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17" r:id="rId2"/>
    <p:sldId id="264" r:id="rId3"/>
    <p:sldId id="531" r:id="rId4"/>
    <p:sldId id="525" r:id="rId5"/>
    <p:sldId id="301" r:id="rId6"/>
    <p:sldId id="526" r:id="rId7"/>
    <p:sldId id="530" r:id="rId8"/>
    <p:sldId id="269" r:id="rId9"/>
    <p:sldId id="533" r:id="rId10"/>
    <p:sldId id="534" r:id="rId11"/>
    <p:sldId id="5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299"/>
  </p:normalViewPr>
  <p:slideViewPr>
    <p:cSldViewPr snapToGrid="0" snapToObjects="1">
      <p:cViewPr varScale="1">
        <p:scale>
          <a:sx n="71" d="100"/>
          <a:sy n="71" d="100"/>
        </p:scale>
        <p:origin x="20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C7883-ECB6-7B45-95A8-C0B416A61B6C}"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82EE6-1FA6-114B-B947-15B4D12624DC}" type="slidenum">
              <a:rPr lang="en-US" smtClean="0"/>
              <a:t>‹#›</a:t>
            </a:fld>
            <a:endParaRPr lang="en-US"/>
          </a:p>
        </p:txBody>
      </p:sp>
    </p:spTree>
    <p:extLst>
      <p:ext uri="{BB962C8B-B14F-4D97-AF65-F5344CB8AC3E}">
        <p14:creationId xmlns:p14="http://schemas.microsoft.com/office/powerpoint/2010/main" val="272319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ccesstoinsight.org/tipitaka/sn/sn22/sn22.087x.wlsh.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11304760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cesstoinsight.org/tipitaka/an/an11/an11.013.than.html#recall-Buddha"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youtu.be/kn5MlrIw-zs" TargetMode="External"/><Relationship Id="rId4" Type="http://schemas.openxmlformats.org/officeDocument/2006/relationships/hyperlink" Target="https://www.samatha.org/explore-publications/ch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82EE6-1FA6-114B-B947-15B4D12624DC}" type="slidenum">
              <a:rPr lang="en-US" smtClean="0"/>
              <a:t>1</a:t>
            </a:fld>
            <a:endParaRPr lang="en-US"/>
          </a:p>
        </p:txBody>
      </p:sp>
    </p:spTree>
    <p:extLst>
      <p:ext uri="{BB962C8B-B14F-4D97-AF65-F5344CB8AC3E}">
        <p14:creationId xmlns:p14="http://schemas.microsoft.com/office/powerpoint/2010/main" val="217352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For one assessment of this instruction see https://</a:t>
            </a:r>
            <a:r>
              <a:rPr lang="en-US" dirty="0" err="1">
                <a:latin typeface="Times New Roman" panose="02020603050405020304" pitchFamily="18" charset="0"/>
                <a:cs typeface="Times New Roman" panose="02020603050405020304" pitchFamily="18" charset="0"/>
              </a:rPr>
              <a:t>www.lionsroar.com</a:t>
            </a:r>
            <a:r>
              <a:rPr lang="en-US" dirty="0">
                <a:latin typeface="Times New Roman" panose="02020603050405020304" pitchFamily="18" charset="0"/>
                <a:cs typeface="Times New Roman" panose="02020603050405020304" pitchFamily="18" charset="0"/>
              </a:rPr>
              <a:t>/if-you-meet-the-buddha-on-the-road-kill-him/</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Photograph: </a:t>
            </a:r>
            <a:r>
              <a:rPr lang="en-US" dirty="0" err="1">
                <a:latin typeface="Times New Roman" panose="02020603050405020304" pitchFamily="18" charset="0"/>
                <a:cs typeface="Times New Roman" panose="02020603050405020304" pitchFamily="18" charset="0"/>
              </a:rPr>
              <a:t>Spoktu</a:t>
            </a:r>
            <a:r>
              <a:rPr lang="en-US" dirty="0">
                <a:latin typeface="Times New Roman" panose="02020603050405020304" pitchFamily="18" charset="0"/>
                <a:cs typeface="Times New Roman" panose="02020603050405020304" pitchFamily="18" charset="0"/>
              </a:rPr>
              <a:t>: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File:Zazen.jpg</a:t>
            </a:r>
            <a:r>
              <a:rPr lang="en-US" dirty="0">
                <a:latin typeface="Times New Roman" panose="02020603050405020304" pitchFamily="18" charset="0"/>
                <a:cs typeface="Times New Roman" panose="02020603050405020304" pitchFamily="18" charset="0"/>
              </a:rPr>
              <a:t> CC-BY-SA3.0</a:t>
            </a:r>
          </a:p>
          <a:p>
            <a:pPr algn="just"/>
            <a:r>
              <a:rPr lang="en-US" dirty="0">
                <a:latin typeface="Times New Roman" panose="02020603050405020304" pitchFamily="18" charset="0"/>
                <a:cs typeface="Times New Roman" panose="02020603050405020304" pitchFamily="18" charset="0"/>
              </a:rPr>
              <a:t>These are Zen practitioners at the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Zengården</a:t>
            </a:r>
            <a:r>
              <a:rPr lang="en-US" dirty="0">
                <a:latin typeface="Times New Roman" panose="02020603050405020304" pitchFamily="18" charset="0"/>
                <a:cs typeface="Times New Roman" panose="02020603050405020304" pitchFamily="18" charset="0"/>
              </a:rPr>
              <a:t> temple and retreat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of the Swedish Zen Buddhist Society: https://</a:t>
            </a:r>
            <a:r>
              <a:rPr lang="en-US" dirty="0" err="1">
                <a:latin typeface="Times New Roman" panose="02020603050405020304" pitchFamily="18" charset="0"/>
                <a:cs typeface="Times New Roman" panose="02020603050405020304" pitchFamily="18" charset="0"/>
              </a:rPr>
              <a:t>zentraining.org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index.php</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Tree>
    <p:extLst>
      <p:ext uri="{BB962C8B-B14F-4D97-AF65-F5344CB8AC3E}">
        <p14:creationId xmlns:p14="http://schemas.microsoft.com/office/powerpoint/2010/main" val="163533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of the gigantic </a:t>
            </a:r>
            <a:r>
              <a:rPr lang="en-US" dirty="0" err="1">
                <a:latin typeface="Times New Roman" panose="02020603050405020304" pitchFamily="18" charset="0"/>
                <a:cs typeface="Times New Roman" panose="02020603050405020304" pitchFamily="18" charset="0"/>
              </a:rPr>
              <a:t>Leshan</a:t>
            </a:r>
            <a:r>
              <a:rPr lang="en-US" dirty="0">
                <a:latin typeface="Times New Roman" panose="02020603050405020304" pitchFamily="18" charset="0"/>
                <a:cs typeface="Times New Roman" panose="02020603050405020304" pitchFamily="18" charset="0"/>
              </a:rPr>
              <a:t> Buddha (71m tall), an eighth century sculpture in the side of a cliff-face in Sichuan, China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Leshan_Giant_Buddha</a:t>
            </a:r>
            <a:r>
              <a:rPr lang="en-US" dirty="0">
                <a:latin typeface="Times New Roman" panose="02020603050405020304" pitchFamily="18" charset="0"/>
                <a:cs typeface="Times New Roman" panose="02020603050405020304" pitchFamily="18" charset="0"/>
              </a:rPr>
              <a:t>). The Buddha depicted is in fact not ‘our’ Buddha, that is </a:t>
            </a:r>
            <a:r>
              <a:rPr lang="en-US" dirty="0" err="1">
                <a:latin typeface="Times New Roman" panose="02020603050405020304" pitchFamily="18" charset="0"/>
                <a:cs typeface="Times New Roman" panose="02020603050405020304" pitchFamily="18" charset="0"/>
              </a:rPr>
              <a:t>Śākyamuni</a:t>
            </a:r>
            <a:r>
              <a:rPr lang="en-US" dirty="0">
                <a:latin typeface="Times New Roman" panose="02020603050405020304" pitchFamily="18" charset="0"/>
                <a:cs typeface="Times New Roman" panose="02020603050405020304" pitchFamily="18" charset="0"/>
              </a:rPr>
              <a:t>, but rather the forthcoming Buddha, </a:t>
            </a:r>
            <a:r>
              <a:rPr lang="en-US" dirty="0" err="1">
                <a:latin typeface="Times New Roman" panose="02020603050405020304" pitchFamily="18" charset="0"/>
                <a:cs typeface="Times New Roman" panose="02020603050405020304" pitchFamily="18" charset="0"/>
              </a:rPr>
              <a:t>Maitreya</a:t>
            </a:r>
            <a:r>
              <a:rPr lang="en-US" dirty="0">
                <a:latin typeface="Times New Roman" panose="02020603050405020304" pitchFamily="18" charset="0"/>
                <a:cs typeface="Times New Roman" panose="02020603050405020304" pitchFamily="18" charset="0"/>
              </a:rPr>
              <a:t>, whom Buddhists across traditions and sectarian divides understand to be the next fully awakened teacher who will appear in the world.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practice of constructing titanic images of buddhas and bodhisattvas is well-established across Asia. One might take only a quick look at a list of the world’s largest statues, and their provenance, to get a sense of how dominated this practice is with specifically Buddhist iconography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List_of_tallest_statues</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Tree>
    <p:extLst>
      <p:ext uri="{BB962C8B-B14F-4D97-AF65-F5344CB8AC3E}">
        <p14:creationId xmlns:p14="http://schemas.microsoft.com/office/powerpoint/2010/main" val="13886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free to use, and depicts the top of a </a:t>
            </a:r>
            <a:r>
              <a:rPr lang="en-US" i="1" dirty="0" err="1">
                <a:latin typeface="Times New Roman" panose="02020603050405020304" pitchFamily="18" charset="0"/>
                <a:cs typeface="Times New Roman" panose="02020603050405020304" pitchFamily="18" charset="0"/>
              </a:rPr>
              <a:t>stūpa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(relic-chamber) at the </a:t>
            </a:r>
            <a:r>
              <a:rPr lang="en-US" i="0" dirty="0" err="1">
                <a:latin typeface="Times New Roman" panose="02020603050405020304" pitchFamily="18" charset="0"/>
                <a:cs typeface="Times New Roman" panose="02020603050405020304" pitchFamily="18" charset="0"/>
              </a:rPr>
              <a:t>Amarbayasgalant</a:t>
            </a:r>
            <a:r>
              <a:rPr lang="en-US" i="0" dirty="0">
                <a:latin typeface="Times New Roman" panose="02020603050405020304" pitchFamily="18" charset="0"/>
                <a:cs typeface="Times New Roman" panose="02020603050405020304" pitchFamily="18" charset="0"/>
              </a:rPr>
              <a:t> monastery in Mongolia (https://</a:t>
            </a:r>
            <a:r>
              <a:rPr lang="en-US" i="0" dirty="0" err="1">
                <a:latin typeface="Times New Roman" panose="02020603050405020304" pitchFamily="18" charset="0"/>
                <a:cs typeface="Times New Roman" panose="02020603050405020304" pitchFamily="18" charset="0"/>
              </a:rPr>
              <a:t>libreshot.com</a:t>
            </a:r>
            <a:r>
              <a:rPr lang="en-US" i="0" dirty="0">
                <a:latin typeface="Times New Roman" panose="02020603050405020304" pitchFamily="18" charset="0"/>
                <a:cs typeface="Times New Roman" panose="02020603050405020304" pitchFamily="18" charset="0"/>
              </a:rPr>
              <a:t>/eyes-of-the-buddha-on-the-stupa/). The eyes of the Buddha, here painted on the pinnacle of the structure, have a special significance in a number of Buddhist cultures and contexts – on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as well as on images of the Buddha, a pair of eyes are often supplied last, and sometimes in a ritually specified manner, in what is understood to be the final empowerment or symbolic bringing to life of the object of worship. </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127513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passages of text are taken and only slightly adapted from </a:t>
            </a:r>
            <a:r>
              <a:rPr lang="en-US" dirty="0" err="1">
                <a:latin typeface="Times New Roman" panose="02020603050405020304" pitchFamily="18" charset="0"/>
                <a:cs typeface="Times New Roman" panose="02020603050405020304" pitchFamily="18" charset="0"/>
              </a:rPr>
              <a:t>Vajira</a:t>
            </a:r>
            <a:r>
              <a:rPr lang="en-US" dirty="0">
                <a:latin typeface="Times New Roman" panose="02020603050405020304" pitchFamily="18" charset="0"/>
                <a:cs typeface="Times New Roman" panose="02020603050405020304" pitchFamily="18" charset="0"/>
              </a:rPr>
              <a:t> and Story’s (1998) translation of the </a:t>
            </a:r>
            <a:r>
              <a:rPr lang="en-US" i="1" dirty="0" err="1">
                <a:latin typeface="Times New Roman" panose="02020603050405020304" pitchFamily="18" charset="0"/>
                <a:cs typeface="Times New Roman" panose="02020603050405020304" pitchFamily="18" charset="0"/>
              </a:rPr>
              <a:t>Mahāparinibbānasutta</a:t>
            </a:r>
            <a:r>
              <a:rPr lang="en-US" i="0" dirty="0">
                <a:latin typeface="Times New Roman" panose="02020603050405020304" pitchFamily="18" charset="0"/>
                <a:cs typeface="Times New Roman" panose="02020603050405020304" pitchFamily="18" charset="0"/>
              </a:rPr>
              <a:t>, available in full here: https://</a:t>
            </a:r>
            <a:r>
              <a:rPr lang="en-US" i="0" dirty="0" err="1">
                <a:latin typeface="Times New Roman" panose="02020603050405020304" pitchFamily="18" charset="0"/>
                <a:cs typeface="Times New Roman" panose="02020603050405020304" pitchFamily="18" charset="0"/>
              </a:rPr>
              <a:t>www.accesstoinsight.org</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tipitaka</a:t>
            </a:r>
            <a:r>
              <a:rPr lang="en-US" i="0" dirty="0">
                <a:latin typeface="Times New Roman" panose="02020603050405020304" pitchFamily="18" charset="0"/>
                <a:cs typeface="Times New Roman" panose="02020603050405020304" pitchFamily="18" charset="0"/>
              </a:rPr>
              <a:t>/</a:t>
            </a:r>
            <a:r>
              <a:rPr lang="en-US" i="0" dirty="0" err="1">
                <a:latin typeface="Times New Roman" panose="02020603050405020304" pitchFamily="18" charset="0"/>
                <a:cs typeface="Times New Roman" panose="02020603050405020304" pitchFamily="18" charset="0"/>
              </a:rPr>
              <a:t>dn</a:t>
            </a:r>
            <a:r>
              <a:rPr lang="en-US" i="0" dirty="0">
                <a:latin typeface="Times New Roman" panose="02020603050405020304" pitchFamily="18" charset="0"/>
                <a:cs typeface="Times New Roman" panose="02020603050405020304" pitchFamily="18" charset="0"/>
              </a:rPr>
              <a:t>/dn.16.1-6.vaji.html.</a:t>
            </a:r>
            <a:endParaRPr lang="en-US" i="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image is of a modern reclining Buddha at Wat </a:t>
            </a:r>
            <a:r>
              <a:rPr lang="en-US" dirty="0" err="1">
                <a:latin typeface="Times New Roman" panose="02020603050405020304" pitchFamily="18" charset="0"/>
                <a:cs typeface="Times New Roman" panose="02020603050405020304" pitchFamily="18" charset="0"/>
              </a:rPr>
              <a:t>Phranon</a:t>
            </a:r>
            <a:r>
              <a:rPr lang="en-US" dirty="0">
                <a:latin typeface="Times New Roman" panose="02020603050405020304" pitchFamily="18" charset="0"/>
                <a:cs typeface="Times New Roman" panose="02020603050405020304" pitchFamily="18" charset="0"/>
              </a:rPr>
              <a:t> Laem Pho, Songkhla, Southern Thailand (by </a:t>
            </a:r>
            <a:r>
              <a:rPr lang="en-US" dirty="0" err="1">
                <a:latin typeface="Times New Roman" panose="02020603050405020304" pitchFamily="18" charset="0"/>
                <a:cs typeface="Times New Roman" panose="02020603050405020304" pitchFamily="18" charset="0"/>
              </a:rPr>
              <a:t>Anandajoti</a:t>
            </a:r>
            <a:r>
              <a:rPr lang="en-US" dirty="0">
                <a:latin typeface="Times New Roman" panose="02020603050405020304" pitchFamily="18" charset="0"/>
                <a:cs typeface="Times New Roman" panose="02020603050405020304" pitchFamily="18" charset="0"/>
              </a:rPr>
              <a:t>: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/wiki/File:Wat_Phranon_Laem_Pho_-_001_Reclining_Buddha_Statue_(10358770663).jpg). These often gigantic images of the Buddha are common especially in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Buddhist world, and perhaps in Thailand especially.</a:t>
            </a:r>
          </a:p>
          <a:p>
            <a:pPr algn="just"/>
            <a:r>
              <a:rPr lang="en-US" dirty="0">
                <a:latin typeface="Times New Roman" panose="02020603050405020304" pitchFamily="18" charset="0"/>
                <a:cs typeface="Times New Roman" panose="02020603050405020304" pitchFamily="18" charset="0"/>
              </a:rPr>
              <a:t>This is always a depiction of the Buddha on his deathbed, with a contented look on his face, accepting the end of his final existence undergoing transmigration (</a:t>
            </a:r>
            <a:r>
              <a:rPr lang="en-US" i="1" dirty="0" err="1">
                <a:latin typeface="Times New Roman" panose="02020603050405020304" pitchFamily="18" charset="0"/>
                <a:cs typeface="Times New Roman" panose="02020603050405020304" pitchFamily="18" charset="0"/>
              </a:rPr>
              <a:t>saṃsāra</a:t>
            </a:r>
            <a:r>
              <a:rPr lang="en-US" dirty="0">
                <a:latin typeface="Times New Roman" panose="02020603050405020304" pitchFamily="18" charset="0"/>
                <a:cs typeface="Times New Roman" panose="02020603050405020304" pitchFamily="18" charset="0"/>
              </a:rPr>
              <a:t>). This is of course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interpretation of the image; many Mahāyāna Buddhists, informed by other Buddhist narratives, understand this to depict the end of the Buddha’s embodied existence in the world, but by no means the end of his involvement in it.</a:t>
            </a:r>
          </a:p>
        </p:txBody>
      </p:sp>
      <p:sp>
        <p:nvSpPr>
          <p:cNvPr id="4" name="Slide Number Placeholder 3"/>
          <p:cNvSpPr>
            <a:spLocks noGrp="1"/>
          </p:cNvSpPr>
          <p:nvPr>
            <p:ph type="sldNum" sz="quarter" idx="5"/>
          </p:nvPr>
        </p:nvSpPr>
        <p:spPr/>
        <p:txBody>
          <a:bodyPr/>
          <a:lstStyle/>
          <a:p>
            <a:fld id="{8803070C-F091-A945-B004-8F9DFF6FBD2F}" type="slidenum">
              <a:rPr lang="en-US" smtClean="0"/>
              <a:t>3</a:t>
            </a:fld>
            <a:endParaRPr lang="en-US"/>
          </a:p>
        </p:txBody>
      </p:sp>
    </p:spTree>
    <p:extLst>
      <p:ext uri="{BB962C8B-B14F-4D97-AF65-F5344CB8AC3E}">
        <p14:creationId xmlns:p14="http://schemas.microsoft.com/office/powerpoint/2010/main" val="302033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a:t>
            </a:r>
            <a:r>
              <a:rPr lang="en-US" i="1" dirty="0" err="1">
                <a:latin typeface="Times New Roman" panose="02020603050405020304" pitchFamily="18" charset="0"/>
                <a:cs typeface="Times New Roman" panose="02020603050405020304" pitchFamily="18" charset="0"/>
              </a:rPr>
              <a:t>Mahāvamsa</a:t>
            </a:r>
            <a:r>
              <a:rPr lang="en-US" dirty="0">
                <a:latin typeface="Times New Roman" panose="02020603050405020304" pitchFamily="18" charset="0"/>
                <a:cs typeface="Times New Roman" panose="02020603050405020304" pitchFamily="18" charset="0"/>
              </a:rPr>
              <a:t> is a chronicle in </a:t>
            </a:r>
            <a:r>
              <a:rPr lang="en-US" dirty="0" err="1">
                <a:latin typeface="Times New Roman" panose="02020603050405020304" pitchFamily="18" charset="0"/>
                <a:cs typeface="Times New Roman" panose="02020603050405020304" pitchFamily="18" charset="0"/>
              </a:rPr>
              <a:t>Pāli</a:t>
            </a:r>
            <a:r>
              <a:rPr lang="en-US" dirty="0">
                <a:latin typeface="Times New Roman" panose="02020603050405020304" pitchFamily="18" charset="0"/>
                <a:cs typeface="Times New Roman" panose="02020603050405020304" pitchFamily="18" charset="0"/>
              </a:rPr>
              <a:t> that claims to record the earliest history of Buddhism, with a particular focus on the arrival and establishment of Buddhism on the island of Sri Lanka. It is sometimes treated as a historical source, but it clearly has a rhetorical and historiographical agenda, and so is best viewed as an early work of Buddhist literature. The full text is available in an old translation on https://</a:t>
            </a:r>
            <a:r>
              <a:rPr lang="en-US" dirty="0" err="1">
                <a:latin typeface="Times New Roman" panose="02020603050405020304" pitchFamily="18" charset="0"/>
                <a:cs typeface="Times New Roman" panose="02020603050405020304" pitchFamily="18" charset="0"/>
              </a:rPr>
              <a:t>archive.org</a:t>
            </a:r>
            <a:r>
              <a:rPr lang="en-US" dirty="0">
                <a:latin typeface="Times New Roman" panose="02020603050405020304" pitchFamily="18" charset="0"/>
                <a:cs typeface="Times New Roman" panose="02020603050405020304" pitchFamily="18" charset="0"/>
              </a:rPr>
              <a:t>/stream/mahavamsagreatch00geigrich/mahavamsagreatch00geigrich_djvu.txt but the quotation above is our own, slightly adjusted translation, of a passage from chapter 17.</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four images are of variations of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from across Asia: top left, the </a:t>
            </a:r>
            <a:r>
              <a:rPr lang="en-US" i="0" dirty="0" err="1">
                <a:latin typeface="Times New Roman" panose="02020603050405020304" pitchFamily="18" charset="0"/>
                <a:cs typeface="Times New Roman" panose="02020603050405020304" pitchFamily="18" charset="0"/>
              </a:rPr>
              <a:t>Dhamek</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at </a:t>
            </a:r>
            <a:r>
              <a:rPr lang="en-US" i="0" dirty="0" err="1">
                <a:latin typeface="Times New Roman" panose="02020603050405020304" pitchFamily="18" charset="0"/>
                <a:cs typeface="Times New Roman" panose="02020603050405020304" pitchFamily="18" charset="0"/>
              </a:rPr>
              <a:t>Sarnath</a:t>
            </a:r>
            <a:r>
              <a:rPr lang="en-US" i="0" dirty="0">
                <a:latin typeface="Times New Roman" panose="02020603050405020304" pitchFamily="18" charset="0"/>
                <a:cs typeface="Times New Roman" panose="02020603050405020304" pitchFamily="18" charset="0"/>
              </a:rPr>
              <a:t> in India (supposed site of the Buddha’s first teaching); a </a:t>
            </a:r>
            <a:r>
              <a:rPr lang="en-US" i="1"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in Kathmandu, Nepal; the five- story pagoda at </a:t>
            </a:r>
            <a:r>
              <a:rPr lang="en-US" i="0" dirty="0" err="1">
                <a:latin typeface="Times New Roman" panose="02020603050405020304" pitchFamily="18" charset="0"/>
                <a:cs typeface="Times New Roman" panose="02020603050405020304" pitchFamily="18" charset="0"/>
              </a:rPr>
              <a:t>Hōryū</a:t>
            </a:r>
            <a:r>
              <a:rPr lang="en-US" i="0" dirty="0">
                <a:latin typeface="Times New Roman" panose="02020603050405020304" pitchFamily="18" charset="0"/>
                <a:cs typeface="Times New Roman" panose="02020603050405020304" pitchFamily="18" charset="0"/>
              </a:rPr>
              <a:t>-ji, Japan (C7th – pagodas, at least originally, being East Asian </a:t>
            </a:r>
            <a:r>
              <a:rPr lang="en-US" i="1" dirty="0" err="1">
                <a:latin typeface="Times New Roman" panose="02020603050405020304" pitchFamily="18" charset="0"/>
                <a:cs typeface="Times New Roman" panose="02020603050405020304" pitchFamily="18" charset="0"/>
              </a:rPr>
              <a:t>stūpa</a:t>
            </a:r>
            <a:r>
              <a:rPr lang="en-US" i="0" dirty="0" err="1">
                <a:latin typeface="Times New Roman" panose="02020603050405020304" pitchFamily="18" charset="0"/>
                <a:cs typeface="Times New Roman" panose="02020603050405020304" pitchFamily="18" charset="0"/>
              </a:rPr>
              <a:t>s</a:t>
            </a:r>
            <a:r>
              <a:rPr lang="en-US" i="0" dirty="0">
                <a:latin typeface="Times New Roman" panose="02020603050405020304" pitchFamily="18" charset="0"/>
                <a:cs typeface="Times New Roman" panose="02020603050405020304" pitchFamily="18" charset="0"/>
              </a:rPr>
              <a:t>); a </a:t>
            </a:r>
            <a:r>
              <a:rPr lang="en-US" i="1" dirty="0" err="1">
                <a:latin typeface="Times New Roman" panose="02020603050405020304" pitchFamily="18" charset="0"/>
                <a:cs typeface="Times New Roman" panose="02020603050405020304" pitchFamily="18" charset="0"/>
              </a:rPr>
              <a:t>stūpa</a:t>
            </a:r>
            <a:r>
              <a:rPr lang="en-US" i="0" dirty="0">
                <a:latin typeface="Times New Roman" panose="02020603050405020304" pitchFamily="18" charset="0"/>
                <a:cs typeface="Times New Roman" panose="02020603050405020304" pitchFamily="18" charset="0"/>
              </a:rPr>
              <a:t> in Anuradhapura, Sri Lanka. All images free to use.</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Tree>
    <p:extLst>
      <p:ext uri="{BB962C8B-B14F-4D97-AF65-F5344CB8AC3E}">
        <p14:creationId xmlns:p14="http://schemas.microsoft.com/office/powerpoint/2010/main" val="424908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Text: </a:t>
            </a:r>
            <a:r>
              <a:rPr lang="en-US" sz="1100" i="1" dirty="0" err="1">
                <a:latin typeface="Times New Roman" panose="02020603050405020304" pitchFamily="18" charset="0"/>
                <a:cs typeface="Times New Roman" panose="02020603050405020304" pitchFamily="18" charset="0"/>
              </a:rPr>
              <a:t>Saṃyutta</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Nikāya</a:t>
            </a:r>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22.87, trans. M. Walshe: </a:t>
            </a:r>
            <a:r>
              <a:rPr lang="en-US" sz="1100" u="sng" dirty="0">
                <a:latin typeface="Times New Roman" panose="02020603050405020304" pitchFamily="18" charset="0"/>
                <a:cs typeface="Times New Roman" panose="02020603050405020304" pitchFamily="18" charset="0"/>
                <a:hlinkClick r:id="rId3"/>
              </a:rPr>
              <a:t>www.accesstoinsight.org/tipitaka/sn/sn22/sn22.087x.wlsh.html</a:t>
            </a:r>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Image: Worship of a dhamma wheel at the early Buddhist site of </a:t>
            </a:r>
            <a:r>
              <a:rPr lang="en-US" sz="1100" dirty="0" err="1">
                <a:latin typeface="Times New Roman" panose="02020603050405020304" pitchFamily="18" charset="0"/>
                <a:cs typeface="Times New Roman" panose="02020603050405020304" pitchFamily="18" charset="0"/>
              </a:rPr>
              <a:t>Bharhut</a:t>
            </a:r>
            <a:r>
              <a:rPr lang="en-US" sz="1100" dirty="0">
                <a:latin typeface="Times New Roman" panose="02020603050405020304" pitchFamily="18" charset="0"/>
                <a:cs typeface="Times New Roman" panose="02020603050405020304" pitchFamily="18" charset="0"/>
              </a:rPr>
              <a:t>, perhaps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century BCE. Photograph </a:t>
            </a:r>
            <a:r>
              <a:rPr lang="en-US" sz="1100" dirty="0" err="1">
                <a:latin typeface="Times New Roman" panose="02020603050405020304" pitchFamily="18" charset="0"/>
                <a:cs typeface="Times New Roman" panose="02020603050405020304" pitchFamily="18" charset="0"/>
              </a:rPr>
              <a:t>Biswarup</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Ganguly</a:t>
            </a:r>
            <a:r>
              <a:rPr lang="en-US" sz="1100" dirty="0">
                <a:latin typeface="Times New Roman" panose="02020603050405020304" pitchFamily="18" charset="0"/>
                <a:cs typeface="Times New Roman" panose="02020603050405020304" pitchFamily="18" charset="0"/>
              </a:rPr>
              <a:t> of the image in an exhibition at the Indian Museum, Kolkata. CC-BY-3.0 https://</a:t>
            </a:r>
            <a:r>
              <a:rPr lang="en-US" sz="1100" dirty="0" err="1">
                <a:latin typeface="Times New Roman" panose="02020603050405020304" pitchFamily="18" charset="0"/>
                <a:cs typeface="Times New Roman" panose="02020603050405020304" pitchFamily="18" charset="0"/>
              </a:rPr>
              <a:t>commons.wikimedia.org</a:t>
            </a:r>
            <a:r>
              <a:rPr lang="en-US" sz="1100" dirty="0">
                <a:latin typeface="Times New Roman" panose="02020603050405020304" pitchFamily="18" charset="0"/>
                <a:cs typeface="Times New Roman" panose="02020603050405020304" pitchFamily="18" charset="0"/>
              </a:rPr>
              <a:t>/wiki/File:Worship_of_Chakra_-_Sandstone_-_ca_2nd_Century_BCE_-_Sunga_Period_-_Bharhut_-_ACCN_305_-_Indian_Museum_-_Kolkata_2016-03-06_1563.JPG.</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notion of a Buddha’s </a:t>
            </a:r>
            <a:r>
              <a:rPr lang="en-US" sz="1100" i="1" dirty="0">
                <a:latin typeface="Times New Roman" panose="02020603050405020304" pitchFamily="18" charset="0"/>
                <a:cs typeface="Times New Roman" panose="02020603050405020304" pitchFamily="18" charset="0"/>
              </a:rPr>
              <a:t>dharmakāya</a:t>
            </a:r>
            <a:r>
              <a:rPr lang="en-US" sz="1100" i="0" dirty="0">
                <a:latin typeface="Times New Roman" panose="02020603050405020304" pitchFamily="18" charset="0"/>
                <a:cs typeface="Times New Roman" panose="02020603050405020304" pitchFamily="18" charset="0"/>
              </a:rPr>
              <a:t> is a complex one: indeed, arguably it is not </a:t>
            </a:r>
            <a:r>
              <a:rPr lang="en-US" sz="1100" i="1" dirty="0">
                <a:latin typeface="Times New Roman" panose="02020603050405020304" pitchFamily="18" charset="0"/>
                <a:cs typeface="Times New Roman" panose="02020603050405020304" pitchFamily="18" charset="0"/>
              </a:rPr>
              <a:t>one</a:t>
            </a:r>
            <a:r>
              <a:rPr lang="en-US" sz="1100" i="0" dirty="0">
                <a:latin typeface="Times New Roman" panose="02020603050405020304" pitchFamily="18" charset="0"/>
                <a:cs typeface="Times New Roman" panose="02020603050405020304" pitchFamily="18" charset="0"/>
              </a:rPr>
              <a:t> notion, as different (Mahāyāna) Buddhist traditions have used the term to refer to various notions of how a Buddha truly, ultimately exists in contrast to his physical, clearly only temporal body. One doctrine that may come up in textbooks is the notion of ‘three bodies’ (</a:t>
            </a:r>
            <a:r>
              <a:rPr lang="en-US" sz="1100" i="1" dirty="0" err="1">
                <a:latin typeface="Times New Roman" panose="02020603050405020304" pitchFamily="18" charset="0"/>
                <a:cs typeface="Times New Roman" panose="02020603050405020304" pitchFamily="18" charset="0"/>
              </a:rPr>
              <a:t>trikāya</a:t>
            </a:r>
            <a:r>
              <a:rPr lang="en-US" sz="1100" i="0" dirty="0">
                <a:latin typeface="Times New Roman" panose="02020603050405020304" pitchFamily="18" charset="0"/>
                <a:cs typeface="Times New Roman" panose="02020603050405020304" pitchFamily="18" charset="0"/>
              </a:rPr>
              <a:t>) of the Buddha, a fairly developed Mahāyāna Buddhist teaching that understands the Buddha to be knowable through 1) a body that he manifests in the world (</a:t>
            </a:r>
            <a:r>
              <a:rPr lang="en-US" sz="1100" i="1" dirty="0" err="1">
                <a:latin typeface="Times New Roman" panose="02020603050405020304" pitchFamily="18" charset="0"/>
                <a:cs typeface="Times New Roman" panose="02020603050405020304" pitchFamily="18" charset="0"/>
              </a:rPr>
              <a:t>nirmāṇakāya</a:t>
            </a:r>
            <a:r>
              <a:rPr lang="en-US" sz="1100" i="0" dirty="0">
                <a:latin typeface="Times New Roman" panose="02020603050405020304" pitchFamily="18" charset="0"/>
                <a:cs typeface="Times New Roman" panose="02020603050405020304" pitchFamily="18" charset="0"/>
              </a:rPr>
              <a:t>), 2) an ‘enjoyment’ body that continues to engage with gods and other higher beings (</a:t>
            </a:r>
            <a:r>
              <a:rPr lang="en-US" sz="1100" i="1" dirty="0" err="1">
                <a:latin typeface="Times New Roman" panose="02020603050405020304" pitchFamily="18" charset="0"/>
                <a:cs typeface="Times New Roman" panose="02020603050405020304" pitchFamily="18" charset="0"/>
              </a:rPr>
              <a:t>saṃbhogakāya</a:t>
            </a:r>
            <a:r>
              <a:rPr lang="en-US" sz="1100" i="0" dirty="0">
                <a:latin typeface="Times New Roman" panose="02020603050405020304" pitchFamily="18" charset="0"/>
                <a:cs typeface="Times New Roman" panose="02020603050405020304" pitchFamily="18" charset="0"/>
              </a:rPr>
              <a:t>), and then 3) his abstract, unchanging true body (</a:t>
            </a:r>
            <a:r>
              <a:rPr lang="en-US" sz="1100" i="1" dirty="0">
                <a:latin typeface="Times New Roman" panose="02020603050405020304" pitchFamily="18" charset="0"/>
                <a:cs typeface="Times New Roman" panose="02020603050405020304" pitchFamily="18" charset="0"/>
              </a:rPr>
              <a:t>dharmakāya</a:t>
            </a:r>
            <a:r>
              <a:rPr lang="en-US" sz="1100" i="0" dirty="0">
                <a:latin typeface="Times New Roman" panose="02020603050405020304" pitchFamily="18" charset="0"/>
                <a:cs typeface="Times New Roman" panose="02020603050405020304" pitchFamily="18" charset="0"/>
              </a:rPr>
              <a:t>) that is the Dharma in the sense of how reality itself. None of this, it should be stressed, is well-represented in Pāli literature, and so is not accepted by forms of </a:t>
            </a:r>
            <a:r>
              <a:rPr lang="en-US" sz="1100" i="0" dirty="0" err="1">
                <a:latin typeface="Times New Roman" panose="02020603050405020304" pitchFamily="18" charset="0"/>
                <a:cs typeface="Times New Roman" panose="02020603050405020304" pitchFamily="18" charset="0"/>
              </a:rPr>
              <a:t>Theravāda</a:t>
            </a:r>
            <a:r>
              <a:rPr lang="en-US" sz="1100" i="0" dirty="0">
                <a:latin typeface="Times New Roman" panose="02020603050405020304" pitchFamily="18" charset="0"/>
                <a:cs typeface="Times New Roman" panose="02020603050405020304" pitchFamily="18" charset="0"/>
              </a:rPr>
              <a:t> Buddhism.</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03070C-F091-A945-B004-8F9DFF6FBD2F}" type="slidenum">
              <a:rPr lang="en-US" smtClean="0"/>
              <a:t>5</a:t>
            </a:fld>
            <a:endParaRPr lang="en-US"/>
          </a:p>
        </p:txBody>
      </p:sp>
    </p:spTree>
    <p:extLst>
      <p:ext uri="{BB962C8B-B14F-4D97-AF65-F5344CB8AC3E}">
        <p14:creationId xmlns:p14="http://schemas.microsoft.com/office/powerpoint/2010/main" val="215744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The image is from the frontispiece of a Chinese printed version of </a:t>
            </a:r>
            <a:r>
              <a:rPr lang="en-US" i="0" dirty="0">
                <a:latin typeface="Times New Roman" panose="02020603050405020304" pitchFamily="18" charset="0"/>
                <a:cs typeface="Times New Roman" panose="02020603050405020304" pitchFamily="18" charset="0"/>
              </a:rPr>
              <a:t>the</a:t>
            </a:r>
            <a:r>
              <a:rPr lang="en-US" i="1" dirty="0">
                <a:latin typeface="Times New Roman" panose="02020603050405020304" pitchFamily="18" charset="0"/>
                <a:cs typeface="Times New Roman" panose="02020603050405020304" pitchFamily="18" charset="0"/>
              </a:rPr>
              <a:t> 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housed at the British Library, and printed in 868 CE (https://</a:t>
            </a:r>
            <a:r>
              <a:rPr lang="en-US" i="0" dirty="0" err="1">
                <a:latin typeface="Times New Roman" panose="02020603050405020304" pitchFamily="18" charset="0"/>
                <a:cs typeface="Times New Roman" panose="02020603050405020304" pitchFamily="18" charset="0"/>
              </a:rPr>
              <a:t>commons.wikimedia.org</a:t>
            </a:r>
            <a:r>
              <a:rPr lang="en-US" i="0" dirty="0">
                <a:latin typeface="Times New Roman" panose="02020603050405020304" pitchFamily="18" charset="0"/>
                <a:cs typeface="Times New Roman" panose="02020603050405020304" pitchFamily="18" charset="0"/>
              </a:rPr>
              <a:t>/wiki/File:Diamond_Sutra_of_868_AD_-_The_Diamond_Sutra_(868),_frontispiece_and_text_-_BL_Or._8210-P.2_(cropped).jpg).</a:t>
            </a:r>
          </a:p>
          <a:p>
            <a:pPr algn="just"/>
            <a:r>
              <a:rPr lang="en-US" i="0" dirty="0">
                <a:latin typeface="Times New Roman" panose="02020603050405020304" pitchFamily="18" charset="0"/>
                <a:cs typeface="Times New Roman" panose="02020603050405020304" pitchFamily="18" charset="0"/>
              </a:rPr>
              <a:t>This copy of the </a:t>
            </a:r>
            <a:r>
              <a:rPr lang="en-US" i="1" dirty="0">
                <a:latin typeface="Times New Roman" panose="02020603050405020304" pitchFamily="18" charset="0"/>
                <a:cs typeface="Times New Roman" panose="02020603050405020304" pitchFamily="18" charset="0"/>
              </a:rPr>
              <a:t>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is the world’s oldest printed book – a testament not only to Chinese technology, but also the well-established importance that Chinese Buddhists put on reproducing Buddhist texts. Many Mahāyānist texts mention in their lines the karmic merits of copying out the text, and we know that across Central and East Asia Buddhists took this idea very seriously; the ability to </a:t>
            </a:r>
            <a:r>
              <a:rPr lang="en-US" i="1" dirty="0">
                <a:latin typeface="Times New Roman" panose="02020603050405020304" pitchFamily="18" charset="0"/>
                <a:cs typeface="Times New Roman" panose="02020603050405020304" pitchFamily="18" charset="0"/>
              </a:rPr>
              <a:t>print</a:t>
            </a:r>
            <a:r>
              <a:rPr lang="en-US" i="0" dirty="0">
                <a:latin typeface="Times New Roman" panose="02020603050405020304" pitchFamily="18" charset="0"/>
                <a:cs typeface="Times New Roman" panose="02020603050405020304" pitchFamily="18" charset="0"/>
              </a:rPr>
              <a:t> the word of the Buddha obviously made the proliferation of these works far easier!</a:t>
            </a:r>
          </a:p>
          <a:p>
            <a:pPr algn="just"/>
            <a:endParaRPr lang="en-US" i="0" dirty="0">
              <a:latin typeface="Times New Roman" panose="02020603050405020304" pitchFamily="18" charset="0"/>
              <a:cs typeface="Times New Roman" panose="02020603050405020304" pitchFamily="18" charset="0"/>
            </a:endParaRPr>
          </a:p>
          <a:p>
            <a:pPr algn="just"/>
            <a:r>
              <a:rPr lang="en-US" i="0"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Diamond </a:t>
            </a:r>
            <a:r>
              <a:rPr lang="en-US" i="1" dirty="0" err="1">
                <a:latin typeface="Times New Roman" panose="02020603050405020304" pitchFamily="18" charset="0"/>
                <a:cs typeface="Times New Roman" panose="02020603050405020304" pitchFamily="18" charset="0"/>
              </a:rPr>
              <a:t>Sūtra</a:t>
            </a:r>
            <a:r>
              <a:rPr lang="en-US" i="1"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itself was likely produced in the fourth or fifth century CE in India; it is a (relatively) late example of the ‘Perfection of Wisdom’ (</a:t>
            </a:r>
            <a:r>
              <a:rPr lang="en-US" i="1" dirty="0" err="1">
                <a:latin typeface="Times New Roman" panose="02020603050405020304" pitchFamily="18" charset="0"/>
                <a:cs typeface="Times New Roman" panose="02020603050405020304" pitchFamily="18" charset="0"/>
              </a:rPr>
              <a:t>prajñāpāramitā</a:t>
            </a:r>
            <a:r>
              <a:rPr lang="en-US" i="0" dirty="0">
                <a:latin typeface="Times New Roman" panose="02020603050405020304" pitchFamily="18" charset="0"/>
                <a:cs typeface="Times New Roman" panose="02020603050405020304" pitchFamily="18" charset="0"/>
              </a:rPr>
              <a:t>) genre of Mahāyāna Buddhist </a:t>
            </a:r>
            <a:r>
              <a:rPr lang="en-US" i="1" dirty="0">
                <a:latin typeface="Times New Roman" panose="02020603050405020304" pitchFamily="18" charset="0"/>
                <a:cs typeface="Times New Roman" panose="02020603050405020304" pitchFamily="18" charset="0"/>
              </a:rPr>
              <a:t>sūtra</a:t>
            </a:r>
            <a:r>
              <a:rPr lang="en-US" i="0" dirty="0">
                <a:latin typeface="Times New Roman" panose="02020603050405020304" pitchFamily="18" charset="0"/>
                <a:cs typeface="Times New Roman" panose="02020603050405020304" pitchFamily="18" charset="0"/>
              </a:rPr>
              <a:t>s, the focus of which is (in short) realizing the illusory character of all things that we experience in the world, to better alleviate ourselves from attachment to anything at all.</a:t>
            </a:r>
          </a:p>
        </p:txBody>
      </p:sp>
      <p:sp>
        <p:nvSpPr>
          <p:cNvPr id="4" name="Slide Number Placeholder 3"/>
          <p:cNvSpPr>
            <a:spLocks noGrp="1"/>
          </p:cNvSpPr>
          <p:nvPr>
            <p:ph type="sldNum" sz="quarter" idx="5"/>
          </p:nvPr>
        </p:nvSpPr>
        <p:spPr/>
        <p:txBody>
          <a:bodyPr/>
          <a:lstStyle/>
          <a:p>
            <a:fld id="{8803070C-F091-A945-B004-8F9DFF6FBD2F}" type="slidenum">
              <a:rPr lang="en-US" smtClean="0"/>
              <a:t>6</a:t>
            </a:fld>
            <a:endParaRPr lang="en-US"/>
          </a:p>
        </p:txBody>
      </p:sp>
    </p:spTree>
    <p:extLst>
      <p:ext uri="{BB962C8B-B14F-4D97-AF65-F5344CB8AC3E}">
        <p14:creationId xmlns:p14="http://schemas.microsoft.com/office/powerpoint/2010/main" val="399629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Images:</a:t>
            </a:r>
          </a:p>
          <a:p>
            <a:pPr algn="just"/>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Photograph of the feed of the massive reclining Buddha statue at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Chaukhtatgyi</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Buddha temple Yangon Myanmar. CCO 1.0. https://</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commons.wikimedia.org</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/wiki/</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File:Buddha_Footprint</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_(1).jpg</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Ken Kawasaki: </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Bharhut</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 Stupa In the Indian Museum, Kolkata: https://</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commons.wikimedia.org</a:t>
            </a:r>
            <a:r>
              <a:rPr lang="en-GB" sz="1200" b="0" i="0" kern="1200" dirty="0">
                <a:solidFill>
                  <a:schemeClr val="tx1"/>
                </a:solidFill>
                <a:effectLst/>
                <a:latin typeface="Times New Roman" panose="02020603050405020304" pitchFamily="18" charset="0"/>
                <a:ea typeface="+mn-ea"/>
                <a:cs typeface="Times New Roman" panose="02020603050405020304" pitchFamily="18" charset="0"/>
              </a:rPr>
              <a:t>/wiki/File:Bharhut_Ajatasattu_Pillar_-_</a:t>
            </a:r>
            <a:r>
              <a:rPr lang="en-GB" sz="1200" b="0" i="0" kern="1200" dirty="0" err="1">
                <a:solidFill>
                  <a:schemeClr val="tx1"/>
                </a:solidFill>
                <a:effectLst/>
                <a:latin typeface="Times New Roman" panose="02020603050405020304" pitchFamily="18" charset="0"/>
                <a:ea typeface="+mn-ea"/>
                <a:cs typeface="Times New Roman" panose="02020603050405020304" pitchFamily="18" charset="0"/>
              </a:rPr>
              <a:t>Descent_From_Tavatimsa.jpg</a:t>
            </a:r>
            <a:endParaRPr lang="en-GB"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Knowing Buddha Organization has some thought-provoking ideas around what constitutes proper respectful use of Buddha images: https://</a:t>
            </a:r>
            <a:r>
              <a:rPr lang="en-US" dirty="0" err="1">
                <a:latin typeface="Times New Roman" panose="02020603050405020304" pitchFamily="18" charset="0"/>
                <a:cs typeface="Times New Roman" panose="02020603050405020304" pitchFamily="18" charset="0"/>
              </a:rPr>
              <a:t>www.knowingbuddha.org</a:t>
            </a:r>
            <a:r>
              <a:rPr lang="en-US" dirty="0">
                <a:latin typeface="Times New Roman" panose="02020603050405020304" pitchFamily="18" charset="0"/>
                <a:cs typeface="Times New Roman" panose="02020603050405020304" pitchFamily="18" charset="0"/>
              </a:rPr>
              <a:t>/about-</a:t>
            </a:r>
            <a:r>
              <a:rPr lang="en-US" dirty="0" err="1">
                <a:latin typeface="Times New Roman" panose="02020603050405020304" pitchFamily="18" charset="0"/>
                <a:cs typeface="Times New Roman" panose="02020603050405020304" pitchFamily="18" charset="0"/>
              </a:rPr>
              <a:t>kbo</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is a Thai campaign group and doesn’t necessarily represent the mainstream view – indeed its campaign for fierce blasphemy laws in Thailand has drawn a lot of criticism from other Buddhists as well as non-Buddhists. </a:t>
            </a:r>
          </a:p>
          <a:p>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7</a:t>
            </a:fld>
            <a:endParaRPr lang="en-US"/>
          </a:p>
        </p:txBody>
      </p:sp>
    </p:spTree>
    <p:extLst>
      <p:ext uri="{BB962C8B-B14F-4D97-AF65-F5344CB8AC3E}">
        <p14:creationId xmlns:p14="http://schemas.microsoft.com/office/powerpoint/2010/main" val="41717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Images: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Early </a:t>
            </a:r>
            <a:r>
              <a:rPr lang="en-US" dirty="0" err="1">
                <a:latin typeface="Times New Roman" panose="02020603050405020304" pitchFamily="18" charset="0"/>
                <a:cs typeface="Times New Roman" panose="02020603050405020304" pitchFamily="18" charset="0"/>
              </a:rPr>
              <a:t>Gandhāran</a:t>
            </a:r>
            <a:r>
              <a:rPr lang="en-US" dirty="0">
                <a:latin typeface="Times New Roman" panose="02020603050405020304" pitchFamily="18" charset="0"/>
                <a:cs typeface="Times New Roman" panose="02020603050405020304" pitchFamily="18" charset="0"/>
              </a:rPr>
              <a:t> representation of the Buddha, courtesy of the Los Angeles County Museum of Art (who have an amazing range of freely downloadable images) - https://</a:t>
            </a:r>
            <a:r>
              <a:rPr lang="en-US" dirty="0" err="1">
                <a:latin typeface="Times New Roman" panose="02020603050405020304" pitchFamily="18" charset="0"/>
                <a:cs typeface="Times New Roman" panose="02020603050405020304" pitchFamily="18" charset="0"/>
              </a:rPr>
              <a:t>collections.lacma.org</a:t>
            </a:r>
            <a:r>
              <a:rPr lang="en-US" dirty="0">
                <a:latin typeface="Times New Roman" panose="02020603050405020304" pitchFamily="18" charset="0"/>
                <a:cs typeface="Times New Roman" panose="02020603050405020304" pitchFamily="18" charset="0"/>
              </a:rPr>
              <a:t>/node/172042</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 of the </a:t>
            </a:r>
            <a:r>
              <a:rPr lang="en-US" dirty="0" err="1">
                <a:latin typeface="Times New Roman" panose="02020603050405020304" pitchFamily="18" charset="0"/>
                <a:cs typeface="Times New Roman" panose="02020603050405020304" pitchFamily="18" charset="0"/>
              </a:rPr>
              <a:t>Mahāmuni</a:t>
            </a:r>
            <a:r>
              <a:rPr lang="en-US" dirty="0">
                <a:latin typeface="Times New Roman" panose="02020603050405020304" pitchFamily="18" charset="0"/>
                <a:cs typeface="Times New Roman" panose="02020603050405020304" pitchFamily="18" charset="0"/>
              </a:rPr>
              <a:t> Buddha image in Myanmar: Photo by Damien HR, CC-BY-SA https://</a:t>
            </a:r>
            <a:r>
              <a:rPr lang="en-US" dirty="0" err="1">
                <a:latin typeface="Times New Roman" panose="02020603050405020304" pitchFamily="18" charset="0"/>
                <a:cs typeface="Times New Roman" panose="02020603050405020304" pitchFamily="18" charset="0"/>
              </a:rPr>
              <a:t>commons.wikimedia.org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File:Mahamuni_Buddha</a:t>
            </a:r>
            <a:r>
              <a:rPr lang="en-US" dirty="0">
                <a:latin typeface="Times New Roman" panose="02020603050405020304" pitchFamily="18" charset="0"/>
                <a:cs typeface="Times New Roman" panose="02020603050405020304" pitchFamily="18" charset="0"/>
              </a:rPr>
              <a:t>_(1).jpg</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Photograph, by Naomi Appleton, of the main shrine at </a:t>
            </a:r>
            <a:r>
              <a:rPr lang="en-US" dirty="0" err="1">
                <a:latin typeface="Times New Roman" panose="02020603050405020304" pitchFamily="18" charset="0"/>
                <a:cs typeface="Times New Roman" panose="02020603050405020304" pitchFamily="18" charset="0"/>
              </a:rPr>
              <a:t>Samye</a:t>
            </a:r>
            <a:r>
              <a:rPr lang="en-US" dirty="0">
                <a:latin typeface="Times New Roman" panose="02020603050405020304" pitchFamily="18" charset="0"/>
                <a:cs typeface="Times New Roman" panose="02020603050405020304" pitchFamily="18" charset="0"/>
              </a:rPr>
              <a:t> Ling monastery, the first Tibetan Buddhist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outside Asia. Note that images of teachers other than the Buddha, including living teachers, are also included in the shrine.</a:t>
            </a:r>
          </a:p>
          <a:p>
            <a:pPr algn="just"/>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following short film, made by an anthropologist at Bristol University, Professor Rita Langer, shows buddha-worship in a Sri Lankan home shrine, and can make a good starting point for a class: “Making food for the Buddha” </a:t>
            </a:r>
            <a:r>
              <a:rPr lang="en-US" dirty="0">
                <a:latin typeface="Times New Roman" panose="02020603050405020304" pitchFamily="18" charset="0"/>
                <a:cs typeface="Times New Roman" panose="02020603050405020304" pitchFamily="18" charset="0"/>
                <a:hlinkClick r:id="rId3"/>
              </a:rPr>
              <a:t>vimeo.com/113047607</a:t>
            </a:r>
            <a:r>
              <a:rPr lang="en-US" dirty="0">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translation of the Pali chant, including the verse about flowers, can be found here https://</a:t>
            </a:r>
            <a:r>
              <a:rPr lang="en-US" dirty="0" err="1">
                <a:latin typeface="Times New Roman" panose="02020603050405020304" pitchFamily="18" charset="0"/>
                <a:cs typeface="Times New Roman" panose="02020603050405020304" pitchFamily="18" charset="0"/>
              </a:rPr>
              <a:t>thebuddhistcentre.com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internationalretreat</a:t>
            </a:r>
            <a:r>
              <a:rPr lang="en-US" dirty="0">
                <a:latin typeface="Times New Roman" panose="02020603050405020304" pitchFamily="18" charset="0"/>
                <a:cs typeface="Times New Roman" panose="02020603050405020304" pitchFamily="18" charset="0"/>
              </a:rPr>
              <a:t>/buddha-puja-words-translation-and-chant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8</a:t>
            </a:fld>
            <a:endParaRPr lang="en-US"/>
          </a:p>
        </p:txBody>
      </p:sp>
    </p:spTree>
    <p:extLst>
      <p:ext uri="{BB962C8B-B14F-4D97-AF65-F5344CB8AC3E}">
        <p14:creationId xmlns:p14="http://schemas.microsoft.com/office/powerpoint/2010/main" val="323414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Image: https://</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collections.lacma.org</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/node/200822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Image in the public domain: 11th century manuscript cover held at Los Angeles County Museum of Art.</a:t>
            </a:r>
          </a:p>
          <a:p>
            <a:pPr algn="just"/>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For an example of the recollection as recommended in an early sutta text see here:</a:t>
            </a:r>
          </a:p>
          <a:p>
            <a:pPr algn="just"/>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https://www.accesstoinsight.org/tipitaka/an/an11/an11.013.than.html#recall-Buddha</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You can listen to some clear Pali chants, including the </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Iti</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pi so, here:</a:t>
            </a:r>
          </a:p>
          <a:p>
            <a:pPr algn="just"/>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4"/>
              </a:rPr>
              <a:t>https://www.samatha.org/explore-publications/chants</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An accessible scholarly introduction to meditation is Sarah Shaw’s book “Introduction to Buddhist Meditation” (Routledge 2008).</a:t>
            </a:r>
          </a:p>
          <a:p>
            <a:pPr algn="just"/>
            <a:r>
              <a:rPr lang="en-GB" sz="1200" kern="1200" dirty="0">
                <a:solidFill>
                  <a:schemeClr val="tx1"/>
                </a:solidFill>
                <a:effectLst/>
                <a:latin typeface="Times New Roman" panose="02020603050405020304" pitchFamily="18" charset="0"/>
                <a:ea typeface="+mn-ea"/>
                <a:cs typeface="Times New Roman" panose="02020603050405020304" pitchFamily="18" charset="0"/>
              </a:rPr>
              <a:t>She also has an excellent short film on YouTube that explains clearly how mindfulness fits into Buddhist practice in a different way to its use in secular mindfulness practices in the west: </a:t>
            </a:r>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5"/>
              </a:rPr>
              <a:t>https://youtu.be/kn5MlrIw-zs</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9</a:t>
            </a:fld>
            <a:endParaRPr lang="en-US"/>
          </a:p>
        </p:txBody>
      </p:sp>
    </p:spTree>
    <p:extLst>
      <p:ext uri="{BB962C8B-B14F-4D97-AF65-F5344CB8AC3E}">
        <p14:creationId xmlns:p14="http://schemas.microsoft.com/office/powerpoint/2010/main" val="218183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C38F-E718-434A-9F5F-87E2AF1EBA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EBC906-BB2A-7E40-9984-E6FA178C1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07652C-E6A4-CE43-9DD4-905EDF79F843}"/>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CB05A73D-6B2D-BB42-959F-C5BDE9637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8D11-73E5-D14E-B355-844A5B34C4D6}"/>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519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A52A-D585-7E4F-A505-2A764DE16B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1BA42-55AC-3C47-A4D1-D065E3ABF5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AC6BEE-A91A-4142-AA61-7C117642CCFF}"/>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9524D324-9D14-B84A-BEE6-B5821FE67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81F4C-D416-4945-B0E2-3644049A68BD}"/>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62387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FC0FE-09B2-DF43-A0AA-6AA5385D06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C542FC-9684-3341-8EF4-0D9F1C96A6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9DB971-2D92-BC4C-873B-F917E23D14B0}"/>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E8BC81F4-4269-A246-AF43-DF68550F7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3DA27-E6B4-FF4C-A71C-B5F3F24CFEF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9167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FFCB-1C56-0342-ADA2-6768A006DA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C83EE5-66F2-B54E-AF61-A146F30301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52B6CB-9681-A849-990D-E4DAFD629B0A}"/>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C30EDD6C-AABD-E14B-84DE-08C38E8EB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1E2E3-858F-2548-8FA0-52AF3792B16C}"/>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45733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4A0D-8134-4C44-9F7E-6EF39B89EA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52C8F4A-5741-CE40-A8B2-0E68A1114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86F6BD-7AE5-F74B-A6B3-C8F8A4A66A71}"/>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2E0B8585-1316-0747-89B8-930DC4B1F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89BE-61A0-EC41-91A4-F66E96EC9527}"/>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89168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9981-2356-8242-8814-4E92AC7833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59D905-280F-7243-BC80-6244B8A7C8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A2D093-3402-9F4F-91F8-8965613F5A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A40943-3AC5-5845-B3B6-BF6CC047DC2C}"/>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6" name="Footer Placeholder 5">
            <a:extLst>
              <a:ext uri="{FF2B5EF4-FFF2-40B4-BE49-F238E27FC236}">
                <a16:creationId xmlns:a16="http://schemas.microsoft.com/office/drawing/2014/main" id="{B1FD3D94-DC7E-314B-B810-2A9959B6F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FFB05-1294-8B4C-882A-5691BAFD367F}"/>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8225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887D-FB25-1542-84E9-A3E1F120B37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AE09B1-FFAC-EF4A-AB69-8FDD87F9C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F22803-D9E1-F54A-8F54-423FCE74B2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13A5D7-0DF0-1046-B27C-47754985C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4BB76E-F49E-9545-BF51-7E97F1137A1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8D34CC8-8FF0-0C4C-ADB8-BC0657BD5D4E}"/>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8" name="Footer Placeholder 7">
            <a:extLst>
              <a:ext uri="{FF2B5EF4-FFF2-40B4-BE49-F238E27FC236}">
                <a16:creationId xmlns:a16="http://schemas.microsoft.com/office/drawing/2014/main" id="{4A36C17A-E8D5-BD4B-8EB5-6567642D6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38DEA-D9A2-F84B-A084-FB64E493C91A}"/>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40931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F519-6BB9-3B48-B5AF-21C9D2F8313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18CDC10-EB00-524F-89B0-7AF774B8E5A0}"/>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4" name="Footer Placeholder 3">
            <a:extLst>
              <a:ext uri="{FF2B5EF4-FFF2-40B4-BE49-F238E27FC236}">
                <a16:creationId xmlns:a16="http://schemas.microsoft.com/office/drawing/2014/main" id="{6A26953B-AB49-5144-A82E-31821BA76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881241-0A57-8B4D-926F-A1FD51F1D21B}"/>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334264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6240A-140B-AD40-856E-60E676861D10}"/>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3" name="Footer Placeholder 2">
            <a:extLst>
              <a:ext uri="{FF2B5EF4-FFF2-40B4-BE49-F238E27FC236}">
                <a16:creationId xmlns:a16="http://schemas.microsoft.com/office/drawing/2014/main" id="{89AA52E8-CB47-DE49-BC0C-78AAEE867D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BE6757-AC86-5349-A576-B40C51BBFEE5}"/>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244827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7B3-A8B7-CB49-89ED-37CAF8BC75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AB4C2A-24F0-6943-937B-65ACB1CFA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0AB9CC-33FE-5B4C-9CB5-D834C886F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9310A4-62E4-754F-B63A-67C64FF37D7E}"/>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6" name="Footer Placeholder 5">
            <a:extLst>
              <a:ext uri="{FF2B5EF4-FFF2-40B4-BE49-F238E27FC236}">
                <a16:creationId xmlns:a16="http://schemas.microsoft.com/office/drawing/2014/main" id="{2DD411EE-6ACB-8243-B4FD-A012ACC8E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08299-AF0C-1E4A-8991-EB14FFC445D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189549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CA37-B596-714B-8B7E-921928AF5E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65CE07-CF91-834F-87AA-E99541913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FB2EF-3E73-F44C-89FA-23B5B6DED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70C5F8-2ECF-4F48-8CCA-F4969FAAE1D3}"/>
              </a:ext>
            </a:extLst>
          </p:cNvPr>
          <p:cNvSpPr>
            <a:spLocks noGrp="1"/>
          </p:cNvSpPr>
          <p:nvPr>
            <p:ph type="dt" sz="half" idx="10"/>
          </p:nvPr>
        </p:nvSpPr>
        <p:spPr/>
        <p:txBody>
          <a:bodyPr/>
          <a:lstStyle/>
          <a:p>
            <a:fld id="{5758B811-C9AF-C84D-A2F9-FF734A78B234}" type="datetimeFigureOut">
              <a:rPr lang="en-US" smtClean="0"/>
              <a:t>3/1/22</a:t>
            </a:fld>
            <a:endParaRPr lang="en-US"/>
          </a:p>
        </p:txBody>
      </p:sp>
      <p:sp>
        <p:nvSpPr>
          <p:cNvPr id="6" name="Footer Placeholder 5">
            <a:extLst>
              <a:ext uri="{FF2B5EF4-FFF2-40B4-BE49-F238E27FC236}">
                <a16:creationId xmlns:a16="http://schemas.microsoft.com/office/drawing/2014/main" id="{236A257C-E3D9-F447-B323-CDB04D0BA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8148D-33F1-EF4E-A32E-14574A7B7273}"/>
              </a:ext>
            </a:extLst>
          </p:cNvPr>
          <p:cNvSpPr>
            <a:spLocks noGrp="1"/>
          </p:cNvSpPr>
          <p:nvPr>
            <p:ph type="sldNum" sz="quarter" idx="12"/>
          </p:nvPr>
        </p:nvSpPr>
        <p:spPr/>
        <p:txBody>
          <a:bodyPr/>
          <a:lstStyle/>
          <a:p>
            <a:fld id="{8E13F01F-B8E0-514F-91CC-45B0D704F655}" type="slidenum">
              <a:rPr lang="en-US" smtClean="0"/>
              <a:t>‹#›</a:t>
            </a:fld>
            <a:endParaRPr lang="en-US"/>
          </a:p>
        </p:txBody>
      </p:sp>
    </p:spTree>
    <p:extLst>
      <p:ext uri="{BB962C8B-B14F-4D97-AF65-F5344CB8AC3E}">
        <p14:creationId xmlns:p14="http://schemas.microsoft.com/office/powerpoint/2010/main" val="15698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74016-D6D8-6942-AE74-5ADC8DEFA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487AC7-33DB-C942-83CF-EFC05C528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EB0CAC-5589-4644-A760-B8707A0B4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8B811-C9AF-C84D-A2F9-FF734A78B234}" type="datetimeFigureOut">
              <a:rPr lang="en-US" smtClean="0"/>
              <a:t>3/1/22</a:t>
            </a:fld>
            <a:endParaRPr lang="en-US"/>
          </a:p>
        </p:txBody>
      </p:sp>
      <p:sp>
        <p:nvSpPr>
          <p:cNvPr id="5" name="Footer Placeholder 4">
            <a:extLst>
              <a:ext uri="{FF2B5EF4-FFF2-40B4-BE49-F238E27FC236}">
                <a16:creationId xmlns:a16="http://schemas.microsoft.com/office/drawing/2014/main" id="{C6840D7B-BDD4-574B-934B-18AF036B1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135EF5-F0EE-B64E-B7B5-CA4B3B31B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3F01F-B8E0-514F-91CC-45B0D704F655}" type="slidenum">
              <a:rPr lang="en-US" smtClean="0"/>
              <a:t>‹#›</a:t>
            </a:fld>
            <a:endParaRPr lang="en-US"/>
          </a:p>
        </p:txBody>
      </p:sp>
    </p:spTree>
    <p:extLst>
      <p:ext uri="{BB962C8B-B14F-4D97-AF65-F5344CB8AC3E}">
        <p14:creationId xmlns:p14="http://schemas.microsoft.com/office/powerpoint/2010/main" val="335447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upload.wikimedia.org/wikipedia/commons/9/9c/Zazen.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237042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B10393-268E-F145-80AB-E29265540122}"/>
              </a:ext>
            </a:extLst>
          </p:cNvPr>
          <p:cNvSpPr>
            <a:spLocks noGrp="1"/>
          </p:cNvSpPr>
          <p:nvPr>
            <p:ph type="title"/>
          </p:nvPr>
        </p:nvSpPr>
        <p:spPr>
          <a:xfrm>
            <a:off x="318247" y="152400"/>
            <a:ext cx="10515600" cy="1325563"/>
          </a:xfrm>
        </p:spPr>
        <p:txBody>
          <a:bodyPr/>
          <a:lstStyle/>
          <a:p>
            <a:r>
              <a:rPr lang="en-US" dirty="0">
                <a:latin typeface="Times New Roman" panose="02020603050405020304" pitchFamily="18" charset="0"/>
                <a:cs typeface="Times New Roman" panose="02020603050405020304" pitchFamily="18" charset="0"/>
              </a:rPr>
              <a:t>(The) Buddha(s) in other meditation practices</a:t>
            </a:r>
          </a:p>
        </p:txBody>
      </p:sp>
      <p:sp>
        <p:nvSpPr>
          <p:cNvPr id="6" name="Content Placeholder 5">
            <a:extLst>
              <a:ext uri="{FF2B5EF4-FFF2-40B4-BE49-F238E27FC236}">
                <a16:creationId xmlns:a16="http://schemas.microsoft.com/office/drawing/2014/main" id="{3762E2EC-7FA3-3A40-A1D7-039738EE8B80}"/>
              </a:ext>
            </a:extLst>
          </p:cNvPr>
          <p:cNvSpPr>
            <a:spLocks noGrp="1"/>
          </p:cNvSpPr>
          <p:nvPr>
            <p:ph idx="1"/>
          </p:nvPr>
        </p:nvSpPr>
        <p:spPr>
          <a:xfrm>
            <a:off x="575461" y="2100651"/>
            <a:ext cx="4360465" cy="3189838"/>
          </a:xfrm>
          <a:ln w="19050">
            <a:solidFill>
              <a:schemeClr val="tx1"/>
            </a:solidFill>
          </a:ln>
        </p:spPr>
        <p:txBody>
          <a:bodyPr>
            <a:norm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“If you meet the Buddha on the road, kill him.” </a:t>
            </a:r>
          </a:p>
          <a:p>
            <a:pPr marL="0" indent="0">
              <a:buNone/>
            </a:pPr>
            <a:r>
              <a:rPr lang="en-US"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Linji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Yixuan</a:t>
            </a:r>
            <a:r>
              <a:rPr lang="en-US" sz="2600" dirty="0">
                <a:latin typeface="Times New Roman" panose="02020603050405020304" pitchFamily="18" charset="0"/>
                <a:cs typeface="Times New Roman" panose="02020603050405020304" pitchFamily="18" charset="0"/>
              </a:rPr>
              <a:t> (9</a:t>
            </a:r>
            <a:r>
              <a:rPr lang="en-US" sz="2600" baseline="30000" dirty="0">
                <a:latin typeface="Times New Roman" panose="02020603050405020304" pitchFamily="18" charset="0"/>
                <a:cs typeface="Times New Roman" panose="02020603050405020304" pitchFamily="18" charset="0"/>
              </a:rPr>
              <a:t>th </a:t>
            </a:r>
            <a:r>
              <a:rPr lang="en-US" sz="2600" dirty="0">
                <a:latin typeface="Times New Roman" panose="02020603050405020304" pitchFamily="18" charset="0"/>
                <a:cs typeface="Times New Roman" panose="02020603050405020304" pitchFamily="18" charset="0"/>
              </a:rPr>
              <a:t>century 	Chinese Zen monk)</a:t>
            </a:r>
          </a:p>
        </p:txBody>
      </p:sp>
      <p:sp>
        <p:nvSpPr>
          <p:cNvPr id="2" name="TextBox 1">
            <a:extLst>
              <a:ext uri="{FF2B5EF4-FFF2-40B4-BE49-F238E27FC236}">
                <a16:creationId xmlns:a16="http://schemas.microsoft.com/office/drawing/2014/main" id="{8CAFCE08-AE29-6F40-8C14-1B0464A01B2D}"/>
              </a:ext>
            </a:extLst>
          </p:cNvPr>
          <p:cNvSpPr txBox="1"/>
          <p:nvPr/>
        </p:nvSpPr>
        <p:spPr>
          <a:xfrm>
            <a:off x="3995530" y="6052956"/>
            <a:ext cx="7445701"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Zen practitioners in seated meditation. Photograph </a:t>
            </a:r>
            <a:r>
              <a:rPr lang="en-US" dirty="0" err="1">
                <a:latin typeface="Times New Roman" panose="02020603050405020304" pitchFamily="18" charset="0"/>
                <a:cs typeface="Times New Roman" panose="02020603050405020304" pitchFamily="18" charset="0"/>
              </a:rPr>
              <a:t>Spoktu</a:t>
            </a:r>
            <a:r>
              <a:rPr lang="en-US" dirty="0">
                <a:latin typeface="Times New Roman" panose="02020603050405020304" pitchFamily="18" charset="0"/>
                <a:cs typeface="Times New Roman" panose="02020603050405020304" pitchFamily="18" charset="0"/>
              </a:rPr>
              <a:t>, CC-BY-SA3.0</a:t>
            </a:r>
          </a:p>
        </p:txBody>
      </p:sp>
      <p:pic>
        <p:nvPicPr>
          <p:cNvPr id="1026" name="Picture 2">
            <a:hlinkClick r:id="rId4"/>
            <a:extLst>
              <a:ext uri="{FF2B5EF4-FFF2-40B4-BE49-F238E27FC236}">
                <a16:creationId xmlns:a16="http://schemas.microsoft.com/office/drawing/2014/main" id="{1CD2D98F-45E6-9C44-98B2-007288F9770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93139" y="1366887"/>
            <a:ext cx="6248092" cy="46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1604C6-06B8-314C-9691-4FB4A9DF2F75}"/>
              </a:ext>
            </a:extLst>
          </p:cNvPr>
          <p:cNvSpPr txBox="1"/>
          <p:nvPr/>
        </p:nvSpPr>
        <p:spPr>
          <a:xfrm>
            <a:off x="704849" y="380847"/>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pic>
        <p:nvPicPr>
          <p:cNvPr id="7" name="Picture 6">
            <a:extLst>
              <a:ext uri="{FF2B5EF4-FFF2-40B4-BE49-F238E27FC236}">
                <a16:creationId xmlns:a16="http://schemas.microsoft.com/office/drawing/2014/main" id="{ABE07E91-9463-8E43-946F-245B059823B1}"/>
              </a:ext>
            </a:extLst>
          </p:cNvPr>
          <p:cNvPicPr>
            <a:picLocks noChangeAspect="1"/>
          </p:cNvPicPr>
          <p:nvPr/>
        </p:nvPicPr>
        <p:blipFill>
          <a:blip r:embed="rId4"/>
          <a:stretch>
            <a:fillRect/>
          </a:stretch>
        </p:blipFill>
        <p:spPr>
          <a:xfrm>
            <a:off x="6539948" y="627879"/>
            <a:ext cx="4947203" cy="5846694"/>
          </a:xfrm>
          <a:prstGeom prst="rect">
            <a:avLst/>
          </a:prstGeom>
        </p:spPr>
      </p:pic>
      <p:sp>
        <p:nvSpPr>
          <p:cNvPr id="9" name="TextBox 8">
            <a:extLst>
              <a:ext uri="{FF2B5EF4-FFF2-40B4-BE49-F238E27FC236}">
                <a16:creationId xmlns:a16="http://schemas.microsoft.com/office/drawing/2014/main" id="{5E216E52-B4C0-4D46-B06B-24EE0E6BED05}"/>
              </a:ext>
            </a:extLst>
          </p:cNvPr>
          <p:cNvSpPr txBox="1"/>
          <p:nvPr/>
        </p:nvSpPr>
        <p:spPr>
          <a:xfrm>
            <a:off x="-905753" y="6045455"/>
            <a:ext cx="7445701"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Right: the gigantic </a:t>
            </a:r>
            <a:r>
              <a:rPr lang="en-US" dirty="0" err="1">
                <a:latin typeface="Times New Roman" panose="02020603050405020304" pitchFamily="18" charset="0"/>
                <a:cs typeface="Times New Roman" panose="02020603050405020304" pitchFamily="18" charset="0"/>
              </a:rPr>
              <a:t>Leshan</a:t>
            </a:r>
            <a:r>
              <a:rPr lang="en-US" dirty="0">
                <a:latin typeface="Times New Roman" panose="02020603050405020304" pitchFamily="18" charset="0"/>
                <a:cs typeface="Times New Roman" panose="02020603050405020304" pitchFamily="18" charset="0"/>
              </a:rPr>
              <a:t> Buddha (C8th) in Sichuan, China.</a:t>
            </a:r>
          </a:p>
        </p:txBody>
      </p:sp>
      <p:sp>
        <p:nvSpPr>
          <p:cNvPr id="8" name="TextBox 7">
            <a:extLst>
              <a:ext uri="{FF2B5EF4-FFF2-40B4-BE49-F238E27FC236}">
                <a16:creationId xmlns:a16="http://schemas.microsoft.com/office/drawing/2014/main" id="{00AD236D-ABCA-5D47-8E8F-6E8BC1B81747}"/>
              </a:ext>
            </a:extLst>
          </p:cNvPr>
          <p:cNvSpPr txBox="1"/>
          <p:nvPr/>
        </p:nvSpPr>
        <p:spPr>
          <a:xfrm>
            <a:off x="704849" y="1382286"/>
            <a:ext cx="5556803" cy="4093428"/>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The matter of the Buddha’s relationship to the world is not a simple one, and Buddhist traditions disagree over how this best be understood. However, perhaps all forms of Asian Buddhism understand the Buddha to still influence the world and the lives of people in it, materially and/or immaterially, and that he remains available as a potent object of reverence and devotion.</a:t>
            </a:r>
          </a:p>
        </p:txBody>
      </p:sp>
    </p:spTree>
    <p:extLst>
      <p:ext uri="{BB962C8B-B14F-4D97-AF65-F5344CB8AC3E}">
        <p14:creationId xmlns:p14="http://schemas.microsoft.com/office/powerpoint/2010/main" val="101618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343145"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4" name="Picture 3">
            <a:extLst>
              <a:ext uri="{FF2B5EF4-FFF2-40B4-BE49-F238E27FC236}">
                <a16:creationId xmlns:a16="http://schemas.microsoft.com/office/drawing/2014/main" id="{C5939192-6141-3844-9252-FFAC36E6B18A}"/>
              </a:ext>
            </a:extLst>
          </p:cNvPr>
          <p:cNvPicPr>
            <a:picLocks noChangeAspect="1"/>
          </p:cNvPicPr>
          <p:nvPr/>
        </p:nvPicPr>
        <p:blipFill>
          <a:blip r:embed="rId4"/>
          <a:stretch>
            <a:fillRect/>
          </a:stretch>
        </p:blipFill>
        <p:spPr>
          <a:xfrm>
            <a:off x="7971214" y="3083957"/>
            <a:ext cx="3462834" cy="3395190"/>
          </a:xfrm>
          <a:prstGeom prst="rect">
            <a:avLst/>
          </a:prstGeom>
        </p:spPr>
      </p:pic>
    </p:spTree>
    <p:extLst>
      <p:ext uri="{BB962C8B-B14F-4D97-AF65-F5344CB8AC3E}">
        <p14:creationId xmlns:p14="http://schemas.microsoft.com/office/powerpoint/2010/main" val="345352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3C988-807C-C441-A286-40DD4DADDCDF}"/>
              </a:ext>
            </a:extLst>
          </p:cNvPr>
          <p:cNvPicPr>
            <a:picLocks noChangeAspect="1"/>
          </p:cNvPicPr>
          <p:nvPr/>
        </p:nvPicPr>
        <p:blipFill>
          <a:blip r:embed="rId4"/>
          <a:stretch>
            <a:fillRect/>
          </a:stretch>
        </p:blipFill>
        <p:spPr>
          <a:xfrm>
            <a:off x="1226820" y="7825448"/>
            <a:ext cx="9779000" cy="3807752"/>
          </a:xfrm>
          <a:prstGeom prst="rect">
            <a:avLst/>
          </a:prstGeom>
        </p:spPr>
      </p:pic>
      <p:pic>
        <p:nvPicPr>
          <p:cNvPr id="4" name="Picture 3">
            <a:extLst>
              <a:ext uri="{FF2B5EF4-FFF2-40B4-BE49-F238E27FC236}">
                <a16:creationId xmlns:a16="http://schemas.microsoft.com/office/drawing/2014/main" id="{D2F77A21-67AD-6B4E-9BE1-74339805C0EA}"/>
              </a:ext>
            </a:extLst>
          </p:cNvPr>
          <p:cNvPicPr>
            <a:picLocks noChangeAspect="1"/>
          </p:cNvPicPr>
          <p:nvPr/>
        </p:nvPicPr>
        <p:blipFill>
          <a:blip r:embed="rId5"/>
          <a:stretch>
            <a:fillRect/>
          </a:stretch>
        </p:blipFill>
        <p:spPr>
          <a:xfrm>
            <a:off x="1943187" y="4304819"/>
            <a:ext cx="8305625" cy="2315285"/>
          </a:xfrm>
          <a:prstGeom prst="rect">
            <a:avLst/>
          </a:prstGeom>
        </p:spPr>
      </p:pic>
      <p:sp>
        <p:nvSpPr>
          <p:cNvPr id="9" name="Title 1">
            <a:extLst>
              <a:ext uri="{FF2B5EF4-FFF2-40B4-BE49-F238E27FC236}">
                <a16:creationId xmlns:a16="http://schemas.microsoft.com/office/drawing/2014/main" id="{A58D3977-3C9B-BA49-995B-7650DFE23F36}"/>
              </a:ext>
            </a:extLst>
          </p:cNvPr>
          <p:cNvSpPr>
            <a:spLocks noGrp="1"/>
          </p:cNvSpPr>
          <p:nvPr>
            <p:ph type="title"/>
          </p:nvPr>
        </p:nvSpPr>
        <p:spPr>
          <a:xfrm>
            <a:off x="271673" y="126123"/>
            <a:ext cx="11648653" cy="1325563"/>
          </a:xfrm>
        </p:spPr>
        <p:txBody>
          <a:bodyPr>
            <a:normAutofit/>
          </a:bodyPr>
          <a:lstStyle/>
          <a:p>
            <a:r>
              <a:rPr lang="en-US" sz="4000" dirty="0">
                <a:latin typeface="Times New Roman" panose="02020603050405020304" pitchFamily="18" charset="0"/>
                <a:cs typeface="Times New Roman" panose="02020603050405020304" pitchFamily="18" charset="0"/>
              </a:rPr>
              <a:t>Some statements from the </a:t>
            </a:r>
            <a:r>
              <a:rPr lang="en-US" sz="4000" i="1" dirty="0" err="1">
                <a:latin typeface="Times New Roman" panose="02020603050405020304" pitchFamily="18" charset="0"/>
                <a:cs typeface="Times New Roman" panose="02020603050405020304" pitchFamily="18" charset="0"/>
              </a:rPr>
              <a:t>Mahāparinibbāna</a:t>
            </a:r>
            <a:r>
              <a:rPr lang="en-US" sz="4000" i="1" dirty="0">
                <a:latin typeface="Times New Roman" panose="02020603050405020304" pitchFamily="18" charset="0"/>
                <a:cs typeface="Times New Roman" panose="02020603050405020304" pitchFamily="18" charset="0"/>
              </a:rPr>
              <a:t> Sutta</a:t>
            </a:r>
            <a:br>
              <a:rPr lang="en-US" i="1"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(being the Pāli account of the Buddha’s final days and teachings)</a:t>
            </a:r>
          </a:p>
        </p:txBody>
      </p:sp>
      <p:sp>
        <p:nvSpPr>
          <p:cNvPr id="7" name="TextBox 6">
            <a:extLst>
              <a:ext uri="{FF2B5EF4-FFF2-40B4-BE49-F238E27FC236}">
                <a16:creationId xmlns:a16="http://schemas.microsoft.com/office/drawing/2014/main" id="{C274276C-4863-9445-B399-E1277FB746FC}"/>
              </a:ext>
            </a:extLst>
          </p:cNvPr>
          <p:cNvSpPr txBox="1"/>
          <p:nvPr/>
        </p:nvSpPr>
        <p:spPr>
          <a:xfrm>
            <a:off x="6279931" y="1399003"/>
            <a:ext cx="5291958" cy="255454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Ānanda</a:t>
            </a:r>
            <a:r>
              <a:rPr lang="en-US" sz="2000" dirty="0">
                <a:latin typeface="Times New Roman" panose="02020603050405020304" pitchFamily="18" charset="0"/>
                <a:cs typeface="Times New Roman" panose="02020603050405020304" pitchFamily="18" charset="0"/>
              </a:rPr>
              <a:t>, as with the body of a universal monarch, so should it be done with the body of the </a:t>
            </a:r>
            <a:r>
              <a:rPr lang="en-US" sz="2000" dirty="0" err="1">
                <a:latin typeface="Times New Roman" panose="02020603050405020304" pitchFamily="18" charset="0"/>
                <a:cs typeface="Times New Roman" panose="02020603050405020304" pitchFamily="18" charset="0"/>
              </a:rPr>
              <a:t>Tathāgata</a:t>
            </a:r>
            <a:r>
              <a:rPr lang="en-US" sz="2000" dirty="0">
                <a:latin typeface="Times New Roman" panose="02020603050405020304" pitchFamily="18" charset="0"/>
                <a:cs typeface="Times New Roman" panose="02020603050405020304" pitchFamily="18" charset="0"/>
              </a:rPr>
              <a:t> (i.e., Buddha); and at a crossroads also a </a:t>
            </a:r>
            <a:r>
              <a:rPr lang="en-US" sz="2000" i="1" dirty="0" err="1">
                <a:latin typeface="Times New Roman" panose="02020603050405020304" pitchFamily="18" charset="0"/>
                <a:cs typeface="Times New Roman" panose="02020603050405020304" pitchFamily="18" charset="0"/>
              </a:rPr>
              <a:t>stūpa</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be raised for the </a:t>
            </a:r>
            <a:r>
              <a:rPr lang="en-US" sz="2000" dirty="0" err="1">
                <a:latin typeface="Times New Roman" panose="02020603050405020304" pitchFamily="18" charset="0"/>
                <a:cs typeface="Times New Roman" panose="02020603050405020304" pitchFamily="18" charset="0"/>
              </a:rPr>
              <a:t>Tathāgata</a:t>
            </a:r>
            <a:r>
              <a:rPr lang="en-US" sz="2000" dirty="0">
                <a:latin typeface="Times New Roman" panose="02020603050405020304" pitchFamily="18" charset="0"/>
                <a:cs typeface="Times New Roman" panose="02020603050405020304" pitchFamily="18" charset="0"/>
              </a:rPr>
              <a:t>. And whosoever shall bring to that place garlands or incense or sandal paste, or pay reverence, and whose mind becomes calm there – it will be to his well being and happiness for a long time.’</a:t>
            </a:r>
            <a:endParaRPr lang="en-US" sz="20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1439B9-833B-4C4D-99A6-955713945F5A}"/>
              </a:ext>
            </a:extLst>
          </p:cNvPr>
          <p:cNvSpPr txBox="1"/>
          <p:nvPr/>
        </p:nvSpPr>
        <p:spPr>
          <a:xfrm>
            <a:off x="620111" y="1467452"/>
            <a:ext cx="5311384" cy="2739211"/>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‘Therefore, </a:t>
            </a:r>
            <a:r>
              <a:rPr lang="en-US" sz="2000" dirty="0" err="1">
                <a:latin typeface="Times New Roman" panose="02020603050405020304" pitchFamily="18" charset="0"/>
                <a:cs typeface="Times New Roman" panose="02020603050405020304" pitchFamily="18" charset="0"/>
              </a:rPr>
              <a:t>Ānanda</a:t>
            </a:r>
            <a:r>
              <a:rPr lang="en-US" sz="2000" dirty="0">
                <a:latin typeface="Times New Roman" panose="02020603050405020304" pitchFamily="18" charset="0"/>
                <a:cs typeface="Times New Roman" panose="02020603050405020304" pitchFamily="18" charset="0"/>
              </a:rPr>
              <a:t>, be islands unto yourselves, refuges unto yourselves, seeking no external refuge; with the Dhamma as your island, the Dhamma as your refuge, seeking no other refuge…</a:t>
            </a:r>
          </a:p>
          <a:p>
            <a:pPr algn="just"/>
            <a:endParaRPr lang="en-US" sz="12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Behold now, monks, I exhort you: all compounded things are subject to cessation. Strive with earnestness!’</a:t>
            </a:r>
            <a:endParaRPr lang="en-US" sz="20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96F795-6A16-A944-82E7-1F18D6CC45B4}"/>
              </a:ext>
            </a:extLst>
          </p:cNvPr>
          <p:cNvSpPr txBox="1"/>
          <p:nvPr/>
        </p:nvSpPr>
        <p:spPr>
          <a:xfrm>
            <a:off x="10248812" y="5517931"/>
            <a:ext cx="1070829" cy="1200329"/>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Image by </a:t>
            </a:r>
            <a:r>
              <a:rPr lang="en-US" sz="1200" dirty="0" err="1">
                <a:latin typeface="Times New Roman" panose="02020603050405020304" pitchFamily="18" charset="0"/>
                <a:cs typeface="Times New Roman" panose="02020603050405020304" pitchFamily="18" charset="0"/>
              </a:rPr>
              <a:t>Anandajoti</a:t>
            </a:r>
            <a:r>
              <a:rPr lang="en-US" sz="1200" dirty="0">
                <a:latin typeface="Times New Roman" panose="02020603050405020304" pitchFamily="18" charset="0"/>
                <a:cs typeface="Times New Roman" panose="02020603050405020304" pitchFamily="18" charset="0"/>
              </a:rPr>
              <a:t>, of a reclining Buddha in Thailand: see notes to slide.</a:t>
            </a:r>
          </a:p>
        </p:txBody>
      </p:sp>
    </p:spTree>
    <p:extLst>
      <p:ext uri="{BB962C8B-B14F-4D97-AF65-F5344CB8AC3E}">
        <p14:creationId xmlns:p14="http://schemas.microsoft.com/office/powerpoint/2010/main" val="335418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D4A62A-873C-0B47-A0C4-189078054EED}"/>
              </a:ext>
            </a:extLst>
          </p:cNvPr>
          <p:cNvSpPr txBox="1"/>
          <p:nvPr/>
        </p:nvSpPr>
        <p:spPr>
          <a:xfrm>
            <a:off x="412868" y="1471024"/>
            <a:ext cx="6563665" cy="5293757"/>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[Monk:] ‘Long is the time, lord of men, since we have seen the Buddha. We lived a life without a master; there is nothing here for us to worship.’</a:t>
            </a:r>
          </a:p>
          <a:p>
            <a:pPr algn="just"/>
            <a:endParaRPr lang="en-GB" sz="8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[King:] ‘Did you not tell me, sir, that the Buddha has passed into </a:t>
            </a:r>
            <a:r>
              <a:rPr lang="en-GB" sz="2600" i="1" dirty="0" err="1">
                <a:latin typeface="Times New Roman" panose="02020603050405020304" pitchFamily="18" charset="0"/>
                <a:cs typeface="Times New Roman" panose="02020603050405020304" pitchFamily="18" charset="0"/>
              </a:rPr>
              <a:t>nibbāna</a:t>
            </a:r>
            <a:r>
              <a:rPr lang="en-GB" sz="2600" dirty="0">
                <a:latin typeface="Times New Roman" panose="02020603050405020304" pitchFamily="18" charset="0"/>
                <a:cs typeface="Times New Roman" panose="02020603050405020304" pitchFamily="18" charset="0"/>
              </a:rPr>
              <a:t>?’</a:t>
            </a:r>
          </a:p>
          <a:p>
            <a:pPr algn="just"/>
            <a:endParaRPr lang="en-GB" sz="8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[Monk:] ‘If we behold the relics, we behold the Buddha.’</a:t>
            </a:r>
          </a:p>
          <a:p>
            <a:pPr algn="just"/>
            <a:endParaRPr lang="en-GB" sz="1000" dirty="0">
              <a:latin typeface="Times New Roman" panose="02020603050405020304" pitchFamily="18" charset="0"/>
              <a:cs typeface="Times New Roman" panose="02020603050405020304" pitchFamily="18" charset="0"/>
            </a:endParaRPr>
          </a:p>
          <a:p>
            <a:pPr algn="r"/>
            <a:r>
              <a:rPr lang="en-GB" sz="2400" dirty="0">
                <a:latin typeface="Times New Roman" panose="02020603050405020304" pitchFamily="18" charset="0"/>
                <a:cs typeface="Times New Roman" panose="02020603050405020304" pitchFamily="18" charset="0"/>
              </a:rPr>
              <a:t>From the </a:t>
            </a:r>
            <a:r>
              <a:rPr lang="en-GB" sz="2400" i="1" dirty="0" err="1">
                <a:latin typeface="Times New Roman" panose="02020603050405020304" pitchFamily="18" charset="0"/>
                <a:cs typeface="Times New Roman" panose="02020603050405020304" pitchFamily="18" charset="0"/>
              </a:rPr>
              <a:t>Mahāvaṃsa</a:t>
            </a:r>
            <a:r>
              <a:rPr lang="en-GB" sz="2400" dirty="0">
                <a:latin typeface="Times New Roman" panose="02020603050405020304" pitchFamily="18" charset="0"/>
                <a:cs typeface="Times New Roman" panose="02020603050405020304" pitchFamily="18" charset="0"/>
              </a:rPr>
              <a:t> (c</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C5th CE)</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reporting</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the </a:t>
            </a:r>
            <a:endParaRPr lang="en-GB" sz="2400" dirty="0"/>
          </a:p>
          <a:p>
            <a:pPr algn="r"/>
            <a:r>
              <a:rPr lang="en-GB" sz="2400" dirty="0">
                <a:latin typeface="Times New Roman" panose="02020603050405020304" pitchFamily="18" charset="0"/>
                <a:cs typeface="Times New Roman" panose="02020603050405020304" pitchFamily="18" charset="0"/>
              </a:rPr>
              <a:t>arrival of some Buddhist relics to Sri Lanka</a:t>
            </a:r>
          </a:p>
          <a:p>
            <a:pPr algn="r"/>
            <a:endParaRPr lang="en-GB" sz="400" dirty="0">
              <a:latin typeface="Times New Roman" panose="02020603050405020304" pitchFamily="18" charset="0"/>
              <a:cs typeface="Times New Roman" panose="02020603050405020304" pitchFamily="18" charset="0"/>
            </a:endParaRPr>
          </a:p>
          <a:p>
            <a:pPr algn="r"/>
            <a:r>
              <a:rPr lang="en-GB" sz="2200" dirty="0">
                <a:latin typeface="Times New Roman" panose="02020603050405020304" pitchFamily="18" charset="0"/>
                <a:cs typeface="Times New Roman" panose="02020603050405020304" pitchFamily="18" charset="0"/>
              </a:rPr>
              <a:t>Right: The </a:t>
            </a:r>
            <a:r>
              <a:rPr lang="en-GB" sz="2200" i="1" dirty="0" err="1">
                <a:latin typeface="Times New Roman" panose="02020603050405020304" pitchFamily="18" charset="0"/>
                <a:cs typeface="Times New Roman" panose="02020603050405020304" pitchFamily="18" charset="0"/>
              </a:rPr>
              <a:t>thūpa</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(Sanskrit: </a:t>
            </a:r>
            <a:r>
              <a:rPr lang="en-GB" sz="2200" i="1" dirty="0" err="1">
                <a:latin typeface="Times New Roman" panose="02020603050405020304" pitchFamily="18" charset="0"/>
                <a:cs typeface="Times New Roman" panose="02020603050405020304" pitchFamily="18" charset="0"/>
              </a:rPr>
              <a:t>stūpa</a:t>
            </a:r>
            <a:r>
              <a:rPr lang="en-GB" sz="2200" dirty="0">
                <a:latin typeface="Times New Roman" panose="02020603050405020304" pitchFamily="18" charset="0"/>
                <a:cs typeface="Times New Roman" panose="02020603050405020304" pitchFamily="18" charset="0"/>
              </a:rPr>
              <a:t>) at </a:t>
            </a:r>
            <a:r>
              <a:rPr lang="en-GB" sz="2200" dirty="0" err="1">
                <a:latin typeface="Times New Roman" panose="02020603050405020304" pitchFamily="18" charset="0"/>
                <a:cs typeface="Times New Roman" panose="02020603050405020304" pitchFamily="18" charset="0"/>
              </a:rPr>
              <a:t>Sarnath</a:t>
            </a:r>
            <a:r>
              <a:rPr lang="en-GB" sz="2200" dirty="0">
                <a:latin typeface="Times New Roman" panose="02020603050405020304" pitchFamily="18" charset="0"/>
                <a:cs typeface="Times New Roman" panose="02020603050405020304" pitchFamily="18" charset="0"/>
              </a:rPr>
              <a:t>, near Varanasi, site of the Buddha’s first sermon. </a:t>
            </a:r>
          </a:p>
        </p:txBody>
      </p:sp>
      <p:sp>
        <p:nvSpPr>
          <p:cNvPr id="3" name="TextBox 2">
            <a:extLst>
              <a:ext uri="{FF2B5EF4-FFF2-40B4-BE49-F238E27FC236}">
                <a16:creationId xmlns:a16="http://schemas.microsoft.com/office/drawing/2014/main" id="{B4FF0006-7F85-1E4A-AF10-A452D9751691}"/>
              </a:ext>
            </a:extLst>
          </p:cNvPr>
          <p:cNvSpPr txBox="1"/>
          <p:nvPr/>
        </p:nvSpPr>
        <p:spPr>
          <a:xfrm>
            <a:off x="412868" y="201163"/>
            <a:ext cx="6563665" cy="1077218"/>
          </a:xfrm>
          <a:prstGeom prst="rect">
            <a:avLst/>
          </a:prstGeom>
          <a:noFill/>
        </p:spPr>
        <p:txBody>
          <a:bodyPr wrap="square" rtlCol="0">
            <a:spAutoFit/>
          </a:bodyPr>
          <a:lstStyle/>
          <a:p>
            <a:r>
              <a:rPr lang="en-US" sz="3200">
                <a:latin typeface="Times New Roman" panose="02020603050405020304" pitchFamily="18" charset="0"/>
                <a:ea typeface="Gandhari Unicode" charset="0"/>
                <a:cs typeface="Times New Roman" panose="02020603050405020304" pitchFamily="18" charset="0"/>
              </a:rPr>
              <a:t>The Buddha’s relics, and relic-mounds (</a:t>
            </a:r>
            <a:r>
              <a:rPr lang="en-US" sz="3200" i="1">
                <a:latin typeface="Times New Roman" panose="02020603050405020304" pitchFamily="18" charset="0"/>
                <a:ea typeface="Gandhari Unicode" charset="0"/>
                <a:cs typeface="Times New Roman" panose="02020603050405020304" pitchFamily="18" charset="0"/>
              </a:rPr>
              <a:t>stūpa</a:t>
            </a:r>
            <a:r>
              <a:rPr lang="en-US" sz="3200">
                <a:latin typeface="Times New Roman" panose="02020603050405020304" pitchFamily="18" charset="0"/>
                <a:ea typeface="Gandhari Unicode" charset="0"/>
                <a:cs typeface="Times New Roman" panose="02020603050405020304" pitchFamily="18" charset="0"/>
              </a:rPr>
              <a:t>s)</a:t>
            </a:r>
            <a:endParaRPr lang="en-US" sz="3200" i="1" dirty="0">
              <a:latin typeface="Times New Roman" panose="02020603050405020304" pitchFamily="18" charset="0"/>
              <a:ea typeface="Gandhari Unicode" charset="0"/>
              <a:cs typeface="Times New Roman" panose="02020603050405020304" pitchFamily="18" charset="0"/>
            </a:endParaRPr>
          </a:p>
        </p:txBody>
      </p:sp>
      <p:pic>
        <p:nvPicPr>
          <p:cNvPr id="2" name="Picture 1">
            <a:extLst>
              <a:ext uri="{FF2B5EF4-FFF2-40B4-BE49-F238E27FC236}">
                <a16:creationId xmlns:a16="http://schemas.microsoft.com/office/drawing/2014/main" id="{126713DC-2C1F-524B-AD2F-BCB369CFDCAC}"/>
              </a:ext>
            </a:extLst>
          </p:cNvPr>
          <p:cNvPicPr>
            <a:picLocks noChangeAspect="1"/>
          </p:cNvPicPr>
          <p:nvPr/>
        </p:nvPicPr>
        <p:blipFill>
          <a:blip r:embed="rId4"/>
          <a:stretch>
            <a:fillRect/>
          </a:stretch>
        </p:blipFill>
        <p:spPr>
          <a:xfrm>
            <a:off x="7177498" y="434039"/>
            <a:ext cx="2571868" cy="3535782"/>
          </a:xfrm>
          <a:prstGeom prst="rect">
            <a:avLst/>
          </a:prstGeom>
        </p:spPr>
      </p:pic>
      <p:pic>
        <p:nvPicPr>
          <p:cNvPr id="2054" name="Picture 6">
            <a:extLst>
              <a:ext uri="{FF2B5EF4-FFF2-40B4-BE49-F238E27FC236}">
                <a16:creationId xmlns:a16="http://schemas.microsoft.com/office/drawing/2014/main" id="{165E21D6-9F1A-2646-8B46-E900C9465282}"/>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798914" y="3492936"/>
            <a:ext cx="1980218" cy="296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189381-BDE4-3C43-8E01-A11BBAE7B08A}"/>
              </a:ext>
            </a:extLst>
          </p:cNvPr>
          <p:cNvPicPr>
            <a:picLocks noChangeAspect="1"/>
          </p:cNvPicPr>
          <p:nvPr/>
        </p:nvPicPr>
        <p:blipFill>
          <a:blip r:embed="rId6"/>
          <a:stretch>
            <a:fillRect/>
          </a:stretch>
        </p:blipFill>
        <p:spPr>
          <a:xfrm>
            <a:off x="9777300" y="434039"/>
            <a:ext cx="2001832" cy="2994961"/>
          </a:xfrm>
          <a:prstGeom prst="rect">
            <a:avLst/>
          </a:prstGeom>
        </p:spPr>
      </p:pic>
      <p:pic>
        <p:nvPicPr>
          <p:cNvPr id="7" name="Picture 6">
            <a:extLst>
              <a:ext uri="{FF2B5EF4-FFF2-40B4-BE49-F238E27FC236}">
                <a16:creationId xmlns:a16="http://schemas.microsoft.com/office/drawing/2014/main" id="{C08AD976-9A39-7948-AB06-CA50770A1BA7}"/>
              </a:ext>
            </a:extLst>
          </p:cNvPr>
          <p:cNvPicPr>
            <a:picLocks noChangeAspect="1"/>
          </p:cNvPicPr>
          <p:nvPr/>
        </p:nvPicPr>
        <p:blipFill>
          <a:blip r:embed="rId7"/>
          <a:stretch>
            <a:fillRect/>
          </a:stretch>
        </p:blipFill>
        <p:spPr>
          <a:xfrm>
            <a:off x="7177498" y="4028101"/>
            <a:ext cx="2571868" cy="2428986"/>
          </a:xfrm>
          <a:prstGeom prst="rect">
            <a:avLst/>
          </a:prstGeom>
        </p:spPr>
      </p:pic>
    </p:spTree>
    <p:extLst>
      <p:ext uri="{BB962C8B-B14F-4D97-AF65-F5344CB8AC3E}">
        <p14:creationId xmlns:p14="http://schemas.microsoft.com/office/powerpoint/2010/main" val="91960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266700" y="0"/>
            <a:ext cx="10515600" cy="1325563"/>
          </a:xfrm>
        </p:spPr>
        <p:txBody>
          <a:bodyPr/>
          <a:lstStyle/>
          <a:p>
            <a:r>
              <a:rPr lang="en-US" dirty="0">
                <a:latin typeface="Times New Roman" panose="02020603050405020304" pitchFamily="18" charset="0"/>
                <a:cs typeface="Times New Roman" panose="02020603050405020304" pitchFamily="18" charset="0"/>
              </a:rPr>
              <a:t>Buddha and Dhamma I</a:t>
            </a:r>
          </a:p>
        </p:txBody>
      </p:sp>
      <p:sp>
        <p:nvSpPr>
          <p:cNvPr id="4" name="Content Placeholder 2">
            <a:extLst>
              <a:ext uri="{FF2B5EF4-FFF2-40B4-BE49-F238E27FC236}">
                <a16:creationId xmlns:a16="http://schemas.microsoft.com/office/drawing/2014/main" id="{295FFFC5-937A-694B-AC83-76EA8D3EC3F4}"/>
              </a:ext>
            </a:extLst>
          </p:cNvPr>
          <p:cNvSpPr txBox="1">
            <a:spLocks/>
          </p:cNvSpPr>
          <p:nvPr/>
        </p:nvSpPr>
        <p:spPr>
          <a:xfrm>
            <a:off x="449950" y="1021920"/>
            <a:ext cx="7139745" cy="516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 ‘For a long time, Lord, I have wanted to come and set eyes on the Blessed One, but I had not the strength in this body to come and see the Blessed One.’</a:t>
            </a:r>
            <a:endParaRPr lang="en-US" sz="6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‘Enough, </a:t>
            </a:r>
            <a:r>
              <a:rPr lang="en-US" sz="2400" dirty="0" err="1">
                <a:latin typeface="Times New Roman" panose="02020603050405020304" pitchFamily="18" charset="0"/>
                <a:cs typeface="Times New Roman" panose="02020603050405020304" pitchFamily="18" charset="0"/>
              </a:rPr>
              <a:t>Vakkali</a:t>
            </a:r>
            <a:r>
              <a:rPr lang="en-US" sz="2400" dirty="0">
                <a:latin typeface="Times New Roman" panose="02020603050405020304" pitchFamily="18" charset="0"/>
                <a:cs typeface="Times New Roman" panose="02020603050405020304" pitchFamily="18" charset="0"/>
              </a:rPr>
              <a:t>! What is there to see in this vile body? He who sees Dhamma, </a:t>
            </a:r>
            <a:r>
              <a:rPr lang="en-US" sz="2400" dirty="0" err="1">
                <a:latin typeface="Times New Roman" panose="02020603050405020304" pitchFamily="18" charset="0"/>
                <a:cs typeface="Times New Roman" panose="02020603050405020304" pitchFamily="18" charset="0"/>
              </a:rPr>
              <a:t>Vakkali</a:t>
            </a:r>
            <a:r>
              <a:rPr lang="en-US" sz="2400" dirty="0">
                <a:latin typeface="Times New Roman" panose="02020603050405020304" pitchFamily="18" charset="0"/>
                <a:cs typeface="Times New Roman" panose="02020603050405020304" pitchFamily="18" charset="0"/>
              </a:rPr>
              <a:t>, sees me; he who sees me sees Dhamma. Truly seeing Dhamma, one sees me; seeing me one sees Dhamma.’</a:t>
            </a:r>
          </a:p>
          <a:p>
            <a:pPr marL="0" indent="0" algn="r">
              <a:buFont typeface="Arial" panose="020B0604020202020204" pitchFamily="34" charset="0"/>
              <a:buNone/>
            </a:pPr>
            <a:r>
              <a:rPr lang="en-US" sz="2200" i="1" dirty="0" err="1">
                <a:latin typeface="Times New Roman" panose="02020603050405020304" pitchFamily="18" charset="0"/>
                <a:cs typeface="Times New Roman" panose="02020603050405020304" pitchFamily="18" charset="0"/>
              </a:rPr>
              <a:t>Vakkali</a:t>
            </a:r>
            <a:r>
              <a:rPr lang="en-US" sz="2200" i="1" dirty="0">
                <a:latin typeface="Times New Roman" panose="02020603050405020304" pitchFamily="18" charset="0"/>
                <a:cs typeface="Times New Roman" panose="02020603050405020304" pitchFamily="18" charset="0"/>
              </a:rPr>
              <a:t> Sutta</a:t>
            </a:r>
            <a:r>
              <a:rPr lang="en-US" sz="2200" dirty="0">
                <a:latin typeface="Times New Roman" panose="02020603050405020304" pitchFamily="18" charset="0"/>
                <a:cs typeface="Times New Roman" panose="02020603050405020304" pitchFamily="18" charset="0"/>
              </a:rPr>
              <a:t> (of the Pāli Canon: see notes)</a:t>
            </a:r>
          </a:p>
        </p:txBody>
      </p:sp>
      <p:pic>
        <p:nvPicPr>
          <p:cNvPr id="5" name="Picture 4">
            <a:extLst>
              <a:ext uri="{FF2B5EF4-FFF2-40B4-BE49-F238E27FC236}">
                <a16:creationId xmlns:a16="http://schemas.microsoft.com/office/drawing/2014/main" id="{7D241C68-BF79-7D48-9561-D1BB0A94752E}"/>
              </a:ext>
            </a:extLst>
          </p:cNvPr>
          <p:cNvPicPr>
            <a:picLocks noChangeAspect="1"/>
          </p:cNvPicPr>
          <p:nvPr/>
        </p:nvPicPr>
        <p:blipFill>
          <a:blip r:embed="rId4"/>
          <a:stretch>
            <a:fillRect/>
          </a:stretch>
        </p:blipFill>
        <p:spPr>
          <a:xfrm>
            <a:off x="7818730" y="451877"/>
            <a:ext cx="3803412" cy="5969243"/>
          </a:xfrm>
          <a:prstGeom prst="rect">
            <a:avLst/>
          </a:prstGeom>
        </p:spPr>
      </p:pic>
      <p:sp>
        <p:nvSpPr>
          <p:cNvPr id="3" name="TextBox 2">
            <a:extLst>
              <a:ext uri="{FF2B5EF4-FFF2-40B4-BE49-F238E27FC236}">
                <a16:creationId xmlns:a16="http://schemas.microsoft.com/office/drawing/2014/main" id="{56752980-52F9-CF4B-8822-3A0B033079B3}"/>
              </a:ext>
            </a:extLst>
          </p:cNvPr>
          <p:cNvSpPr txBox="1"/>
          <p:nvPr/>
        </p:nvSpPr>
        <p:spPr>
          <a:xfrm>
            <a:off x="770965" y="4759127"/>
            <a:ext cx="6818730" cy="1661993"/>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rūpakāya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‘form-body’: the Buddha ‘embodied in 			physical form’</a:t>
            </a:r>
          </a:p>
          <a:p>
            <a:endParaRPr lang="en-US" sz="6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dharmakāya </a:t>
            </a:r>
            <a:r>
              <a:rPr lang="en-US" sz="2400" dirty="0">
                <a:latin typeface="Times New Roman" panose="02020603050405020304" pitchFamily="18" charset="0"/>
                <a:cs typeface="Times New Roman" panose="02020603050405020304" pitchFamily="18" charset="0"/>
              </a:rPr>
              <a:t>– ‘dharma-body’: the Buddha ‘embodied 		in the Dharma’</a:t>
            </a:r>
          </a:p>
        </p:txBody>
      </p:sp>
    </p:spTree>
    <p:extLst>
      <p:ext uri="{BB962C8B-B14F-4D97-AF65-F5344CB8AC3E}">
        <p14:creationId xmlns:p14="http://schemas.microsoft.com/office/powerpoint/2010/main" val="423402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266700" y="0"/>
            <a:ext cx="10515600" cy="1325563"/>
          </a:xfrm>
        </p:spPr>
        <p:txBody>
          <a:bodyPr/>
          <a:lstStyle/>
          <a:p>
            <a:r>
              <a:rPr lang="en-US" dirty="0">
                <a:latin typeface="Times New Roman" panose="02020603050405020304" pitchFamily="18" charset="0"/>
                <a:cs typeface="Times New Roman" panose="02020603050405020304" pitchFamily="18" charset="0"/>
              </a:rPr>
              <a:t>Buddha and Dhamma II</a:t>
            </a:r>
          </a:p>
        </p:txBody>
      </p:sp>
      <p:sp>
        <p:nvSpPr>
          <p:cNvPr id="4" name="Content Placeholder 2">
            <a:extLst>
              <a:ext uri="{FF2B5EF4-FFF2-40B4-BE49-F238E27FC236}">
                <a16:creationId xmlns:a16="http://schemas.microsoft.com/office/drawing/2014/main" id="{295FFFC5-937A-694B-AC83-76EA8D3EC3F4}"/>
              </a:ext>
            </a:extLst>
          </p:cNvPr>
          <p:cNvSpPr txBox="1">
            <a:spLocks/>
          </p:cNvSpPr>
          <p:nvPr/>
        </p:nvSpPr>
        <p:spPr>
          <a:xfrm>
            <a:off x="5384800" y="1325563"/>
            <a:ext cx="6069964" cy="46243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000" dirty="0">
                <a:latin typeface="Times New Roman" panose="02020603050405020304" pitchFamily="18" charset="0"/>
                <a:cs typeface="Times New Roman" panose="02020603050405020304" pitchFamily="18" charset="0"/>
              </a:rPr>
              <a:t>‘Moreover, </a:t>
            </a:r>
            <a:r>
              <a:rPr lang="en-US" sz="3000" dirty="0" err="1">
                <a:latin typeface="Times New Roman" panose="02020603050405020304" pitchFamily="18" charset="0"/>
                <a:cs typeface="Times New Roman" panose="02020603050405020304" pitchFamily="18" charset="0"/>
              </a:rPr>
              <a:t>Subhūti</a:t>
            </a:r>
            <a:r>
              <a:rPr lang="en-US" sz="3000" dirty="0">
                <a:latin typeface="Times New Roman" panose="02020603050405020304" pitchFamily="18" charset="0"/>
                <a:cs typeface="Times New Roman" panose="02020603050405020304" pitchFamily="18" charset="0"/>
              </a:rPr>
              <a:t>, on whatever piece of ground one elucidates this discourse (</a:t>
            </a:r>
            <a:r>
              <a:rPr lang="en-US" sz="3000" i="1" dirty="0" err="1">
                <a:latin typeface="Times New Roman" panose="02020603050405020304" pitchFamily="18" charset="0"/>
                <a:cs typeface="Times New Roman" panose="02020603050405020304" pitchFamily="18" charset="0"/>
              </a:rPr>
              <a:t>sūtra</a:t>
            </a:r>
            <a:r>
              <a:rPr lang="en-US" sz="3000" dirty="0">
                <a:latin typeface="Times New Roman" panose="02020603050405020304" pitchFamily="18" charset="0"/>
                <a:cs typeface="Times New Roman" panose="02020603050405020304" pitchFamily="18" charset="0"/>
              </a:rPr>
              <a:t>), that piece of ground will become worthy of worship, worthy of veneration and reverential circumambulation for the whole world with its gods, human beings and other deities – that piece of ground will become a shrine.’</a:t>
            </a:r>
            <a:endParaRPr lang="en-GB" sz="1000"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endParaRPr lang="en-US" sz="1200" i="1"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i="1" dirty="0" err="1">
                <a:latin typeface="Times New Roman" panose="02020603050405020304" pitchFamily="18" charset="0"/>
                <a:cs typeface="Times New Roman" panose="02020603050405020304" pitchFamily="18" charset="0"/>
              </a:rPr>
              <a:t>Vajracchedikā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Prajñāpāramitā</a:t>
            </a:r>
            <a:endParaRPr lang="en-US" i="1" dirty="0">
              <a:latin typeface="Times New Roman" panose="02020603050405020304" pitchFamily="18" charset="0"/>
              <a:cs typeface="Times New Roman" panose="02020603050405020304" pitchFamily="18" charset="0"/>
            </a:endParaRPr>
          </a:p>
          <a:p>
            <a:pPr marL="0" indent="0" algn="r">
              <a:buFont typeface="Arial" panose="020B0604020202020204" pitchFamily="34" charset="0"/>
              <a:buNone/>
            </a:pPr>
            <a:r>
              <a:rPr lang="en-US" dirty="0">
                <a:latin typeface="Times New Roman" panose="02020603050405020304" pitchFamily="18" charset="0"/>
                <a:cs typeface="Times New Roman" panose="02020603050405020304" pitchFamily="18" charset="0"/>
              </a:rPr>
              <a:t>(aka. ‘</a:t>
            </a:r>
            <a:r>
              <a:rPr lang="en-US" i="1" dirty="0">
                <a:latin typeface="Times New Roman" panose="02020603050405020304" pitchFamily="18" charset="0"/>
                <a:cs typeface="Times New Roman" panose="02020603050405020304" pitchFamily="18" charset="0"/>
              </a:rPr>
              <a:t>The Diamond </a:t>
            </a:r>
            <a:r>
              <a:rPr lang="en-US" i="1" dirty="0" err="1">
                <a:latin typeface="Times New Roman" panose="02020603050405020304" pitchFamily="18" charset="0"/>
                <a:cs typeface="Times New Roman" panose="02020603050405020304" pitchFamily="18" charset="0"/>
              </a:rPr>
              <a:t>Sūtra</a:t>
            </a:r>
            <a:r>
              <a:rPr lang="en-US"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15E3BF36-039C-684C-9F4C-A11D926712A6}"/>
              </a:ext>
            </a:extLst>
          </p:cNvPr>
          <p:cNvPicPr>
            <a:picLocks noChangeAspect="1"/>
          </p:cNvPicPr>
          <p:nvPr/>
        </p:nvPicPr>
        <p:blipFill>
          <a:blip r:embed="rId4"/>
          <a:stretch>
            <a:fillRect/>
          </a:stretch>
        </p:blipFill>
        <p:spPr>
          <a:xfrm>
            <a:off x="482599" y="1173957"/>
            <a:ext cx="4495799" cy="5176172"/>
          </a:xfrm>
          <a:prstGeom prst="rect">
            <a:avLst/>
          </a:prstGeom>
        </p:spPr>
      </p:pic>
    </p:spTree>
    <p:extLst>
      <p:ext uri="{BB962C8B-B14F-4D97-AF65-F5344CB8AC3E}">
        <p14:creationId xmlns:p14="http://schemas.microsoft.com/office/powerpoint/2010/main" val="21162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307211" y="254643"/>
            <a:ext cx="4730259" cy="795460"/>
          </a:xfrm>
        </p:spPr>
        <p:txBody>
          <a:bodyPr>
            <a:normAutofit/>
          </a:bodyPr>
          <a:lstStyle/>
          <a:p>
            <a:r>
              <a:rPr lang="en-US" dirty="0">
                <a:latin typeface="Times New Roman" panose="02020603050405020304" pitchFamily="18" charset="0"/>
                <a:cs typeface="Times New Roman" panose="02020603050405020304" pitchFamily="18" charset="0"/>
              </a:rPr>
              <a:t>Buddha images</a:t>
            </a:r>
          </a:p>
        </p:txBody>
      </p:sp>
      <p:pic>
        <p:nvPicPr>
          <p:cNvPr id="5" name="Content Placeholder 4">
            <a:extLst>
              <a:ext uri="{FF2B5EF4-FFF2-40B4-BE49-F238E27FC236}">
                <a16:creationId xmlns:a16="http://schemas.microsoft.com/office/drawing/2014/main" id="{B75A00A5-529C-C341-8D80-FFD2170D1D1B}"/>
              </a:ext>
            </a:extLst>
          </p:cNvPr>
          <p:cNvPicPr>
            <a:picLocks noGrp="1" noChangeAspect="1"/>
          </p:cNvPicPr>
          <p:nvPr>
            <p:ph idx="1"/>
          </p:nvPr>
        </p:nvPicPr>
        <p:blipFill>
          <a:blip r:embed="rId4"/>
          <a:stretch>
            <a:fillRect/>
          </a:stretch>
        </p:blipFill>
        <p:spPr>
          <a:xfrm>
            <a:off x="7065569" y="254741"/>
            <a:ext cx="4730260" cy="6361935"/>
          </a:xfrm>
        </p:spPr>
      </p:pic>
      <p:sp>
        <p:nvSpPr>
          <p:cNvPr id="6" name="TextBox 5">
            <a:extLst>
              <a:ext uri="{FF2B5EF4-FFF2-40B4-BE49-F238E27FC236}">
                <a16:creationId xmlns:a16="http://schemas.microsoft.com/office/drawing/2014/main" id="{8649549C-0B54-B141-B806-86F15EF356F9}"/>
              </a:ext>
            </a:extLst>
          </p:cNvPr>
          <p:cNvSpPr txBox="1"/>
          <p:nvPr/>
        </p:nvSpPr>
        <p:spPr>
          <a:xfrm>
            <a:off x="307211" y="5693248"/>
            <a:ext cx="6758358"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Above: Buddha footprint on reclining Buddha-image in Myanmar</a:t>
            </a:r>
          </a:p>
          <a:p>
            <a:pPr algn="just"/>
            <a:r>
              <a:rPr lang="en-GB" dirty="0">
                <a:latin typeface="Times New Roman" panose="02020603050405020304" pitchFamily="18" charset="0"/>
                <a:cs typeface="Times New Roman" panose="02020603050405020304" pitchFamily="18" charset="0"/>
              </a:rPr>
              <a:t>Right: </a:t>
            </a:r>
            <a:r>
              <a:rPr lang="en-GB" dirty="0" err="1">
                <a:latin typeface="Times New Roman" panose="02020603050405020304" pitchFamily="18" charset="0"/>
                <a:cs typeface="Times New Roman" panose="02020603050405020304" pitchFamily="18" charset="0"/>
              </a:rPr>
              <a:t>Bharhut</a:t>
            </a:r>
            <a:r>
              <a:rPr lang="en-GB" dirty="0">
                <a:latin typeface="Times New Roman" panose="02020603050405020304" pitchFamily="18" charset="0"/>
                <a:cs typeface="Times New Roman" panose="02020603050405020304" pitchFamily="18" charset="0"/>
              </a:rPr>
              <a:t> Stupa depiction of the descent from heaven, photograph by Ken Kawasaki: CC-BY-SA3</a:t>
            </a:r>
            <a:endParaRPr lang="en-US" dirty="0">
              <a:latin typeface="Times New Roman" panose="02020603050405020304" pitchFamily="18" charset="0"/>
              <a:cs typeface="Times New Roman" panose="02020603050405020304" pitchFamily="18" charset="0"/>
            </a:endParaRPr>
          </a:p>
        </p:txBody>
      </p:sp>
      <p:pic>
        <p:nvPicPr>
          <p:cNvPr id="7" name="Content Placeholder 4">
            <a:extLst>
              <a:ext uri="{FF2B5EF4-FFF2-40B4-BE49-F238E27FC236}">
                <a16:creationId xmlns:a16="http://schemas.microsoft.com/office/drawing/2014/main" id="{EA6792BE-C95F-7747-945D-966999B898A6}"/>
              </a:ext>
            </a:extLst>
          </p:cNvPr>
          <p:cNvPicPr>
            <a:picLocks noChangeAspect="1"/>
          </p:cNvPicPr>
          <p:nvPr/>
        </p:nvPicPr>
        <p:blipFill>
          <a:blip r:embed="rId5"/>
          <a:stretch>
            <a:fillRect/>
          </a:stretch>
        </p:blipFill>
        <p:spPr>
          <a:xfrm>
            <a:off x="396171" y="1260040"/>
            <a:ext cx="6523821" cy="4351338"/>
          </a:xfrm>
          <a:prstGeom prst="rect">
            <a:avLst/>
          </a:prstGeom>
        </p:spPr>
      </p:pic>
    </p:spTree>
    <p:extLst>
      <p:ext uri="{BB962C8B-B14F-4D97-AF65-F5344CB8AC3E}">
        <p14:creationId xmlns:p14="http://schemas.microsoft.com/office/powerpoint/2010/main" val="13322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99E097-2BBD-0B48-B785-60E2050FF0E6}"/>
              </a:ext>
            </a:extLst>
          </p:cNvPr>
          <p:cNvSpPr>
            <a:spLocks noGrp="1"/>
          </p:cNvSpPr>
          <p:nvPr>
            <p:ph type="title"/>
          </p:nvPr>
        </p:nvSpPr>
        <p:spPr>
          <a:xfrm>
            <a:off x="2930194" y="-111414"/>
            <a:ext cx="9075576" cy="1325563"/>
          </a:xfrm>
        </p:spPr>
        <p:txBody>
          <a:bodyPr/>
          <a:lstStyle/>
          <a:p>
            <a:r>
              <a:rPr lang="en-US" dirty="0">
                <a:latin typeface="Times New Roman" panose="02020603050405020304" pitchFamily="18" charset="0"/>
                <a:cs typeface="Times New Roman" panose="02020603050405020304" pitchFamily="18" charset="0"/>
              </a:rPr>
              <a:t>Buddha image worship (</a:t>
            </a:r>
            <a:r>
              <a:rPr lang="en-US" i="1" dirty="0">
                <a:latin typeface="Times New Roman" panose="02020603050405020304" pitchFamily="18" charset="0"/>
                <a:cs typeface="Times New Roman" panose="02020603050405020304" pitchFamily="18" charset="0"/>
              </a:rPr>
              <a:t>Buddha-</a:t>
            </a:r>
            <a:r>
              <a:rPr lang="en-US" i="1"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97E43D0-862A-2E4E-97EE-63D1602484E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930194" y="1320031"/>
            <a:ext cx="5146962" cy="4385490"/>
          </a:xfrm>
          <a:prstGeom prst="rect">
            <a:avLst/>
          </a:prstGeom>
        </p:spPr>
      </p:pic>
      <p:sp>
        <p:nvSpPr>
          <p:cNvPr id="8" name="TextBox 7">
            <a:extLst>
              <a:ext uri="{FF2B5EF4-FFF2-40B4-BE49-F238E27FC236}">
                <a16:creationId xmlns:a16="http://schemas.microsoft.com/office/drawing/2014/main" id="{23362E9A-53C7-334F-9754-7E18B919B6FC}"/>
              </a:ext>
            </a:extLst>
          </p:cNvPr>
          <p:cNvSpPr txBox="1"/>
          <p:nvPr/>
        </p:nvSpPr>
        <p:spPr>
          <a:xfrm>
            <a:off x="2930194" y="5811403"/>
            <a:ext cx="9181297"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Left: Buddha image from </a:t>
            </a:r>
            <a:r>
              <a:rPr lang="en-US" sz="1600" dirty="0" err="1">
                <a:latin typeface="Times New Roman" panose="02020603050405020304" pitchFamily="18" charset="0"/>
                <a:cs typeface="Times New Roman" panose="02020603050405020304" pitchFamily="18" charset="0"/>
              </a:rPr>
              <a:t>Gandhāra</a:t>
            </a:r>
            <a:r>
              <a:rPr lang="en-US" sz="1600" dirty="0">
                <a:latin typeface="Times New Roman" panose="02020603050405020304" pitchFamily="18" charset="0"/>
                <a:cs typeface="Times New Roman" panose="02020603050405020304" pitchFamily="18" charset="0"/>
              </a:rPr>
              <a:t>, 2</a:t>
            </a:r>
            <a:r>
              <a:rPr lang="en-US" sz="1600" baseline="30000" dirty="0">
                <a:latin typeface="Times New Roman" panose="02020603050405020304" pitchFamily="18" charset="0"/>
                <a:cs typeface="Times New Roman" panose="02020603050405020304" pitchFamily="18" charset="0"/>
              </a:rPr>
              <a:t>nd</a:t>
            </a:r>
            <a:r>
              <a:rPr lang="en-US" sz="1600" dirty="0">
                <a:latin typeface="Times New Roman" panose="02020603050405020304" pitchFamily="18" charset="0"/>
                <a:cs typeface="Times New Roman" panose="02020603050405020304" pitchFamily="18" charset="0"/>
              </a:rPr>
              <a:t>-3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c., image in public domain courtesy of LACMA</a:t>
            </a:r>
          </a:p>
          <a:p>
            <a:r>
              <a:rPr lang="en-US" sz="1600" dirty="0">
                <a:latin typeface="Times New Roman" panose="02020603050405020304" pitchFamily="18" charset="0"/>
                <a:cs typeface="Times New Roman" panose="02020603050405020304" pitchFamily="18" charset="0"/>
              </a:rPr>
              <a:t>Centre: </a:t>
            </a:r>
            <a:r>
              <a:rPr lang="en-US" sz="1600" i="1" dirty="0" err="1">
                <a:latin typeface="Times New Roman" panose="02020603050405020304" pitchFamily="18" charset="0"/>
                <a:cs typeface="Times New Roman" panose="02020603050405020304" pitchFamily="18" charset="0"/>
              </a:rPr>
              <a:t>pūjā</a:t>
            </a:r>
            <a:r>
              <a:rPr lang="en-US" sz="1600" dirty="0">
                <a:latin typeface="Times New Roman" panose="02020603050405020304" pitchFamily="18" charset="0"/>
                <a:cs typeface="Times New Roman" panose="02020603050405020304" pitchFamily="18" charset="0"/>
              </a:rPr>
              <a:t> of the </a:t>
            </a:r>
            <a:r>
              <a:rPr lang="en-US" sz="1600" dirty="0" err="1">
                <a:latin typeface="Times New Roman" panose="02020603050405020304" pitchFamily="18" charset="0"/>
                <a:cs typeface="Times New Roman" panose="02020603050405020304" pitchFamily="18" charset="0"/>
              </a:rPr>
              <a:t>Mahamuni</a:t>
            </a:r>
            <a:r>
              <a:rPr lang="en-US" sz="1600" dirty="0">
                <a:latin typeface="Times New Roman" panose="02020603050405020304" pitchFamily="18" charset="0"/>
                <a:cs typeface="Times New Roman" panose="02020603050405020304" pitchFamily="18" charset="0"/>
              </a:rPr>
              <a:t> Buddha image in Myanmar: Photo by Damien HR, CC-BY-SA</a:t>
            </a:r>
          </a:p>
          <a:p>
            <a:r>
              <a:rPr lang="en-US" sz="1600" dirty="0">
                <a:latin typeface="Times New Roman" panose="02020603050405020304" pitchFamily="18" charset="0"/>
                <a:cs typeface="Times New Roman" panose="02020603050405020304" pitchFamily="18" charset="0"/>
              </a:rPr>
              <a:t>Right: the main shrine room at </a:t>
            </a:r>
            <a:r>
              <a:rPr lang="en-US" sz="1600" dirty="0" err="1">
                <a:latin typeface="Times New Roman" panose="02020603050405020304" pitchFamily="18" charset="0"/>
                <a:cs typeface="Times New Roman" panose="02020603050405020304" pitchFamily="18" charset="0"/>
              </a:rPr>
              <a:t>Samye</a:t>
            </a:r>
            <a:r>
              <a:rPr lang="en-US" sz="1600" dirty="0">
                <a:latin typeface="Times New Roman" panose="02020603050405020304" pitchFamily="18" charset="0"/>
                <a:cs typeface="Times New Roman" panose="02020603050405020304" pitchFamily="18" charset="0"/>
              </a:rPr>
              <a:t> Ling monastery, Scotland </a:t>
            </a:r>
          </a:p>
        </p:txBody>
      </p:sp>
      <p:pic>
        <p:nvPicPr>
          <p:cNvPr id="5" name="Picture 4">
            <a:extLst>
              <a:ext uri="{FF2B5EF4-FFF2-40B4-BE49-F238E27FC236}">
                <a16:creationId xmlns:a16="http://schemas.microsoft.com/office/drawing/2014/main" id="{7B6C783F-00CA-0647-BDFC-EFCE536F1E3D}"/>
              </a:ext>
            </a:extLst>
          </p:cNvPr>
          <p:cNvPicPr>
            <a:picLocks noChangeAspect="1"/>
          </p:cNvPicPr>
          <p:nvPr/>
        </p:nvPicPr>
        <p:blipFill>
          <a:blip r:embed="rId5"/>
          <a:stretch>
            <a:fillRect/>
          </a:stretch>
        </p:blipFill>
        <p:spPr>
          <a:xfrm>
            <a:off x="385895" y="234501"/>
            <a:ext cx="2276930" cy="6388998"/>
          </a:xfrm>
          <a:prstGeom prst="rect">
            <a:avLst/>
          </a:prstGeom>
        </p:spPr>
      </p:pic>
      <p:pic>
        <p:nvPicPr>
          <p:cNvPr id="13" name="Picture 12">
            <a:extLst>
              <a:ext uri="{FF2B5EF4-FFF2-40B4-BE49-F238E27FC236}">
                <a16:creationId xmlns:a16="http://schemas.microsoft.com/office/drawing/2014/main" id="{221F2557-5815-4441-9A81-C1C53B00C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rot="16200000">
            <a:off x="7592127" y="1651501"/>
            <a:ext cx="4658923" cy="3449117"/>
          </a:xfrm>
          <a:prstGeom prst="rect">
            <a:avLst/>
          </a:prstGeom>
        </p:spPr>
      </p:pic>
    </p:spTree>
    <p:extLst>
      <p:ext uri="{BB962C8B-B14F-4D97-AF65-F5344CB8AC3E}">
        <p14:creationId xmlns:p14="http://schemas.microsoft.com/office/powerpoint/2010/main" val="280541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467C-1E0D-3342-BE96-34964F3A6EF3}"/>
              </a:ext>
            </a:extLst>
          </p:cNvPr>
          <p:cNvSpPr>
            <a:spLocks noGrp="1"/>
          </p:cNvSpPr>
          <p:nvPr>
            <p:ph type="title"/>
          </p:nvPr>
        </p:nvSpPr>
        <p:spPr>
          <a:xfrm>
            <a:off x="838200" y="294785"/>
            <a:ext cx="10515600" cy="478937"/>
          </a:xfrm>
        </p:spPr>
        <p:txBody>
          <a:bodyPr>
            <a:normAutofit fontScale="90000"/>
          </a:bodyPr>
          <a:lstStyle/>
          <a:p>
            <a:r>
              <a:rPr lang="en-US" dirty="0">
                <a:latin typeface="Times New Roman" panose="02020603050405020304" pitchFamily="18" charset="0"/>
                <a:cs typeface="Times New Roman" panose="02020603050405020304" pitchFamily="18" charset="0"/>
              </a:rPr>
              <a:t>Mindfulness of the Buddha</a:t>
            </a:r>
          </a:p>
        </p:txBody>
      </p:sp>
      <p:sp>
        <p:nvSpPr>
          <p:cNvPr id="4" name="Content Placeholder 3">
            <a:extLst>
              <a:ext uri="{FF2B5EF4-FFF2-40B4-BE49-F238E27FC236}">
                <a16:creationId xmlns:a16="http://schemas.microsoft.com/office/drawing/2014/main" id="{D578C4CC-AE25-064A-A894-B10501149838}"/>
              </a:ext>
            </a:extLst>
          </p:cNvPr>
          <p:cNvSpPr>
            <a:spLocks noGrp="1"/>
          </p:cNvSpPr>
          <p:nvPr>
            <p:ph sz="half" idx="1"/>
          </p:nvPr>
        </p:nvSpPr>
        <p:spPr>
          <a:xfrm>
            <a:off x="838200" y="2583617"/>
            <a:ext cx="5181600" cy="4351338"/>
          </a:xfrm>
        </p:spPr>
        <p:txBody>
          <a:bodyPr>
            <a:normAutofit fontScale="92500" lnSpcReduction="20000"/>
          </a:bodyPr>
          <a:lstStyle/>
          <a:p>
            <a:pPr marL="0" indent="0">
              <a:buNone/>
            </a:pPr>
            <a:r>
              <a:rPr lang="en-GB" i="1" dirty="0" err="1">
                <a:latin typeface="Times New Roman" panose="02020603050405020304" pitchFamily="18" charset="0"/>
                <a:cs typeface="Times New Roman" panose="02020603050405020304" pitchFamily="18" charset="0"/>
              </a:rPr>
              <a:t>Iti</a:t>
            </a:r>
            <a:r>
              <a:rPr lang="en-GB" i="1" dirty="0">
                <a:latin typeface="Times New Roman" panose="02020603050405020304" pitchFamily="18" charset="0"/>
                <a:cs typeface="Times New Roman" panose="02020603050405020304" pitchFamily="18" charset="0"/>
              </a:rPr>
              <a:t>’ pi so </a:t>
            </a:r>
            <a:r>
              <a:rPr lang="en-GB" i="1" dirty="0" err="1">
                <a:latin typeface="Times New Roman" panose="02020603050405020304" pitchFamily="18" charset="0"/>
                <a:cs typeface="Times New Roman" panose="02020603050405020304" pitchFamily="18" charset="0"/>
              </a:rPr>
              <a:t>bhagavā</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arahaṃ</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sammāsambuddho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vijjacaraṇasampanno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sugato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lokavidu</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anuttaro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purisadammasārathi</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satthā</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devamanussānaṃ</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buddho</a:t>
            </a:r>
            <a:r>
              <a:rPr lang="en-GB" i="1" dirty="0">
                <a:latin typeface="Times New Roman" panose="02020603050405020304" pitchFamily="18" charset="0"/>
                <a:cs typeface="Times New Roman" panose="02020603050405020304" pitchFamily="18" charset="0"/>
              </a:rPr>
              <a:t> </a:t>
            </a:r>
          </a:p>
          <a:p>
            <a:pPr marL="0" indent="0">
              <a:buNone/>
            </a:pPr>
            <a:r>
              <a:rPr lang="en-GB" i="1" dirty="0" err="1">
                <a:latin typeface="Times New Roman" panose="02020603050405020304" pitchFamily="18" charset="0"/>
                <a:cs typeface="Times New Roman" panose="02020603050405020304" pitchFamily="18" charset="0"/>
              </a:rPr>
              <a:t>bhagavā</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ti</a:t>
            </a:r>
            <a:endParaRPr lang="en-GB"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3771A135-DFC7-0D48-BA9D-3750009F19B7}"/>
              </a:ext>
            </a:extLst>
          </p:cNvPr>
          <p:cNvSpPr>
            <a:spLocks noGrp="1"/>
          </p:cNvSpPr>
          <p:nvPr>
            <p:ph sz="half" idx="2"/>
          </p:nvPr>
        </p:nvSpPr>
        <p:spPr>
          <a:xfrm>
            <a:off x="5275385" y="2594587"/>
            <a:ext cx="6078415" cy="4351338"/>
          </a:xfrm>
        </p:spPr>
        <p:txBody>
          <a:bodyPr>
            <a:normAutofit fontScale="92500" lnSpcReduction="20000"/>
          </a:bodyPr>
          <a:lstStyle/>
          <a:p>
            <a:pPr marL="0" indent="0">
              <a:buNone/>
            </a:pPr>
            <a:r>
              <a:rPr lang="en-GB" dirty="0">
                <a:latin typeface="Times New Roman" panose="02020603050405020304" pitchFamily="18" charset="0"/>
                <a:cs typeface="Times New Roman" panose="02020603050405020304" pitchFamily="18" charset="0"/>
              </a:rPr>
              <a:t>Like this indeed is the Blessed One:</a:t>
            </a:r>
          </a:p>
          <a:p>
            <a:pPr marL="0" indent="0">
              <a:buNone/>
            </a:pPr>
            <a:r>
              <a:rPr lang="en-GB" dirty="0">
                <a:latin typeface="Times New Roman" panose="02020603050405020304" pitchFamily="18" charset="0"/>
                <a:cs typeface="Times New Roman" panose="02020603050405020304" pitchFamily="18" charset="0"/>
              </a:rPr>
              <a:t>a worthy one</a:t>
            </a:r>
          </a:p>
          <a:p>
            <a:pPr marL="0" indent="0">
              <a:buNone/>
            </a:pPr>
            <a:r>
              <a:rPr lang="en-GB" dirty="0">
                <a:latin typeface="Times New Roman" panose="02020603050405020304" pitchFamily="18" charset="0"/>
                <a:cs typeface="Times New Roman" panose="02020603050405020304" pitchFamily="18" charset="0"/>
              </a:rPr>
              <a:t>fully and perfectly awakened</a:t>
            </a:r>
          </a:p>
          <a:p>
            <a:pPr marL="0" indent="0">
              <a:buNone/>
            </a:pPr>
            <a:r>
              <a:rPr lang="en-GB" dirty="0">
                <a:latin typeface="Times New Roman" panose="02020603050405020304" pitchFamily="18" charset="0"/>
                <a:cs typeface="Times New Roman" panose="02020603050405020304" pitchFamily="18" charset="0"/>
              </a:rPr>
              <a:t>perfect in knowledge and conduct</a:t>
            </a:r>
          </a:p>
          <a:p>
            <a:pPr marL="0" indent="0">
              <a:buNone/>
            </a:pPr>
            <a:r>
              <a:rPr lang="en-GB" dirty="0">
                <a:latin typeface="Times New Roman" panose="02020603050405020304" pitchFamily="18" charset="0"/>
                <a:cs typeface="Times New Roman" panose="02020603050405020304" pitchFamily="18" charset="0"/>
              </a:rPr>
              <a:t>a well-gone one</a:t>
            </a:r>
          </a:p>
          <a:p>
            <a:pPr marL="0" indent="0">
              <a:buNone/>
            </a:pPr>
            <a:r>
              <a:rPr lang="en-GB" dirty="0">
                <a:latin typeface="Times New Roman" panose="02020603050405020304" pitchFamily="18" charset="0"/>
                <a:cs typeface="Times New Roman" panose="02020603050405020304" pitchFamily="18" charset="0"/>
              </a:rPr>
              <a:t>knower of the world</a:t>
            </a:r>
          </a:p>
          <a:p>
            <a:pPr marL="0" indent="0">
              <a:buNone/>
            </a:pPr>
            <a:r>
              <a:rPr lang="en-GB" dirty="0">
                <a:latin typeface="Times New Roman" panose="02020603050405020304" pitchFamily="18" charset="0"/>
                <a:cs typeface="Times New Roman" panose="02020603050405020304" pitchFamily="18" charset="0"/>
              </a:rPr>
              <a:t>unsurpassed tamer of those to be tamed</a:t>
            </a:r>
          </a:p>
          <a:p>
            <a:pPr marL="0" indent="0">
              <a:buNone/>
            </a:pPr>
            <a:r>
              <a:rPr lang="en-GB" dirty="0">
                <a:latin typeface="Times New Roman" panose="02020603050405020304" pitchFamily="18" charset="0"/>
                <a:cs typeface="Times New Roman" panose="02020603050405020304" pitchFamily="18" charset="0"/>
              </a:rPr>
              <a:t>teacher of gods and humans</a:t>
            </a:r>
          </a:p>
          <a:p>
            <a:pPr marL="0" indent="0">
              <a:buNone/>
            </a:pPr>
            <a:r>
              <a:rPr lang="en-GB" dirty="0">
                <a:latin typeface="Times New Roman" panose="02020603050405020304" pitchFamily="18" charset="0"/>
                <a:cs typeface="Times New Roman" panose="02020603050405020304" pitchFamily="18" charset="0"/>
              </a:rPr>
              <a:t>awakened one</a:t>
            </a:r>
          </a:p>
          <a:p>
            <a:pPr marL="0" indent="0">
              <a:buNone/>
            </a:pPr>
            <a:r>
              <a:rPr lang="en-GB" dirty="0">
                <a:latin typeface="Times New Roman" panose="02020603050405020304" pitchFamily="18" charset="0"/>
                <a:cs typeface="Times New Roman" panose="02020603050405020304" pitchFamily="18" charset="0"/>
              </a:rPr>
              <a:t>blessed one</a:t>
            </a:r>
          </a:p>
          <a:p>
            <a:pPr marL="0" indent="0">
              <a:buNone/>
            </a:pPr>
            <a:endParaRPr lang="en-US" dirty="0"/>
          </a:p>
        </p:txBody>
      </p:sp>
      <p:pic>
        <p:nvPicPr>
          <p:cNvPr id="7" name="Picture 6">
            <a:extLst>
              <a:ext uri="{FF2B5EF4-FFF2-40B4-BE49-F238E27FC236}">
                <a16:creationId xmlns:a16="http://schemas.microsoft.com/office/drawing/2014/main" id="{74F59D6E-BDAA-8F45-B0F4-111615BAD2FF}"/>
              </a:ext>
            </a:extLst>
          </p:cNvPr>
          <p:cNvPicPr>
            <a:picLocks noChangeAspect="1"/>
          </p:cNvPicPr>
          <p:nvPr/>
        </p:nvPicPr>
        <p:blipFill>
          <a:blip r:embed="rId4"/>
          <a:stretch>
            <a:fillRect/>
          </a:stretch>
        </p:blipFill>
        <p:spPr>
          <a:xfrm>
            <a:off x="0" y="874200"/>
            <a:ext cx="12192000" cy="1521727"/>
          </a:xfrm>
          <a:prstGeom prst="rect">
            <a:avLst/>
          </a:prstGeom>
        </p:spPr>
      </p:pic>
      <p:sp>
        <p:nvSpPr>
          <p:cNvPr id="8" name="TextBox 7">
            <a:extLst>
              <a:ext uri="{FF2B5EF4-FFF2-40B4-BE49-F238E27FC236}">
                <a16:creationId xmlns:a16="http://schemas.microsoft.com/office/drawing/2014/main" id="{433B5119-8B36-7B42-A452-D8CC68ED0C8A}"/>
              </a:ext>
            </a:extLst>
          </p:cNvPr>
          <p:cNvSpPr txBox="1"/>
          <p:nvPr/>
        </p:nvSpPr>
        <p:spPr>
          <a:xfrm>
            <a:off x="8774723" y="2129898"/>
            <a:ext cx="3182816" cy="276999"/>
          </a:xfrm>
          <a:prstGeom prst="rect">
            <a:avLst/>
          </a:prstGeom>
          <a:noFill/>
        </p:spPr>
        <p:txBody>
          <a:bodyPr wrap="square" rtlCol="0">
            <a:spAutoFit/>
          </a:bodyPr>
          <a:lstStyle/>
          <a:p>
            <a:r>
              <a:rPr lang="en-US" sz="1200" dirty="0"/>
              <a:t>Image in the public domain, courtesy of LACMA</a:t>
            </a:r>
          </a:p>
        </p:txBody>
      </p:sp>
    </p:spTree>
    <p:extLst>
      <p:ext uri="{BB962C8B-B14F-4D97-AF65-F5344CB8AC3E}">
        <p14:creationId xmlns:p14="http://schemas.microsoft.com/office/powerpoint/2010/main" val="383930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2669</Words>
  <Application>Microsoft Macintosh PowerPoint</Application>
  <PresentationFormat>Widescreen</PresentationFormat>
  <Paragraphs>143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Some statements from the Mahāparinibbāna Sutta (being the Pāli account of the Buddha’s final days and teachings)</vt:lpstr>
      <vt:lpstr>PowerPoint Presentation</vt:lpstr>
      <vt:lpstr>Buddha and Dhamma I</vt:lpstr>
      <vt:lpstr>Buddha and Dhamma II</vt:lpstr>
      <vt:lpstr>Buddha images</vt:lpstr>
      <vt:lpstr>Buddha image worship (Buddha-pūjā)</vt:lpstr>
      <vt:lpstr>Mindfulness of the Buddha</vt:lpstr>
      <vt:lpstr>(The) Buddha(s) in other meditation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APPLETON Naomi</cp:lastModifiedBy>
  <cp:revision>4</cp:revision>
  <cp:lastPrinted>2022-02-25T17:03:12Z</cp:lastPrinted>
  <dcterms:created xsi:type="dcterms:W3CDTF">2022-02-24T15:23:59Z</dcterms:created>
  <dcterms:modified xsi:type="dcterms:W3CDTF">2022-03-01T16:47:07Z</dcterms:modified>
</cp:coreProperties>
</file>