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5" r:id="rId2"/>
    <p:sldId id="269" r:id="rId3"/>
    <p:sldId id="302" r:id="rId4"/>
    <p:sldId id="527" r:id="rId5"/>
    <p:sldId id="303" r:id="rId6"/>
    <p:sldId id="526" r:id="rId7"/>
    <p:sldId id="300" r:id="rId8"/>
    <p:sldId id="525" r:id="rId9"/>
    <p:sldId id="528" r:id="rId10"/>
    <p:sldId id="301"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2081"/>
  </p:normalViewPr>
  <p:slideViewPr>
    <p:cSldViewPr snapToGrid="0" snapToObjects="1">
      <p:cViewPr varScale="1">
        <p:scale>
          <a:sx n="89" d="100"/>
          <a:sy n="89"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A1881-9D53-B444-8BB9-3B809035B69F}" type="datetimeFigureOut">
              <a:rPr lang="en-US" smtClean="0"/>
              <a:t>6/7/21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FD597-394C-064A-B13D-E1CC6714D3A7}" type="slidenum">
              <a:rPr lang="en-US" smtClean="0"/>
              <a:t>‹#›</a:t>
            </a:fld>
            <a:endParaRPr lang="en-US"/>
          </a:p>
        </p:txBody>
      </p:sp>
    </p:spTree>
    <p:extLst>
      <p:ext uri="{BB962C8B-B14F-4D97-AF65-F5344CB8AC3E}">
        <p14:creationId xmlns:p14="http://schemas.microsoft.com/office/powerpoint/2010/main" val="248609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ccesstoinsight.org/tipitaka/sn/sn22/sn22.087x.wlsh.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46696-8B64-E940-A2CF-05F6C993981B}" type="slidenum">
              <a:rPr lang="en-US" smtClean="0"/>
              <a:t>1</a:t>
            </a:fld>
            <a:endParaRPr lang="en-US"/>
          </a:p>
        </p:txBody>
      </p:sp>
    </p:spTree>
    <p:extLst>
      <p:ext uri="{BB962C8B-B14F-4D97-AF65-F5344CB8AC3E}">
        <p14:creationId xmlns:p14="http://schemas.microsoft.com/office/powerpoint/2010/main" val="284160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a:t>
            </a:r>
            <a:r>
              <a:rPr lang="en-US" i="1" dirty="0" err="1"/>
              <a:t>Saṃyutta</a:t>
            </a:r>
            <a:r>
              <a:rPr lang="en-US" i="1" dirty="0"/>
              <a:t> </a:t>
            </a:r>
            <a:r>
              <a:rPr lang="en-US" i="1" dirty="0" err="1"/>
              <a:t>Nikāya</a:t>
            </a:r>
            <a:r>
              <a:rPr lang="en-US" i="1" dirty="0"/>
              <a:t> </a:t>
            </a:r>
            <a:r>
              <a:rPr lang="en-US" dirty="0"/>
              <a:t>22.87, trans. M. Walshe: </a:t>
            </a:r>
            <a:r>
              <a:rPr lang="en-US" u="sng" dirty="0">
                <a:hlinkClick r:id="rId3"/>
              </a:rPr>
              <a:t>www.accesstoinsight.org/tipitaka/sn/sn22/sn22.087x.wlsh.html</a:t>
            </a:r>
            <a:endParaRPr lang="en-US" dirty="0"/>
          </a:p>
          <a:p>
            <a:r>
              <a:rPr lang="en-US" dirty="0"/>
              <a:t>Image: Worship of a dhamma wheel at the early Buddhist site of </a:t>
            </a:r>
            <a:r>
              <a:rPr lang="en-US" dirty="0" err="1"/>
              <a:t>Bharhut</a:t>
            </a:r>
            <a:r>
              <a:rPr lang="en-US" dirty="0"/>
              <a:t>, perhaps 2</a:t>
            </a:r>
            <a:r>
              <a:rPr lang="en-US" baseline="30000" dirty="0"/>
              <a:t>nd</a:t>
            </a:r>
            <a:r>
              <a:rPr lang="en-US" dirty="0"/>
              <a:t> century BCE. Photograph </a:t>
            </a:r>
            <a:r>
              <a:rPr lang="en-US" dirty="0" err="1"/>
              <a:t>Biswarup</a:t>
            </a:r>
            <a:r>
              <a:rPr lang="en-US" dirty="0"/>
              <a:t> </a:t>
            </a:r>
            <a:r>
              <a:rPr lang="en-US" dirty="0" err="1"/>
              <a:t>Ganguly</a:t>
            </a:r>
            <a:r>
              <a:rPr lang="en-US" dirty="0"/>
              <a:t> of the image in an exhibition at the Indian Museum, Kolkata. CC-BY-3.0 https://</a:t>
            </a:r>
            <a:r>
              <a:rPr lang="en-US" dirty="0" err="1"/>
              <a:t>commons.wikimedia.org</a:t>
            </a:r>
            <a:r>
              <a:rPr lang="en-US" dirty="0"/>
              <a:t>/wiki/File:Worship_of_Chakra_-_Sandstone_-_ca_2nd_Century_BCE_-_Sunga_Period_-_Bharhut_-_ACCN_305_-_Indian_Museum_-_Kolkata_2016-03-06_1563.JPG</a:t>
            </a:r>
          </a:p>
        </p:txBody>
      </p:sp>
      <p:sp>
        <p:nvSpPr>
          <p:cNvPr id="4" name="Slide Number Placeholder 3"/>
          <p:cNvSpPr>
            <a:spLocks noGrp="1"/>
          </p:cNvSpPr>
          <p:nvPr>
            <p:ph type="sldNum" sz="quarter" idx="5"/>
          </p:nvPr>
        </p:nvSpPr>
        <p:spPr/>
        <p:txBody>
          <a:bodyPr/>
          <a:lstStyle/>
          <a:p>
            <a:fld id="{8803070C-F091-A945-B004-8F9DFF6FBD2F}" type="slidenum">
              <a:rPr lang="en-US" smtClean="0"/>
              <a:t>10</a:t>
            </a:fld>
            <a:endParaRPr lang="en-US"/>
          </a:p>
        </p:txBody>
      </p:sp>
    </p:spTree>
    <p:extLst>
      <p:ext uri="{BB962C8B-B14F-4D97-AF65-F5344CB8AC3E}">
        <p14:creationId xmlns:p14="http://schemas.microsoft.com/office/powerpoint/2010/main" val="21574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46696-8B64-E940-A2CF-05F6C993981B}" type="slidenum">
              <a:rPr lang="en-US" smtClean="0"/>
              <a:t>11</a:t>
            </a:fld>
            <a:endParaRPr lang="en-US"/>
          </a:p>
        </p:txBody>
      </p:sp>
    </p:spTree>
    <p:extLst>
      <p:ext uri="{BB962C8B-B14F-4D97-AF65-F5344CB8AC3E}">
        <p14:creationId xmlns:p14="http://schemas.microsoft.com/office/powerpoint/2010/main" val="199364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image is of a Buddhist reliquary, and its contents, from the region </a:t>
            </a:r>
            <a:r>
              <a:rPr lang="en-US" dirty="0" err="1">
                <a:latin typeface="Times New Roman" panose="02020603050405020304" pitchFamily="18" charset="0"/>
                <a:cs typeface="Times New Roman" panose="02020603050405020304" pitchFamily="18" charset="0"/>
              </a:rPr>
              <a:t>Gandhāra</a:t>
            </a:r>
            <a:r>
              <a:rPr lang="en-US" dirty="0">
                <a:latin typeface="Times New Roman" panose="02020603050405020304" pitchFamily="18" charset="0"/>
                <a:cs typeface="Times New Roman" panose="02020603050405020304" pitchFamily="18" charset="0"/>
              </a:rPr>
              <a:t>, in modern-day Afghanistan, and perhaps the first century CE (https://</a:t>
            </a:r>
            <a:r>
              <a:rPr lang="en-US" dirty="0" err="1">
                <a:latin typeface="Times New Roman" panose="02020603050405020304" pitchFamily="18" charset="0"/>
                <a:cs typeface="Times New Roman" panose="02020603050405020304" pitchFamily="18" charset="0"/>
              </a:rPr>
              <a:t>www.britishmuseum.org</a:t>
            </a:r>
            <a:r>
              <a:rPr lang="en-US" dirty="0">
                <a:latin typeface="Times New Roman" panose="02020603050405020304" pitchFamily="18" charset="0"/>
                <a:cs typeface="Times New Roman" panose="02020603050405020304" pitchFamily="18" charset="0"/>
              </a:rPr>
              <a:t>/collection/object/A_1900-0209-1). Among the contents of the reliquary when it was discovered were small beads and precious stones, some of which were likely, at some point, to have been considered remains of the Buddha’s body. The veneration of relics, at relic mounds across South, Southeast, Central and East Asia (</a:t>
            </a:r>
            <a:r>
              <a:rPr lang="en-US" i="1" dirty="0" err="1">
                <a:latin typeface="Times New Roman" panose="02020603050405020304" pitchFamily="18" charset="0"/>
                <a:cs typeface="Times New Roman" panose="02020603050405020304" pitchFamily="18" charset="0"/>
              </a:rPr>
              <a:t>stūpa</a:t>
            </a:r>
            <a:r>
              <a:rPr lang="en-US" dirty="0" err="1">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or in East Asian </a:t>
            </a:r>
            <a:r>
              <a:rPr lang="en-US" i="1" dirty="0">
                <a:latin typeface="Times New Roman" panose="02020603050405020304" pitchFamily="18" charset="0"/>
                <a:cs typeface="Times New Roman" panose="02020603050405020304" pitchFamily="18" charset="0"/>
              </a:rPr>
              <a:t>pagoda</a:t>
            </a:r>
            <a:r>
              <a:rPr lang="en-US" dirty="0">
                <a:latin typeface="Times New Roman" panose="02020603050405020304" pitchFamily="18" charset="0"/>
                <a:cs typeface="Times New Roman" panose="02020603050405020304" pitchFamily="18" charset="0"/>
              </a:rPr>
              <a:t>s), is an important aspect of Asian Buddhist practice to this day, although not so prominent among Western Buddhists.</a:t>
            </a:r>
          </a:p>
          <a:p>
            <a:r>
              <a:rPr lang="en-US" dirty="0">
                <a:latin typeface="Times New Roman" panose="02020603050405020304" pitchFamily="18" charset="0"/>
                <a:cs typeface="Times New Roman" panose="02020603050405020304" pitchFamily="18" charset="0"/>
              </a:rPr>
              <a:t>Further to an opening note from the previous session (regarding donations to the </a:t>
            </a:r>
            <a:r>
              <a:rPr lang="en-US" dirty="0" err="1">
                <a:latin typeface="Times New Roman" panose="02020603050405020304" pitchFamily="18" charset="0"/>
                <a:cs typeface="Times New Roman" panose="02020603050405020304" pitchFamily="18" charset="0"/>
              </a:rPr>
              <a:t>Saṅgha</a:t>
            </a:r>
            <a:r>
              <a:rPr lang="en-US" dirty="0">
                <a:latin typeface="Times New Roman" panose="02020603050405020304" pitchFamily="18" charset="0"/>
                <a:cs typeface="Times New Roman" panose="02020603050405020304" pitchFamily="18" charset="0"/>
              </a:rPr>
              <a:t>), the Buddha’s relic – which in a sense </a:t>
            </a:r>
            <a:r>
              <a:rPr lang="en-US" i="1"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the Buddha himself, enduring in the world – provides for Buddhists, both monastic and lay, with the best of all possible recipients of generosity; by making an offering to the Buddha, the donor generates tremendous merit.</a:t>
            </a:r>
          </a:p>
        </p:txBody>
      </p:sp>
      <p:sp>
        <p:nvSpPr>
          <p:cNvPr id="4" name="Slide Number Placeholder 3"/>
          <p:cNvSpPr>
            <a:spLocks noGrp="1"/>
          </p:cNvSpPr>
          <p:nvPr>
            <p:ph type="sldNum" sz="quarter" idx="5"/>
          </p:nvPr>
        </p:nvSpPr>
        <p:spPr/>
        <p:txBody>
          <a:bodyPr/>
          <a:lstStyle/>
          <a:p>
            <a:fld id="{CF746696-8B64-E940-A2CF-05F6C993981B}" type="slidenum">
              <a:rPr lang="en-US" smtClean="0"/>
              <a:t>2</a:t>
            </a:fld>
            <a:endParaRPr lang="en-US"/>
          </a:p>
        </p:txBody>
      </p:sp>
    </p:spTree>
    <p:extLst>
      <p:ext uri="{BB962C8B-B14F-4D97-AF65-F5344CB8AC3E}">
        <p14:creationId xmlns:p14="http://schemas.microsoft.com/office/powerpoint/2010/main" val="365366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term that Buddhist tradition uses in connection with ‘meditation’ (although the </a:t>
            </a:r>
            <a:r>
              <a:rPr lang="en-US" dirty="0" err="1"/>
              <a:t>Theravāda</a:t>
            </a:r>
            <a:r>
              <a:rPr lang="en-US" dirty="0"/>
              <a:t> tradition less so) is </a:t>
            </a:r>
            <a:r>
              <a:rPr lang="en-US" i="1" dirty="0"/>
              <a:t>yoga</a:t>
            </a:r>
            <a:r>
              <a:rPr lang="en-US" dirty="0"/>
              <a:t>. This term has a very complex history in India, but broadly speaking </a:t>
            </a:r>
            <a:r>
              <a:rPr lang="en-US" i="1" dirty="0"/>
              <a:t>yoga</a:t>
            </a:r>
            <a:r>
              <a:rPr lang="en-US" dirty="0"/>
              <a:t> refers to </a:t>
            </a:r>
            <a:r>
              <a:rPr lang="en-US" dirty="0" err="1"/>
              <a:t>programmes</a:t>
            </a:r>
            <a:r>
              <a:rPr lang="en-US" dirty="0"/>
              <a:t> of self-discipline that aim to affect one’s character, ultimately in the direction of liberation. Across forms of Hinduism, types of </a:t>
            </a:r>
            <a:r>
              <a:rPr lang="en-US" i="1" dirty="0"/>
              <a:t>yoga</a:t>
            </a:r>
            <a:r>
              <a:rPr lang="en-US" dirty="0"/>
              <a:t> very often focus on bodily discipline; in Buddhism, for which it is the mind that really needs attention, what is considered effective </a:t>
            </a:r>
            <a:r>
              <a:rPr lang="en-US" i="1" dirty="0"/>
              <a:t>yoga</a:t>
            </a:r>
            <a:r>
              <a:rPr lang="en-US" i="0" dirty="0"/>
              <a:t> is the systematic effort to make one’s thoughts fundamentally wholesome, characterized by equanimity, compassion and insight. </a:t>
            </a:r>
            <a:endParaRPr lang="en-US" i="1" dirty="0"/>
          </a:p>
        </p:txBody>
      </p:sp>
      <p:sp>
        <p:nvSpPr>
          <p:cNvPr id="4" name="Slide Number Placeholder 3"/>
          <p:cNvSpPr>
            <a:spLocks noGrp="1"/>
          </p:cNvSpPr>
          <p:nvPr>
            <p:ph type="sldNum" sz="quarter" idx="5"/>
          </p:nvPr>
        </p:nvSpPr>
        <p:spPr/>
        <p:txBody>
          <a:bodyPr/>
          <a:lstStyle/>
          <a:p>
            <a:fld id="{CF746696-8B64-E940-A2CF-05F6C993981B}" type="slidenum">
              <a:rPr lang="en-US" smtClean="0"/>
              <a:t>3</a:t>
            </a:fld>
            <a:endParaRPr lang="en-US"/>
          </a:p>
        </p:txBody>
      </p:sp>
    </p:spTree>
    <p:extLst>
      <p:ext uri="{BB962C8B-B14F-4D97-AF65-F5344CB8AC3E}">
        <p14:creationId xmlns:p14="http://schemas.microsoft.com/office/powerpoint/2010/main" val="319738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 translation of the </a:t>
            </a:r>
            <a:r>
              <a:rPr lang="en-US" i="1" dirty="0" err="1"/>
              <a:t>Nibbedhika</a:t>
            </a:r>
            <a:r>
              <a:rPr lang="en-US" i="1" dirty="0"/>
              <a:t>-sutta</a:t>
            </a:r>
            <a:r>
              <a:rPr lang="en-US" dirty="0"/>
              <a:t> can be found here: https://</a:t>
            </a:r>
            <a:r>
              <a:rPr lang="en-US" dirty="0" err="1"/>
              <a:t>www.accesstoinsight.org</a:t>
            </a:r>
            <a:r>
              <a:rPr lang="en-US" dirty="0"/>
              <a:t>/</a:t>
            </a:r>
            <a:r>
              <a:rPr lang="en-US" dirty="0" err="1"/>
              <a:t>tipitaka</a:t>
            </a:r>
            <a:r>
              <a:rPr lang="en-US" dirty="0"/>
              <a:t>/an/an06/an06.063.than.html</a:t>
            </a:r>
          </a:p>
          <a:p>
            <a:endParaRPr lang="en-US" dirty="0"/>
          </a:p>
          <a:p>
            <a:r>
              <a:rPr lang="en-US" dirty="0"/>
              <a:t>See slides accompanying the fourth session for more on this topic.</a:t>
            </a:r>
            <a:endParaRPr lang="en-US" i="0" dirty="0"/>
          </a:p>
        </p:txBody>
      </p:sp>
      <p:sp>
        <p:nvSpPr>
          <p:cNvPr id="4" name="Slide Number Placeholder 3"/>
          <p:cNvSpPr>
            <a:spLocks noGrp="1"/>
          </p:cNvSpPr>
          <p:nvPr>
            <p:ph type="sldNum" sz="quarter" idx="5"/>
          </p:nvPr>
        </p:nvSpPr>
        <p:spPr/>
        <p:txBody>
          <a:bodyPr/>
          <a:lstStyle/>
          <a:p>
            <a:fld id="{CF746696-8B64-E940-A2CF-05F6C993981B}" type="slidenum">
              <a:rPr lang="en-US" smtClean="0"/>
              <a:t>4</a:t>
            </a:fld>
            <a:endParaRPr lang="en-US"/>
          </a:p>
        </p:txBody>
      </p:sp>
    </p:spTree>
    <p:extLst>
      <p:ext uri="{BB962C8B-B14F-4D97-AF65-F5344CB8AC3E}">
        <p14:creationId xmlns:p14="http://schemas.microsoft.com/office/powerpoint/2010/main" val="384998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many full translations of the </a:t>
            </a:r>
            <a:r>
              <a:rPr lang="en-US" i="1" dirty="0" err="1"/>
              <a:t>Satipaṭṭhāna</a:t>
            </a:r>
            <a:r>
              <a:rPr lang="en-US" i="1" dirty="0"/>
              <a:t>-sutta</a:t>
            </a:r>
            <a:r>
              <a:rPr lang="en-US" i="0" dirty="0"/>
              <a:t>, complete with a commentary,</a:t>
            </a:r>
            <a:r>
              <a:rPr lang="en-US" i="1" dirty="0"/>
              <a:t> </a:t>
            </a:r>
            <a:r>
              <a:rPr lang="en-US" dirty="0"/>
              <a:t>is available here: https://</a:t>
            </a:r>
            <a:r>
              <a:rPr lang="en-US" dirty="0" err="1"/>
              <a:t>www.accesstoinsight.org</a:t>
            </a:r>
            <a:r>
              <a:rPr lang="en-US" dirty="0"/>
              <a:t>/lib/authors/soma/</a:t>
            </a:r>
            <a:r>
              <a:rPr lang="en-US" dirty="0" err="1"/>
              <a:t>wayof.html</a:t>
            </a:r>
            <a:r>
              <a:rPr lang="en-US" dirty="0"/>
              <a:t>. The translation in the slide is more closely related to that of Bhikkhus </a:t>
            </a:r>
            <a:r>
              <a:rPr lang="en-US" dirty="0" err="1"/>
              <a:t>Ñāṇamoli</a:t>
            </a:r>
            <a:r>
              <a:rPr lang="en-US" dirty="0"/>
              <a:t> and Bodhi (1995), </a:t>
            </a:r>
            <a:r>
              <a:rPr lang="en-US" i="1" dirty="0"/>
              <a:t>The Middle Length Discourses of the Buddha</a:t>
            </a:r>
            <a:r>
              <a:rPr lang="en-US" dirty="0"/>
              <a:t>, Wisdom Publications.</a:t>
            </a:r>
          </a:p>
        </p:txBody>
      </p:sp>
      <p:sp>
        <p:nvSpPr>
          <p:cNvPr id="4" name="Slide Number Placeholder 3"/>
          <p:cNvSpPr>
            <a:spLocks noGrp="1"/>
          </p:cNvSpPr>
          <p:nvPr>
            <p:ph type="sldNum" sz="quarter" idx="5"/>
          </p:nvPr>
        </p:nvSpPr>
        <p:spPr/>
        <p:txBody>
          <a:bodyPr/>
          <a:lstStyle/>
          <a:p>
            <a:fld id="{CF746696-8B64-E940-A2CF-05F6C993981B}" type="slidenum">
              <a:rPr lang="en-US" smtClean="0"/>
              <a:t>5</a:t>
            </a:fld>
            <a:endParaRPr lang="en-US"/>
          </a:p>
        </p:txBody>
      </p:sp>
    </p:spTree>
    <p:extLst>
      <p:ext uri="{BB962C8B-B14F-4D97-AF65-F5344CB8AC3E}">
        <p14:creationId xmlns:p14="http://schemas.microsoft.com/office/powerpoint/2010/main" val="49453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err="1"/>
              <a:t>Satipaṭṭhāna</a:t>
            </a:r>
            <a:r>
              <a:rPr lang="en-US" i="1" dirty="0"/>
              <a:t>-sutta</a:t>
            </a:r>
            <a:r>
              <a:rPr lang="en-US" dirty="0"/>
              <a:t> suggests to us some of the foundations of both </a:t>
            </a:r>
            <a:r>
              <a:rPr lang="en-US" i="1" dirty="0" err="1"/>
              <a:t>samatha</a:t>
            </a:r>
            <a:r>
              <a:rPr lang="en-US" dirty="0"/>
              <a:t> and </a:t>
            </a:r>
            <a:r>
              <a:rPr lang="en-US" i="1" dirty="0" err="1"/>
              <a:t>vipassanā</a:t>
            </a:r>
            <a:r>
              <a:rPr lang="en-US" dirty="0"/>
              <a:t> as separate traditions of practice. However, the world of Buddhist meditation outside of the </a:t>
            </a:r>
            <a:r>
              <a:rPr lang="en-US" dirty="0" err="1"/>
              <a:t>Theravāda</a:t>
            </a:r>
            <a:r>
              <a:rPr lang="en-US" dirty="0"/>
              <a:t> tradition is broader still. Tantric Buddhism, with origins in the middle of the first millennium CE, boasts </a:t>
            </a:r>
            <a:r>
              <a:rPr lang="en-US" dirty="0" err="1"/>
              <a:t>colourful</a:t>
            </a:r>
            <a:r>
              <a:rPr lang="en-US" dirty="0"/>
              <a:t>, imaginative mental exercises that are heavily ritualized; Zen Buddhism, prominent in Japan but with routes in China in the late first millennium, is by contrast somewhat austere but preserves a strong focus on mindfulness, as described here.</a:t>
            </a:r>
          </a:p>
          <a:p>
            <a:r>
              <a:rPr lang="en-US" dirty="0"/>
              <a:t>A good source book for these traditions is Sarah Shaw’s (2009) </a:t>
            </a:r>
            <a:r>
              <a:rPr lang="en-US" i="1" dirty="0"/>
              <a:t>Introduction to Buddhist Meditation, </a:t>
            </a:r>
            <a:r>
              <a:rPr lang="en-US" dirty="0"/>
              <a:t>Routledge.</a:t>
            </a:r>
          </a:p>
        </p:txBody>
      </p:sp>
      <p:sp>
        <p:nvSpPr>
          <p:cNvPr id="4" name="Slide Number Placeholder 3"/>
          <p:cNvSpPr>
            <a:spLocks noGrp="1"/>
          </p:cNvSpPr>
          <p:nvPr>
            <p:ph type="sldNum" sz="quarter" idx="5"/>
          </p:nvPr>
        </p:nvSpPr>
        <p:spPr/>
        <p:txBody>
          <a:bodyPr/>
          <a:lstStyle/>
          <a:p>
            <a:fld id="{CF746696-8B64-E940-A2CF-05F6C993981B}" type="slidenum">
              <a:rPr lang="en-US" smtClean="0"/>
              <a:t>6</a:t>
            </a:fld>
            <a:endParaRPr lang="en-US"/>
          </a:p>
        </p:txBody>
      </p:sp>
    </p:spTree>
    <p:extLst>
      <p:ext uri="{BB962C8B-B14F-4D97-AF65-F5344CB8AC3E}">
        <p14:creationId xmlns:p14="http://schemas.microsoft.com/office/powerpoint/2010/main" val="364949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i="1" dirty="0" err="1"/>
              <a:t>pūjā</a:t>
            </a:r>
            <a:r>
              <a:rPr lang="en-US" dirty="0"/>
              <a:t> of the </a:t>
            </a:r>
            <a:r>
              <a:rPr lang="en-US" dirty="0" err="1"/>
              <a:t>Mahamuni</a:t>
            </a:r>
            <a:r>
              <a:rPr lang="en-US" dirty="0"/>
              <a:t> Buddha image in Myanmar: Photo by Damien HR, CC-BY-SA https://</a:t>
            </a:r>
            <a:r>
              <a:rPr lang="en-US" dirty="0" err="1"/>
              <a:t>commons.wikimedia.org</a:t>
            </a:r>
            <a:r>
              <a:rPr lang="en-US" dirty="0"/>
              <a:t>/wiki/</a:t>
            </a:r>
            <a:r>
              <a:rPr lang="en-US" dirty="0" err="1"/>
              <a:t>File:Mahamuni_Buddha</a:t>
            </a:r>
            <a:r>
              <a:rPr lang="en-US" dirty="0"/>
              <a:t>_(1).jpg</a:t>
            </a:r>
          </a:p>
          <a:p>
            <a:r>
              <a:rPr lang="en-US" dirty="0"/>
              <a:t>The video is part of a series made by Rita Langer of Bristol University, and all are worth a look as potential teaching aids. This particular film captures the daily rites of a Sri Lankan family of Buddhists. </a:t>
            </a:r>
          </a:p>
          <a:p>
            <a:r>
              <a:rPr lang="en-US" dirty="0"/>
              <a:t>The story of the origins of the </a:t>
            </a:r>
            <a:r>
              <a:rPr lang="en-US" dirty="0" err="1"/>
              <a:t>Mahamuni</a:t>
            </a:r>
            <a:r>
              <a:rPr lang="en-US" dirty="0"/>
              <a:t> image is helpfully explained on https://</a:t>
            </a:r>
            <a:r>
              <a:rPr lang="en-US" dirty="0" err="1"/>
              <a:t>en.wikipedia.org</a:t>
            </a:r>
            <a:r>
              <a:rPr lang="en-US" dirty="0"/>
              <a:t>/wiki/</a:t>
            </a:r>
            <a:r>
              <a:rPr lang="en-US" dirty="0" err="1"/>
              <a:t>Mahamuni_Buddha_Temple</a:t>
            </a:r>
            <a:r>
              <a:rPr lang="en-US" dirty="0"/>
              <a:t>, though a more scholarly source would be Schober’s chapter in her volume </a:t>
            </a:r>
            <a:r>
              <a:rPr lang="en-US" i="1" dirty="0"/>
              <a:t>Sacred Biography in the Buddhist Traditions of South and Southeast Asia </a:t>
            </a:r>
            <a:r>
              <a:rPr lang="en-US" i="0" dirty="0"/>
              <a:t>(University of Hawaii Press, 1997); this is an excellent volume overall, with lots of rich reflections on how the Buddha’s </a:t>
            </a:r>
            <a:r>
              <a:rPr lang="en-US" i="0" dirty="0" err="1"/>
              <a:t>lifestory</a:t>
            </a:r>
            <a:r>
              <a:rPr lang="en-US" i="0" dirty="0"/>
              <a:t> is key to understanding early Buddhist practice and tradition.</a:t>
            </a:r>
            <a:endParaRPr lang="en-US" dirty="0"/>
          </a:p>
        </p:txBody>
      </p:sp>
      <p:sp>
        <p:nvSpPr>
          <p:cNvPr id="4" name="Slide Number Placeholder 3"/>
          <p:cNvSpPr>
            <a:spLocks noGrp="1"/>
          </p:cNvSpPr>
          <p:nvPr>
            <p:ph type="sldNum" sz="quarter" idx="5"/>
          </p:nvPr>
        </p:nvSpPr>
        <p:spPr/>
        <p:txBody>
          <a:bodyPr/>
          <a:lstStyle/>
          <a:p>
            <a:fld id="{8803070C-F091-A945-B004-8F9DFF6FBD2F}" type="slidenum">
              <a:rPr lang="en-US" smtClean="0"/>
              <a:t>7</a:t>
            </a:fld>
            <a:endParaRPr lang="en-US"/>
          </a:p>
        </p:txBody>
      </p:sp>
    </p:spTree>
    <p:extLst>
      <p:ext uri="{BB962C8B-B14F-4D97-AF65-F5344CB8AC3E}">
        <p14:creationId xmlns:p14="http://schemas.microsoft.com/office/powerpoint/2010/main" val="32341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err="1"/>
              <a:t>Mahāvamsa</a:t>
            </a:r>
            <a:r>
              <a:rPr lang="en-US" dirty="0"/>
              <a:t> is a chronicle in </a:t>
            </a:r>
            <a:r>
              <a:rPr lang="en-US" dirty="0" err="1"/>
              <a:t>Pāli</a:t>
            </a:r>
            <a:r>
              <a:rPr lang="en-US" dirty="0"/>
              <a:t> that claims to record the earliest history of Buddhism, with a particular focus on the arrival and establishment of Buddhism on the island of Sri Lanka. It is sometimes treated as a historical source, but it clearly has a rhetorical and historiographical agenda, and so is best viewed as an early work of Buddhist literature. The full text is available in an old translation on https://</a:t>
            </a:r>
            <a:r>
              <a:rPr lang="en-US" dirty="0" err="1"/>
              <a:t>archive.org</a:t>
            </a:r>
            <a:r>
              <a:rPr lang="en-US" dirty="0"/>
              <a:t>/stream/mahavamsagreatch00geigrich/mahavamsagreatch00geigrich_djvu.txt but the quotation above is our own, slightly adjusted translation, of a passage from chapter 17.</a:t>
            </a:r>
          </a:p>
          <a:p>
            <a:r>
              <a:rPr lang="en-US" dirty="0"/>
              <a:t>Image: The </a:t>
            </a:r>
            <a:r>
              <a:rPr lang="en-US" dirty="0" err="1"/>
              <a:t>Dhamekh</a:t>
            </a:r>
            <a:r>
              <a:rPr lang="en-US" dirty="0"/>
              <a:t> Stupa, courtesy of the</a:t>
            </a:r>
            <a:r>
              <a:rPr lang="en-GB" sz="1200" b="0" i="0" kern="1200" dirty="0">
                <a:solidFill>
                  <a:schemeClr val="tx1"/>
                </a:solidFill>
                <a:effectLst/>
                <a:latin typeface="+mn-lt"/>
                <a:ea typeface="+mn-ea"/>
                <a:cs typeface="+mn-cs"/>
              </a:rPr>
              <a:t> John C. and Susan L. Huntington Archive of Buddhist and Related Art: https://</a:t>
            </a:r>
            <a:r>
              <a:rPr lang="en-GB" sz="1200" b="0" i="0" kern="1200" dirty="0" err="1">
                <a:solidFill>
                  <a:schemeClr val="tx1"/>
                </a:solidFill>
                <a:effectLst/>
                <a:latin typeface="+mn-lt"/>
                <a:ea typeface="+mn-ea"/>
                <a:cs typeface="+mn-cs"/>
              </a:rPr>
              <a:t>huntingtonarchive.org</a:t>
            </a:r>
            <a:r>
              <a:rPr lang="en-GB"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F746696-8B64-E940-A2CF-05F6C993981B}" type="slidenum">
              <a:rPr lang="en-US" smtClean="0"/>
              <a:t>8</a:t>
            </a:fld>
            <a:endParaRPr lang="en-US"/>
          </a:p>
        </p:txBody>
      </p:sp>
    </p:spTree>
    <p:extLst>
      <p:ext uri="{BB962C8B-B14F-4D97-AF65-F5344CB8AC3E}">
        <p14:creationId xmlns:p14="http://schemas.microsoft.com/office/powerpoint/2010/main" val="424908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i="1" dirty="0" err="1"/>
              <a:t>pūjā</a:t>
            </a:r>
            <a:r>
              <a:rPr lang="en-US" dirty="0"/>
              <a:t> of the </a:t>
            </a:r>
            <a:r>
              <a:rPr lang="en-US" dirty="0" err="1"/>
              <a:t>Mahamuni</a:t>
            </a:r>
            <a:r>
              <a:rPr lang="en-US" dirty="0"/>
              <a:t> Buddha image in Myanmar: Photo by Damien HR, CC-BY-SA https://</a:t>
            </a:r>
            <a:r>
              <a:rPr lang="en-US" dirty="0" err="1"/>
              <a:t>commons.wikimedia.org</a:t>
            </a:r>
            <a:r>
              <a:rPr lang="en-US" dirty="0"/>
              <a:t>/wiki/</a:t>
            </a:r>
            <a:r>
              <a:rPr lang="en-US" dirty="0" err="1"/>
              <a:t>File:Mahamuni_Buddha</a:t>
            </a:r>
            <a:r>
              <a:rPr lang="en-US" dirty="0"/>
              <a:t>_(1).jpg</a:t>
            </a:r>
          </a:p>
          <a:p>
            <a:r>
              <a:rPr lang="en-US" dirty="0"/>
              <a:t>The video is part of a series made by Rita Langer of Bristol University, and all are worth a look as potential teaching aids. This particular film captures the daily rites of a Sri Lankan family of Buddhists. </a:t>
            </a:r>
          </a:p>
          <a:p>
            <a:r>
              <a:rPr lang="en-US" dirty="0"/>
              <a:t>The story of the origins of the </a:t>
            </a:r>
            <a:r>
              <a:rPr lang="en-US" dirty="0" err="1"/>
              <a:t>Mahamuni</a:t>
            </a:r>
            <a:r>
              <a:rPr lang="en-US" dirty="0"/>
              <a:t> image is helpfully explained on https://</a:t>
            </a:r>
            <a:r>
              <a:rPr lang="en-US" dirty="0" err="1"/>
              <a:t>en.wikipedia.org</a:t>
            </a:r>
            <a:r>
              <a:rPr lang="en-US" dirty="0"/>
              <a:t>/wiki/</a:t>
            </a:r>
            <a:r>
              <a:rPr lang="en-US" dirty="0" err="1"/>
              <a:t>Mahamuni_Buddha_Temple</a:t>
            </a:r>
            <a:r>
              <a:rPr lang="en-US" dirty="0"/>
              <a:t>, though a more scholarly source would be Schober’s chapter in her volume </a:t>
            </a:r>
            <a:r>
              <a:rPr lang="en-US" i="1" dirty="0"/>
              <a:t>Sacred Biography in the Buddhist Traditions of South and Southeast Asia </a:t>
            </a:r>
            <a:r>
              <a:rPr lang="en-US" i="0" dirty="0"/>
              <a:t>(University of Hawaii Press, 1997); this is an excellent volume overall, with lots of rich reflections on how the Buddha’s </a:t>
            </a:r>
            <a:r>
              <a:rPr lang="en-US" i="0" dirty="0" err="1"/>
              <a:t>lifestory</a:t>
            </a:r>
            <a:r>
              <a:rPr lang="en-US" i="0" dirty="0"/>
              <a:t> is key to understanding early Buddhist practice and tradition.</a:t>
            </a:r>
            <a:endParaRPr lang="en-US" dirty="0"/>
          </a:p>
        </p:txBody>
      </p:sp>
      <p:sp>
        <p:nvSpPr>
          <p:cNvPr id="4" name="Slide Number Placeholder 3"/>
          <p:cNvSpPr>
            <a:spLocks noGrp="1"/>
          </p:cNvSpPr>
          <p:nvPr>
            <p:ph type="sldNum" sz="quarter" idx="5"/>
          </p:nvPr>
        </p:nvSpPr>
        <p:spPr/>
        <p:txBody>
          <a:bodyPr/>
          <a:lstStyle/>
          <a:p>
            <a:fld id="{8803070C-F091-A945-B004-8F9DFF6FBD2F}" type="slidenum">
              <a:rPr lang="en-US" smtClean="0"/>
              <a:t>9</a:t>
            </a:fld>
            <a:endParaRPr lang="en-US"/>
          </a:p>
        </p:txBody>
      </p:sp>
    </p:spTree>
    <p:extLst>
      <p:ext uri="{BB962C8B-B14F-4D97-AF65-F5344CB8AC3E}">
        <p14:creationId xmlns:p14="http://schemas.microsoft.com/office/powerpoint/2010/main" val="133050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B366-EB56-984A-8C79-A56562D4B8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CB74600-C72D-1144-AF52-48795D19F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BE57B93-565C-F946-91A3-DFDF2CB733E0}"/>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5" name="Footer Placeholder 4">
            <a:extLst>
              <a:ext uri="{FF2B5EF4-FFF2-40B4-BE49-F238E27FC236}">
                <a16:creationId xmlns:a16="http://schemas.microsoft.com/office/drawing/2014/main" id="{C7E631CE-F23B-E740-B792-33DA043EA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60CD2-CED3-7947-B5C3-C44E42093412}"/>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4509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7CEF-9764-C944-8613-C93990639F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7F3EDA-BB18-394D-91F6-7ADD7AF7379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1B9004-7CE3-034F-9965-B1AF02CC9814}"/>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5" name="Footer Placeholder 4">
            <a:extLst>
              <a:ext uri="{FF2B5EF4-FFF2-40B4-BE49-F238E27FC236}">
                <a16:creationId xmlns:a16="http://schemas.microsoft.com/office/drawing/2014/main" id="{33527ACA-B1EE-294C-AEB4-DCB81A6AD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DCFC6-2F34-5841-8EBE-9AC75B15FA15}"/>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50013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3E210-6BC0-7546-9816-63E04F83F44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ECD9B0-FCE1-2245-A2B2-EB546D6547B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D0F335-4BB4-4641-B015-9D0E8EFE5ABD}"/>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5" name="Footer Placeholder 4">
            <a:extLst>
              <a:ext uri="{FF2B5EF4-FFF2-40B4-BE49-F238E27FC236}">
                <a16:creationId xmlns:a16="http://schemas.microsoft.com/office/drawing/2014/main" id="{A7BCF4BD-D257-444D-A573-AE1624B5D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345C0-8046-FE4A-9750-BCD07A6586F9}"/>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222618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4DD-20BA-084C-832A-80C7606D53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E77FF7-00BF-0449-91E6-54FA63BD6D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9AC6E9-10C8-004C-98C4-7DA48EFDAF55}"/>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5" name="Footer Placeholder 4">
            <a:extLst>
              <a:ext uri="{FF2B5EF4-FFF2-40B4-BE49-F238E27FC236}">
                <a16:creationId xmlns:a16="http://schemas.microsoft.com/office/drawing/2014/main" id="{B7BA2588-48C1-7B4F-BBF8-C29CDD05C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B4DD9-5D7D-0C48-8E94-6F51B1630684}"/>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318687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5705-9ADB-8A41-B626-E9ECCCD429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F75ABB-92EE-3349-A571-C5FE629E7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61103D1-021F-9A4B-B6B3-32576FFF5693}"/>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5" name="Footer Placeholder 4">
            <a:extLst>
              <a:ext uri="{FF2B5EF4-FFF2-40B4-BE49-F238E27FC236}">
                <a16:creationId xmlns:a16="http://schemas.microsoft.com/office/drawing/2014/main" id="{E7A65FC4-8D23-FC4C-9E06-C923AADB6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33CA3-1DB0-7F40-AD7C-4E6F7871598B}"/>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244309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F65-41CC-9E47-9E95-AD53CF0912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AFE810-90AD-B74E-81EB-99E4300C69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73212B2-A6E3-C046-B041-66538B0AC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9EDE016-093A-2D41-902F-883ED90B7EF2}"/>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6" name="Footer Placeholder 5">
            <a:extLst>
              <a:ext uri="{FF2B5EF4-FFF2-40B4-BE49-F238E27FC236}">
                <a16:creationId xmlns:a16="http://schemas.microsoft.com/office/drawing/2014/main" id="{0C5A238D-16CE-864F-9BB0-770D0BEE9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3B5BC-86B0-2F43-8988-799CEDDE5F35}"/>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401048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5C35-A107-2747-B349-6971FB0A19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5DF2DF-FFB0-634C-9F15-2FAA51CDB5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75314E-F951-8547-949C-602384667A7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9265819-D3A2-4F47-A491-3E3FC77F7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83D244-41C7-5E40-91BC-8065F5F833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2743B2-5579-EA47-9CB4-A1A8113D28C9}"/>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8" name="Footer Placeholder 7">
            <a:extLst>
              <a:ext uri="{FF2B5EF4-FFF2-40B4-BE49-F238E27FC236}">
                <a16:creationId xmlns:a16="http://schemas.microsoft.com/office/drawing/2014/main" id="{AA9D36B7-8E1F-FC41-9F8F-9F90913CC3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14777-F4C4-B040-A0ED-915977DB72FF}"/>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365675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25E4-0F90-0E4E-89D1-BFFC96C0CAB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2C4D779-9FFD-3F47-8366-16BF8C77D7E8}"/>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4" name="Footer Placeholder 3">
            <a:extLst>
              <a:ext uri="{FF2B5EF4-FFF2-40B4-BE49-F238E27FC236}">
                <a16:creationId xmlns:a16="http://schemas.microsoft.com/office/drawing/2014/main" id="{F55A0DB0-C745-C845-87BD-79941283AE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B8881-5301-6E47-A9B9-3251221048B5}"/>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295250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7D9E0-7A5E-B346-B2AE-63E2F03AD024}"/>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3" name="Footer Placeholder 2">
            <a:extLst>
              <a:ext uri="{FF2B5EF4-FFF2-40B4-BE49-F238E27FC236}">
                <a16:creationId xmlns:a16="http://schemas.microsoft.com/office/drawing/2014/main" id="{3F2D3839-68DB-9446-B9E2-2119E32AF9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1F2F4F-26A6-9A45-8DD8-130235988AAB}"/>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365443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69DF-61BC-4943-8AAC-48818484BD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6E38023-44C5-3640-8E50-30A9F2865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18A104-21BA-7E42-B967-DDCC01EDF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FAA7FB-F997-1C49-B52C-576A683A7FE1}"/>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6" name="Footer Placeholder 5">
            <a:extLst>
              <a:ext uri="{FF2B5EF4-FFF2-40B4-BE49-F238E27FC236}">
                <a16:creationId xmlns:a16="http://schemas.microsoft.com/office/drawing/2014/main" id="{77AB93AF-5DEB-274F-B125-74D49FC9C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B754F4-3F1A-864E-92F2-FC99D2E81890}"/>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401738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0165-3C3E-F848-85DF-BA357AD142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8B9B261-A7B2-9140-9DA8-3A6142651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CC259-4E21-9A4D-AF6D-8472CF201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A06159-75E6-CA4F-9974-90A04E7F0C9A}"/>
              </a:ext>
            </a:extLst>
          </p:cNvPr>
          <p:cNvSpPr>
            <a:spLocks noGrp="1"/>
          </p:cNvSpPr>
          <p:nvPr>
            <p:ph type="dt" sz="half" idx="10"/>
          </p:nvPr>
        </p:nvSpPr>
        <p:spPr/>
        <p:txBody>
          <a:bodyPr/>
          <a:lstStyle/>
          <a:p>
            <a:fld id="{D737A8F5-EDE7-0747-A447-A035880692A3}" type="datetimeFigureOut">
              <a:rPr lang="en-US" smtClean="0"/>
              <a:t>6/7/21</a:t>
            </a:fld>
            <a:endParaRPr lang="en-US"/>
          </a:p>
        </p:txBody>
      </p:sp>
      <p:sp>
        <p:nvSpPr>
          <p:cNvPr id="6" name="Footer Placeholder 5">
            <a:extLst>
              <a:ext uri="{FF2B5EF4-FFF2-40B4-BE49-F238E27FC236}">
                <a16:creationId xmlns:a16="http://schemas.microsoft.com/office/drawing/2014/main" id="{2C4A3592-DDCD-9A46-A3B2-E88B13203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14D52-87D0-8641-91DA-F6698EA0CCD6}"/>
              </a:ext>
            </a:extLst>
          </p:cNvPr>
          <p:cNvSpPr>
            <a:spLocks noGrp="1"/>
          </p:cNvSpPr>
          <p:nvPr>
            <p:ph type="sldNum" sz="quarter" idx="12"/>
          </p:nvPr>
        </p:nvSpPr>
        <p:spPr/>
        <p:txBody>
          <a:bodyPr/>
          <a:lstStyle/>
          <a:p>
            <a:fld id="{9E821D28-061F-6240-9E5C-848B85252437}" type="slidenum">
              <a:rPr lang="en-US" smtClean="0"/>
              <a:t>‹#›</a:t>
            </a:fld>
            <a:endParaRPr lang="en-US"/>
          </a:p>
        </p:txBody>
      </p:sp>
    </p:spTree>
    <p:extLst>
      <p:ext uri="{BB962C8B-B14F-4D97-AF65-F5344CB8AC3E}">
        <p14:creationId xmlns:p14="http://schemas.microsoft.com/office/powerpoint/2010/main" val="334597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0FAD8-B703-0148-9FD8-7DF1D20E2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ED00F38-0077-D248-91FA-9E2D4BE16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333046-99CA-6748-9231-660C4CD70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7A8F5-EDE7-0747-A447-A035880692A3}" type="datetimeFigureOut">
              <a:rPr lang="en-US" smtClean="0"/>
              <a:t>6/7/21</a:t>
            </a:fld>
            <a:endParaRPr lang="en-US"/>
          </a:p>
        </p:txBody>
      </p:sp>
      <p:sp>
        <p:nvSpPr>
          <p:cNvPr id="5" name="Footer Placeholder 4">
            <a:extLst>
              <a:ext uri="{FF2B5EF4-FFF2-40B4-BE49-F238E27FC236}">
                <a16:creationId xmlns:a16="http://schemas.microsoft.com/office/drawing/2014/main" id="{D46A5FA4-AC9B-764C-9767-1FC06C90A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DC1684-3EBA-3944-9B4F-007F206AE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21D28-061F-6240-9E5C-848B85252437}" type="slidenum">
              <a:rPr lang="en-US" smtClean="0"/>
              <a:t>‹#›</a:t>
            </a:fld>
            <a:endParaRPr lang="en-US"/>
          </a:p>
        </p:txBody>
      </p:sp>
    </p:spTree>
    <p:extLst>
      <p:ext uri="{BB962C8B-B14F-4D97-AF65-F5344CB8AC3E}">
        <p14:creationId xmlns:p14="http://schemas.microsoft.com/office/powerpoint/2010/main" val="2329930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vimeo.com/1130476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vimeo.com/1130476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E36D64-82B1-D740-BD14-535CED494AE8}"/>
              </a:ext>
            </a:extLst>
          </p:cNvPr>
          <p:cNvSpPr txBox="1"/>
          <p:nvPr/>
        </p:nvSpPr>
        <p:spPr>
          <a:xfrm>
            <a:off x="945356" y="1471607"/>
            <a:ext cx="10301287"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Introduction to Key Concepts in Buddhism</a:t>
            </a:r>
          </a:p>
          <a:p>
            <a:pPr algn="ctr"/>
            <a:r>
              <a:rPr lang="en-US" sz="5400" dirty="0">
                <a:latin typeface="Times New Roman" panose="02020603050405020304" pitchFamily="18" charset="0"/>
                <a:cs typeface="Times New Roman" panose="02020603050405020304" pitchFamily="18" charset="0"/>
              </a:rPr>
              <a:t>for RMPS Teachers</a:t>
            </a:r>
          </a:p>
        </p:txBody>
      </p:sp>
      <p:pic>
        <p:nvPicPr>
          <p:cNvPr id="9" name="Picture 8" descr="Shape&#10;&#10;Description automatically generated with medium confidence">
            <a:extLst>
              <a:ext uri="{FF2B5EF4-FFF2-40B4-BE49-F238E27FC236}">
                <a16:creationId xmlns:a16="http://schemas.microsoft.com/office/drawing/2014/main" id="{0404B13C-32BE-D54D-857C-F561C146E68E}"/>
              </a:ext>
            </a:extLst>
          </p:cNvPr>
          <p:cNvPicPr>
            <a:picLocks noChangeAspect="1"/>
          </p:cNvPicPr>
          <p:nvPr/>
        </p:nvPicPr>
        <p:blipFill>
          <a:blip r:embed="rId4"/>
          <a:stretch>
            <a:fillRect/>
          </a:stretch>
        </p:blipFill>
        <p:spPr>
          <a:xfrm>
            <a:off x="4467662" y="207395"/>
            <a:ext cx="3256674" cy="1414082"/>
          </a:xfrm>
          <a:prstGeom prst="rect">
            <a:avLst/>
          </a:prstGeom>
        </p:spPr>
      </p:pic>
      <p:sp>
        <p:nvSpPr>
          <p:cNvPr id="10" name="TextBox 9">
            <a:extLst>
              <a:ext uri="{FF2B5EF4-FFF2-40B4-BE49-F238E27FC236}">
                <a16:creationId xmlns:a16="http://schemas.microsoft.com/office/drawing/2014/main" id="{8E336F34-5894-8A4E-BE37-DD0BC7B0A960}"/>
              </a:ext>
            </a:extLst>
          </p:cNvPr>
          <p:cNvSpPr txBox="1"/>
          <p:nvPr/>
        </p:nvSpPr>
        <p:spPr>
          <a:xfrm>
            <a:off x="614361" y="4188424"/>
            <a:ext cx="10963276" cy="166199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Dr Naomi Appleton</a:t>
            </a:r>
          </a:p>
          <a:p>
            <a:pPr algn="ctr"/>
            <a:r>
              <a:rPr lang="en-US" sz="2400" dirty="0">
                <a:latin typeface="Times New Roman" panose="02020603050405020304" pitchFamily="18" charset="0"/>
                <a:cs typeface="Times New Roman" panose="02020603050405020304" pitchFamily="18" charset="0"/>
              </a:rPr>
              <a:t>University of Edinburgh, </a:t>
            </a:r>
            <a:r>
              <a:rPr lang="en-US" sz="2400" i="1" dirty="0" err="1">
                <a:latin typeface="Times New Roman" panose="02020603050405020304" pitchFamily="18" charset="0"/>
                <a:cs typeface="Times New Roman" panose="02020603050405020304" pitchFamily="18" charset="0"/>
              </a:rPr>
              <a:t>naomi.appleton@ed.ac.uk</a:t>
            </a:r>
            <a:endParaRPr lang="en-US" sz="2400" i="1" dirty="0">
              <a:latin typeface="Times New Roman" panose="02020603050405020304" pitchFamily="18" charset="0"/>
              <a:cs typeface="Times New Roman" panose="02020603050405020304" pitchFamily="18" charset="0"/>
            </a:endParaRPr>
          </a:p>
          <a:p>
            <a:pPr algn="ctr"/>
            <a:endParaRPr lang="en-US" sz="600" i="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Dr Chris Jones</a:t>
            </a:r>
          </a:p>
          <a:p>
            <a:pPr algn="ctr"/>
            <a:r>
              <a:rPr lang="en-US" sz="2400" dirty="0">
                <a:latin typeface="Times New Roman" panose="02020603050405020304" pitchFamily="18" charset="0"/>
                <a:cs typeface="Times New Roman" panose="02020603050405020304" pitchFamily="18" charset="0"/>
              </a:rPr>
              <a:t>University of Cambridge, </a:t>
            </a:r>
            <a:r>
              <a:rPr lang="en-US" sz="2400" i="1" dirty="0">
                <a:latin typeface="Times New Roman" panose="02020603050405020304" pitchFamily="18" charset="0"/>
                <a:cs typeface="Times New Roman" panose="02020603050405020304" pitchFamily="18" charset="0"/>
              </a:rPr>
              <a:t>cvj20@cam.ac.uk</a:t>
            </a:r>
          </a:p>
        </p:txBody>
      </p:sp>
      <p:sp>
        <p:nvSpPr>
          <p:cNvPr id="11" name="TextBox 10">
            <a:extLst>
              <a:ext uri="{FF2B5EF4-FFF2-40B4-BE49-F238E27FC236}">
                <a16:creationId xmlns:a16="http://schemas.microsoft.com/office/drawing/2014/main" id="{658886F2-F1AE-4144-9589-E0611F13CE35}"/>
              </a:ext>
            </a:extLst>
          </p:cNvPr>
          <p:cNvSpPr txBox="1"/>
          <p:nvPr/>
        </p:nvSpPr>
        <p:spPr>
          <a:xfrm>
            <a:off x="4529138" y="6003880"/>
            <a:ext cx="3459955" cy="461665"/>
          </a:xfrm>
          <a:prstGeom prst="rect">
            <a:avLst/>
          </a:prstGeom>
          <a:noFill/>
        </p:spPr>
        <p:txBody>
          <a:bodyPr wrap="square" rtlCol="0">
            <a:spAutoFit/>
          </a:bodyPr>
          <a:lstStyle/>
          <a:p>
            <a:pPr algn="ctr"/>
            <a:r>
              <a:rPr lang="en-US" sz="2400" u="sng" dirty="0">
                <a:latin typeface="Times New Roman" panose="02020603050405020304" pitchFamily="18" charset="0"/>
                <a:cs typeface="Times New Roman" panose="02020603050405020304" pitchFamily="18" charset="0"/>
              </a:rPr>
              <a:t>Feb-Jun 2021</a:t>
            </a:r>
          </a:p>
        </p:txBody>
      </p:sp>
    </p:spTree>
    <p:extLst>
      <p:ext uri="{BB962C8B-B14F-4D97-AF65-F5344CB8AC3E}">
        <p14:creationId xmlns:p14="http://schemas.microsoft.com/office/powerpoint/2010/main" val="219477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3A24-4B27-0F43-8C63-F35F8BD24A65}"/>
              </a:ext>
            </a:extLst>
          </p:cNvPr>
          <p:cNvSpPr>
            <a:spLocks noGrp="1"/>
          </p:cNvSpPr>
          <p:nvPr>
            <p:ph type="title"/>
          </p:nvPr>
        </p:nvSpPr>
        <p:spPr>
          <a:xfrm>
            <a:off x="266700" y="0"/>
            <a:ext cx="10515600" cy="1325563"/>
          </a:xfrm>
        </p:spPr>
        <p:txBody>
          <a:bodyPr/>
          <a:lstStyle/>
          <a:p>
            <a:r>
              <a:rPr lang="en-US" dirty="0">
                <a:latin typeface="Times New Roman" panose="02020603050405020304" pitchFamily="18" charset="0"/>
                <a:cs typeface="Times New Roman" panose="02020603050405020304" pitchFamily="18" charset="0"/>
              </a:rPr>
              <a:t>Buddha and Dhamma</a:t>
            </a:r>
          </a:p>
        </p:txBody>
      </p:sp>
      <p:sp>
        <p:nvSpPr>
          <p:cNvPr id="4" name="Content Placeholder 2">
            <a:extLst>
              <a:ext uri="{FF2B5EF4-FFF2-40B4-BE49-F238E27FC236}">
                <a16:creationId xmlns:a16="http://schemas.microsoft.com/office/drawing/2014/main" id="{295FFFC5-937A-694B-AC83-76EA8D3EC3F4}"/>
              </a:ext>
            </a:extLst>
          </p:cNvPr>
          <p:cNvSpPr txBox="1">
            <a:spLocks/>
          </p:cNvSpPr>
          <p:nvPr/>
        </p:nvSpPr>
        <p:spPr>
          <a:xfrm>
            <a:off x="3780871" y="1476375"/>
            <a:ext cx="7734854" cy="46243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3000" dirty="0">
                <a:latin typeface="Times New Roman" panose="02020603050405020304" pitchFamily="18" charset="0"/>
                <a:cs typeface="Times New Roman" panose="02020603050405020304" pitchFamily="18" charset="0"/>
              </a:rPr>
              <a:t> “For a long time, Lord, I have wanted to come and set eyes on the Blessed One, but I had not the strength in this body to come and see the Blessed One.” </a:t>
            </a:r>
          </a:p>
          <a:p>
            <a:pPr marL="0" indent="0" algn="just">
              <a:buFont typeface="Arial" panose="020B0604020202020204" pitchFamily="34" charset="0"/>
              <a:buNone/>
            </a:pPr>
            <a:r>
              <a:rPr lang="en-US" sz="3000" dirty="0">
                <a:latin typeface="Times New Roman" panose="02020603050405020304" pitchFamily="18" charset="0"/>
                <a:cs typeface="Times New Roman" panose="02020603050405020304" pitchFamily="18" charset="0"/>
              </a:rPr>
              <a:t>“Enough, </a:t>
            </a:r>
            <a:r>
              <a:rPr lang="en-US" sz="3000" dirty="0" err="1">
                <a:latin typeface="Times New Roman" panose="02020603050405020304" pitchFamily="18" charset="0"/>
                <a:cs typeface="Times New Roman" panose="02020603050405020304" pitchFamily="18" charset="0"/>
              </a:rPr>
              <a:t>Vakkali</a:t>
            </a:r>
            <a:r>
              <a:rPr lang="en-US" sz="3000" dirty="0">
                <a:latin typeface="Times New Roman" panose="02020603050405020304" pitchFamily="18" charset="0"/>
                <a:cs typeface="Times New Roman" panose="02020603050405020304" pitchFamily="18" charset="0"/>
              </a:rPr>
              <a:t>! What is there to see in this vile body? He who sees Dhamma, </a:t>
            </a:r>
            <a:r>
              <a:rPr lang="en-US" sz="3000" dirty="0" err="1">
                <a:latin typeface="Times New Roman" panose="02020603050405020304" pitchFamily="18" charset="0"/>
                <a:cs typeface="Times New Roman" panose="02020603050405020304" pitchFamily="18" charset="0"/>
              </a:rPr>
              <a:t>Vakkali</a:t>
            </a:r>
            <a:r>
              <a:rPr lang="en-US" sz="3000" dirty="0">
                <a:latin typeface="Times New Roman" panose="02020603050405020304" pitchFamily="18" charset="0"/>
                <a:cs typeface="Times New Roman" panose="02020603050405020304" pitchFamily="18" charset="0"/>
              </a:rPr>
              <a:t>, sees me; he who sees me sees Dhamma. Truly seeing Dhamma, one sees me; seeing me one sees Dhamma.”</a:t>
            </a:r>
            <a:endParaRPr lang="en-GB" sz="3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Vakkali</a:t>
            </a:r>
            <a:r>
              <a:rPr lang="en-US" i="1" dirty="0">
                <a:latin typeface="Times New Roman" panose="02020603050405020304" pitchFamily="18" charset="0"/>
                <a:cs typeface="Times New Roman" panose="02020603050405020304" pitchFamily="18" charset="0"/>
              </a:rPr>
              <a:t> Sutta</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Saṃyutta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Nikāya</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22.87)</a:t>
            </a:r>
          </a:p>
        </p:txBody>
      </p:sp>
      <p:pic>
        <p:nvPicPr>
          <p:cNvPr id="5" name="Picture 4">
            <a:extLst>
              <a:ext uri="{FF2B5EF4-FFF2-40B4-BE49-F238E27FC236}">
                <a16:creationId xmlns:a16="http://schemas.microsoft.com/office/drawing/2014/main" id="{7D241C68-BF79-7D48-9561-D1BB0A94752E}"/>
              </a:ext>
            </a:extLst>
          </p:cNvPr>
          <p:cNvPicPr>
            <a:picLocks noChangeAspect="1"/>
          </p:cNvPicPr>
          <p:nvPr/>
        </p:nvPicPr>
        <p:blipFill>
          <a:blip r:embed="rId4"/>
          <a:stretch>
            <a:fillRect/>
          </a:stretch>
        </p:blipFill>
        <p:spPr>
          <a:xfrm>
            <a:off x="676275" y="1476375"/>
            <a:ext cx="2846279" cy="4467077"/>
          </a:xfrm>
          <a:prstGeom prst="rect">
            <a:avLst/>
          </a:prstGeom>
        </p:spPr>
      </p:pic>
    </p:spTree>
    <p:extLst>
      <p:ext uri="{BB962C8B-B14F-4D97-AF65-F5344CB8AC3E}">
        <p14:creationId xmlns:p14="http://schemas.microsoft.com/office/powerpoint/2010/main" val="423402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24676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February 9</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Buddha, Dhamma, and </a:t>
            </a:r>
            <a:r>
              <a:rPr lang="en-US" sz="2800" dirty="0" err="1">
                <a:latin typeface="Times New Roman" panose="02020603050405020304" pitchFamily="18" charset="0"/>
                <a:cs typeface="Times New Roman" panose="02020603050405020304" pitchFamily="18" charset="0"/>
              </a:rPr>
              <a:t>Saṅgha</a:t>
            </a:r>
            <a:r>
              <a:rPr lang="en-US" sz="2800" dirty="0">
                <a:latin typeface="Times New Roman" panose="02020603050405020304" pitchFamily="18" charset="0"/>
                <a:cs typeface="Times New Roman" panose="02020603050405020304" pitchFamily="18" charset="0"/>
              </a:rPr>
              <a:t> (‘The Three Jewels’)</a:t>
            </a:r>
          </a:p>
          <a:p>
            <a:pPr algn="just"/>
            <a:r>
              <a:rPr lang="en-US" sz="2800" dirty="0">
                <a:latin typeface="Times New Roman" panose="02020603050405020304" pitchFamily="18" charset="0"/>
                <a:cs typeface="Times New Roman" panose="02020603050405020304" pitchFamily="18" charset="0"/>
              </a:rPr>
              <a:t>March 9</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Dukkha, </a:t>
            </a:r>
            <a:r>
              <a:rPr lang="en-US" sz="2800" dirty="0" err="1">
                <a:latin typeface="Times New Roman" panose="02020603050405020304" pitchFamily="18" charset="0"/>
                <a:cs typeface="Times New Roman" panose="02020603050405020304" pitchFamily="18" charset="0"/>
              </a:rPr>
              <a:t>Anicca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Anattā</a:t>
            </a:r>
            <a:r>
              <a:rPr lang="en-US" sz="2800" dirty="0">
                <a:latin typeface="Times New Roman" panose="02020603050405020304" pitchFamily="18" charset="0"/>
                <a:cs typeface="Times New Roman" panose="02020603050405020304" pitchFamily="18" charset="0"/>
              </a:rPr>
              <a:t> (‘Three Marks of Existence’)</a:t>
            </a:r>
          </a:p>
          <a:p>
            <a:pPr algn="just"/>
            <a:r>
              <a:rPr lang="en-US" sz="2800" dirty="0">
                <a:latin typeface="Times New Roman" panose="02020603050405020304" pitchFamily="18" charset="0"/>
                <a:cs typeface="Times New Roman" panose="02020603050405020304" pitchFamily="18" charset="0"/>
              </a:rPr>
              <a:t>April 13</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Saṃsāra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Kamma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Nibbāna</a:t>
            </a:r>
            <a:r>
              <a:rPr lang="en-US" sz="2800" baseline="30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May 11</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The Eightfold Path and Five Precepts</a:t>
            </a:r>
          </a:p>
          <a:p>
            <a:pPr algn="just"/>
            <a:r>
              <a:rPr lang="en-US" sz="2800" b="1" dirty="0">
                <a:latin typeface="Times New Roman" panose="02020603050405020304" pitchFamily="18" charset="0"/>
                <a:cs typeface="Times New Roman" panose="02020603050405020304" pitchFamily="18" charset="0"/>
              </a:rPr>
              <a:t>June 8</a:t>
            </a:r>
            <a:r>
              <a:rPr lang="en-US" sz="2800" b="1" baseline="30000" dirty="0">
                <a:latin typeface="Times New Roman" panose="02020603050405020304" pitchFamily="18" charset="0"/>
                <a:cs typeface="Times New Roman" panose="02020603050405020304" pitchFamily="18" charset="0"/>
              </a:rPr>
              <a:t>th</a:t>
            </a:r>
            <a:r>
              <a:rPr lang="en-US" sz="2800" b="1" dirty="0">
                <a:latin typeface="Times New Roman" panose="02020603050405020304" pitchFamily="18" charset="0"/>
                <a:cs typeface="Times New Roman" panose="02020603050405020304" pitchFamily="18" charset="0"/>
              </a:rPr>
              <a:t>		Meditation and Worship (</a:t>
            </a:r>
            <a:r>
              <a:rPr lang="en-US" sz="2800" b="1" dirty="0" err="1">
                <a:latin typeface="Times New Roman" panose="02020603050405020304" pitchFamily="18" charset="0"/>
                <a:cs typeface="Times New Roman" panose="02020603050405020304" pitchFamily="18" charset="0"/>
              </a:rPr>
              <a:t>Pūjā</a:t>
            </a:r>
            <a:r>
              <a:rPr lang="en-US" sz="28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1399597-3CDE-E942-BA80-7D4EBCE30C55}"/>
              </a:ext>
            </a:extLst>
          </p:cNvPr>
          <p:cNvSpPr txBox="1"/>
          <p:nvPr/>
        </p:nvSpPr>
        <p:spPr>
          <a:xfrm>
            <a:off x="8761374" y="6298991"/>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 London</a:t>
            </a:r>
          </a:p>
        </p:txBody>
      </p:sp>
      <p:pic>
        <p:nvPicPr>
          <p:cNvPr id="6" name="Picture 5">
            <a:extLst>
              <a:ext uri="{FF2B5EF4-FFF2-40B4-BE49-F238E27FC236}">
                <a16:creationId xmlns:a16="http://schemas.microsoft.com/office/drawing/2014/main" id="{D2818A10-9010-FD4D-9C97-35564123801B}"/>
              </a:ext>
            </a:extLst>
          </p:cNvPr>
          <p:cNvPicPr>
            <a:picLocks noChangeAspect="1"/>
          </p:cNvPicPr>
          <p:nvPr/>
        </p:nvPicPr>
        <p:blipFill>
          <a:blip r:embed="rId4"/>
          <a:stretch>
            <a:fillRect/>
          </a:stretch>
        </p:blipFill>
        <p:spPr>
          <a:xfrm>
            <a:off x="8103267" y="3614661"/>
            <a:ext cx="3543300" cy="2641600"/>
          </a:xfrm>
          <a:prstGeom prst="rect">
            <a:avLst/>
          </a:prstGeom>
        </p:spPr>
      </p:pic>
      <p:sp>
        <p:nvSpPr>
          <p:cNvPr id="10" name="TextBox 9">
            <a:extLst>
              <a:ext uri="{FF2B5EF4-FFF2-40B4-BE49-F238E27FC236}">
                <a16:creationId xmlns:a16="http://schemas.microsoft.com/office/drawing/2014/main" id="{B0948428-DEA4-5E4C-A637-4A4419C99B0D}"/>
              </a:ext>
            </a:extLst>
          </p:cNvPr>
          <p:cNvSpPr txBox="1"/>
          <p:nvPr/>
        </p:nvSpPr>
        <p:spPr>
          <a:xfrm>
            <a:off x="385010" y="3621335"/>
            <a:ext cx="7347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Each session will consist of roughly 30 minutes of presentation, and up to 30 minutes of questions and/or discussion.</a:t>
            </a:r>
          </a:p>
          <a:p>
            <a:pPr algn="just"/>
            <a:r>
              <a:rPr lang="en-US" sz="2800" dirty="0">
                <a:latin typeface="Times New Roman" panose="02020603050405020304" pitchFamily="18" charset="0"/>
                <a:cs typeface="Times New Roman" panose="02020603050405020304" pitchFamily="18" charset="0"/>
              </a:rPr>
              <a:t>The presentation (though not the discussion) will be recorded. Please keep cameras off during this part of the event.</a:t>
            </a:r>
          </a:p>
        </p:txBody>
      </p:sp>
    </p:spTree>
    <p:extLst>
      <p:ext uri="{BB962C8B-B14F-4D97-AF65-F5344CB8AC3E}">
        <p14:creationId xmlns:p14="http://schemas.microsoft.com/office/powerpoint/2010/main" val="44144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10F09-EE25-494C-A1A3-FE175382CAE2}"/>
              </a:ext>
            </a:extLst>
          </p:cNvPr>
          <p:cNvSpPr txBox="1"/>
          <p:nvPr/>
        </p:nvSpPr>
        <p:spPr>
          <a:xfrm>
            <a:off x="385011" y="219195"/>
            <a:ext cx="9317620" cy="800219"/>
          </a:xfrm>
          <a:prstGeom prst="rect">
            <a:avLst/>
          </a:prstGeom>
          <a:noFill/>
        </p:spPr>
        <p:txBody>
          <a:bodyPr wrap="square" rtlCol="0">
            <a:spAutoFit/>
          </a:bodyPr>
          <a:lstStyle/>
          <a:p>
            <a:r>
              <a:rPr lang="en-US" sz="4600" i="1" dirty="0" err="1">
                <a:latin typeface="Times New Roman" panose="02020603050405020304" pitchFamily="18" charset="0"/>
                <a:cs typeface="Times New Roman" panose="02020603050405020304" pitchFamily="18" charset="0"/>
              </a:rPr>
              <a:t>Programme</a:t>
            </a:r>
            <a:endParaRPr lang="en-US" sz="4600"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7E340-B103-F446-BC09-65F53066D922}"/>
              </a:ext>
            </a:extLst>
          </p:cNvPr>
          <p:cNvSpPr txBox="1"/>
          <p:nvPr/>
        </p:nvSpPr>
        <p:spPr>
          <a:xfrm>
            <a:off x="385010" y="1203237"/>
            <a:ext cx="11261557" cy="224676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February 9</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Buddha, Dhamma, and </a:t>
            </a:r>
            <a:r>
              <a:rPr lang="en-US" sz="2800" dirty="0" err="1">
                <a:latin typeface="Times New Roman" panose="02020603050405020304" pitchFamily="18" charset="0"/>
                <a:cs typeface="Times New Roman" panose="02020603050405020304" pitchFamily="18" charset="0"/>
              </a:rPr>
              <a:t>Saṅgha</a:t>
            </a:r>
            <a:r>
              <a:rPr lang="en-US" sz="2800" dirty="0">
                <a:latin typeface="Times New Roman" panose="02020603050405020304" pitchFamily="18" charset="0"/>
                <a:cs typeface="Times New Roman" panose="02020603050405020304" pitchFamily="18" charset="0"/>
              </a:rPr>
              <a:t> (‘The Three Jewels’)</a:t>
            </a:r>
          </a:p>
          <a:p>
            <a:pPr algn="just"/>
            <a:r>
              <a:rPr lang="en-US" sz="2800" dirty="0">
                <a:latin typeface="Times New Roman" panose="02020603050405020304" pitchFamily="18" charset="0"/>
                <a:cs typeface="Times New Roman" panose="02020603050405020304" pitchFamily="18" charset="0"/>
              </a:rPr>
              <a:t>March 9</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Dukkha, </a:t>
            </a:r>
            <a:r>
              <a:rPr lang="en-US" sz="2800" dirty="0" err="1">
                <a:latin typeface="Times New Roman" panose="02020603050405020304" pitchFamily="18" charset="0"/>
                <a:cs typeface="Times New Roman" panose="02020603050405020304" pitchFamily="18" charset="0"/>
              </a:rPr>
              <a:t>Anicca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Anattā</a:t>
            </a:r>
            <a:r>
              <a:rPr lang="en-US" sz="2800" dirty="0">
                <a:latin typeface="Times New Roman" panose="02020603050405020304" pitchFamily="18" charset="0"/>
                <a:cs typeface="Times New Roman" panose="02020603050405020304" pitchFamily="18" charset="0"/>
              </a:rPr>
              <a:t> (‘Three Marks of Existence’)</a:t>
            </a:r>
          </a:p>
          <a:p>
            <a:pPr algn="just"/>
            <a:r>
              <a:rPr lang="en-US" sz="2800" dirty="0">
                <a:latin typeface="Times New Roman" panose="02020603050405020304" pitchFamily="18" charset="0"/>
                <a:cs typeface="Times New Roman" panose="02020603050405020304" pitchFamily="18" charset="0"/>
              </a:rPr>
              <a:t>April 13</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Saṃsāra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Kamma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Nibbāna</a:t>
            </a:r>
            <a:r>
              <a:rPr lang="en-US" sz="2800" baseline="30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May 11</a:t>
            </a:r>
            <a:r>
              <a:rPr lang="en-US" sz="2800" baseline="30000" dirty="0">
                <a:latin typeface="Times New Roman" panose="02020603050405020304" pitchFamily="18" charset="0"/>
                <a:cs typeface="Times New Roman" panose="02020603050405020304" pitchFamily="18" charset="0"/>
              </a:rPr>
              <a:t>th		</a:t>
            </a:r>
            <a:r>
              <a:rPr lang="en-US" sz="2800" dirty="0">
                <a:latin typeface="Times New Roman" panose="02020603050405020304" pitchFamily="18" charset="0"/>
                <a:cs typeface="Times New Roman" panose="02020603050405020304" pitchFamily="18" charset="0"/>
              </a:rPr>
              <a:t>The Eightfold Path and Five Precepts</a:t>
            </a:r>
          </a:p>
          <a:p>
            <a:pPr algn="just"/>
            <a:r>
              <a:rPr lang="en-US" sz="2800" b="1" dirty="0">
                <a:latin typeface="Times New Roman" panose="02020603050405020304" pitchFamily="18" charset="0"/>
                <a:cs typeface="Times New Roman" panose="02020603050405020304" pitchFamily="18" charset="0"/>
              </a:rPr>
              <a:t>June 8</a:t>
            </a:r>
            <a:r>
              <a:rPr lang="en-US" sz="2800" b="1" baseline="30000" dirty="0">
                <a:latin typeface="Times New Roman" panose="02020603050405020304" pitchFamily="18" charset="0"/>
                <a:cs typeface="Times New Roman" panose="02020603050405020304" pitchFamily="18" charset="0"/>
              </a:rPr>
              <a:t>th</a:t>
            </a:r>
            <a:r>
              <a:rPr lang="en-US" sz="2800" b="1" dirty="0">
                <a:latin typeface="Times New Roman" panose="02020603050405020304" pitchFamily="18" charset="0"/>
                <a:cs typeface="Times New Roman" panose="02020603050405020304" pitchFamily="18" charset="0"/>
              </a:rPr>
              <a:t>		Meditation and Worship (</a:t>
            </a:r>
            <a:r>
              <a:rPr lang="en-US" sz="2800" b="1" dirty="0" err="1">
                <a:latin typeface="Times New Roman" panose="02020603050405020304" pitchFamily="18" charset="0"/>
                <a:cs typeface="Times New Roman" panose="02020603050405020304" pitchFamily="18" charset="0"/>
              </a:rPr>
              <a:t>Pūjā</a:t>
            </a:r>
            <a:r>
              <a:rPr lang="en-US" sz="28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1399597-3CDE-E942-BA80-7D4EBCE30C55}"/>
              </a:ext>
            </a:extLst>
          </p:cNvPr>
          <p:cNvSpPr txBox="1"/>
          <p:nvPr/>
        </p:nvSpPr>
        <p:spPr>
          <a:xfrm>
            <a:off x="8761374" y="6298991"/>
            <a:ext cx="2885193"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Copyright British Museum, London</a:t>
            </a:r>
          </a:p>
        </p:txBody>
      </p:sp>
      <p:pic>
        <p:nvPicPr>
          <p:cNvPr id="6" name="Picture 5">
            <a:extLst>
              <a:ext uri="{FF2B5EF4-FFF2-40B4-BE49-F238E27FC236}">
                <a16:creationId xmlns:a16="http://schemas.microsoft.com/office/drawing/2014/main" id="{D2818A10-9010-FD4D-9C97-35564123801B}"/>
              </a:ext>
            </a:extLst>
          </p:cNvPr>
          <p:cNvPicPr>
            <a:picLocks noChangeAspect="1"/>
          </p:cNvPicPr>
          <p:nvPr/>
        </p:nvPicPr>
        <p:blipFill>
          <a:blip r:embed="rId4"/>
          <a:stretch>
            <a:fillRect/>
          </a:stretch>
        </p:blipFill>
        <p:spPr>
          <a:xfrm>
            <a:off x="8103267" y="3614661"/>
            <a:ext cx="3543300" cy="2641600"/>
          </a:xfrm>
          <a:prstGeom prst="rect">
            <a:avLst/>
          </a:prstGeom>
        </p:spPr>
      </p:pic>
      <p:sp>
        <p:nvSpPr>
          <p:cNvPr id="10" name="TextBox 9">
            <a:extLst>
              <a:ext uri="{FF2B5EF4-FFF2-40B4-BE49-F238E27FC236}">
                <a16:creationId xmlns:a16="http://schemas.microsoft.com/office/drawing/2014/main" id="{B0948428-DEA4-5E4C-A637-4A4419C99B0D}"/>
              </a:ext>
            </a:extLst>
          </p:cNvPr>
          <p:cNvSpPr txBox="1"/>
          <p:nvPr/>
        </p:nvSpPr>
        <p:spPr>
          <a:xfrm>
            <a:off x="385010" y="3621335"/>
            <a:ext cx="7347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Each session will consist of roughly 30 minutes of presentation, and up to 30 minutes of questions and/or discussion.</a:t>
            </a:r>
          </a:p>
          <a:p>
            <a:pPr algn="just"/>
            <a:r>
              <a:rPr lang="en-US" sz="2800" dirty="0">
                <a:latin typeface="Times New Roman" panose="02020603050405020304" pitchFamily="18" charset="0"/>
                <a:cs typeface="Times New Roman" panose="02020603050405020304" pitchFamily="18" charset="0"/>
              </a:rPr>
              <a:t>The presentation (though not the discussion) will be recorded. Please keep cameras off during this part of the event.</a:t>
            </a:r>
          </a:p>
        </p:txBody>
      </p:sp>
    </p:spTree>
    <p:extLst>
      <p:ext uri="{BB962C8B-B14F-4D97-AF65-F5344CB8AC3E}">
        <p14:creationId xmlns:p14="http://schemas.microsoft.com/office/powerpoint/2010/main" val="293066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1169551"/>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Some language of Buddhist ‘meditation’</a:t>
            </a:r>
          </a:p>
          <a:p>
            <a:r>
              <a:rPr lang="en-US" sz="2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terms are in Pāli, explained in accordance with </a:t>
            </a:r>
            <a:r>
              <a:rPr lang="en-US" sz="2800" dirty="0" err="1">
                <a:latin typeface="Times New Roman" panose="02020603050405020304" pitchFamily="18" charset="0"/>
                <a:cs typeface="Times New Roman" panose="02020603050405020304" pitchFamily="18" charset="0"/>
              </a:rPr>
              <a:t>Theravāda</a:t>
            </a:r>
            <a:r>
              <a:rPr lang="en-US" sz="2800" dirty="0">
                <a:latin typeface="Times New Roman" panose="02020603050405020304" pitchFamily="18" charset="0"/>
                <a:cs typeface="Times New Roman" panose="02020603050405020304" pitchFamily="18" charset="0"/>
              </a:rPr>
              <a:t> tradition</a:t>
            </a:r>
          </a:p>
        </p:txBody>
      </p:sp>
      <p:sp>
        <p:nvSpPr>
          <p:cNvPr id="6" name="TextBox 5">
            <a:extLst>
              <a:ext uri="{FF2B5EF4-FFF2-40B4-BE49-F238E27FC236}">
                <a16:creationId xmlns:a16="http://schemas.microsoft.com/office/drawing/2014/main" id="{AA195069-B102-1D47-8413-B1F7D0B18373}"/>
              </a:ext>
            </a:extLst>
          </p:cNvPr>
          <p:cNvSpPr txBox="1"/>
          <p:nvPr/>
        </p:nvSpPr>
        <p:spPr>
          <a:xfrm>
            <a:off x="509256" y="1694230"/>
            <a:ext cx="11173487" cy="4893647"/>
          </a:xfrm>
          <a:prstGeom prst="rect">
            <a:avLst/>
          </a:prstGeom>
          <a:noFill/>
        </p:spPr>
        <p:txBody>
          <a:bodyPr wrap="square" rtlCol="0">
            <a:spAutoFit/>
          </a:bodyPr>
          <a:lstStyle/>
          <a:p>
            <a:pPr algn="just"/>
            <a:r>
              <a:rPr lang="en-US" sz="3000" i="1" dirty="0" err="1">
                <a:latin typeface="Times New Roman" panose="02020603050405020304" pitchFamily="18" charset="0"/>
                <a:cs typeface="Times New Roman" panose="02020603050405020304" pitchFamily="18" charset="0"/>
              </a:rPr>
              <a:t>bhāvanā</a:t>
            </a:r>
            <a:r>
              <a:rPr lang="en-US" sz="3000" dirty="0">
                <a:latin typeface="Times New Roman" panose="02020603050405020304" pitchFamily="18" charset="0"/>
                <a:cs typeface="Times New Roman" panose="02020603050405020304" pitchFamily="18" charset="0"/>
              </a:rPr>
              <a:t> – ‘bringing to being’; ‘cultivation’</a:t>
            </a:r>
          </a:p>
          <a:p>
            <a:pPr algn="just"/>
            <a:endParaRPr lang="en-US" sz="2400" i="1" dirty="0">
              <a:latin typeface="Times New Roman" panose="02020603050405020304" pitchFamily="18" charset="0"/>
              <a:cs typeface="Times New Roman" panose="02020603050405020304" pitchFamily="18" charset="0"/>
            </a:endParaRPr>
          </a:p>
          <a:p>
            <a:pPr algn="just"/>
            <a:r>
              <a:rPr lang="en-US" sz="3000" i="1" dirty="0" err="1">
                <a:latin typeface="Times New Roman" panose="02020603050405020304" pitchFamily="18" charset="0"/>
                <a:cs typeface="Times New Roman" panose="02020603050405020304" pitchFamily="18" charset="0"/>
              </a:rPr>
              <a:t>samādhi</a:t>
            </a:r>
            <a:r>
              <a:rPr lang="en-US" sz="3000" dirty="0">
                <a:latin typeface="Times New Roman" panose="02020603050405020304" pitchFamily="18" charset="0"/>
                <a:cs typeface="Times New Roman" panose="02020603050405020304" pitchFamily="18" charset="0"/>
              </a:rPr>
              <a:t> – ‘concentration’</a:t>
            </a:r>
          </a:p>
          <a:p>
            <a:pPr algn="just"/>
            <a:r>
              <a:rPr lang="en-US" sz="3000" i="1" dirty="0">
                <a:latin typeface="Times New Roman" panose="02020603050405020304" pitchFamily="18" charset="0"/>
                <a:cs typeface="Times New Roman" panose="02020603050405020304" pitchFamily="18" charset="0"/>
              </a:rPr>
              <a:t>sati – </a:t>
            </a:r>
            <a:r>
              <a:rPr lang="en-US" sz="3000" dirty="0">
                <a:latin typeface="Times New Roman" panose="02020603050405020304" pitchFamily="18" charset="0"/>
                <a:cs typeface="Times New Roman" panose="02020603050405020304" pitchFamily="18" charset="0"/>
              </a:rPr>
              <a:t>‘mindfulness’; ‘remembrance (in the sense of ‘keeping in mind’)’</a:t>
            </a:r>
          </a:p>
          <a:p>
            <a:pPr algn="just"/>
            <a:endParaRPr lang="en-US" sz="2400" dirty="0">
              <a:latin typeface="Times New Roman" panose="02020603050405020304" pitchFamily="18" charset="0"/>
              <a:cs typeface="Times New Roman" panose="02020603050405020304" pitchFamily="18" charset="0"/>
            </a:endParaRPr>
          </a:p>
          <a:p>
            <a:pPr algn="just"/>
            <a:r>
              <a:rPr lang="en-US" sz="3000" i="1" dirty="0" err="1">
                <a:latin typeface="Times New Roman" panose="02020603050405020304" pitchFamily="18" charset="0"/>
                <a:cs typeface="Times New Roman" panose="02020603050405020304" pitchFamily="18" charset="0"/>
              </a:rPr>
              <a:t>samatha</a:t>
            </a:r>
            <a:r>
              <a:rPr lang="en-US" sz="3000" dirty="0">
                <a:latin typeface="Times New Roman" panose="02020603050405020304" pitchFamily="18" charset="0"/>
                <a:cs typeface="Times New Roman" panose="02020603050405020304" pitchFamily="18" charset="0"/>
              </a:rPr>
              <a:t> – ‘calming’: a specific kind of meditative practice</a:t>
            </a:r>
          </a:p>
          <a:p>
            <a:pPr algn="just"/>
            <a:r>
              <a:rPr lang="en-US" sz="3000" i="1" dirty="0" err="1">
                <a:latin typeface="Times New Roman" panose="02020603050405020304" pitchFamily="18" charset="0"/>
                <a:cs typeface="Times New Roman" panose="02020603050405020304" pitchFamily="18" charset="0"/>
              </a:rPr>
              <a:t>vipassanā</a:t>
            </a:r>
            <a:r>
              <a:rPr lang="en-US" sz="3000" dirty="0">
                <a:latin typeface="Times New Roman" panose="02020603050405020304" pitchFamily="18" charset="0"/>
                <a:cs typeface="Times New Roman" panose="02020603050405020304" pitchFamily="18" charset="0"/>
              </a:rPr>
              <a:t> – ‘insight’: a specific kind of meditative practice</a:t>
            </a:r>
          </a:p>
          <a:p>
            <a:pPr algn="just"/>
            <a:endParaRPr lang="en-US" sz="2400" dirty="0">
              <a:latin typeface="Times New Roman" panose="02020603050405020304" pitchFamily="18" charset="0"/>
              <a:cs typeface="Times New Roman" panose="02020603050405020304" pitchFamily="18" charset="0"/>
            </a:endParaRPr>
          </a:p>
          <a:p>
            <a:pPr algn="just"/>
            <a:r>
              <a:rPr lang="en-US" sz="3000" i="1" dirty="0" err="1">
                <a:latin typeface="Times New Roman" panose="02020603050405020304" pitchFamily="18" charset="0"/>
                <a:cs typeface="Times New Roman" panose="02020603050405020304" pitchFamily="18" charset="0"/>
              </a:rPr>
              <a:t>jhāna</a:t>
            </a:r>
            <a:r>
              <a:rPr lang="en-US" sz="3000" dirty="0">
                <a:latin typeface="Times New Roman" panose="02020603050405020304" pitchFamily="18" charset="0"/>
                <a:cs typeface="Times New Roman" panose="02020603050405020304" pitchFamily="18" charset="0"/>
              </a:rPr>
              <a:t> – a heightened, pleasant state of consciousness that is achieved 	through </a:t>
            </a:r>
            <a:r>
              <a:rPr lang="en-US" sz="3000" i="1" dirty="0" err="1">
                <a:latin typeface="Times New Roman" panose="02020603050405020304" pitchFamily="18" charset="0"/>
                <a:cs typeface="Times New Roman" panose="02020603050405020304" pitchFamily="18" charset="0"/>
              </a:rPr>
              <a:t>samatha</a:t>
            </a:r>
            <a:r>
              <a:rPr lang="en-US" sz="3000" dirty="0">
                <a:latin typeface="Times New Roman" panose="02020603050405020304" pitchFamily="18" charset="0"/>
                <a:cs typeface="Times New Roman" panose="02020603050405020304" pitchFamily="18" charset="0"/>
              </a:rPr>
              <a:t>, and taken to be the basis for the practice of 	</a:t>
            </a:r>
            <a:r>
              <a:rPr lang="en-US" sz="3000" i="1" dirty="0" err="1">
                <a:latin typeface="Times New Roman" panose="02020603050405020304" pitchFamily="18" charset="0"/>
                <a:cs typeface="Times New Roman" panose="02020603050405020304" pitchFamily="18" charset="0"/>
              </a:rPr>
              <a:t>vipassanā</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1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1231106"/>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From the </a:t>
            </a:r>
            <a:r>
              <a:rPr lang="en-US" sz="4200" i="1" dirty="0" err="1">
                <a:latin typeface="Times New Roman" panose="02020603050405020304" pitchFamily="18" charset="0"/>
                <a:cs typeface="Times New Roman" panose="02020603050405020304" pitchFamily="18" charset="0"/>
              </a:rPr>
              <a:t>Nibbedhika</a:t>
            </a:r>
            <a:r>
              <a:rPr lang="en-US" sz="4200" i="1" dirty="0">
                <a:latin typeface="Times New Roman" panose="02020603050405020304" pitchFamily="18" charset="0"/>
                <a:cs typeface="Times New Roman" panose="02020603050405020304" pitchFamily="18" charset="0"/>
              </a:rPr>
              <a:t>-sutta</a:t>
            </a:r>
          </a:p>
          <a:p>
            <a:r>
              <a:rPr lang="en-US" sz="3200" dirty="0">
                <a:latin typeface="Times New Roman" panose="02020603050405020304" pitchFamily="18" charset="0"/>
                <a:cs typeface="Times New Roman" panose="02020603050405020304" pitchFamily="18" charset="0"/>
              </a:rPr>
              <a:t>(see our fourth session for original discussion of this material)</a:t>
            </a:r>
          </a:p>
        </p:txBody>
      </p:sp>
      <p:sp>
        <p:nvSpPr>
          <p:cNvPr id="10" name="TextBox 9">
            <a:extLst>
              <a:ext uri="{FF2B5EF4-FFF2-40B4-BE49-F238E27FC236}">
                <a16:creationId xmlns:a16="http://schemas.microsoft.com/office/drawing/2014/main" id="{C954C7E0-AA7C-2D4A-B19B-4A4EEC15EAD3}"/>
              </a:ext>
            </a:extLst>
          </p:cNvPr>
          <p:cNvSpPr txBox="1"/>
          <p:nvPr/>
        </p:nvSpPr>
        <p:spPr>
          <a:xfrm>
            <a:off x="579507" y="3611880"/>
            <a:ext cx="9187560" cy="523220"/>
          </a:xfrm>
          <a:prstGeom prst="rect">
            <a:avLst/>
          </a:prstGeom>
          <a:no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cetanā</a:t>
            </a:r>
            <a:r>
              <a:rPr lang="en-US" sz="2800" dirty="0">
                <a:latin typeface="Times New Roman" panose="02020603050405020304" pitchFamily="18" charset="0"/>
                <a:cs typeface="Times New Roman" panose="02020603050405020304" pitchFamily="18" charset="0"/>
              </a:rPr>
              <a:t> – ‘intention’; the character of the mind when thinking. </a:t>
            </a:r>
            <a:r>
              <a:rPr lang="en-US" sz="2800" i="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FF5BEBF7-E3BE-8346-8451-43B3B0CD19A1}"/>
              </a:ext>
            </a:extLst>
          </p:cNvPr>
          <p:cNvSpPr txBox="1"/>
          <p:nvPr/>
        </p:nvSpPr>
        <p:spPr>
          <a:xfrm>
            <a:off x="579507" y="1477632"/>
            <a:ext cx="10700477" cy="163121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[The Buddha is here explaining a number of core Buddhist teachings...]</a:t>
            </a:r>
          </a:p>
          <a:p>
            <a:pPr algn="just"/>
            <a:endParaRPr lang="en-US" sz="16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‘Monks, I say to you that </a:t>
            </a:r>
            <a:r>
              <a:rPr lang="en-US" sz="2800" i="1" dirty="0" err="1">
                <a:latin typeface="Times New Roman" panose="02020603050405020304" pitchFamily="18" charset="0"/>
                <a:cs typeface="Times New Roman" panose="02020603050405020304" pitchFamily="18" charset="0"/>
              </a:rPr>
              <a:t>kamma</a:t>
            </a:r>
            <a:r>
              <a:rPr lang="en-US" sz="2800" dirty="0">
                <a:latin typeface="Times New Roman" panose="02020603050405020304" pitchFamily="18" charset="0"/>
                <a:cs typeface="Times New Roman" panose="02020603050405020304" pitchFamily="18" charset="0"/>
              </a:rPr>
              <a:t> is intention; by intention, one does </a:t>
            </a:r>
            <a:r>
              <a:rPr lang="en-US" sz="2800" i="1" dirty="0" err="1">
                <a:latin typeface="Times New Roman" panose="02020603050405020304" pitchFamily="18" charset="0"/>
                <a:cs typeface="Times New Roman" panose="02020603050405020304" pitchFamily="18" charset="0"/>
              </a:rPr>
              <a:t>kamma</a:t>
            </a:r>
            <a:r>
              <a:rPr lang="en-US" sz="2800" dirty="0">
                <a:latin typeface="Times New Roman" panose="02020603050405020304" pitchFamily="18" charset="0"/>
                <a:cs typeface="Times New Roman" panose="02020603050405020304" pitchFamily="18" charset="0"/>
              </a:rPr>
              <a:t> through the body, speech and mind’</a:t>
            </a:r>
            <a:endParaRPr lang="en-US" sz="28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0B595D0-F17F-B946-A865-FB4D4005EF40}"/>
              </a:ext>
            </a:extLst>
          </p:cNvPr>
          <p:cNvSpPr txBox="1"/>
          <p:nvPr/>
        </p:nvSpPr>
        <p:spPr>
          <a:xfrm>
            <a:off x="1778926" y="4272372"/>
            <a:ext cx="9501058" cy="2062103"/>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This same idea put a little differently:</a:t>
            </a:r>
          </a:p>
          <a:p>
            <a:pPr algn="just"/>
            <a:endParaRPr lang="en-US" sz="12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a:t>
            </a:r>
            <a:r>
              <a:rPr lang="en-US" sz="2800" i="1" dirty="0">
                <a:latin typeface="Times New Roman" panose="02020603050405020304" pitchFamily="18" charset="0"/>
                <a:cs typeface="Times New Roman" panose="02020603050405020304" pitchFamily="18" charset="0"/>
              </a:rPr>
              <a:t>activities that affect our futures </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kamma</a:t>
            </a:r>
            <a:r>
              <a:rPr lang="en-US" sz="2800" dirty="0">
                <a:latin typeface="Times New Roman" panose="02020603050405020304" pitchFamily="18" charset="0"/>
                <a:cs typeface="Times New Roman" panose="02020603050405020304" pitchFamily="18" charset="0"/>
              </a:rPr>
              <a:t>) are </a:t>
            </a:r>
            <a:r>
              <a:rPr lang="en-US" sz="2800" i="1" dirty="0">
                <a:latin typeface="Times New Roman" panose="02020603050405020304" pitchFamily="18" charset="0"/>
                <a:cs typeface="Times New Roman" panose="02020603050405020304" pitchFamily="18" charset="0"/>
              </a:rPr>
              <a:t>the character of one’s  thought </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cetanā</a:t>
            </a:r>
            <a:r>
              <a:rPr lang="en-US" sz="2800" dirty="0">
                <a:latin typeface="Times New Roman" panose="02020603050405020304" pitchFamily="18" charset="0"/>
                <a:cs typeface="Times New Roman" panose="02020603050405020304" pitchFamily="18" charset="0"/>
              </a:rPr>
              <a:t>); by </a:t>
            </a:r>
            <a:r>
              <a:rPr lang="en-US" sz="2800" i="1" dirty="0">
                <a:latin typeface="Times New Roman" panose="02020603050405020304" pitchFamily="18" charset="0"/>
                <a:cs typeface="Times New Roman" panose="02020603050405020304" pitchFamily="18" charset="0"/>
              </a:rPr>
              <a:t>the character of thought </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cetanā</a:t>
            </a:r>
            <a:r>
              <a:rPr lang="en-US" sz="2800" dirty="0">
                <a:latin typeface="Times New Roman" panose="02020603050405020304" pitchFamily="18" charset="0"/>
                <a:cs typeface="Times New Roman" panose="02020603050405020304" pitchFamily="18" charset="0"/>
              </a:rPr>
              <a:t>), one </a:t>
            </a:r>
            <a:r>
              <a:rPr lang="en-US" sz="2800" i="1" dirty="0">
                <a:latin typeface="Times New Roman" panose="02020603050405020304" pitchFamily="18" charset="0"/>
                <a:cs typeface="Times New Roman" panose="02020603050405020304" pitchFamily="18" charset="0"/>
              </a:rPr>
              <a:t>affects one’s future</a:t>
            </a:r>
            <a:r>
              <a:rPr lang="en-US" sz="2800" dirty="0">
                <a:latin typeface="Times New Roman" panose="02020603050405020304" pitchFamily="18" charset="0"/>
                <a:cs typeface="Times New Roman" panose="02020603050405020304" pitchFamily="18" charset="0"/>
              </a:rPr>
              <a:t> through the body, speech and mind’</a:t>
            </a:r>
            <a:endParaRPr lang="en-US" sz="2800" i="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30763DDE-47D0-494A-B4F9-0C2DB885D207}"/>
              </a:ext>
            </a:extLst>
          </p:cNvPr>
          <p:cNvCxnSpPr>
            <a:cxnSpLocks/>
          </p:cNvCxnSpPr>
          <p:nvPr/>
        </p:nvCxnSpPr>
        <p:spPr>
          <a:xfrm>
            <a:off x="2230582" y="3429000"/>
            <a:ext cx="7730836" cy="0"/>
          </a:xfrm>
          <a:prstGeom prst="line">
            <a:avLst/>
          </a:prstGeom>
          <a:ln w="412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8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1231106"/>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From the </a:t>
            </a:r>
            <a:r>
              <a:rPr lang="en-US" sz="4200" i="1" dirty="0" err="1">
                <a:latin typeface="Times New Roman" panose="02020603050405020304" pitchFamily="18" charset="0"/>
                <a:cs typeface="Times New Roman" panose="02020603050405020304" pitchFamily="18" charset="0"/>
              </a:rPr>
              <a:t>Satipaṭṭhāna</a:t>
            </a:r>
            <a:r>
              <a:rPr lang="en-US" sz="4200" i="1" dirty="0">
                <a:latin typeface="Times New Roman" panose="02020603050405020304" pitchFamily="18" charset="0"/>
                <a:cs typeface="Times New Roman" panose="02020603050405020304" pitchFamily="18" charset="0"/>
              </a:rPr>
              <a:t>-sutta</a:t>
            </a:r>
          </a:p>
          <a:p>
            <a:r>
              <a:rPr lang="en-US" sz="3200" dirty="0">
                <a:latin typeface="Times New Roman" panose="02020603050405020304" pitchFamily="18" charset="0"/>
                <a:cs typeface="Times New Roman" panose="02020603050405020304" pitchFamily="18" charset="0"/>
              </a:rPr>
              <a:t>(‘the discourse [</a:t>
            </a:r>
            <a:r>
              <a:rPr lang="en-US" sz="3200" i="1" dirty="0">
                <a:latin typeface="Times New Roman" panose="02020603050405020304" pitchFamily="18" charset="0"/>
                <a:cs typeface="Times New Roman" panose="02020603050405020304" pitchFamily="18" charset="0"/>
              </a:rPr>
              <a:t>sutta</a:t>
            </a:r>
            <a:r>
              <a:rPr lang="en-US" sz="3200" dirty="0">
                <a:latin typeface="Times New Roman" panose="02020603050405020304" pitchFamily="18" charset="0"/>
                <a:cs typeface="Times New Roman" panose="02020603050405020304" pitchFamily="18" charset="0"/>
              </a:rPr>
              <a:t>] on being established in mindfulness [</a:t>
            </a:r>
            <a:r>
              <a:rPr lang="en-US" sz="3200" i="1" dirty="0">
                <a:latin typeface="Times New Roman" panose="02020603050405020304" pitchFamily="18" charset="0"/>
                <a:cs typeface="Times New Roman" panose="02020603050405020304" pitchFamily="18" charset="0"/>
              </a:rPr>
              <a:t>sati</a:t>
            </a:r>
            <a:r>
              <a:rPr lang="en-US" sz="32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09A27D6-8347-0A42-9178-58433BDB09EB}"/>
              </a:ext>
            </a:extLst>
          </p:cNvPr>
          <p:cNvSpPr txBox="1"/>
          <p:nvPr/>
        </p:nvSpPr>
        <p:spPr>
          <a:xfrm>
            <a:off x="760567" y="1646360"/>
            <a:ext cx="6704102" cy="4893647"/>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Monks, this is the direct path for the purification of beings, the surmounting of sorrow and lamentation, the disappearance of pain and grief, the attainment of the true way, the realization of </a:t>
            </a:r>
            <a:r>
              <a:rPr lang="en-US" sz="2600" i="1" dirty="0" err="1">
                <a:latin typeface="Times New Roman" panose="02020603050405020304" pitchFamily="18" charset="0"/>
                <a:cs typeface="Times New Roman" panose="02020603050405020304" pitchFamily="18" charset="0"/>
              </a:rPr>
              <a:t>nibbāna</a:t>
            </a:r>
            <a:r>
              <a:rPr lang="en-US" sz="2600" dirty="0">
                <a:latin typeface="Times New Roman" panose="02020603050405020304" pitchFamily="18" charset="0"/>
                <a:cs typeface="Times New Roman" panose="02020603050405020304" pitchFamily="18" charset="0"/>
              </a:rPr>
              <a:t>: the four kinds of establishing mindfulness…</a:t>
            </a:r>
          </a:p>
          <a:p>
            <a:pPr algn="just"/>
            <a:r>
              <a:rPr lang="en-US" sz="2600" dirty="0">
                <a:latin typeface="Times New Roman" panose="02020603050405020304" pitchFamily="18" charset="0"/>
                <a:cs typeface="Times New Roman" panose="02020603050405020304" pitchFamily="18" charset="0"/>
              </a:rPr>
              <a:t>…a monk abides contemplating: </a:t>
            </a:r>
          </a:p>
          <a:p>
            <a:pPr algn="just"/>
            <a:r>
              <a:rPr lang="en-US" sz="2600" dirty="0">
                <a:latin typeface="Times New Roman" panose="02020603050405020304" pitchFamily="18" charset="0"/>
                <a:cs typeface="Times New Roman" panose="02020603050405020304" pitchFamily="18" charset="0"/>
              </a:rPr>
              <a:t>1) the body as a body…2) feelings as feelings…3) thoughts as thoughts…4) mental phenomena as mental phenomena [including obstructions to meditative focus: desire, ill-will, doubt, sloth etc.].</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B763E20-5314-AD4B-93C0-8C05029EA611}"/>
              </a:ext>
            </a:extLst>
          </p:cNvPr>
          <p:cNvPicPr>
            <a:picLocks noChangeAspect="1"/>
          </p:cNvPicPr>
          <p:nvPr/>
        </p:nvPicPr>
        <p:blipFill>
          <a:blip r:embed="rId4"/>
          <a:stretch>
            <a:fillRect/>
          </a:stretch>
        </p:blipFill>
        <p:spPr>
          <a:xfrm>
            <a:off x="7900986" y="1744532"/>
            <a:ext cx="3530445" cy="4128278"/>
          </a:xfrm>
          <a:prstGeom prst="rect">
            <a:avLst/>
          </a:prstGeom>
        </p:spPr>
      </p:pic>
      <p:sp>
        <p:nvSpPr>
          <p:cNvPr id="3" name="TextBox 2">
            <a:extLst>
              <a:ext uri="{FF2B5EF4-FFF2-40B4-BE49-F238E27FC236}">
                <a16:creationId xmlns:a16="http://schemas.microsoft.com/office/drawing/2014/main" id="{0DC35E00-0F80-9342-9D30-B6FA2DD45BD9}"/>
              </a:ext>
            </a:extLst>
          </p:cNvPr>
          <p:cNvSpPr txBox="1"/>
          <p:nvPr/>
        </p:nvSpPr>
        <p:spPr>
          <a:xfrm>
            <a:off x="7900987" y="5872810"/>
            <a:ext cx="3530445"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Theravādin</a:t>
            </a:r>
            <a:r>
              <a:rPr lang="en-US" sz="1400" dirty="0">
                <a:latin typeface="Times New Roman" panose="02020603050405020304" pitchFamily="18" charset="0"/>
                <a:cs typeface="Times New Roman" panose="02020603050405020304" pitchFamily="18" charset="0"/>
              </a:rPr>
              <a:t> novice in meditation. Image available free via </a:t>
            </a:r>
            <a:r>
              <a:rPr lang="en-US" sz="1400" dirty="0" err="1">
                <a:latin typeface="Times New Roman" panose="02020603050405020304" pitchFamily="18" charset="0"/>
                <a:cs typeface="Times New Roman" panose="02020603050405020304" pitchFamily="18" charset="0"/>
              </a:rPr>
              <a:t>wikimedia</a:t>
            </a:r>
            <a:r>
              <a:rPr lang="en-US" sz="1400" dirty="0">
                <a:latin typeface="Times New Roman" panose="02020603050405020304" pitchFamily="18" charset="0"/>
                <a:cs typeface="Times New Roman" panose="02020603050405020304" pitchFamily="18" charset="0"/>
              </a:rPr>
              <a:t> commons (</a:t>
            </a:r>
            <a:r>
              <a:rPr lang="en-US" sz="1400" dirty="0" err="1">
                <a:latin typeface="Times New Roman" panose="02020603050405020304" pitchFamily="18" charset="0"/>
                <a:cs typeface="Times New Roman" panose="02020603050405020304" pitchFamily="18" charset="0"/>
              </a:rPr>
              <a:t>commons.wikimedia.org</a:t>
            </a:r>
            <a:r>
              <a:rPr lang="en-US"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753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82E2A5-C865-0440-9A36-9BA17D70C462}"/>
              </a:ext>
            </a:extLst>
          </p:cNvPr>
          <p:cNvSpPr txBox="1"/>
          <p:nvPr/>
        </p:nvSpPr>
        <p:spPr>
          <a:xfrm>
            <a:off x="368969" y="246526"/>
            <a:ext cx="11667087" cy="1231106"/>
          </a:xfrm>
          <a:prstGeom prst="rect">
            <a:avLst/>
          </a:prstGeom>
          <a:noFill/>
        </p:spPr>
        <p:txBody>
          <a:bodyPr wrap="square" rtlCol="0">
            <a:spAutoFit/>
          </a:bodyPr>
          <a:lstStyle/>
          <a:p>
            <a:r>
              <a:rPr lang="en-US" sz="4200" dirty="0">
                <a:latin typeface="Times New Roman" panose="02020603050405020304" pitchFamily="18" charset="0"/>
                <a:cs typeface="Times New Roman" panose="02020603050405020304" pitchFamily="18" charset="0"/>
              </a:rPr>
              <a:t>From the </a:t>
            </a:r>
            <a:r>
              <a:rPr lang="en-US" sz="4200" i="1" dirty="0" err="1">
                <a:latin typeface="Times New Roman" panose="02020603050405020304" pitchFamily="18" charset="0"/>
                <a:cs typeface="Times New Roman" panose="02020603050405020304" pitchFamily="18" charset="0"/>
              </a:rPr>
              <a:t>Satipatthāṇa</a:t>
            </a:r>
            <a:r>
              <a:rPr lang="en-US" sz="4200" i="1" dirty="0">
                <a:latin typeface="Times New Roman" panose="02020603050405020304" pitchFamily="18" charset="0"/>
                <a:cs typeface="Times New Roman" panose="02020603050405020304" pitchFamily="18" charset="0"/>
              </a:rPr>
              <a:t>-sutta</a:t>
            </a:r>
          </a:p>
          <a:p>
            <a:r>
              <a:rPr lang="en-US" sz="3200" dirty="0">
                <a:latin typeface="Times New Roman" panose="02020603050405020304" pitchFamily="18" charset="0"/>
                <a:cs typeface="Times New Roman" panose="02020603050405020304" pitchFamily="18" charset="0"/>
              </a:rPr>
              <a:t>(‘the discourse [</a:t>
            </a:r>
            <a:r>
              <a:rPr lang="en-US" sz="3200" i="1" dirty="0">
                <a:latin typeface="Times New Roman" panose="02020603050405020304" pitchFamily="18" charset="0"/>
                <a:cs typeface="Times New Roman" panose="02020603050405020304" pitchFamily="18" charset="0"/>
              </a:rPr>
              <a:t>sutta</a:t>
            </a:r>
            <a:r>
              <a:rPr lang="en-US" sz="3200" dirty="0">
                <a:latin typeface="Times New Roman" panose="02020603050405020304" pitchFamily="18" charset="0"/>
                <a:cs typeface="Times New Roman" panose="02020603050405020304" pitchFamily="18" charset="0"/>
              </a:rPr>
              <a:t>] on being established in mindfulness [</a:t>
            </a:r>
            <a:r>
              <a:rPr lang="en-US" sz="3200" i="1" dirty="0">
                <a:latin typeface="Times New Roman" panose="02020603050405020304" pitchFamily="18" charset="0"/>
                <a:cs typeface="Times New Roman" panose="02020603050405020304" pitchFamily="18" charset="0"/>
              </a:rPr>
              <a:t>sati</a:t>
            </a:r>
            <a:r>
              <a:rPr lang="en-US" sz="32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09A27D6-8347-0A42-9178-58433BDB09EB}"/>
              </a:ext>
            </a:extLst>
          </p:cNvPr>
          <p:cNvSpPr txBox="1"/>
          <p:nvPr/>
        </p:nvSpPr>
        <p:spPr>
          <a:xfrm>
            <a:off x="631754" y="1647393"/>
            <a:ext cx="10745492" cy="4585871"/>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How, monks, does a monk abide contemplating the body as a body? A monk, having gone to the forest or the root of a tree or to an empty hut, sits; having folded his legs, he sits straight and establishes mindfulness before him, mindful as he breathes in and breathes out. Breathing in long, he understands: ‘I breath in long’; or breathing out long, he understands: ‘I breathe out long’ [etc.]…</a:t>
            </a:r>
          </a:p>
          <a:p>
            <a:pPr algn="just"/>
            <a:endParaRPr lang="en-US" sz="12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…again, monks, as though he were to see a corpse thrown aside in a charnel ground, being devoured by crows [and other animals], a monk compares this same body [of his] with it thus: ‘this body [of mine] is of the same nature, it will be like that, it is not exempt from that fate.’</a:t>
            </a:r>
          </a:p>
        </p:txBody>
      </p:sp>
    </p:spTree>
    <p:extLst>
      <p:ext uri="{BB962C8B-B14F-4D97-AF65-F5344CB8AC3E}">
        <p14:creationId xmlns:p14="http://schemas.microsoft.com/office/powerpoint/2010/main" val="351590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033B7-D585-A145-A126-6AF06B09EB1E}"/>
              </a:ext>
            </a:extLst>
          </p:cNvPr>
          <p:cNvSpPr>
            <a:spLocks noGrp="1"/>
          </p:cNvSpPr>
          <p:nvPr>
            <p:ph idx="1"/>
          </p:nvPr>
        </p:nvSpPr>
        <p:spPr>
          <a:xfrm>
            <a:off x="6274896" y="5557626"/>
            <a:ext cx="5217753" cy="835593"/>
          </a:xfrm>
        </p:spPr>
        <p:txBody>
          <a:bodyPr>
            <a:normAutofit lnSpcReduction="10000"/>
          </a:bodyPr>
          <a:lstStyle/>
          <a:p>
            <a:pPr marL="0" indent="0" algn="r">
              <a:buNone/>
            </a:pPr>
            <a:r>
              <a:rPr lang="en-US" dirty="0">
                <a:latin typeface="Times New Roman" panose="02020603050405020304" pitchFamily="18" charset="0"/>
                <a:cs typeface="Times New Roman" panose="02020603050405020304" pitchFamily="18" charset="0"/>
              </a:rPr>
              <a:t> “Making food for the Buddha” </a:t>
            </a:r>
            <a:r>
              <a:rPr lang="en-US" dirty="0">
                <a:latin typeface="Times New Roman" panose="02020603050405020304" pitchFamily="18" charset="0"/>
                <a:cs typeface="Times New Roman" panose="02020603050405020304" pitchFamily="18" charset="0"/>
                <a:hlinkClick r:id="rId4"/>
              </a:rPr>
              <a:t>vimeo.com/113047607</a:t>
            </a:r>
            <a:r>
              <a:rPr lang="en-US" dirty="0">
                <a:latin typeface="Times New Roman" panose="02020603050405020304" pitchFamily="18" charset="0"/>
                <a:cs typeface="Times New Roman" panose="02020603050405020304" pitchFamily="18" charset="0"/>
              </a:rPr>
              <a:t> </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8E99E097-2BBD-0B48-B785-60E2050FF0E6}"/>
              </a:ext>
            </a:extLst>
          </p:cNvPr>
          <p:cNvSpPr>
            <a:spLocks noGrp="1"/>
          </p:cNvSpPr>
          <p:nvPr>
            <p:ph type="title"/>
          </p:nvPr>
        </p:nvSpPr>
        <p:spPr>
          <a:xfrm>
            <a:off x="368969" y="-46024"/>
            <a:ext cx="10515600" cy="1325563"/>
          </a:xfrm>
        </p:spPr>
        <p:txBody>
          <a:bodyPr/>
          <a:lstStyle/>
          <a:p>
            <a:r>
              <a:rPr lang="en-US" i="1" dirty="0" err="1">
                <a:latin typeface="Times New Roman" panose="02020603050405020304" pitchFamily="18" charset="0"/>
                <a:cs typeface="Times New Roman" panose="02020603050405020304" pitchFamily="18" charset="0"/>
              </a:rPr>
              <a:t>Pūjā</a:t>
            </a:r>
            <a:r>
              <a:rPr lang="en-US" dirty="0">
                <a:latin typeface="Times New Roman" panose="02020603050405020304" pitchFamily="18" charset="0"/>
                <a:cs typeface="Times New Roman" panose="02020603050405020304" pitchFamily="18" charset="0"/>
              </a:rPr>
              <a:t> – ‘worship’, ‘devotion’</a:t>
            </a:r>
          </a:p>
        </p:txBody>
      </p:sp>
      <p:sp>
        <p:nvSpPr>
          <p:cNvPr id="6" name="Content Placeholder 2">
            <a:extLst>
              <a:ext uri="{FF2B5EF4-FFF2-40B4-BE49-F238E27FC236}">
                <a16:creationId xmlns:a16="http://schemas.microsoft.com/office/drawing/2014/main" id="{EF9FE971-4FF1-804C-9842-E819D6BF67F1}"/>
              </a:ext>
            </a:extLst>
          </p:cNvPr>
          <p:cNvSpPr txBox="1">
            <a:spLocks/>
          </p:cNvSpPr>
          <p:nvPr/>
        </p:nvSpPr>
        <p:spPr>
          <a:xfrm>
            <a:off x="555666" y="1413689"/>
            <a:ext cx="5759409" cy="505716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900" dirty="0">
                <a:latin typeface="Times New Roman" panose="02020603050405020304" pitchFamily="18" charset="0"/>
                <a:cs typeface="Times New Roman" panose="02020603050405020304" pitchFamily="18" charset="0"/>
              </a:rPr>
              <a:t>Who or what is worshipped?</a:t>
            </a:r>
          </a:p>
          <a:p>
            <a:r>
              <a:rPr lang="en-US" sz="3900" dirty="0">
                <a:latin typeface="Times New Roman" panose="02020603050405020304" pitchFamily="18" charset="0"/>
                <a:cs typeface="Times New Roman" panose="02020603050405020304" pitchFamily="18" charset="0"/>
              </a:rPr>
              <a:t>the Buddha</a:t>
            </a:r>
          </a:p>
          <a:p>
            <a:r>
              <a:rPr lang="en-US" sz="3900" dirty="0">
                <a:latin typeface="Times New Roman" panose="02020603050405020304" pitchFamily="18" charset="0"/>
                <a:cs typeface="Times New Roman" panose="02020603050405020304" pitchFamily="18" charset="0"/>
              </a:rPr>
              <a:t>the Dhamma and Sangha</a:t>
            </a:r>
          </a:p>
          <a:p>
            <a:r>
              <a:rPr lang="en-US" sz="3900" dirty="0">
                <a:latin typeface="Times New Roman" panose="02020603050405020304" pitchFamily="18" charset="0"/>
                <a:cs typeface="Times New Roman" panose="02020603050405020304" pitchFamily="18" charset="0"/>
              </a:rPr>
              <a:t>gods?</a:t>
            </a:r>
          </a:p>
          <a:p>
            <a:pPr marL="0" indent="0">
              <a:buFont typeface="Arial" panose="020B0604020202020204" pitchFamily="34" charset="0"/>
              <a:buNone/>
            </a:pPr>
            <a:endParaRPr lang="en-US" sz="39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3900" dirty="0">
                <a:latin typeface="Times New Roman" panose="02020603050405020304" pitchFamily="18" charset="0"/>
                <a:cs typeface="Times New Roman" panose="02020603050405020304" pitchFamily="18" charset="0"/>
              </a:rPr>
              <a:t>The role of </a:t>
            </a:r>
            <a:r>
              <a:rPr lang="en-US" sz="3900" i="1" dirty="0" err="1">
                <a:latin typeface="Times New Roman" panose="02020603050405020304" pitchFamily="18" charset="0"/>
                <a:cs typeface="Times New Roman" panose="02020603050405020304" pitchFamily="18" charset="0"/>
              </a:rPr>
              <a:t>kamma</a:t>
            </a:r>
            <a:r>
              <a:rPr lang="en-US" sz="3900" dirty="0">
                <a:latin typeface="Times New Roman" panose="02020603050405020304" pitchFamily="18" charset="0"/>
                <a:cs typeface="Times New Roman" panose="02020603050405020304" pitchFamily="18" charset="0"/>
              </a:rPr>
              <a:t>:</a:t>
            </a:r>
            <a:endParaRPr lang="en-GB" sz="3900" dirty="0">
              <a:latin typeface="Times New Roman" panose="02020603050405020304" pitchFamily="18" charset="0"/>
              <a:cs typeface="Times New Roman" panose="02020603050405020304" pitchFamily="18" charset="0"/>
            </a:endParaRPr>
          </a:p>
          <a:p>
            <a:r>
              <a:rPr lang="en-US" sz="3900" dirty="0">
                <a:latin typeface="Times New Roman" panose="02020603050405020304" pitchFamily="18" charset="0"/>
                <a:cs typeface="Times New Roman" panose="02020603050405020304" pitchFamily="18" charset="0"/>
              </a:rPr>
              <a:t>“fields of merit”</a:t>
            </a:r>
            <a:endParaRPr lang="en-GB" sz="3900" dirty="0">
              <a:latin typeface="Times New Roman" panose="02020603050405020304" pitchFamily="18" charset="0"/>
              <a:cs typeface="Times New Roman" panose="02020603050405020304" pitchFamily="18" charset="0"/>
            </a:endParaRPr>
          </a:p>
          <a:p>
            <a:r>
              <a:rPr lang="en-US" sz="3900" dirty="0">
                <a:latin typeface="Times New Roman" panose="02020603050405020304" pitchFamily="18" charset="0"/>
                <a:cs typeface="Times New Roman" panose="02020603050405020304" pitchFamily="18" charset="0"/>
              </a:rPr>
              <a:t>giving without receiving</a:t>
            </a:r>
            <a:endParaRPr lang="en-GB" sz="3900" dirty="0">
              <a:latin typeface="Times New Roman" panose="02020603050405020304" pitchFamily="18" charset="0"/>
              <a:cs typeface="Times New Roman" panose="02020603050405020304" pitchFamily="18" charset="0"/>
            </a:endParaRPr>
          </a:p>
          <a:p>
            <a:r>
              <a:rPr lang="en-US" sz="3900" dirty="0">
                <a:latin typeface="Times New Roman" panose="02020603050405020304" pitchFamily="18" charset="0"/>
                <a:cs typeface="Times New Roman" panose="02020603050405020304" pitchFamily="18" charset="0"/>
              </a:rPr>
              <a:t>giving to an appropriate recipient</a:t>
            </a:r>
          </a:p>
          <a:p>
            <a:r>
              <a:rPr lang="en-US" sz="3900" dirty="0">
                <a:latin typeface="Times New Roman" panose="02020603050405020304" pitchFamily="18" charset="0"/>
                <a:cs typeface="Times New Roman" panose="02020603050405020304" pitchFamily="18" charset="0"/>
              </a:rPr>
              <a:t>giving to benefit others</a:t>
            </a:r>
            <a:endParaRPr lang="en-GB" sz="3900" dirty="0">
              <a:latin typeface="Times New Roman" panose="02020603050405020304" pitchFamily="18" charset="0"/>
              <a:cs typeface="Times New Roman" panose="02020603050405020304" pitchFamily="18" charset="0"/>
            </a:endParaRPr>
          </a:p>
          <a:p>
            <a:endParaRPr lang="en-GB" dirty="0"/>
          </a:p>
          <a:p>
            <a:endParaRPr lang="en-US" dirty="0"/>
          </a:p>
        </p:txBody>
      </p:sp>
      <p:pic>
        <p:nvPicPr>
          <p:cNvPr id="7" name="Picture 6">
            <a:extLst>
              <a:ext uri="{FF2B5EF4-FFF2-40B4-BE49-F238E27FC236}">
                <a16:creationId xmlns:a16="http://schemas.microsoft.com/office/drawing/2014/main" id="{297E43D0-862A-2E4E-97EE-63D1602484E7}"/>
              </a:ext>
            </a:extLst>
          </p:cNvPr>
          <p:cNvPicPr>
            <a:picLocks noChangeAspect="1"/>
          </p:cNvPicPr>
          <p:nvPr/>
        </p:nvPicPr>
        <p:blipFill>
          <a:blip r:embed="rId5"/>
          <a:stretch>
            <a:fillRect/>
          </a:stretch>
        </p:blipFill>
        <p:spPr>
          <a:xfrm>
            <a:off x="6096000" y="1271693"/>
            <a:ext cx="5396649" cy="3591719"/>
          </a:xfrm>
          <a:prstGeom prst="rect">
            <a:avLst/>
          </a:prstGeom>
        </p:spPr>
      </p:pic>
      <p:sp>
        <p:nvSpPr>
          <p:cNvPr id="8" name="TextBox 7">
            <a:extLst>
              <a:ext uri="{FF2B5EF4-FFF2-40B4-BE49-F238E27FC236}">
                <a16:creationId xmlns:a16="http://schemas.microsoft.com/office/drawing/2014/main" id="{23362E9A-53C7-334F-9754-7E18B919B6FC}"/>
              </a:ext>
            </a:extLst>
          </p:cNvPr>
          <p:cNvSpPr txBox="1"/>
          <p:nvPr/>
        </p:nvSpPr>
        <p:spPr>
          <a:xfrm>
            <a:off x="6671369" y="4863412"/>
            <a:ext cx="4821280" cy="307777"/>
          </a:xfrm>
          <a:prstGeom prst="rect">
            <a:avLst/>
          </a:prstGeom>
          <a:noFill/>
        </p:spPr>
        <p:txBody>
          <a:bodyPr wrap="square" rtlCol="0">
            <a:spAutoFit/>
          </a:bodyPr>
          <a:lstStyle/>
          <a:p>
            <a:pPr algn="r"/>
            <a:r>
              <a:rPr lang="en-US" sz="1400" dirty="0" err="1">
                <a:latin typeface="Times New Roman" panose="02020603050405020304" pitchFamily="18" charset="0"/>
                <a:cs typeface="Times New Roman" panose="02020603050405020304" pitchFamily="18" charset="0"/>
              </a:rPr>
              <a:t>Pūjā</a:t>
            </a:r>
            <a:r>
              <a:rPr lang="en-US" sz="1400" dirty="0">
                <a:latin typeface="Times New Roman" panose="02020603050405020304" pitchFamily="18" charset="0"/>
                <a:cs typeface="Times New Roman" panose="02020603050405020304" pitchFamily="18" charset="0"/>
              </a:rPr>
              <a:t> of the </a:t>
            </a:r>
            <a:r>
              <a:rPr lang="en-US" sz="1400" dirty="0" err="1">
                <a:latin typeface="Times New Roman" panose="02020603050405020304" pitchFamily="18" charset="0"/>
                <a:cs typeface="Times New Roman" panose="02020603050405020304" pitchFamily="18" charset="0"/>
              </a:rPr>
              <a:t>Mahamuni</a:t>
            </a:r>
            <a:r>
              <a:rPr lang="en-US" sz="1400" dirty="0">
                <a:latin typeface="Times New Roman" panose="02020603050405020304" pitchFamily="18" charset="0"/>
                <a:cs typeface="Times New Roman" panose="02020603050405020304" pitchFamily="18" charset="0"/>
              </a:rPr>
              <a:t> Buddha image</a:t>
            </a:r>
          </a:p>
        </p:txBody>
      </p:sp>
    </p:spTree>
    <p:extLst>
      <p:ext uri="{BB962C8B-B14F-4D97-AF65-F5344CB8AC3E}">
        <p14:creationId xmlns:p14="http://schemas.microsoft.com/office/powerpoint/2010/main" val="28054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D4A62A-873C-0B47-A0C4-189078054EED}"/>
              </a:ext>
            </a:extLst>
          </p:cNvPr>
          <p:cNvSpPr txBox="1"/>
          <p:nvPr/>
        </p:nvSpPr>
        <p:spPr>
          <a:xfrm>
            <a:off x="412868" y="1077468"/>
            <a:ext cx="6563665" cy="5509200"/>
          </a:xfrm>
          <a:prstGeom prst="rect">
            <a:avLst/>
          </a:prstGeom>
          <a:noFill/>
        </p:spPr>
        <p:txBody>
          <a:bodyPr wrap="square" rtlCol="0">
            <a:spAutoFit/>
          </a:bodyPr>
          <a:lstStyle/>
          <a:p>
            <a:pPr algn="just"/>
            <a:r>
              <a:rPr lang="en-GB" sz="2600" dirty="0">
                <a:latin typeface="Times New Roman" panose="02020603050405020304" pitchFamily="18" charset="0"/>
                <a:cs typeface="Times New Roman" panose="02020603050405020304" pitchFamily="18" charset="0"/>
              </a:rPr>
              <a:t>[Monk:] ‘Long is the time, lord of men, since we have seen the Buddha. We lived a life without a master; there is nothing here for us to worship.’</a:t>
            </a:r>
          </a:p>
          <a:p>
            <a:pPr algn="just"/>
            <a:endParaRPr lang="en-GB" sz="10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[King:] ‘Did you not tell me, sir, that the Buddha has passed into </a:t>
            </a:r>
            <a:r>
              <a:rPr lang="en-GB" sz="2600" i="1" dirty="0" err="1">
                <a:latin typeface="Times New Roman" panose="02020603050405020304" pitchFamily="18" charset="0"/>
                <a:cs typeface="Times New Roman" panose="02020603050405020304" pitchFamily="18" charset="0"/>
              </a:rPr>
              <a:t>nibbāna</a:t>
            </a:r>
            <a:r>
              <a:rPr lang="en-GB" sz="2600" dirty="0">
                <a:latin typeface="Times New Roman" panose="02020603050405020304" pitchFamily="18" charset="0"/>
                <a:cs typeface="Times New Roman" panose="02020603050405020304" pitchFamily="18" charset="0"/>
              </a:rPr>
              <a:t>?’</a:t>
            </a:r>
          </a:p>
          <a:p>
            <a:pPr algn="just"/>
            <a:endParaRPr lang="en-GB" sz="10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[Monk:] ‘If we behold the relics, we behold the Buddha.’</a:t>
            </a:r>
          </a:p>
          <a:p>
            <a:pPr algn="just"/>
            <a:endParaRPr lang="en-GB" sz="1000" dirty="0">
              <a:latin typeface="Times New Roman" panose="02020603050405020304" pitchFamily="18" charset="0"/>
              <a:cs typeface="Times New Roman" panose="02020603050405020304" pitchFamily="18" charset="0"/>
            </a:endParaRPr>
          </a:p>
          <a:p>
            <a:pPr algn="r"/>
            <a:r>
              <a:rPr lang="en-GB" sz="2400" dirty="0">
                <a:latin typeface="Times New Roman" panose="02020603050405020304" pitchFamily="18" charset="0"/>
                <a:cs typeface="Times New Roman" panose="02020603050405020304" pitchFamily="18" charset="0"/>
              </a:rPr>
              <a:t>From the </a:t>
            </a:r>
            <a:r>
              <a:rPr lang="en-GB" sz="2400" i="1" dirty="0" err="1">
                <a:latin typeface="Times New Roman" panose="02020603050405020304" pitchFamily="18" charset="0"/>
                <a:cs typeface="Times New Roman" panose="02020603050405020304" pitchFamily="18" charset="0"/>
              </a:rPr>
              <a:t>Mahāvaṃsa</a:t>
            </a:r>
            <a:r>
              <a:rPr lang="en-GB" sz="2400" dirty="0">
                <a:latin typeface="Times New Roman" panose="02020603050405020304" pitchFamily="18" charset="0"/>
                <a:cs typeface="Times New Roman" panose="02020603050405020304" pitchFamily="18" charset="0"/>
              </a:rPr>
              <a:t> (c</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C5th CE)</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reporting</a:t>
            </a:r>
            <a:r>
              <a:rPr lang="en-GB" sz="2400" i="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the arrival of some Buddhist relics to Sri Lanka</a:t>
            </a:r>
          </a:p>
          <a:p>
            <a:pPr algn="r"/>
            <a:endParaRPr lang="en-GB" sz="2200" dirty="0">
              <a:latin typeface="Times New Roman" panose="02020603050405020304" pitchFamily="18" charset="0"/>
              <a:cs typeface="Times New Roman" panose="02020603050405020304" pitchFamily="18" charset="0"/>
            </a:endParaRPr>
          </a:p>
          <a:p>
            <a:pPr algn="r"/>
            <a:r>
              <a:rPr lang="en-GB" sz="2200" dirty="0">
                <a:latin typeface="Times New Roman" panose="02020603050405020304" pitchFamily="18" charset="0"/>
                <a:cs typeface="Times New Roman" panose="02020603050405020304" pitchFamily="18" charset="0"/>
              </a:rPr>
              <a:t>Right: The </a:t>
            </a:r>
            <a:r>
              <a:rPr lang="en-GB" sz="2200" i="1" dirty="0" err="1">
                <a:latin typeface="Times New Roman" panose="02020603050405020304" pitchFamily="18" charset="0"/>
                <a:cs typeface="Times New Roman" panose="02020603050405020304" pitchFamily="18" charset="0"/>
              </a:rPr>
              <a:t>thūpa</a:t>
            </a:r>
            <a:r>
              <a:rPr lang="en-GB" sz="2200" i="1"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(Sanskrit: </a:t>
            </a:r>
            <a:r>
              <a:rPr lang="en-GB" sz="2200" i="1" dirty="0" err="1">
                <a:latin typeface="Times New Roman" panose="02020603050405020304" pitchFamily="18" charset="0"/>
                <a:cs typeface="Times New Roman" panose="02020603050405020304" pitchFamily="18" charset="0"/>
              </a:rPr>
              <a:t>stūpa</a:t>
            </a:r>
            <a:r>
              <a:rPr lang="en-GB" sz="2200" dirty="0">
                <a:latin typeface="Times New Roman" panose="02020603050405020304" pitchFamily="18" charset="0"/>
                <a:cs typeface="Times New Roman" panose="02020603050405020304" pitchFamily="18" charset="0"/>
              </a:rPr>
              <a:t>) at </a:t>
            </a:r>
            <a:r>
              <a:rPr lang="en-GB" sz="2200" dirty="0" err="1">
                <a:latin typeface="Times New Roman" panose="02020603050405020304" pitchFamily="18" charset="0"/>
                <a:cs typeface="Times New Roman" panose="02020603050405020304" pitchFamily="18" charset="0"/>
              </a:rPr>
              <a:t>Sarnath</a:t>
            </a:r>
            <a:r>
              <a:rPr lang="en-GB" sz="2200" dirty="0">
                <a:latin typeface="Times New Roman" panose="02020603050405020304" pitchFamily="18" charset="0"/>
                <a:cs typeface="Times New Roman" panose="02020603050405020304" pitchFamily="18" charset="0"/>
              </a:rPr>
              <a:t>, near Varanasi, site of the Buddha’s first sermon. </a:t>
            </a:r>
          </a:p>
        </p:txBody>
      </p:sp>
      <p:sp>
        <p:nvSpPr>
          <p:cNvPr id="3" name="TextBox 2">
            <a:extLst>
              <a:ext uri="{FF2B5EF4-FFF2-40B4-BE49-F238E27FC236}">
                <a16:creationId xmlns:a16="http://schemas.microsoft.com/office/drawing/2014/main" id="{B4FF0006-7F85-1E4A-AF10-A452D9751691}"/>
              </a:ext>
            </a:extLst>
          </p:cNvPr>
          <p:cNvSpPr txBox="1"/>
          <p:nvPr/>
        </p:nvSpPr>
        <p:spPr>
          <a:xfrm>
            <a:off x="412868" y="201163"/>
            <a:ext cx="6563665" cy="646331"/>
          </a:xfrm>
          <a:prstGeom prst="rect">
            <a:avLst/>
          </a:prstGeom>
          <a:noFill/>
        </p:spPr>
        <p:txBody>
          <a:bodyPr wrap="square" rtlCol="0">
            <a:spAutoFit/>
          </a:bodyPr>
          <a:lstStyle/>
          <a:p>
            <a:r>
              <a:rPr lang="en-US" sz="3600" dirty="0">
                <a:latin typeface="Times New Roman" panose="02020603050405020304" pitchFamily="18" charset="0"/>
                <a:ea typeface="Gandhari Unicode" charset="0"/>
                <a:cs typeface="Times New Roman" panose="02020603050405020304" pitchFamily="18" charset="0"/>
              </a:rPr>
              <a:t>The Buddha’s relics</a:t>
            </a:r>
            <a:endParaRPr lang="en-US" sz="3600" i="1" dirty="0">
              <a:latin typeface="Times New Roman" panose="02020603050405020304" pitchFamily="18" charset="0"/>
              <a:ea typeface="Gandhari Unicode" charset="0"/>
              <a:cs typeface="Times New Roman" panose="02020603050405020304" pitchFamily="18" charset="0"/>
            </a:endParaRPr>
          </a:p>
        </p:txBody>
      </p:sp>
      <p:pic>
        <p:nvPicPr>
          <p:cNvPr id="4" name="Picture 3">
            <a:extLst>
              <a:ext uri="{FF2B5EF4-FFF2-40B4-BE49-F238E27FC236}">
                <a16:creationId xmlns:a16="http://schemas.microsoft.com/office/drawing/2014/main" id="{C970D62D-5115-8E44-8F83-B7CA13BA6448}"/>
              </a:ext>
            </a:extLst>
          </p:cNvPr>
          <p:cNvPicPr>
            <a:picLocks noChangeAspect="1"/>
          </p:cNvPicPr>
          <p:nvPr/>
        </p:nvPicPr>
        <p:blipFill rotWithShape="1">
          <a:blip r:embed="rId4"/>
          <a:srcRect l="5414" r="21669"/>
          <a:stretch/>
        </p:blipFill>
        <p:spPr>
          <a:xfrm>
            <a:off x="7315200" y="167297"/>
            <a:ext cx="4741334" cy="6477000"/>
          </a:xfrm>
          <a:prstGeom prst="rect">
            <a:avLst/>
          </a:prstGeom>
        </p:spPr>
      </p:pic>
    </p:spTree>
    <p:extLst>
      <p:ext uri="{BB962C8B-B14F-4D97-AF65-F5344CB8AC3E}">
        <p14:creationId xmlns:p14="http://schemas.microsoft.com/office/powerpoint/2010/main" val="91960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033B7-D585-A145-A126-6AF06B09EB1E}"/>
              </a:ext>
            </a:extLst>
          </p:cNvPr>
          <p:cNvSpPr>
            <a:spLocks noGrp="1"/>
          </p:cNvSpPr>
          <p:nvPr>
            <p:ph idx="1"/>
          </p:nvPr>
        </p:nvSpPr>
        <p:spPr>
          <a:xfrm>
            <a:off x="6274896" y="5557626"/>
            <a:ext cx="5217753" cy="835593"/>
          </a:xfrm>
        </p:spPr>
        <p:txBody>
          <a:bodyPr>
            <a:normAutofit lnSpcReduction="10000"/>
          </a:bodyPr>
          <a:lstStyle/>
          <a:p>
            <a:pPr marL="0" indent="0" algn="r">
              <a:buNone/>
            </a:pPr>
            <a:r>
              <a:rPr lang="en-US" dirty="0">
                <a:latin typeface="Times New Roman" panose="02020603050405020304" pitchFamily="18" charset="0"/>
                <a:cs typeface="Times New Roman" panose="02020603050405020304" pitchFamily="18" charset="0"/>
              </a:rPr>
              <a:t> “Making food for the Buddha” </a:t>
            </a:r>
            <a:r>
              <a:rPr lang="en-US" dirty="0">
                <a:latin typeface="Times New Roman" panose="02020603050405020304" pitchFamily="18" charset="0"/>
                <a:cs typeface="Times New Roman" panose="02020603050405020304" pitchFamily="18" charset="0"/>
                <a:hlinkClick r:id="rId4"/>
              </a:rPr>
              <a:t>vimeo.com/113047607</a:t>
            </a:r>
            <a:r>
              <a:rPr lang="en-US" dirty="0">
                <a:latin typeface="Times New Roman" panose="02020603050405020304" pitchFamily="18" charset="0"/>
                <a:cs typeface="Times New Roman" panose="02020603050405020304" pitchFamily="18" charset="0"/>
              </a:rPr>
              <a:t> </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8E99E097-2BBD-0B48-B785-60E2050FF0E6}"/>
              </a:ext>
            </a:extLst>
          </p:cNvPr>
          <p:cNvSpPr>
            <a:spLocks noGrp="1"/>
          </p:cNvSpPr>
          <p:nvPr>
            <p:ph type="title"/>
          </p:nvPr>
        </p:nvSpPr>
        <p:spPr>
          <a:xfrm>
            <a:off x="368969" y="-46024"/>
            <a:ext cx="10515600" cy="1325563"/>
          </a:xfrm>
        </p:spPr>
        <p:txBody>
          <a:bodyPr/>
          <a:lstStyle/>
          <a:p>
            <a:r>
              <a:rPr lang="en-US" i="1" dirty="0" err="1">
                <a:latin typeface="Times New Roman" panose="02020603050405020304" pitchFamily="18" charset="0"/>
                <a:cs typeface="Times New Roman" panose="02020603050405020304" pitchFamily="18" charset="0"/>
              </a:rPr>
              <a:t>Pūjā</a:t>
            </a:r>
            <a:r>
              <a:rPr lang="en-US" dirty="0">
                <a:latin typeface="Times New Roman" panose="02020603050405020304" pitchFamily="18" charset="0"/>
                <a:cs typeface="Times New Roman" panose="02020603050405020304" pitchFamily="18" charset="0"/>
              </a:rPr>
              <a:t> – ‘worship’, ‘devotion’</a:t>
            </a:r>
          </a:p>
        </p:txBody>
      </p:sp>
      <p:sp>
        <p:nvSpPr>
          <p:cNvPr id="6" name="Content Placeholder 2">
            <a:extLst>
              <a:ext uri="{FF2B5EF4-FFF2-40B4-BE49-F238E27FC236}">
                <a16:creationId xmlns:a16="http://schemas.microsoft.com/office/drawing/2014/main" id="{EF9FE971-4FF1-804C-9842-E819D6BF67F1}"/>
              </a:ext>
            </a:extLst>
          </p:cNvPr>
          <p:cNvSpPr txBox="1">
            <a:spLocks/>
          </p:cNvSpPr>
          <p:nvPr/>
        </p:nvSpPr>
        <p:spPr>
          <a:xfrm>
            <a:off x="555666" y="1413689"/>
            <a:ext cx="5759409" cy="505716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900" dirty="0">
                <a:latin typeface="Times New Roman" panose="02020603050405020304" pitchFamily="18" charset="0"/>
                <a:cs typeface="Times New Roman" panose="02020603050405020304" pitchFamily="18" charset="0"/>
              </a:rPr>
              <a:t>Who or what is worshipped?</a:t>
            </a:r>
          </a:p>
          <a:p>
            <a:r>
              <a:rPr lang="en-US" sz="3900" dirty="0">
                <a:latin typeface="Times New Roman" panose="02020603050405020304" pitchFamily="18" charset="0"/>
                <a:cs typeface="Times New Roman" panose="02020603050405020304" pitchFamily="18" charset="0"/>
              </a:rPr>
              <a:t>the Buddha</a:t>
            </a:r>
          </a:p>
          <a:p>
            <a:r>
              <a:rPr lang="en-US" sz="3900" dirty="0">
                <a:latin typeface="Times New Roman" panose="02020603050405020304" pitchFamily="18" charset="0"/>
                <a:cs typeface="Times New Roman" panose="02020603050405020304" pitchFamily="18" charset="0"/>
              </a:rPr>
              <a:t>the Dhamma and Sangha</a:t>
            </a:r>
          </a:p>
          <a:p>
            <a:r>
              <a:rPr lang="en-US" sz="3900" dirty="0">
                <a:latin typeface="Times New Roman" panose="02020603050405020304" pitchFamily="18" charset="0"/>
                <a:cs typeface="Times New Roman" panose="02020603050405020304" pitchFamily="18" charset="0"/>
              </a:rPr>
              <a:t>gods?</a:t>
            </a:r>
          </a:p>
          <a:p>
            <a:pPr marL="0" indent="0">
              <a:buFont typeface="Arial" panose="020B0604020202020204" pitchFamily="34" charset="0"/>
              <a:buNone/>
            </a:pPr>
            <a:endParaRPr lang="en-US" sz="39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3900" dirty="0">
                <a:latin typeface="Times New Roman" panose="02020603050405020304" pitchFamily="18" charset="0"/>
                <a:cs typeface="Times New Roman" panose="02020603050405020304" pitchFamily="18" charset="0"/>
              </a:rPr>
              <a:t>The role of </a:t>
            </a:r>
            <a:r>
              <a:rPr lang="en-US" sz="3900" i="1" dirty="0" err="1">
                <a:latin typeface="Times New Roman" panose="02020603050405020304" pitchFamily="18" charset="0"/>
                <a:cs typeface="Times New Roman" panose="02020603050405020304" pitchFamily="18" charset="0"/>
              </a:rPr>
              <a:t>kamma</a:t>
            </a:r>
            <a:r>
              <a:rPr lang="en-US" sz="3900" dirty="0">
                <a:latin typeface="Times New Roman" panose="02020603050405020304" pitchFamily="18" charset="0"/>
                <a:cs typeface="Times New Roman" panose="02020603050405020304" pitchFamily="18" charset="0"/>
              </a:rPr>
              <a:t>:</a:t>
            </a:r>
            <a:endParaRPr lang="en-GB" sz="3900" dirty="0">
              <a:latin typeface="Times New Roman" panose="02020603050405020304" pitchFamily="18" charset="0"/>
              <a:cs typeface="Times New Roman" panose="02020603050405020304" pitchFamily="18" charset="0"/>
            </a:endParaRPr>
          </a:p>
          <a:p>
            <a:r>
              <a:rPr lang="en-US" sz="3900" dirty="0">
                <a:latin typeface="Times New Roman" panose="02020603050405020304" pitchFamily="18" charset="0"/>
                <a:cs typeface="Times New Roman" panose="02020603050405020304" pitchFamily="18" charset="0"/>
              </a:rPr>
              <a:t>“fields of merit”</a:t>
            </a:r>
            <a:endParaRPr lang="en-GB" sz="3900" dirty="0">
              <a:latin typeface="Times New Roman" panose="02020603050405020304" pitchFamily="18" charset="0"/>
              <a:cs typeface="Times New Roman" panose="02020603050405020304" pitchFamily="18" charset="0"/>
            </a:endParaRPr>
          </a:p>
          <a:p>
            <a:r>
              <a:rPr lang="en-US" sz="3900" dirty="0">
                <a:latin typeface="Times New Roman" panose="02020603050405020304" pitchFamily="18" charset="0"/>
                <a:cs typeface="Times New Roman" panose="02020603050405020304" pitchFamily="18" charset="0"/>
              </a:rPr>
              <a:t>giving without receiving</a:t>
            </a:r>
            <a:endParaRPr lang="en-GB" sz="3900" dirty="0">
              <a:latin typeface="Times New Roman" panose="02020603050405020304" pitchFamily="18" charset="0"/>
              <a:cs typeface="Times New Roman" panose="02020603050405020304" pitchFamily="18" charset="0"/>
            </a:endParaRPr>
          </a:p>
          <a:p>
            <a:r>
              <a:rPr lang="en-US" sz="3900" dirty="0">
                <a:latin typeface="Times New Roman" panose="02020603050405020304" pitchFamily="18" charset="0"/>
                <a:cs typeface="Times New Roman" panose="02020603050405020304" pitchFamily="18" charset="0"/>
              </a:rPr>
              <a:t>giving to an appropriate recipient</a:t>
            </a:r>
          </a:p>
          <a:p>
            <a:r>
              <a:rPr lang="en-US" sz="3900" dirty="0">
                <a:latin typeface="Times New Roman" panose="02020603050405020304" pitchFamily="18" charset="0"/>
                <a:cs typeface="Times New Roman" panose="02020603050405020304" pitchFamily="18" charset="0"/>
              </a:rPr>
              <a:t>giving to benefit others</a:t>
            </a:r>
            <a:endParaRPr lang="en-GB" sz="3900" dirty="0">
              <a:latin typeface="Times New Roman" panose="02020603050405020304" pitchFamily="18" charset="0"/>
              <a:cs typeface="Times New Roman" panose="02020603050405020304" pitchFamily="18" charset="0"/>
            </a:endParaRPr>
          </a:p>
          <a:p>
            <a:endParaRPr lang="en-GB" dirty="0"/>
          </a:p>
          <a:p>
            <a:endParaRPr lang="en-US" dirty="0"/>
          </a:p>
        </p:txBody>
      </p:sp>
      <p:pic>
        <p:nvPicPr>
          <p:cNvPr id="7" name="Picture 6">
            <a:extLst>
              <a:ext uri="{FF2B5EF4-FFF2-40B4-BE49-F238E27FC236}">
                <a16:creationId xmlns:a16="http://schemas.microsoft.com/office/drawing/2014/main" id="{297E43D0-862A-2E4E-97EE-63D1602484E7}"/>
              </a:ext>
            </a:extLst>
          </p:cNvPr>
          <p:cNvPicPr>
            <a:picLocks noChangeAspect="1"/>
          </p:cNvPicPr>
          <p:nvPr/>
        </p:nvPicPr>
        <p:blipFill>
          <a:blip r:embed="rId5"/>
          <a:stretch>
            <a:fillRect/>
          </a:stretch>
        </p:blipFill>
        <p:spPr>
          <a:xfrm>
            <a:off x="6096000" y="1271693"/>
            <a:ext cx="5396649" cy="3591719"/>
          </a:xfrm>
          <a:prstGeom prst="rect">
            <a:avLst/>
          </a:prstGeom>
        </p:spPr>
      </p:pic>
      <p:sp>
        <p:nvSpPr>
          <p:cNvPr id="8" name="TextBox 7">
            <a:extLst>
              <a:ext uri="{FF2B5EF4-FFF2-40B4-BE49-F238E27FC236}">
                <a16:creationId xmlns:a16="http://schemas.microsoft.com/office/drawing/2014/main" id="{23362E9A-53C7-334F-9754-7E18B919B6FC}"/>
              </a:ext>
            </a:extLst>
          </p:cNvPr>
          <p:cNvSpPr txBox="1"/>
          <p:nvPr/>
        </p:nvSpPr>
        <p:spPr>
          <a:xfrm>
            <a:off x="6671369" y="4863412"/>
            <a:ext cx="4821280" cy="307777"/>
          </a:xfrm>
          <a:prstGeom prst="rect">
            <a:avLst/>
          </a:prstGeom>
          <a:noFill/>
        </p:spPr>
        <p:txBody>
          <a:bodyPr wrap="square" rtlCol="0">
            <a:spAutoFit/>
          </a:bodyPr>
          <a:lstStyle/>
          <a:p>
            <a:pPr algn="r"/>
            <a:r>
              <a:rPr lang="en-US" sz="1400" dirty="0" err="1">
                <a:latin typeface="Times New Roman" panose="02020603050405020304" pitchFamily="18" charset="0"/>
                <a:cs typeface="Times New Roman" panose="02020603050405020304" pitchFamily="18" charset="0"/>
              </a:rPr>
              <a:t>Pūjā</a:t>
            </a:r>
            <a:r>
              <a:rPr lang="en-US" sz="1400" dirty="0">
                <a:latin typeface="Times New Roman" panose="02020603050405020304" pitchFamily="18" charset="0"/>
                <a:cs typeface="Times New Roman" panose="02020603050405020304" pitchFamily="18" charset="0"/>
              </a:rPr>
              <a:t> of the </a:t>
            </a:r>
            <a:r>
              <a:rPr lang="en-US" sz="1400" dirty="0" err="1">
                <a:latin typeface="Times New Roman" panose="02020603050405020304" pitchFamily="18" charset="0"/>
                <a:cs typeface="Times New Roman" panose="02020603050405020304" pitchFamily="18" charset="0"/>
              </a:rPr>
              <a:t>Mahamuni</a:t>
            </a:r>
            <a:r>
              <a:rPr lang="en-US" sz="1400" dirty="0">
                <a:latin typeface="Times New Roman" panose="02020603050405020304" pitchFamily="18" charset="0"/>
                <a:cs typeface="Times New Roman" panose="02020603050405020304" pitchFamily="18" charset="0"/>
              </a:rPr>
              <a:t> Buddha image</a:t>
            </a:r>
          </a:p>
        </p:txBody>
      </p:sp>
    </p:spTree>
    <p:extLst>
      <p:ext uri="{BB962C8B-B14F-4D97-AF65-F5344CB8AC3E}">
        <p14:creationId xmlns:p14="http://schemas.microsoft.com/office/powerpoint/2010/main" val="2021779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2251</Words>
  <Application>Microsoft Macintosh PowerPoint</Application>
  <PresentationFormat>Widescreen</PresentationFormat>
  <Paragraphs>127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Pūjā – ‘worship’, ‘devotion’</vt:lpstr>
      <vt:lpstr>PowerPoint Presentation</vt:lpstr>
      <vt:lpstr>Pūjā – ‘worship’, ‘devotion’</vt:lpstr>
      <vt:lpstr>Buddha and Dhamma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Jones</dc:creator>
  <cp:lastModifiedBy>Chris Jones</cp:lastModifiedBy>
  <cp:revision>1</cp:revision>
  <dcterms:created xsi:type="dcterms:W3CDTF">2021-06-07T10:45:56Z</dcterms:created>
  <dcterms:modified xsi:type="dcterms:W3CDTF">2021-06-07T10:48:51Z</dcterms:modified>
</cp:coreProperties>
</file>