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61" r:id="rId4"/>
    <p:sldId id="262" r:id="rId5"/>
    <p:sldId id="259" r:id="rId6"/>
    <p:sldId id="260"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8"/>
    <p:restoredTop sz="93587"/>
  </p:normalViewPr>
  <p:slideViewPr>
    <p:cSldViewPr snapToGrid="0" snapToObjects="1">
      <p:cViewPr varScale="1">
        <p:scale>
          <a:sx n="65" d="100"/>
          <a:sy n="65" d="100"/>
        </p:scale>
        <p:origin x="9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2A4A2-1FEB-BC40-8243-1876158939E1}" type="datetimeFigureOut">
              <a:rPr lang="en-US" smtClean="0"/>
              <a:t>2/10/21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72B42-0874-9C4D-BEBC-BFAAC70EE4BC}" type="slidenum">
              <a:rPr lang="en-US" smtClean="0"/>
              <a:t>‹#›</a:t>
            </a:fld>
            <a:endParaRPr lang="en-US"/>
          </a:p>
        </p:txBody>
      </p:sp>
    </p:spTree>
    <p:extLst>
      <p:ext uri="{BB962C8B-B14F-4D97-AF65-F5344CB8AC3E}">
        <p14:creationId xmlns:p14="http://schemas.microsoft.com/office/powerpoint/2010/main" val="231974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_o9ScjUn2Ec"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youtu.be/JFcKKBcAE8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bl01.intranda.com/viewer/object/Thi_1318/3/LOG_000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vimeo.com/11226390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Slides in this series will be accompanied by notes providing further details about sources or images that we use.</a:t>
            </a:r>
          </a:p>
          <a:p>
            <a:r>
              <a:rPr lang="en-US" dirty="0">
                <a:latin typeface="Times New Roman" panose="02020603050405020304" pitchFamily="18" charset="0"/>
                <a:cs typeface="Times New Roman" panose="02020603050405020304" pitchFamily="18" charset="0"/>
              </a:rPr>
              <a:t>We invite you to ask further questions about any of these during our meetings, and are happy to respond to any other questions by email.</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129297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a:t>
            </a:r>
            <a:r>
              <a:rPr lang="en-US" dirty="0"/>
              <a:t> image depicts a stone relief panel from </a:t>
            </a:r>
            <a:r>
              <a:rPr lang="en-US" dirty="0" err="1"/>
              <a:t>Gandhāra</a:t>
            </a:r>
            <a:r>
              <a:rPr lang="en-US" dirty="0"/>
              <a:t>, modern-day Pakistan/Afghanistan, dated to the 1-2nd century CE (https://</a:t>
            </a:r>
            <a:r>
              <a:rPr lang="en-US" dirty="0" err="1"/>
              <a:t>www.bmimages.com</a:t>
            </a:r>
            <a:r>
              <a:rPr lang="en-US" dirty="0"/>
              <a:t>/</a:t>
            </a:r>
            <a:r>
              <a:rPr lang="en-US" dirty="0" err="1"/>
              <a:t>preview.asp?image</a:t>
            </a:r>
            <a:r>
              <a:rPr lang="en-US" dirty="0"/>
              <a:t>=01613030008&amp;itemw=4&amp;itemf=0001&amp;itemstep=1&amp;itemx=15).</a:t>
            </a:r>
          </a:p>
          <a:p>
            <a:r>
              <a:rPr lang="en-US" dirty="0" err="1"/>
              <a:t>Gandhāra</a:t>
            </a:r>
            <a:r>
              <a:rPr lang="en-US" dirty="0"/>
              <a:t> was the western-most region of the Buddhist cultural sphere, and remained so until the arrival of Islam in the C8th. Incidentally, the central figure is not the Buddha who is central to this series of presentations (</a:t>
            </a:r>
            <a:r>
              <a:rPr lang="en-US" dirty="0" err="1"/>
              <a:t>i.e</a:t>
            </a:r>
            <a:r>
              <a:rPr lang="en-US" dirty="0"/>
              <a:t> it is not </a:t>
            </a:r>
            <a:r>
              <a:rPr lang="en-US" dirty="0" err="1"/>
              <a:t>Siddhattha</a:t>
            </a:r>
            <a:r>
              <a:rPr lang="en-US" dirty="0"/>
              <a:t> </a:t>
            </a:r>
            <a:r>
              <a:rPr lang="en-US" dirty="0" err="1"/>
              <a:t>Gotama</a:t>
            </a:r>
            <a:r>
              <a:rPr lang="en-US" dirty="0"/>
              <a:t>, aka </a:t>
            </a:r>
            <a:r>
              <a:rPr lang="en-US" dirty="0" err="1"/>
              <a:t>Śākyamuni</a:t>
            </a:r>
            <a:r>
              <a:rPr lang="en-US" dirty="0"/>
              <a:t>), but in fact is another Buddha, called </a:t>
            </a:r>
            <a:r>
              <a:rPr lang="en-US" dirty="0" err="1"/>
              <a:t>Dīpaṃkara</a:t>
            </a:r>
            <a:r>
              <a:rPr lang="en-US" dirty="0"/>
              <a:t>, whom Buddhist tradition situates in the far distant past, and is considered to have been the first teacher of the person who would eventually go on to become the Buddha of our age.</a:t>
            </a:r>
          </a:p>
        </p:txBody>
      </p:sp>
      <p:sp>
        <p:nvSpPr>
          <p:cNvPr id="4" name="Slide Number Placeholder 3"/>
          <p:cNvSpPr>
            <a:spLocks noGrp="1"/>
          </p:cNvSpPr>
          <p:nvPr>
            <p:ph type="sldNum" sz="quarter" idx="5"/>
          </p:nvPr>
        </p:nvSpPr>
        <p:spPr/>
        <p:txBody>
          <a:bodyPr/>
          <a:lstStyle/>
          <a:p>
            <a:fld id="{CF746696-8B64-E940-A2CF-05F6C993981B}" type="slidenum">
              <a:rPr lang="en-US" smtClean="0"/>
              <a:t>3</a:t>
            </a:fld>
            <a:endParaRPr lang="en-US"/>
          </a:p>
        </p:txBody>
      </p:sp>
    </p:spTree>
    <p:extLst>
      <p:ext uri="{BB962C8B-B14F-4D97-AF65-F5344CB8AC3E}">
        <p14:creationId xmlns:p14="http://schemas.microsoft.com/office/powerpoint/2010/main" val="315802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can find a useful video showing how Buddhists take the three refuges (and five precepts) here: </a:t>
            </a:r>
            <a:r>
              <a:rPr lang="en-GB" sz="1200" u="sng" kern="1200" dirty="0">
                <a:solidFill>
                  <a:schemeClr val="tx1"/>
                </a:solidFill>
                <a:effectLst/>
                <a:latin typeface="+mn-lt"/>
                <a:ea typeface="+mn-ea"/>
                <a:cs typeface="+mn-cs"/>
                <a:hlinkClick r:id="rId3"/>
              </a:rPr>
              <a:t>https://youtu.be/_o9ScjUn2Ec</a:t>
            </a:r>
            <a:r>
              <a:rPr lang="en-GB" sz="1200" kern="1200" dirty="0">
                <a:solidFill>
                  <a:schemeClr val="tx1"/>
                </a:solidFill>
                <a:effectLst/>
                <a:latin typeface="+mn-lt"/>
                <a:ea typeface="+mn-ea"/>
                <a:cs typeface="+mn-cs"/>
              </a:rPr>
              <a:t>  and here are some longer chants in praise of the three jewels/refuges, as used at a memorial day for </a:t>
            </a:r>
            <a:r>
              <a:rPr lang="en-GB" sz="1200" kern="1200" dirty="0" err="1">
                <a:solidFill>
                  <a:schemeClr val="tx1"/>
                </a:solidFill>
                <a:effectLst/>
                <a:latin typeface="+mn-lt"/>
                <a:ea typeface="+mn-ea"/>
                <a:cs typeface="+mn-cs"/>
              </a:rPr>
              <a:t>Ajahn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Chah</a:t>
            </a:r>
            <a:r>
              <a:rPr lang="en-GB" sz="1200" kern="1200" dirty="0">
                <a:solidFill>
                  <a:schemeClr val="tx1"/>
                </a:solidFill>
                <a:effectLst/>
                <a:latin typeface="+mn-lt"/>
                <a:ea typeface="+mn-ea"/>
                <a:cs typeface="+mn-cs"/>
              </a:rPr>
              <a:t>, a famous monk in the Thai forest tradition of Theravada Buddhism: </a:t>
            </a:r>
            <a:r>
              <a:rPr lang="en-GB" sz="1200" u="sng" kern="1200" dirty="0">
                <a:solidFill>
                  <a:schemeClr val="tx1"/>
                </a:solidFill>
                <a:effectLst/>
                <a:latin typeface="+mn-lt"/>
                <a:ea typeface="+mn-ea"/>
                <a:cs typeface="+mn-cs"/>
                <a:hlinkClick r:id="rId4"/>
              </a:rPr>
              <a:t>https://youtu.be/JFcKKBcAE80</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Both videos have English subtitles so you can easily follow what is going on.</a:t>
            </a:r>
          </a:p>
          <a:p>
            <a:endParaRPr lang="en-GB" sz="1200" kern="1200" dirty="0">
              <a:solidFill>
                <a:schemeClr val="tx1"/>
              </a:solidFill>
              <a:effectLst/>
              <a:latin typeface="+mn-lt"/>
              <a:ea typeface="+mn-ea"/>
              <a:cs typeface="+mn-cs"/>
            </a:endParaRPr>
          </a:p>
          <a:p>
            <a:r>
              <a:rPr lang="en-US" dirty="0"/>
              <a:t>The image on the left is again from </a:t>
            </a:r>
            <a:r>
              <a:rPr lang="en-US" dirty="0" err="1"/>
              <a:t>Gandhāra</a:t>
            </a:r>
            <a:r>
              <a:rPr lang="en-US" dirty="0"/>
              <a:t> (see notes to the previous slide), and again the earliest centuries of the Common Era (https://</a:t>
            </a:r>
            <a:r>
              <a:rPr lang="en-US" dirty="0" err="1"/>
              <a:t>commons.wikimedia.org</a:t>
            </a:r>
            <a:r>
              <a:rPr lang="en-US" dirty="0"/>
              <a:t>/wiki/File:Veneration_of_the_Three_Jewels,_Chorasan,_Gandhara,_2nd_century_AD,_schist_-_Ethnological_Museum,_Berlin_-_DSC01642.JPG).</a:t>
            </a:r>
          </a:p>
          <a:p>
            <a:r>
              <a:rPr lang="en-US" dirty="0"/>
              <a:t>Monks are depicted showing reverence to three wheels (</a:t>
            </a:r>
            <a:r>
              <a:rPr lang="en-US" i="1" dirty="0" err="1"/>
              <a:t>cakka</a:t>
            </a:r>
            <a:r>
              <a:rPr lang="en-US" dirty="0" err="1"/>
              <a:t>s</a:t>
            </a:r>
            <a:r>
              <a:rPr lang="en-US" dirty="0"/>
              <a:t>; Sanskrit equivalent </a:t>
            </a:r>
            <a:r>
              <a:rPr lang="en-US" i="1" dirty="0"/>
              <a:t>cakra</a:t>
            </a:r>
            <a:r>
              <a:rPr lang="en-US" i="0" dirty="0"/>
              <a:t>), which symbolize the three jewels. The wheel was a symbol of authority in ancient India, as reflected in the motif of the Buddha’s ‘</a:t>
            </a:r>
            <a:r>
              <a:rPr lang="en-US" i="1" dirty="0" err="1"/>
              <a:t>dhammacakka</a:t>
            </a:r>
            <a:r>
              <a:rPr lang="en-US" i="1" dirty="0"/>
              <a:t>’</a:t>
            </a:r>
            <a:r>
              <a:rPr lang="en-US" i="0" dirty="0"/>
              <a:t> (see later slide), but also in imperial artwork associated with the Emperor </a:t>
            </a:r>
            <a:r>
              <a:rPr lang="en-US" i="0" dirty="0" err="1"/>
              <a:t>Aśoka</a:t>
            </a:r>
            <a:r>
              <a:rPr lang="en-US" i="0" dirty="0"/>
              <a:t> (reign c. 268-232 BCE); the wheel found in inscriptions attributed to </a:t>
            </a:r>
            <a:r>
              <a:rPr lang="en-US" i="0" dirty="0" err="1"/>
              <a:t>Aśoka</a:t>
            </a:r>
            <a:r>
              <a:rPr lang="en-US" i="0" dirty="0"/>
              <a:t> today features at the centre of the Indian national flag.</a:t>
            </a:r>
          </a:p>
          <a:p>
            <a:endParaRPr lang="en-US" i="0" dirty="0"/>
          </a:p>
          <a:p>
            <a:r>
              <a:rPr lang="en-US" i="0" dirty="0"/>
              <a:t>The image on the right is a modern depiction of the three jewels, which adorn any number of Buddhist buildings and publications across the world.</a:t>
            </a:r>
          </a:p>
        </p:txBody>
      </p:sp>
      <p:sp>
        <p:nvSpPr>
          <p:cNvPr id="4" name="Slide Number Placeholder 3"/>
          <p:cNvSpPr>
            <a:spLocks noGrp="1"/>
          </p:cNvSpPr>
          <p:nvPr>
            <p:ph type="sldNum" sz="quarter" idx="5"/>
          </p:nvPr>
        </p:nvSpPr>
        <p:spPr/>
        <p:txBody>
          <a:bodyPr/>
          <a:lstStyle/>
          <a:p>
            <a:fld id="{CF746696-8B64-E940-A2CF-05F6C993981B}" type="slidenum">
              <a:rPr lang="en-US" smtClean="0"/>
              <a:t>4</a:t>
            </a:fld>
            <a:endParaRPr lang="en-US"/>
          </a:p>
        </p:txBody>
      </p:sp>
    </p:spTree>
    <p:extLst>
      <p:ext uri="{BB962C8B-B14F-4D97-AF65-F5344CB8AC3E}">
        <p14:creationId xmlns:p14="http://schemas.microsoft.com/office/powerpoint/2010/main" val="288872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term ‘Buddha’ means, very literally, ‘awakened’. Although it is widely accepted that Buddhism has to do with ‘enlightenment’, this specific choice of language is a result of early European study of Buddhism in the nineteenth century, which conceptualized the Buddha as a figure comparable to Western ‘enlightened’ </a:t>
            </a:r>
            <a:r>
              <a:rPr lang="en-US">
                <a:latin typeface="Times New Roman" panose="02020603050405020304" pitchFamily="18" charset="0"/>
                <a:cs typeface="Times New Roman" panose="02020603050405020304" pitchFamily="18" charset="0"/>
              </a:rPr>
              <a:t>religious teachers </a:t>
            </a:r>
            <a:r>
              <a:rPr lang="en-US" dirty="0">
                <a:latin typeface="Times New Roman" panose="02020603050405020304" pitchFamily="18" charset="0"/>
                <a:cs typeface="Times New Roman" panose="02020603050405020304" pitchFamily="18" charset="0"/>
              </a:rPr>
              <a:t>or philosophers.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Buddha depicted in this slide is again from </a:t>
            </a:r>
            <a:r>
              <a:rPr lang="en-US" dirty="0" err="1">
                <a:latin typeface="Times New Roman" panose="02020603050405020304" pitchFamily="18" charset="0"/>
                <a:cs typeface="Times New Roman" panose="02020603050405020304" pitchFamily="18" charset="0"/>
              </a:rPr>
              <a:t>Gandhāra</a:t>
            </a:r>
            <a:r>
              <a:rPr lang="en-US" dirty="0">
                <a:latin typeface="Times New Roman" panose="02020603050405020304" pitchFamily="18" charset="0"/>
                <a:cs typeface="Times New Roman" panose="02020603050405020304" pitchFamily="18" charset="0"/>
              </a:rPr>
              <a:t> (see earlier slide), and the early centuries of the Common Era. Buddha images wherever they are found bear a series of physical ’marks’ or attributes that Buddhist tradition associates with the bodies of Buddhas, which mark them out as having performed a superlative amount of good activity over the many lives leading up to their awakening. These marks (traditionally 32 in total) include a protuberance on the top of the head, webbed-fingers and a curl of hair in the centre of the forehead (https://</a:t>
            </a:r>
            <a:r>
              <a:rPr lang="en-US" dirty="0" err="1">
                <a:latin typeface="Times New Roman" panose="02020603050405020304" pitchFamily="18" charset="0"/>
                <a:cs typeface="Times New Roman" panose="02020603050405020304" pitchFamily="18" charset="0"/>
              </a:rPr>
              <a:t>en.wikipedia.org</a:t>
            </a:r>
            <a:r>
              <a:rPr lang="en-US" dirty="0">
                <a:latin typeface="Times New Roman" panose="02020603050405020304" pitchFamily="18" charset="0"/>
                <a:cs typeface="Times New Roman" panose="02020603050405020304" pitchFamily="18" charset="0"/>
              </a:rPr>
              <a:t>/wiki/</a:t>
            </a:r>
            <a:r>
              <a:rPr lang="en-US" dirty="0" err="1">
                <a:latin typeface="Times New Roman" panose="02020603050405020304" pitchFamily="18" charset="0"/>
                <a:cs typeface="Times New Roman" panose="02020603050405020304" pitchFamily="18" charset="0"/>
              </a:rPr>
              <a:t>Physical_characteristics_of_the_Buddha</a:t>
            </a:r>
            <a:r>
              <a:rPr lang="en-US" dirty="0">
                <a:latin typeface="Times New Roman" panose="02020603050405020304" pitchFamily="18" charset="0"/>
                <a:cs typeface="Times New Roman" panose="02020603050405020304" pitchFamily="18" charset="0"/>
              </a:rPr>
              <a:t>). The origins and individual significance of these marks are unknown to us.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quotation is from Faure (2009), </a:t>
            </a:r>
            <a:r>
              <a:rPr lang="en-US" i="1" dirty="0">
                <a:latin typeface="Times New Roman" panose="02020603050405020304" pitchFamily="18" charset="0"/>
                <a:cs typeface="Times New Roman" panose="02020603050405020304" pitchFamily="18" charset="0"/>
              </a:rPr>
              <a:t>Unmasking Buddhism </a:t>
            </a:r>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www.amazon.co.uk</a:t>
            </a:r>
            <a:r>
              <a:rPr lang="en-US" dirty="0">
                <a:latin typeface="Times New Roman" panose="02020603050405020304" pitchFamily="18" charset="0"/>
                <a:cs typeface="Times New Roman" panose="02020603050405020304" pitchFamily="18" charset="0"/>
              </a:rPr>
              <a:t>/Unmasking-Buddhism-Bernard-Faure/</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/1405180641).</a:t>
            </a:r>
          </a:p>
        </p:txBody>
      </p:sp>
      <p:sp>
        <p:nvSpPr>
          <p:cNvPr id="4" name="Slide Number Placeholder 3"/>
          <p:cNvSpPr>
            <a:spLocks noGrp="1"/>
          </p:cNvSpPr>
          <p:nvPr>
            <p:ph type="sldNum" sz="quarter" idx="5"/>
          </p:nvPr>
        </p:nvSpPr>
        <p:spPr/>
        <p:txBody>
          <a:bodyPr/>
          <a:lstStyle/>
          <a:p>
            <a:fld id="{CF746696-8B64-E940-A2CF-05F6C993981B}" type="slidenum">
              <a:rPr lang="en-US" smtClean="0"/>
              <a:t>5</a:t>
            </a:fld>
            <a:endParaRPr lang="en-US"/>
          </a:p>
        </p:txBody>
      </p:sp>
    </p:spTree>
    <p:extLst>
      <p:ext uri="{BB962C8B-B14F-4D97-AF65-F5344CB8AC3E}">
        <p14:creationId xmlns:p14="http://schemas.microsoft.com/office/powerpoint/2010/main" val="214315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full translation of the </a:t>
            </a:r>
            <a:r>
              <a:rPr lang="en-US" i="1" dirty="0" err="1"/>
              <a:t>Doṇa</a:t>
            </a:r>
            <a:r>
              <a:rPr lang="en-US" i="1" dirty="0"/>
              <a:t>-sutta</a:t>
            </a:r>
            <a:r>
              <a:rPr lang="en-US" dirty="0"/>
              <a:t> see https://</a:t>
            </a:r>
            <a:r>
              <a:rPr lang="en-US" dirty="0" err="1"/>
              <a:t>www.accesstoinsight.org</a:t>
            </a:r>
            <a:r>
              <a:rPr lang="en-US" dirty="0"/>
              <a:t>/</a:t>
            </a:r>
            <a:r>
              <a:rPr lang="en-US" dirty="0" err="1"/>
              <a:t>tipitaka</a:t>
            </a:r>
            <a:r>
              <a:rPr lang="en-US" dirty="0"/>
              <a:t>/an/an04/an04.036.than.html.</a:t>
            </a:r>
          </a:p>
          <a:p>
            <a:r>
              <a:rPr lang="en-US" dirty="0"/>
              <a:t>Note a complication with the translation (a good example of how the interpretation of Buddhist literature is still very much open to debate!): in the slide, questions asked to the Buddha are in the future tense, which is a literal reading of the Pali text and seems to refer to </a:t>
            </a:r>
            <a:r>
              <a:rPr lang="en-US" i="1" dirty="0"/>
              <a:t>what the Buddha will be in a next life</a:t>
            </a:r>
            <a:r>
              <a:rPr lang="en-US" dirty="0"/>
              <a:t>, given that he appears so magnificent in this life; in the translation online the questions are in the present tense, following some scholars who argue that use of the future tense in the Pali text conveys perplexity or surprise. Arguments can be made for either case!</a:t>
            </a:r>
          </a:p>
          <a:p>
            <a:endParaRPr lang="en-US" dirty="0"/>
          </a:p>
          <a:p>
            <a:r>
              <a:rPr lang="en-US" dirty="0"/>
              <a:t>The image is yet again from </a:t>
            </a:r>
            <a:r>
              <a:rPr lang="en-US" dirty="0" err="1"/>
              <a:t>Gandhāra</a:t>
            </a:r>
            <a:r>
              <a:rPr lang="en-US" dirty="0"/>
              <a:t> (see previous slides), and the 2-3rd century CE. It may well not depict the specific discourse (</a:t>
            </a:r>
            <a:r>
              <a:rPr lang="en-US" i="1" dirty="0"/>
              <a:t>sutta</a:t>
            </a:r>
            <a:r>
              <a:rPr lang="en-US" i="0" dirty="0"/>
              <a:t>;</a:t>
            </a:r>
            <a:r>
              <a:rPr lang="en-US" i="1" dirty="0"/>
              <a:t> </a:t>
            </a:r>
            <a:r>
              <a:rPr lang="en-US" i="0" dirty="0"/>
              <a:t>Sanskrit equivalent </a:t>
            </a:r>
            <a:r>
              <a:rPr lang="en-US" i="1" dirty="0" err="1"/>
              <a:t>sūtra</a:t>
            </a:r>
            <a:r>
              <a:rPr lang="en-US" i="0" dirty="0"/>
              <a:t>) discussed here, but it certainly features the Buddha interacting with an ascetic with long, matted hair, who may be what we call a brahmin (in brief: someone committed to rituals that were believed to bring about better rebirth). On the other side of the Buddha is depicted a burly figure called </a:t>
            </a:r>
            <a:r>
              <a:rPr lang="en-US" i="0" dirty="0" err="1"/>
              <a:t>Vajrapāṇi</a:t>
            </a:r>
            <a:r>
              <a:rPr lang="en-US" i="0" dirty="0"/>
              <a:t>, who is a ‘worldly spirit’ (</a:t>
            </a:r>
            <a:r>
              <a:rPr lang="en-US" i="1" dirty="0" err="1"/>
              <a:t>yakkha</a:t>
            </a:r>
            <a:r>
              <a:rPr lang="en-US" i="0" dirty="0"/>
              <a:t>; Sanskrit equivalent </a:t>
            </a:r>
            <a:r>
              <a:rPr lang="en-US" i="1" dirty="0" err="1"/>
              <a:t>yakṣa</a:t>
            </a:r>
            <a:r>
              <a:rPr lang="en-US" i="0" dirty="0"/>
              <a:t>) such as those mentioned in the translation, who was often depicted accompanying the Buddha as a protector. Notice that here this spirit looks conspicuously ’Herculean’; </a:t>
            </a:r>
            <a:r>
              <a:rPr lang="en-US" i="0" dirty="0" err="1"/>
              <a:t>Gandhāra</a:t>
            </a:r>
            <a:r>
              <a:rPr lang="en-US" i="0" dirty="0"/>
              <a:t> was between the Indian and Greek cultural spheres, and its art exhibits influence by both worlds.</a:t>
            </a:r>
          </a:p>
        </p:txBody>
      </p:sp>
      <p:sp>
        <p:nvSpPr>
          <p:cNvPr id="4" name="Slide Number Placeholder 3"/>
          <p:cNvSpPr>
            <a:spLocks noGrp="1"/>
          </p:cNvSpPr>
          <p:nvPr>
            <p:ph type="sldNum" sz="quarter" idx="5"/>
          </p:nvPr>
        </p:nvSpPr>
        <p:spPr/>
        <p:txBody>
          <a:bodyPr/>
          <a:lstStyle/>
          <a:p>
            <a:fld id="{CF746696-8B64-E940-A2CF-05F6C993981B}" type="slidenum">
              <a:rPr lang="en-US" smtClean="0"/>
              <a:t>6</a:t>
            </a:fld>
            <a:endParaRPr lang="en-US"/>
          </a:p>
        </p:txBody>
      </p:sp>
    </p:spTree>
    <p:extLst>
      <p:ext uri="{BB962C8B-B14F-4D97-AF65-F5344CB8AC3E}">
        <p14:creationId xmlns:p14="http://schemas.microsoft.com/office/powerpoint/2010/main" val="289729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image shows a Burmese Buddhist manuscript that was donated to an Oxfam bookshop a few years ago, during a house clearance, and then placed in the University of Edinburgh Library Special Collections. The scripture, containing monastic regulations, is written in Burmese script but </a:t>
            </a:r>
            <a:r>
              <a:rPr lang="en-GB" sz="1200" kern="1200" dirty="0" err="1">
                <a:solidFill>
                  <a:schemeClr val="tx1"/>
                </a:solidFill>
                <a:effectLst/>
                <a:latin typeface="+mn-lt"/>
                <a:ea typeface="+mn-ea"/>
                <a:cs typeface="+mn-cs"/>
              </a:rPr>
              <a:t>Pali</a:t>
            </a:r>
            <a:r>
              <a:rPr lang="en-GB" sz="1200" kern="1200" dirty="0">
                <a:solidFill>
                  <a:schemeClr val="tx1"/>
                </a:solidFill>
                <a:effectLst/>
                <a:latin typeface="+mn-lt"/>
                <a:ea typeface="+mn-ea"/>
                <a:cs typeface="+mn-cs"/>
              </a:rPr>
              <a:t> language, and is made of palm leaves, a traditional writing material in South Asia. The careful writing, binding and gilding show the respect with which scriptures are treated. Photograph by Naomi Appleton (no copyright – please use however you like).</a:t>
            </a:r>
          </a:p>
        </p:txBody>
      </p:sp>
      <p:sp>
        <p:nvSpPr>
          <p:cNvPr id="4" name="Slide Number Placeholder 3"/>
          <p:cNvSpPr>
            <a:spLocks noGrp="1"/>
          </p:cNvSpPr>
          <p:nvPr>
            <p:ph type="sldNum" sz="quarter" idx="5"/>
          </p:nvPr>
        </p:nvSpPr>
        <p:spPr/>
        <p:txBody>
          <a:bodyPr/>
          <a:lstStyle/>
          <a:p>
            <a:fld id="{CF746696-8B64-E940-A2CF-05F6C993981B}" type="slidenum">
              <a:rPr lang="en-US" smtClean="0"/>
              <a:t>7</a:t>
            </a:fld>
            <a:endParaRPr lang="en-US"/>
          </a:p>
        </p:txBody>
      </p:sp>
    </p:spTree>
    <p:extLst>
      <p:ext uri="{BB962C8B-B14F-4D97-AF65-F5344CB8AC3E}">
        <p14:creationId xmlns:p14="http://schemas.microsoft.com/office/powerpoint/2010/main" val="248583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For a full translation of the </a:t>
            </a:r>
            <a:r>
              <a:rPr lang="en-US" i="1" dirty="0" err="1">
                <a:latin typeface="Times New Roman" panose="02020603050405020304" pitchFamily="18" charset="0"/>
                <a:cs typeface="Times New Roman" panose="02020603050405020304" pitchFamily="18" charset="0"/>
              </a:rPr>
              <a:t>Dhammacakkappavattana</a:t>
            </a:r>
            <a:r>
              <a:rPr lang="en-US" i="1" dirty="0">
                <a:latin typeface="Times New Roman" panose="02020603050405020304" pitchFamily="18" charset="0"/>
                <a:cs typeface="Times New Roman" panose="02020603050405020304" pitchFamily="18" charset="0"/>
              </a:rPr>
              <a:t>-sutta</a:t>
            </a:r>
            <a:r>
              <a:rPr lang="en-US" dirty="0">
                <a:latin typeface="Times New Roman" panose="02020603050405020304" pitchFamily="18" charset="0"/>
                <a:cs typeface="Times New Roman" panose="02020603050405020304" pitchFamily="18" charset="0"/>
              </a:rPr>
              <a:t> see https://</a:t>
            </a:r>
            <a:r>
              <a:rPr lang="en-US" dirty="0" err="1">
                <a:latin typeface="Times New Roman" panose="02020603050405020304" pitchFamily="18" charset="0"/>
                <a:cs typeface="Times New Roman" panose="02020603050405020304" pitchFamily="18" charset="0"/>
              </a:rPr>
              <a:t>www.accesstoinsight.org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tipitaka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sn</a:t>
            </a:r>
            <a:r>
              <a:rPr lang="en-US" dirty="0">
                <a:latin typeface="Times New Roman" panose="02020603050405020304" pitchFamily="18" charset="0"/>
                <a:cs typeface="Times New Roman" panose="02020603050405020304" pitchFamily="18" charset="0"/>
              </a:rPr>
              <a:t>/sn56/sn56.011.nymo.html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image is from a Burmese manuscript in the British Library, and depicts the first sermon – for a discussion and some further images see https://</a:t>
            </a:r>
            <a:r>
              <a:rPr lang="en-US" dirty="0" err="1">
                <a:latin typeface="Times New Roman" panose="02020603050405020304" pitchFamily="18" charset="0"/>
                <a:cs typeface="Times New Roman" panose="02020603050405020304" pitchFamily="18" charset="0"/>
              </a:rPr>
              <a:t>blogs.bl.uk</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asian</a:t>
            </a:r>
            <a:r>
              <a:rPr lang="en-US" dirty="0">
                <a:latin typeface="Times New Roman" panose="02020603050405020304" pitchFamily="18" charset="0"/>
                <a:cs typeface="Times New Roman" panose="02020603050405020304" pitchFamily="18" charset="0"/>
              </a:rPr>
              <a:t>-and-</a:t>
            </a:r>
            <a:r>
              <a:rPr lang="en-US" dirty="0" err="1">
                <a:latin typeface="Times New Roman" panose="02020603050405020304" pitchFamily="18" charset="0"/>
                <a:cs typeface="Times New Roman" panose="02020603050405020304" pitchFamily="18" charset="0"/>
              </a:rPr>
              <a:t>african</a:t>
            </a:r>
            <a:r>
              <a:rPr lang="en-US" dirty="0">
                <a:latin typeface="Times New Roman" panose="02020603050405020304" pitchFamily="18" charset="0"/>
                <a:cs typeface="Times New Roman" panose="02020603050405020304" pitchFamily="18" charset="0"/>
              </a:rPr>
              <a:t>/2015/12/scenes-from-the-life-of-the-buddha-.html </a:t>
            </a:r>
          </a:p>
        </p:txBody>
      </p:sp>
      <p:sp>
        <p:nvSpPr>
          <p:cNvPr id="4" name="Slide Number Placeholder 3"/>
          <p:cNvSpPr>
            <a:spLocks noGrp="1"/>
          </p:cNvSpPr>
          <p:nvPr>
            <p:ph type="sldNum" sz="quarter" idx="5"/>
          </p:nvPr>
        </p:nvSpPr>
        <p:spPr/>
        <p:txBody>
          <a:bodyPr/>
          <a:lstStyle/>
          <a:p>
            <a:fld id="{CF746696-8B64-E940-A2CF-05F6C993981B}" type="slidenum">
              <a:rPr lang="en-US" smtClean="0"/>
              <a:t>8</a:t>
            </a:fld>
            <a:endParaRPr lang="en-US"/>
          </a:p>
        </p:txBody>
      </p:sp>
    </p:spTree>
    <p:extLst>
      <p:ext uri="{BB962C8B-B14F-4D97-AF65-F5344CB8AC3E}">
        <p14:creationId xmlns:p14="http://schemas.microsoft.com/office/powerpoint/2010/main" val="377736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Times New Roman" panose="02020603050405020304" pitchFamily="18" charset="0"/>
                <a:ea typeface="+mn-ea"/>
                <a:cs typeface="Times New Roman" panose="02020603050405020304" pitchFamily="18" charset="0"/>
              </a:rPr>
              <a:t>The image shows an illustrated page from a 19</a:t>
            </a:r>
            <a:r>
              <a:rPr lang="en-GB" sz="1200" kern="1200" baseline="30000" dirty="0">
                <a:solidFill>
                  <a:schemeClr val="tx1"/>
                </a:solidFill>
                <a:effectLst/>
                <a:latin typeface="Times New Roman" panose="02020603050405020304" pitchFamily="18" charset="0"/>
                <a:ea typeface="+mn-ea"/>
                <a:cs typeface="Times New Roman" panose="02020603050405020304" pitchFamily="18" charset="0"/>
              </a:rPr>
              <a:t>th</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 century Thai manuscript that shows the close relationship between the </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Saṅgha</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 and the Dhamma. Here we see monks reading from two different types of manuscript commonly used in </a:t>
            </a:r>
            <a:r>
              <a:rPr lang="en-GB" sz="1200" kern="1200" dirty="0" err="1">
                <a:solidFill>
                  <a:schemeClr val="tx1"/>
                </a:solidFill>
                <a:effectLst/>
                <a:latin typeface="Times New Roman" panose="02020603050405020304" pitchFamily="18" charset="0"/>
                <a:ea typeface="+mn-ea"/>
                <a:cs typeface="Times New Roman" panose="02020603050405020304" pitchFamily="18" charset="0"/>
              </a:rPr>
              <a:t>Theravāda</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 Buddhism: palm leaf bundles (on the left) and a folded paper manuscript made from mulberry leaves (on the right). The monks are shown in the traditional ochre robes, with laypeople making respectful gestures below. The manuscript is in the Chester Beatty Library in Dublin and can be found here: </a:t>
            </a:r>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https://cbl01.intranda.com/viewer/object/Thi_1318/3/LOG_0000/</a:t>
            </a: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Times New Roman" panose="02020603050405020304" pitchFamily="18" charset="0"/>
                <a:ea typeface="+mn-ea"/>
                <a:cs typeface="Times New Roman" panose="02020603050405020304" pitchFamily="18" charset="0"/>
              </a:rPr>
              <a:t>Here is a short film on lay-monastic interactions in Sri Lanka, showing the gift of a meal from laypeople to a group of monks: </a:t>
            </a:r>
            <a:r>
              <a:rPr lang="en-GB" sz="1200" u="sng" kern="1200" dirty="0">
                <a:solidFill>
                  <a:schemeClr val="tx1"/>
                </a:solidFill>
                <a:effectLst/>
                <a:latin typeface="Times New Roman" panose="02020603050405020304" pitchFamily="18" charset="0"/>
                <a:ea typeface="+mn-ea"/>
                <a:cs typeface="Times New Roman" panose="02020603050405020304" pitchFamily="18" charset="0"/>
                <a:hlinkClick r:id="rId4"/>
              </a:rPr>
              <a:t>http://vimeo.com/112263908</a:t>
            </a:r>
            <a:r>
              <a:rPr lang="en-GB" sz="1200" kern="1200" dirty="0">
                <a:solidFill>
                  <a:schemeClr val="tx1"/>
                </a:solidFill>
                <a:effectLst/>
                <a:latin typeface="Times New Roman" panose="02020603050405020304" pitchFamily="18" charset="0"/>
                <a:ea typeface="+mn-ea"/>
                <a:cs typeface="Times New Roman" panose="02020603050405020304" pitchFamily="18" charset="0"/>
              </a:rPr>
              <a:t>. It was made by Dr Rita Langer of Bristol University as part of a research project into food and Buddhist cosmology. You may enjoy watching it – or others in the series – with your pupils</a:t>
            </a:r>
          </a:p>
        </p:txBody>
      </p:sp>
      <p:sp>
        <p:nvSpPr>
          <p:cNvPr id="4" name="Slide Number Placeholder 3"/>
          <p:cNvSpPr>
            <a:spLocks noGrp="1"/>
          </p:cNvSpPr>
          <p:nvPr>
            <p:ph type="sldNum" sz="quarter" idx="5"/>
          </p:nvPr>
        </p:nvSpPr>
        <p:spPr/>
        <p:txBody>
          <a:bodyPr/>
          <a:lstStyle/>
          <a:p>
            <a:fld id="{CF746696-8B64-E940-A2CF-05F6C993981B}" type="slidenum">
              <a:rPr lang="en-US" smtClean="0"/>
              <a:t>9</a:t>
            </a:fld>
            <a:endParaRPr lang="en-US"/>
          </a:p>
        </p:txBody>
      </p:sp>
    </p:spTree>
    <p:extLst>
      <p:ext uri="{BB962C8B-B14F-4D97-AF65-F5344CB8AC3E}">
        <p14:creationId xmlns:p14="http://schemas.microsoft.com/office/powerpoint/2010/main" val="234208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Either map can be enlarged to see its details; however, the specifics of the left-hand map, such as the dates shown, are the subject of ongoing debate among scholars. The right-hand map is more valuable for discussing Buddhism as it exists in the world today.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common threefold division of types of Buddhism in the world (talk of ‘schools’ or ‘sects’ is less accurate) is as follows:</a:t>
            </a:r>
          </a:p>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Buddhism is found in Sri Lanka, across Southeast Asia (especially Myanmar/Burma, Thailand, Laos and Cambodia), and in pockets elsewhere in the world. Its primary scriptural authority is the Pali Canon, and most of this series of presentations will focus on ideas and practices proper to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Buddhist.</a:t>
            </a:r>
          </a:p>
          <a:p>
            <a:r>
              <a:rPr lang="en-US" dirty="0">
                <a:latin typeface="Times New Roman" panose="02020603050405020304" pitchFamily="18" charset="0"/>
                <a:cs typeface="Times New Roman" panose="02020603050405020304" pitchFamily="18" charset="0"/>
              </a:rPr>
              <a:t>2) Mahāyāna Buddhism is an umbrella term for a great diversity of types of Buddhism, some (but not all) of which survive across East Asia (China, Korea, Japan, Vietnam) and Central Asia (Tibet and Nepal, but see below). Forms of Mahāyāna Buddhism also have a following in the West, for example Zen and </a:t>
            </a:r>
            <a:r>
              <a:rPr lang="en-US" dirty="0" err="1">
                <a:latin typeface="Times New Roman" panose="02020603050405020304" pitchFamily="18" charset="0"/>
                <a:cs typeface="Times New Roman" panose="02020603050405020304" pitchFamily="18" charset="0"/>
              </a:rPr>
              <a:t>Nichiren</a:t>
            </a:r>
            <a:r>
              <a:rPr lang="en-US" dirty="0">
                <a:latin typeface="Times New Roman" panose="02020603050405020304" pitchFamily="18" charset="0"/>
                <a:cs typeface="Times New Roman" panose="02020603050405020304" pitchFamily="18" charset="0"/>
              </a:rPr>
              <a:t>, both of which are from Japan.</a:t>
            </a: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Vajrayāna</a:t>
            </a:r>
            <a:r>
              <a:rPr lang="en-US" dirty="0">
                <a:latin typeface="Times New Roman" panose="02020603050405020304" pitchFamily="18" charset="0"/>
                <a:cs typeface="Times New Roman" panose="02020603050405020304" pitchFamily="18" charset="0"/>
              </a:rPr>
              <a:t> Buddhism, otherwise ‘Tantric’ Buddhism, is a distinctive sub-set of forms of Mahāyāna Buddhism, found primarily in Tibet and Nepal but also, since the middle of the last century, with a significant following across the West.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Other forms of Buddhism exist; for example, Buddhism essentially disappeared from India around the fourteenth century, but since the middle of the twentieth century there have been Buddhists in India who draw inspiration from the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world (although they are not strictly speaking </a:t>
            </a:r>
            <a:r>
              <a:rPr lang="en-US" dirty="0" err="1">
                <a:latin typeface="Times New Roman" panose="02020603050405020304" pitchFamily="18" charset="0"/>
                <a:cs typeface="Times New Roman" panose="02020603050405020304" pitchFamily="18" charset="0"/>
              </a:rPr>
              <a:t>Theravādin</a:t>
            </a:r>
            <a:r>
              <a:rPr lang="en-US" dirty="0">
                <a:latin typeface="Times New Roman" panose="02020603050405020304" pitchFamily="18" charset="0"/>
                <a:cs typeface="Times New Roman" panose="02020603050405020304" pitchFamily="18" charset="0"/>
              </a:rPr>
              <a:t> themselves). Many forms of Buddhism similar to </a:t>
            </a:r>
            <a:r>
              <a:rPr lang="en-US" dirty="0" err="1">
                <a:latin typeface="Times New Roman" panose="02020603050405020304" pitchFamily="18" charset="0"/>
                <a:cs typeface="Times New Roman" panose="02020603050405020304" pitchFamily="18" charset="0"/>
              </a:rPr>
              <a:t>Theravāda</a:t>
            </a:r>
            <a:r>
              <a:rPr lang="en-US" dirty="0">
                <a:latin typeface="Times New Roman" panose="02020603050405020304" pitchFamily="18" charset="0"/>
                <a:cs typeface="Times New Roman" panose="02020603050405020304" pitchFamily="18" charset="0"/>
              </a:rPr>
              <a:t> have been lost over the centuries, as have many forms of Mahāyāna Buddhism that are known to us today only by their surviving literature.</a:t>
            </a:r>
          </a:p>
        </p:txBody>
      </p:sp>
      <p:sp>
        <p:nvSpPr>
          <p:cNvPr id="4" name="Slide Number Placeholder 3"/>
          <p:cNvSpPr>
            <a:spLocks noGrp="1"/>
          </p:cNvSpPr>
          <p:nvPr>
            <p:ph type="sldNum" sz="quarter" idx="5"/>
          </p:nvPr>
        </p:nvSpPr>
        <p:spPr/>
        <p:txBody>
          <a:bodyPr/>
          <a:lstStyle/>
          <a:p>
            <a:fld id="{CF746696-8B64-E940-A2CF-05F6C993981B}" type="slidenum">
              <a:rPr lang="en-US" smtClean="0"/>
              <a:t>10</a:t>
            </a:fld>
            <a:endParaRPr lang="en-US"/>
          </a:p>
        </p:txBody>
      </p:sp>
    </p:spTree>
    <p:extLst>
      <p:ext uri="{BB962C8B-B14F-4D97-AF65-F5344CB8AC3E}">
        <p14:creationId xmlns:p14="http://schemas.microsoft.com/office/powerpoint/2010/main" val="6160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951-89C5-6147-B6D3-A38301E471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4A0FDE5-CE43-1B47-B52C-8BA2F2B5A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FB905A-C84A-8844-960E-479F94C920AB}"/>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5" name="Footer Placeholder 4">
            <a:extLst>
              <a:ext uri="{FF2B5EF4-FFF2-40B4-BE49-F238E27FC236}">
                <a16:creationId xmlns:a16="http://schemas.microsoft.com/office/drawing/2014/main" id="{0017E86F-9C43-DF45-85E3-724012F72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31C7E-185B-C143-87CA-B9FB968FFE18}"/>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78432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49AD-DC1B-AA42-87E3-C9C19D2DB86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4531FE-B2E9-2446-9100-5425D4CD45D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F6AE78-7844-9E4E-8F71-0931FCFBB9C0}"/>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5" name="Footer Placeholder 4">
            <a:extLst>
              <a:ext uri="{FF2B5EF4-FFF2-40B4-BE49-F238E27FC236}">
                <a16:creationId xmlns:a16="http://schemas.microsoft.com/office/drawing/2014/main" id="{376019CC-E804-8647-B09D-470FC6CC5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092D-B1DD-A348-AB9E-51B288E16ABE}"/>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16853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8426BB-935B-DB49-B666-828C6A3B01F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5BE9CF-500D-6E4B-B74F-291A632F9F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E40FDD-128E-874C-A5C4-0D4CF88699F9}"/>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5" name="Footer Placeholder 4">
            <a:extLst>
              <a:ext uri="{FF2B5EF4-FFF2-40B4-BE49-F238E27FC236}">
                <a16:creationId xmlns:a16="http://schemas.microsoft.com/office/drawing/2014/main" id="{CF2D2402-CA4C-BE4C-8022-A86B67C9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35210-2854-1F49-BDC0-5362C52AEA50}"/>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126420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5D7F-815D-FE48-AD4F-34F864BDB1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C3D6B4D-63CE-B74B-A164-8FDFB8C25B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CA34D2-0F4A-2141-8B4C-FC1389ECE19B}"/>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5" name="Footer Placeholder 4">
            <a:extLst>
              <a:ext uri="{FF2B5EF4-FFF2-40B4-BE49-F238E27FC236}">
                <a16:creationId xmlns:a16="http://schemas.microsoft.com/office/drawing/2014/main" id="{2953C705-4601-5C41-BF9C-96E56D3FF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25EE2-9288-B741-9553-D1ABEA9E1724}"/>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406123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748D-BDE1-884A-BA85-F2C53D444F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EA4197-0CF8-084E-81A8-24B43A7CB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5F1558-C3F8-1846-98A9-6FA9BF83F4AA}"/>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5" name="Footer Placeholder 4">
            <a:extLst>
              <a:ext uri="{FF2B5EF4-FFF2-40B4-BE49-F238E27FC236}">
                <a16:creationId xmlns:a16="http://schemas.microsoft.com/office/drawing/2014/main" id="{88767B05-3CFC-824A-8631-95F0E9463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1F3CD-293D-F44D-90C7-83EFCD747BE1}"/>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220506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5EF3-D23A-3146-B896-413C979717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F4487B-3ED3-EB4F-9FC2-0BCBB76F32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956548-116C-2449-9532-87F921D5D2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094AEF-CB44-2943-9974-A945CDCCBADA}"/>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6" name="Footer Placeholder 5">
            <a:extLst>
              <a:ext uri="{FF2B5EF4-FFF2-40B4-BE49-F238E27FC236}">
                <a16:creationId xmlns:a16="http://schemas.microsoft.com/office/drawing/2014/main" id="{3BBFE77D-77A9-ED49-AA43-F77A973E1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2940C-0A61-CE4C-82E4-95DCC66E952D}"/>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270959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9E6D-FDC4-1548-ACFC-0B8A3C1C61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B34CF1-6061-5245-B066-5BC03BE3E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D7F2F2-0E64-6442-83C6-C05986C426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7D957C7-94E4-C743-B456-FC7547610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A626E0-BE91-9E4A-8258-7EDCEE9531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86A2FE-D65B-F648-A4C2-73C18C9ED3B0}"/>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8" name="Footer Placeholder 7">
            <a:extLst>
              <a:ext uri="{FF2B5EF4-FFF2-40B4-BE49-F238E27FC236}">
                <a16:creationId xmlns:a16="http://schemas.microsoft.com/office/drawing/2014/main" id="{42EE7D3D-4280-AF41-982E-6419455549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0DE856-18CE-7A49-B94E-7EA3565441D5}"/>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91621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56F5-272F-9E4B-A78E-A34CE37642D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ACB3EC1-E813-D44D-8E47-1B4B75D16D2B}"/>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4" name="Footer Placeholder 3">
            <a:extLst>
              <a:ext uri="{FF2B5EF4-FFF2-40B4-BE49-F238E27FC236}">
                <a16:creationId xmlns:a16="http://schemas.microsoft.com/office/drawing/2014/main" id="{0D638949-3FEE-1242-9CCE-4CCEF1EC20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5663E-BA78-E645-831A-781239DC6CD3}"/>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218585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D5092-6059-6F49-8525-947CCED2F6A6}"/>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3" name="Footer Placeholder 2">
            <a:extLst>
              <a:ext uri="{FF2B5EF4-FFF2-40B4-BE49-F238E27FC236}">
                <a16:creationId xmlns:a16="http://schemas.microsoft.com/office/drawing/2014/main" id="{9F737EC0-A28E-B84C-B4B2-9591D4899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410D5-81D5-7543-B387-579A353F0838}"/>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212783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C19D-ABD1-064A-9DFB-6A05C9B9D8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3CC5C4-6D4E-C74C-963E-9CE1828CE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6FC057C-7483-764C-8E48-0CC3E3B3D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8225B5-A153-F746-BFB4-9BE101FD7319}"/>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6" name="Footer Placeholder 5">
            <a:extLst>
              <a:ext uri="{FF2B5EF4-FFF2-40B4-BE49-F238E27FC236}">
                <a16:creationId xmlns:a16="http://schemas.microsoft.com/office/drawing/2014/main" id="{E3A87F4A-9C33-7441-9BD2-10D544142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8581D-79E4-1946-B982-1EA8CFD5D611}"/>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390029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6D1F-F11D-BF46-9D59-ADBF9EE3B9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8AA22C1-FA17-2645-AFA2-5E82139F4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5702CA-A13B-994B-97F4-7E97212C4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13A99F-14E7-DD44-9326-1C9791B97283}"/>
              </a:ext>
            </a:extLst>
          </p:cNvPr>
          <p:cNvSpPr>
            <a:spLocks noGrp="1"/>
          </p:cNvSpPr>
          <p:nvPr>
            <p:ph type="dt" sz="half" idx="10"/>
          </p:nvPr>
        </p:nvSpPr>
        <p:spPr/>
        <p:txBody>
          <a:bodyPr/>
          <a:lstStyle/>
          <a:p>
            <a:fld id="{E4A31DAB-A577-0247-B5A3-FFDCE3E32B05}" type="datetimeFigureOut">
              <a:rPr lang="en-US" smtClean="0"/>
              <a:t>2/10/21</a:t>
            </a:fld>
            <a:endParaRPr lang="en-US"/>
          </a:p>
        </p:txBody>
      </p:sp>
      <p:sp>
        <p:nvSpPr>
          <p:cNvPr id="6" name="Footer Placeholder 5">
            <a:extLst>
              <a:ext uri="{FF2B5EF4-FFF2-40B4-BE49-F238E27FC236}">
                <a16:creationId xmlns:a16="http://schemas.microsoft.com/office/drawing/2014/main" id="{2DAAD479-7118-D34E-A42B-1007F323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F71CA-84E7-2D41-AD29-AE1F07FCF9F8}"/>
              </a:ext>
            </a:extLst>
          </p:cNvPr>
          <p:cNvSpPr>
            <a:spLocks noGrp="1"/>
          </p:cNvSpPr>
          <p:nvPr>
            <p:ph type="sldNum" sz="quarter" idx="12"/>
          </p:nvPr>
        </p:nvSpPr>
        <p:spPr/>
        <p:txBody>
          <a:bodyPr/>
          <a:lstStyle/>
          <a:p>
            <a:fld id="{9225A8FE-5F5F-F44B-8061-BE9C2512D801}" type="slidenum">
              <a:rPr lang="en-US" smtClean="0"/>
              <a:t>‹#›</a:t>
            </a:fld>
            <a:endParaRPr lang="en-US"/>
          </a:p>
        </p:txBody>
      </p:sp>
    </p:spTree>
    <p:extLst>
      <p:ext uri="{BB962C8B-B14F-4D97-AF65-F5344CB8AC3E}">
        <p14:creationId xmlns:p14="http://schemas.microsoft.com/office/powerpoint/2010/main" val="15541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ECC23-26E3-AD48-9324-536E5EA83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2076C3-AA6B-C046-84ED-26F790D53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92A6D7-7C8B-5444-8711-62F84BE55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31DAB-A577-0247-B5A3-FFDCE3E32B05}" type="datetimeFigureOut">
              <a:rPr lang="en-US" smtClean="0"/>
              <a:t>2/10/21</a:t>
            </a:fld>
            <a:endParaRPr lang="en-US"/>
          </a:p>
        </p:txBody>
      </p:sp>
      <p:sp>
        <p:nvSpPr>
          <p:cNvPr id="5" name="Footer Placeholder 4">
            <a:extLst>
              <a:ext uri="{FF2B5EF4-FFF2-40B4-BE49-F238E27FC236}">
                <a16:creationId xmlns:a16="http://schemas.microsoft.com/office/drawing/2014/main" id="{9D2A38F9-4F3B-BA43-A5CA-01126EEC2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3E0527-1232-EE4F-AAFF-7A37FFCE4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5A8FE-5F5F-F44B-8061-BE9C2512D801}" type="slidenum">
              <a:rPr lang="en-US" smtClean="0"/>
              <a:t>‹#›</a:t>
            </a:fld>
            <a:endParaRPr lang="en-US"/>
          </a:p>
        </p:txBody>
      </p:sp>
    </p:spTree>
    <p:extLst>
      <p:ext uri="{BB962C8B-B14F-4D97-AF65-F5344CB8AC3E}">
        <p14:creationId xmlns:p14="http://schemas.microsoft.com/office/powerpoint/2010/main" val="421416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tif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upload.wikimedia.org/wikipedia/commons/d/de/Veneration_of_the_Three_Jewels%2C_Chorasan%2C_Gandhara%2C_2nd_century_AD%2C_schist_-_Ethnological_Museum%2C_Berlin_-_DSC01642.JPG" TargetMode="External"/><Relationship Id="rId5" Type="http://schemas.openxmlformats.org/officeDocument/2006/relationships/image" Target="../media/image5.png"/><Relationship Id="rId4" Type="http://schemas.openxmlformats.org/officeDocument/2006/relationships/hyperlink" Target="https://upload.wikimedia.org/wikipedia/commons/8/8e/Threejewels.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E36D64-82B1-D740-BD14-535CED494AE8}"/>
              </a:ext>
            </a:extLst>
          </p:cNvPr>
          <p:cNvSpPr txBox="1"/>
          <p:nvPr/>
        </p:nvSpPr>
        <p:spPr>
          <a:xfrm>
            <a:off x="945356" y="1471607"/>
            <a:ext cx="10301287"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Introduction to Key Concepts in Buddhism</a:t>
            </a:r>
          </a:p>
          <a:p>
            <a:pPr algn="ctr"/>
            <a:r>
              <a:rPr lang="en-US" sz="5400" dirty="0">
                <a:latin typeface="Times New Roman" panose="02020603050405020304" pitchFamily="18" charset="0"/>
                <a:cs typeface="Times New Roman" panose="02020603050405020304" pitchFamily="18" charset="0"/>
              </a:rPr>
              <a:t>for RMPS Teachers</a:t>
            </a:r>
          </a:p>
        </p:txBody>
      </p:sp>
      <p:pic>
        <p:nvPicPr>
          <p:cNvPr id="9" name="Picture 8" descr="Shape&#10;&#10;Description automatically generated with medium confidence">
            <a:extLst>
              <a:ext uri="{FF2B5EF4-FFF2-40B4-BE49-F238E27FC236}">
                <a16:creationId xmlns:a16="http://schemas.microsoft.com/office/drawing/2014/main" id="{0404B13C-32BE-D54D-857C-F561C146E68E}"/>
              </a:ext>
            </a:extLst>
          </p:cNvPr>
          <p:cNvPicPr>
            <a:picLocks noChangeAspect="1"/>
          </p:cNvPicPr>
          <p:nvPr/>
        </p:nvPicPr>
        <p:blipFill>
          <a:blip r:embed="rId3"/>
          <a:stretch>
            <a:fillRect/>
          </a:stretch>
        </p:blipFill>
        <p:spPr>
          <a:xfrm>
            <a:off x="4467662" y="207395"/>
            <a:ext cx="3256674" cy="1414082"/>
          </a:xfrm>
          <a:prstGeom prst="rect">
            <a:avLst/>
          </a:prstGeom>
        </p:spPr>
      </p:pic>
      <p:sp>
        <p:nvSpPr>
          <p:cNvPr id="10" name="TextBox 9">
            <a:extLst>
              <a:ext uri="{FF2B5EF4-FFF2-40B4-BE49-F238E27FC236}">
                <a16:creationId xmlns:a16="http://schemas.microsoft.com/office/drawing/2014/main" id="{8E336F34-5894-8A4E-BE37-DD0BC7B0A960}"/>
              </a:ext>
            </a:extLst>
          </p:cNvPr>
          <p:cNvSpPr txBox="1"/>
          <p:nvPr/>
        </p:nvSpPr>
        <p:spPr>
          <a:xfrm>
            <a:off x="614361" y="4188424"/>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11" name="TextBox 10">
            <a:extLst>
              <a:ext uri="{FF2B5EF4-FFF2-40B4-BE49-F238E27FC236}">
                <a16:creationId xmlns:a16="http://schemas.microsoft.com/office/drawing/2014/main" id="{658886F2-F1AE-4144-9589-E0611F13CE35}"/>
              </a:ext>
            </a:extLst>
          </p:cNvPr>
          <p:cNvSpPr txBox="1"/>
          <p:nvPr/>
        </p:nvSpPr>
        <p:spPr>
          <a:xfrm>
            <a:off x="4529138" y="6003880"/>
            <a:ext cx="3459955" cy="461665"/>
          </a:xfrm>
          <a:prstGeom prst="rect">
            <a:avLst/>
          </a:prstGeom>
          <a:noFill/>
        </p:spPr>
        <p:txBody>
          <a:bodyPr wrap="square" rtlCol="0">
            <a:spAutoFit/>
          </a:bodyPr>
          <a:lstStyle/>
          <a:p>
            <a:pPr algn="ctr"/>
            <a:r>
              <a:rPr lang="en-US" sz="2400" u="sng" dirty="0">
                <a:latin typeface="Times New Roman" panose="02020603050405020304" pitchFamily="18" charset="0"/>
                <a:cs typeface="Times New Roman" panose="02020603050405020304" pitchFamily="18" charset="0"/>
              </a:rPr>
              <a:t>Feb-Jun 2021</a:t>
            </a:r>
          </a:p>
        </p:txBody>
      </p:sp>
    </p:spTree>
    <p:extLst>
      <p:ext uri="{BB962C8B-B14F-4D97-AF65-F5344CB8AC3E}">
        <p14:creationId xmlns:p14="http://schemas.microsoft.com/office/powerpoint/2010/main" val="140605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B4057-1763-6242-8DB1-D4AAD110B9EC}"/>
              </a:ext>
            </a:extLst>
          </p:cNvPr>
          <p:cNvSpPr txBox="1"/>
          <p:nvPr/>
        </p:nvSpPr>
        <p:spPr>
          <a:xfrm>
            <a:off x="385010" y="267322"/>
            <a:ext cx="11341769"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a:t>
            </a:r>
            <a:r>
              <a:rPr lang="en-US" sz="4600" dirty="0" err="1">
                <a:latin typeface="Times New Roman" panose="02020603050405020304" pitchFamily="18" charset="0"/>
                <a:cs typeface="Times New Roman" panose="02020603050405020304" pitchFamily="18" charset="0"/>
              </a:rPr>
              <a:t>Saṅgha</a:t>
            </a:r>
            <a:r>
              <a:rPr lang="en-US" sz="4600" dirty="0">
                <a:latin typeface="Times New Roman" panose="02020603050405020304" pitchFamily="18" charset="0"/>
                <a:cs typeface="Times New Roman" panose="02020603050405020304" pitchFamily="18" charset="0"/>
              </a:rPr>
              <a:t> across Asia</a:t>
            </a:r>
            <a:endParaRPr lang="en-US" sz="4600" i="1" dirty="0">
              <a:latin typeface="Times New Roman" panose="02020603050405020304" pitchFamily="18" charset="0"/>
              <a:cs typeface="Times New Roman" panose="02020603050405020304" pitchFamily="18" charset="0"/>
            </a:endParaRPr>
          </a:p>
        </p:txBody>
      </p:sp>
      <p:pic>
        <p:nvPicPr>
          <p:cNvPr id="7169" name="Picture 1">
            <a:extLst>
              <a:ext uri="{FF2B5EF4-FFF2-40B4-BE49-F238E27FC236}">
                <a16:creationId xmlns:a16="http://schemas.microsoft.com/office/drawing/2014/main" id="{DB1CA8C9-C46A-0D4F-A6AB-FE7BE8C992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5430" y="1181518"/>
            <a:ext cx="4341363" cy="4126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81E92B-05CB-DC45-A331-CD98D07ACEFA}"/>
              </a:ext>
            </a:extLst>
          </p:cNvPr>
          <p:cNvPicPr>
            <a:picLocks noChangeAspect="1"/>
          </p:cNvPicPr>
          <p:nvPr/>
        </p:nvPicPr>
        <p:blipFill>
          <a:blip r:embed="rId5"/>
          <a:stretch>
            <a:fillRect/>
          </a:stretch>
        </p:blipFill>
        <p:spPr>
          <a:xfrm>
            <a:off x="4991724" y="1181518"/>
            <a:ext cx="6519934" cy="5245924"/>
          </a:xfrm>
          <a:prstGeom prst="rect">
            <a:avLst/>
          </a:prstGeom>
        </p:spPr>
      </p:pic>
      <p:sp>
        <p:nvSpPr>
          <p:cNvPr id="4" name="TextBox 3">
            <a:extLst>
              <a:ext uri="{FF2B5EF4-FFF2-40B4-BE49-F238E27FC236}">
                <a16:creationId xmlns:a16="http://schemas.microsoft.com/office/drawing/2014/main" id="{094350DF-D976-3F40-8E6F-94EC48B43F09}"/>
              </a:ext>
            </a:extLst>
          </p:cNvPr>
          <p:cNvSpPr txBox="1"/>
          <p:nvPr/>
        </p:nvSpPr>
        <p:spPr>
          <a:xfrm>
            <a:off x="545432" y="5421775"/>
            <a:ext cx="4341361"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Left: the historical spread of Buddhism (map from </a:t>
            </a:r>
            <a:r>
              <a:rPr lang="en-US" sz="1600" i="1" dirty="0" err="1">
                <a:latin typeface="Times New Roman" panose="02020603050405020304" pitchFamily="18" charset="0"/>
                <a:cs typeface="Times New Roman" panose="02020603050405020304" pitchFamily="18" charset="0"/>
              </a:rPr>
              <a:t>www.wikipedia.com</a:t>
            </a:r>
            <a:r>
              <a:rPr lang="en-US" sz="1600" dirty="0">
                <a:latin typeface="Times New Roman" panose="02020603050405020304" pitchFamily="18" charset="0"/>
                <a:cs typeface="Times New Roman" panose="02020603050405020304" pitchFamily="18" charset="0"/>
              </a:rPr>
              <a:t>).</a:t>
            </a:r>
          </a:p>
          <a:p>
            <a:pPr algn="just"/>
            <a:r>
              <a:rPr lang="en-US" sz="1600" dirty="0">
                <a:latin typeface="Times New Roman" panose="02020603050405020304" pitchFamily="18" charset="0"/>
                <a:cs typeface="Times New Roman" panose="02020603050405020304" pitchFamily="18" charset="0"/>
              </a:rPr>
              <a:t>Right: the contemporary distribution of Buddhism across Asia (map from </a:t>
            </a:r>
            <a:r>
              <a:rPr lang="en-US" sz="1600" i="1" dirty="0" err="1">
                <a:latin typeface="Times New Roman" panose="02020603050405020304" pitchFamily="18" charset="0"/>
                <a:cs typeface="Times New Roman" panose="02020603050405020304" pitchFamily="18" charset="0"/>
              </a:rPr>
              <a:t>www.studybuddhism.com</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719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171897"/>
            <a:ext cx="9317620" cy="800219"/>
          </a:xfrm>
          <a:prstGeom prst="rect">
            <a:avLst/>
          </a:prstGeom>
          <a:noFill/>
        </p:spPr>
        <p:txBody>
          <a:bodyPr wrap="square" rtlCol="0">
            <a:spAutoFit/>
          </a:bodyPr>
          <a:lstStyle/>
          <a:p>
            <a:r>
              <a:rPr lang="en-US" sz="4600" i="1" dirty="0">
                <a:latin typeface="Times New Roman" panose="02020603050405020304" pitchFamily="18" charset="0"/>
                <a:cs typeface="Times New Roman" panose="02020603050405020304" pitchFamily="18" charset="0"/>
              </a:rPr>
              <a:t>Series aims</a:t>
            </a:r>
          </a:p>
        </p:txBody>
      </p:sp>
      <p:sp>
        <p:nvSpPr>
          <p:cNvPr id="3" name="TextBox 2">
            <a:extLst>
              <a:ext uri="{FF2B5EF4-FFF2-40B4-BE49-F238E27FC236}">
                <a16:creationId xmlns:a16="http://schemas.microsoft.com/office/drawing/2014/main" id="{2267E340-B103-F446-BC09-65F53066D922}"/>
              </a:ext>
            </a:extLst>
          </p:cNvPr>
          <p:cNvSpPr txBox="1"/>
          <p:nvPr/>
        </p:nvSpPr>
        <p:spPr>
          <a:xfrm>
            <a:off x="756363" y="931350"/>
            <a:ext cx="11002500"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discuss and clarify concepts that appear in the N5 and </a:t>
            </a:r>
            <a:r>
              <a:rPr lang="en-US" sz="2400" dirty="0" err="1">
                <a:latin typeface="Times New Roman" panose="02020603050405020304" pitchFamily="18" charset="0"/>
                <a:cs typeface="Times New Roman" panose="02020603050405020304" pitchFamily="18" charset="0"/>
              </a:rPr>
              <a:t>Highers</a:t>
            </a:r>
            <a:r>
              <a:rPr lang="en-US" sz="2400" dirty="0">
                <a:latin typeface="Times New Roman" panose="02020603050405020304" pitchFamily="18" charset="0"/>
                <a:cs typeface="Times New Roman" panose="02020603050405020304" pitchFamily="18" charset="0"/>
              </a:rPr>
              <a:t> curricula</a:t>
            </a:r>
          </a:p>
          <a:p>
            <a:pPr lvl="1" algn="just"/>
            <a:r>
              <a:rPr lang="en-US" sz="2400" dirty="0">
                <a:latin typeface="Times New Roman" panose="02020603050405020304" pitchFamily="18" charset="0"/>
                <a:cs typeface="Times New Roman" panose="02020603050405020304" pitchFamily="18" charset="0"/>
              </a:rPr>
              <a:t>	(e.g. what is </a:t>
            </a:r>
            <a:r>
              <a:rPr lang="en-US" sz="2400" i="1" dirty="0" err="1">
                <a:latin typeface="Times New Roman" panose="02020603050405020304" pitchFamily="18" charset="0"/>
                <a:cs typeface="Times New Roman" panose="02020603050405020304" pitchFamily="18" charset="0"/>
              </a:rPr>
              <a:t>saṃsāra</a:t>
            </a:r>
            <a:r>
              <a:rPr lang="en-US" sz="2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introduce some potentially useful sources for understanding these concepts</a:t>
            </a:r>
          </a:p>
          <a:p>
            <a:pPr algn="just"/>
            <a:r>
              <a:rPr lang="en-US" sz="2400" dirty="0">
                <a:latin typeface="Times New Roman" panose="02020603050405020304" pitchFamily="18" charset="0"/>
                <a:cs typeface="Times New Roman" panose="02020603050405020304" pitchFamily="18" charset="0"/>
              </a:rPr>
              <a:t>	(e.g. some illuminating passages from the Pāli Canon)</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situate these concepts, over five months of presentations, in relation to one another 	(e.g. what has meditation to do with </a:t>
            </a:r>
            <a:r>
              <a:rPr lang="en-US" sz="2400" i="1" dirty="0">
                <a:latin typeface="Times New Roman" panose="02020603050405020304" pitchFamily="18" charset="0"/>
                <a:cs typeface="Times New Roman" panose="02020603050405020304" pitchFamily="18" charset="0"/>
              </a:rPr>
              <a:t>karma</a:t>
            </a:r>
            <a:r>
              <a:rPr lang="en-US" sz="24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167F5AF-AAE6-9046-89C6-49C5526F15D4}"/>
              </a:ext>
            </a:extLst>
          </p:cNvPr>
          <p:cNvSpPr txBox="1"/>
          <p:nvPr/>
        </p:nvSpPr>
        <p:spPr>
          <a:xfrm>
            <a:off x="538831" y="3145865"/>
            <a:ext cx="9317620" cy="800219"/>
          </a:xfrm>
          <a:prstGeom prst="rect">
            <a:avLst/>
          </a:prstGeom>
          <a:noFill/>
        </p:spPr>
        <p:txBody>
          <a:bodyPr wrap="square" rtlCol="0">
            <a:spAutoFit/>
          </a:bodyPr>
          <a:lstStyle/>
          <a:p>
            <a:r>
              <a:rPr lang="en-US" sz="4600" i="1" dirty="0">
                <a:latin typeface="Times New Roman" panose="02020603050405020304" pitchFamily="18" charset="0"/>
                <a:cs typeface="Times New Roman" panose="02020603050405020304" pitchFamily="18" charset="0"/>
              </a:rPr>
              <a:t>Method</a:t>
            </a:r>
          </a:p>
        </p:txBody>
      </p:sp>
      <p:sp>
        <p:nvSpPr>
          <p:cNvPr id="6" name="TextBox 5">
            <a:extLst>
              <a:ext uri="{FF2B5EF4-FFF2-40B4-BE49-F238E27FC236}">
                <a16:creationId xmlns:a16="http://schemas.microsoft.com/office/drawing/2014/main" id="{F4CD2A42-743D-284F-9A3E-BCB78BA5A23D}"/>
              </a:ext>
            </a:extLst>
          </p:cNvPr>
          <p:cNvSpPr txBox="1"/>
          <p:nvPr/>
        </p:nvSpPr>
        <p:spPr>
          <a:xfrm>
            <a:off x="756363" y="3831352"/>
            <a:ext cx="8397990"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will consider primarily </a:t>
            </a:r>
            <a:r>
              <a:rPr lang="en-US" sz="2200" u="sng" dirty="0" err="1">
                <a:latin typeface="Times New Roman" panose="02020603050405020304" pitchFamily="18" charset="0"/>
                <a:cs typeface="Times New Roman" panose="02020603050405020304" pitchFamily="18" charset="0"/>
              </a:rPr>
              <a:t>Theravāda</a:t>
            </a:r>
            <a:r>
              <a:rPr lang="en-US" sz="2200" dirty="0">
                <a:latin typeface="Times New Roman" panose="02020603050405020304" pitchFamily="18" charset="0"/>
                <a:cs typeface="Times New Roman" panose="02020603050405020304" pitchFamily="18" charset="0"/>
              </a:rPr>
              <a:t> Buddhism, and through this also consider the background to Buddhist thought and practice in South Asia (modern day India, Nepal etc.)</a:t>
            </a: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will primarily refer to concepts using the Buddhist scriptural language </a:t>
            </a:r>
            <a:r>
              <a:rPr lang="en-US" sz="2200" u="sng" dirty="0">
                <a:latin typeface="Times New Roman" panose="02020603050405020304" pitchFamily="18" charset="0"/>
                <a:cs typeface="Times New Roman" panose="02020603050405020304" pitchFamily="18" charset="0"/>
              </a:rPr>
              <a:t>Pāli</a:t>
            </a:r>
            <a:r>
              <a:rPr lang="en-US" sz="2200" dirty="0">
                <a:latin typeface="Times New Roman" panose="02020603050405020304" pitchFamily="18" charset="0"/>
                <a:cs typeface="Times New Roman" panose="02020603050405020304" pitchFamily="18" charset="0"/>
              </a:rPr>
              <a:t> (e.g. </a:t>
            </a:r>
            <a:r>
              <a:rPr lang="en-US" sz="2200" i="1" dirty="0" err="1">
                <a:latin typeface="Times New Roman" panose="02020603050405020304" pitchFamily="18" charset="0"/>
                <a:cs typeface="Times New Roman" panose="02020603050405020304" pitchFamily="18" charset="0"/>
              </a:rPr>
              <a:t>kamma</a:t>
            </a:r>
            <a:r>
              <a:rPr lang="en-US" sz="2200" dirty="0">
                <a:latin typeface="Times New Roman" panose="02020603050405020304" pitchFamily="18" charset="0"/>
                <a:cs typeface="Times New Roman" panose="02020603050405020304" pitchFamily="18" charset="0"/>
              </a:rPr>
              <a:t>, not </a:t>
            </a:r>
            <a:r>
              <a:rPr lang="en-US" sz="2200" i="1" dirty="0">
                <a:latin typeface="Times New Roman" panose="02020603050405020304" pitchFamily="18" charset="0"/>
                <a:cs typeface="Times New Roman" panose="02020603050405020304" pitchFamily="18" charset="0"/>
              </a:rPr>
              <a:t>karma</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nibbāna</a:t>
            </a:r>
            <a:r>
              <a:rPr lang="en-US" sz="2200" dirty="0">
                <a:latin typeface="Times New Roman" panose="02020603050405020304" pitchFamily="18" charset="0"/>
                <a:cs typeface="Times New Roman" panose="02020603050405020304" pitchFamily="18" charset="0"/>
              </a:rPr>
              <a:t>, not </a:t>
            </a:r>
            <a:r>
              <a:rPr lang="en-US" sz="2200" i="1" dirty="0" err="1">
                <a:latin typeface="Times New Roman" panose="02020603050405020304" pitchFamily="18" charset="0"/>
                <a:cs typeface="Times New Roman" panose="02020603050405020304" pitchFamily="18" charset="0"/>
              </a:rPr>
              <a:t>nirvāṇa</a:t>
            </a:r>
            <a:r>
              <a:rPr lang="en-US" sz="2200" dirty="0">
                <a:latin typeface="Times New Roman" panose="02020603050405020304" pitchFamily="18" charset="0"/>
                <a:cs typeface="Times New Roman" panose="02020603050405020304" pitchFamily="18" charset="0"/>
              </a:rPr>
              <a:t>), discussing these as one might on an undergraduate course.</a:t>
            </a: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These slides, with accompanying notes (including links to further resources), will be made available to the group.</a:t>
            </a:r>
          </a:p>
        </p:txBody>
      </p:sp>
      <p:pic>
        <p:nvPicPr>
          <p:cNvPr id="7" name="Picture 6">
            <a:extLst>
              <a:ext uri="{FF2B5EF4-FFF2-40B4-BE49-F238E27FC236}">
                <a16:creationId xmlns:a16="http://schemas.microsoft.com/office/drawing/2014/main" id="{1793AB81-C031-8A4A-9688-E4F8BC8EE69B}"/>
              </a:ext>
            </a:extLst>
          </p:cNvPr>
          <p:cNvPicPr>
            <a:picLocks noChangeAspect="1"/>
          </p:cNvPicPr>
          <p:nvPr/>
        </p:nvPicPr>
        <p:blipFill>
          <a:blip r:embed="rId4"/>
          <a:stretch>
            <a:fillRect/>
          </a:stretch>
        </p:blipFill>
        <p:spPr>
          <a:xfrm>
            <a:off x="9477579" y="3205240"/>
            <a:ext cx="1958058" cy="3123183"/>
          </a:xfrm>
          <a:prstGeom prst="rect">
            <a:avLst/>
          </a:prstGeom>
        </p:spPr>
      </p:pic>
      <p:sp>
        <p:nvSpPr>
          <p:cNvPr id="8" name="TextBox 7">
            <a:extLst>
              <a:ext uri="{FF2B5EF4-FFF2-40B4-BE49-F238E27FC236}">
                <a16:creationId xmlns:a16="http://schemas.microsoft.com/office/drawing/2014/main" id="{E1399597-3CDE-E942-BA80-7D4EBCE30C55}"/>
              </a:ext>
            </a:extLst>
          </p:cNvPr>
          <p:cNvSpPr txBox="1"/>
          <p:nvPr/>
        </p:nvSpPr>
        <p:spPr>
          <a:xfrm>
            <a:off x="8873670" y="6440710"/>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Ashmolean Museum, Oxford</a:t>
            </a:r>
          </a:p>
        </p:txBody>
      </p:sp>
    </p:spTree>
    <p:extLst>
      <p:ext uri="{BB962C8B-B14F-4D97-AF65-F5344CB8AC3E}">
        <p14:creationId xmlns:p14="http://schemas.microsoft.com/office/powerpoint/2010/main" val="243697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24676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February 9</a:t>
            </a:r>
            <a:r>
              <a:rPr lang="en-US" sz="2800" b="1" baseline="30000" dirty="0">
                <a:latin typeface="Times New Roman" panose="02020603050405020304" pitchFamily="18" charset="0"/>
                <a:cs typeface="Times New Roman" panose="02020603050405020304" pitchFamily="18" charset="0"/>
              </a:rPr>
              <a:t>th	</a:t>
            </a:r>
            <a:r>
              <a:rPr lang="en-US" sz="2800" b="1" dirty="0">
                <a:latin typeface="Times New Roman" panose="02020603050405020304" pitchFamily="18" charset="0"/>
                <a:cs typeface="Times New Roman" panose="02020603050405020304" pitchFamily="18" charset="0"/>
              </a:rPr>
              <a:t>Buddha, Dhamma, and </a:t>
            </a:r>
            <a:r>
              <a:rPr lang="en-US" sz="2800" b="1" dirty="0" err="1">
                <a:latin typeface="Times New Roman" panose="02020603050405020304" pitchFamily="18" charset="0"/>
                <a:cs typeface="Times New Roman" panose="02020603050405020304" pitchFamily="18" charset="0"/>
              </a:rPr>
              <a:t>Saṅgha</a:t>
            </a:r>
            <a:r>
              <a:rPr lang="en-US" sz="2800" b="1" dirty="0">
                <a:latin typeface="Times New Roman" panose="02020603050405020304" pitchFamily="18" charset="0"/>
                <a:cs typeface="Times New Roman" panose="02020603050405020304" pitchFamily="18" charset="0"/>
              </a:rPr>
              <a:t> (‘The Three Jewels’)</a:t>
            </a:r>
          </a:p>
          <a:p>
            <a:pPr algn="just"/>
            <a:r>
              <a:rPr lang="en-US" sz="2800" dirty="0">
                <a:latin typeface="Times New Roman" panose="02020603050405020304" pitchFamily="18" charset="0"/>
                <a:cs typeface="Times New Roman" panose="02020603050405020304" pitchFamily="18" charset="0"/>
              </a:rPr>
              <a:t>March 9</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Dukkha, </a:t>
            </a:r>
            <a:r>
              <a:rPr lang="en-US" sz="2800" dirty="0" err="1">
                <a:latin typeface="Times New Roman" panose="02020603050405020304" pitchFamily="18" charset="0"/>
                <a:cs typeface="Times New Roman" panose="02020603050405020304" pitchFamily="18" charset="0"/>
              </a:rPr>
              <a:t>Anicca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Anattā</a:t>
            </a:r>
            <a:r>
              <a:rPr lang="en-US" sz="2800" dirty="0">
                <a:latin typeface="Times New Roman" panose="02020603050405020304" pitchFamily="18" charset="0"/>
                <a:cs typeface="Times New Roman" panose="02020603050405020304" pitchFamily="18" charset="0"/>
              </a:rPr>
              <a:t> (‘Three Marks of Existence’)</a:t>
            </a:r>
          </a:p>
          <a:p>
            <a:pPr algn="just"/>
            <a:r>
              <a:rPr lang="en-US" sz="2800" dirty="0">
                <a:latin typeface="Times New Roman" panose="02020603050405020304" pitchFamily="18" charset="0"/>
                <a:cs typeface="Times New Roman" panose="02020603050405020304" pitchFamily="18" charset="0"/>
              </a:rPr>
              <a:t>April 13</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Kamma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Saṃsāra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Nibbāna</a:t>
            </a:r>
            <a:r>
              <a:rPr lang="en-US" sz="2800" baseline="30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May 11</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The Eightfold Path and Five Precepts</a:t>
            </a:r>
          </a:p>
          <a:p>
            <a:pPr algn="just"/>
            <a:r>
              <a:rPr lang="en-US" sz="2800" dirty="0">
                <a:latin typeface="Times New Roman" panose="02020603050405020304" pitchFamily="18" charset="0"/>
                <a:cs typeface="Times New Roman" panose="02020603050405020304" pitchFamily="18" charset="0"/>
              </a:rPr>
              <a:t>June 8</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Meditation and Worship (</a:t>
            </a:r>
            <a:r>
              <a:rPr lang="en-US" sz="2800" dirty="0" err="1">
                <a:latin typeface="Times New Roman" panose="02020603050405020304" pitchFamily="18" charset="0"/>
                <a:cs typeface="Times New Roman" panose="02020603050405020304" pitchFamily="18" charset="0"/>
              </a:rPr>
              <a:t>Pūjā</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1399597-3CDE-E942-BA80-7D4EBCE30C55}"/>
              </a:ext>
            </a:extLst>
          </p:cNvPr>
          <p:cNvSpPr txBox="1"/>
          <p:nvPr/>
        </p:nvSpPr>
        <p:spPr>
          <a:xfrm>
            <a:off x="8921797" y="6426200"/>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 London</a:t>
            </a:r>
          </a:p>
        </p:txBody>
      </p:sp>
      <p:sp>
        <p:nvSpPr>
          <p:cNvPr id="9" name="TextBox 8">
            <a:extLst>
              <a:ext uri="{FF2B5EF4-FFF2-40B4-BE49-F238E27FC236}">
                <a16:creationId xmlns:a16="http://schemas.microsoft.com/office/drawing/2014/main" id="{A95A2421-E6F7-A84D-98B2-4FB3D4974ED7}"/>
              </a:ext>
            </a:extLst>
          </p:cNvPr>
          <p:cNvSpPr txBox="1"/>
          <p:nvPr/>
        </p:nvSpPr>
        <p:spPr>
          <a:xfrm>
            <a:off x="385010" y="3621335"/>
            <a:ext cx="7347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Each session will consist of roughly 30 minutes of presentation, and up to 30 minutes of questions and/or discussion.</a:t>
            </a:r>
          </a:p>
          <a:p>
            <a:pPr algn="just"/>
            <a:r>
              <a:rPr lang="en-US" sz="2800" dirty="0">
                <a:latin typeface="Times New Roman" panose="02020603050405020304" pitchFamily="18" charset="0"/>
                <a:cs typeface="Times New Roman" panose="02020603050405020304" pitchFamily="18" charset="0"/>
              </a:rPr>
              <a:t>The presentation (though not the discussion) will be recorded. Please keep cameras off during this part of the event.</a:t>
            </a:r>
          </a:p>
        </p:txBody>
      </p:sp>
      <p:pic>
        <p:nvPicPr>
          <p:cNvPr id="11" name="Picture 10">
            <a:extLst>
              <a:ext uri="{FF2B5EF4-FFF2-40B4-BE49-F238E27FC236}">
                <a16:creationId xmlns:a16="http://schemas.microsoft.com/office/drawing/2014/main" id="{F3EBF8ED-27BD-8849-9D01-9D8C2F9D8340}"/>
              </a:ext>
            </a:extLst>
          </p:cNvPr>
          <p:cNvPicPr>
            <a:picLocks noChangeAspect="1"/>
          </p:cNvPicPr>
          <p:nvPr/>
        </p:nvPicPr>
        <p:blipFill>
          <a:blip r:embed="rId4"/>
          <a:stretch>
            <a:fillRect/>
          </a:stretch>
        </p:blipFill>
        <p:spPr>
          <a:xfrm>
            <a:off x="8229600" y="3621335"/>
            <a:ext cx="3577390" cy="2804864"/>
          </a:xfrm>
          <a:prstGeom prst="rect">
            <a:avLst/>
          </a:prstGeom>
        </p:spPr>
      </p:pic>
    </p:spTree>
    <p:extLst>
      <p:ext uri="{BB962C8B-B14F-4D97-AF65-F5344CB8AC3E}">
        <p14:creationId xmlns:p14="http://schemas.microsoft.com/office/powerpoint/2010/main" val="259207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95E99-E69F-A74A-9968-67048C27AA0A}"/>
              </a:ext>
            </a:extLst>
          </p:cNvPr>
          <p:cNvSpPr txBox="1"/>
          <p:nvPr/>
        </p:nvSpPr>
        <p:spPr>
          <a:xfrm>
            <a:off x="385010" y="363574"/>
            <a:ext cx="10940715" cy="1538883"/>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The Three Jewels (</a:t>
            </a:r>
            <a:r>
              <a:rPr lang="en-US" sz="4600" i="1" dirty="0" err="1">
                <a:latin typeface="Times New Roman" panose="02020603050405020304" pitchFamily="18" charset="0"/>
                <a:cs typeface="Times New Roman" panose="02020603050405020304" pitchFamily="18" charset="0"/>
              </a:rPr>
              <a:t>tiratana</a:t>
            </a:r>
            <a:r>
              <a:rPr lang="en-US" sz="4600" dirty="0">
                <a:latin typeface="Times New Roman" panose="02020603050405020304" pitchFamily="18" charset="0"/>
                <a:cs typeface="Times New Roman" panose="02020603050405020304" pitchFamily="18" charset="0"/>
              </a:rPr>
              <a:t>)</a:t>
            </a:r>
          </a:p>
          <a:p>
            <a:r>
              <a:rPr lang="en-US" sz="4600" i="1" dirty="0">
                <a:latin typeface="Times New Roman" panose="02020603050405020304" pitchFamily="18" charset="0"/>
                <a:cs typeface="Times New Roman" panose="02020603050405020304" pitchFamily="18" charset="0"/>
              </a:rPr>
              <a:t>	alternatively ‘three refuges’ (</a:t>
            </a:r>
            <a:r>
              <a:rPr lang="en-US" sz="4600" i="1" dirty="0" err="1">
                <a:latin typeface="Times New Roman" panose="02020603050405020304" pitchFamily="18" charset="0"/>
                <a:cs typeface="Times New Roman" panose="02020603050405020304" pitchFamily="18" charset="0"/>
              </a:rPr>
              <a:t>tisaraṇa</a:t>
            </a:r>
            <a:r>
              <a:rPr lang="en-US" sz="4600" i="1" dirty="0">
                <a:latin typeface="Times New Roman" panose="02020603050405020304" pitchFamily="18" charset="0"/>
                <a:cs typeface="Times New Roman" panose="02020603050405020304" pitchFamily="18" charset="0"/>
              </a:rPr>
              <a:t>) </a:t>
            </a:r>
          </a:p>
        </p:txBody>
      </p:sp>
      <p:pic>
        <p:nvPicPr>
          <p:cNvPr id="1029" name="Picture 5">
            <a:hlinkClick r:id="rId4"/>
            <a:extLst>
              <a:ext uri="{FF2B5EF4-FFF2-40B4-BE49-F238E27FC236}">
                <a16:creationId xmlns:a16="http://schemas.microsoft.com/office/drawing/2014/main" id="{583CACB8-FB58-8043-9C25-5A402CC4DF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32758" y="4198058"/>
            <a:ext cx="2374232" cy="2236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hlinkClick r:id="rId6"/>
            <a:extLst>
              <a:ext uri="{FF2B5EF4-FFF2-40B4-BE49-F238E27FC236}">
                <a16:creationId xmlns:a16="http://schemas.microsoft.com/office/drawing/2014/main" id="{0992BD8A-ACF8-DD44-A809-44207F4ECCC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5010" y="2464518"/>
            <a:ext cx="2916645" cy="3709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BF479A-CDD1-104F-824B-04E35FCBFADE}"/>
              </a:ext>
            </a:extLst>
          </p:cNvPr>
          <p:cNvSpPr txBox="1"/>
          <p:nvPr/>
        </p:nvSpPr>
        <p:spPr>
          <a:xfrm>
            <a:off x="259059" y="6248205"/>
            <a:ext cx="288519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Image Copyright </a:t>
            </a:r>
            <a:r>
              <a:rPr lang="en-US" sz="1000" dirty="0" err="1">
                <a:latin typeface="Times New Roman" panose="02020603050405020304" pitchFamily="18" charset="0"/>
                <a:cs typeface="Times New Roman" panose="02020603050405020304" pitchFamily="18" charset="0"/>
              </a:rPr>
              <a:t>Ethnologisches</a:t>
            </a:r>
            <a:r>
              <a:rPr lang="en-US" sz="1000" dirty="0">
                <a:latin typeface="Times New Roman" panose="02020603050405020304" pitchFamily="18" charset="0"/>
                <a:cs typeface="Times New Roman" panose="02020603050405020304" pitchFamily="18" charset="0"/>
              </a:rPr>
              <a:t> Museum, Berlin</a:t>
            </a:r>
          </a:p>
        </p:txBody>
      </p:sp>
      <p:sp>
        <p:nvSpPr>
          <p:cNvPr id="8" name="TextBox 7">
            <a:extLst>
              <a:ext uri="{FF2B5EF4-FFF2-40B4-BE49-F238E27FC236}">
                <a16:creationId xmlns:a16="http://schemas.microsoft.com/office/drawing/2014/main" id="{BF69754B-7802-B049-B22F-DB21C477FD8F}"/>
              </a:ext>
            </a:extLst>
          </p:cNvPr>
          <p:cNvSpPr txBox="1"/>
          <p:nvPr/>
        </p:nvSpPr>
        <p:spPr>
          <a:xfrm>
            <a:off x="3574408" y="2464518"/>
            <a:ext cx="7398391" cy="3539430"/>
          </a:xfrm>
          <a:prstGeom prst="rect">
            <a:avLst/>
          </a:prstGeom>
          <a:noFill/>
        </p:spPr>
        <p:txBody>
          <a:bodyPr wrap="square" rtlCol="0">
            <a:spAutoFit/>
          </a:bodyPr>
          <a:lstStyle/>
          <a:p>
            <a:pPr algn="just"/>
            <a:r>
              <a:rPr lang="en-US" sz="2800" i="1" dirty="0">
                <a:latin typeface="Times New Roman" panose="02020603050405020304" pitchFamily="18" charset="0"/>
                <a:cs typeface="Times New Roman" panose="02020603050405020304" pitchFamily="18" charset="0"/>
              </a:rPr>
              <a:t>Buddha – </a:t>
            </a:r>
            <a:r>
              <a:rPr lang="en-US" sz="2800" dirty="0">
                <a:latin typeface="Times New Roman" panose="02020603050405020304" pitchFamily="18" charset="0"/>
                <a:cs typeface="Times New Roman" panose="02020603050405020304" pitchFamily="18" charset="0"/>
              </a:rPr>
              <a:t>the revealer of Buddhist teaching</a:t>
            </a:r>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Dhamma –</a:t>
            </a:r>
            <a:r>
              <a:rPr lang="en-US" sz="2800" dirty="0">
                <a:latin typeface="Times New Roman" panose="02020603050405020304" pitchFamily="18" charset="0"/>
                <a:cs typeface="Times New Roman" panose="02020603050405020304" pitchFamily="18" charset="0"/>
              </a:rPr>
              <a:t> the substance of Buddhist teaching</a:t>
            </a:r>
            <a:endParaRPr lang="en-US" sz="2800" i="1" dirty="0">
              <a:latin typeface="Times New Roman" panose="02020603050405020304" pitchFamily="18" charset="0"/>
              <a:cs typeface="Times New Roman" panose="02020603050405020304" pitchFamily="18" charset="0"/>
            </a:endParaRPr>
          </a:p>
          <a:p>
            <a:pPr algn="just"/>
            <a:endParaRPr lang="en-US" sz="2800" i="1"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Saṅgha</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the community of Buddhist 				practitioners</a:t>
            </a:r>
          </a:p>
          <a:p>
            <a:pPr algn="just"/>
            <a:endParaRPr lang="en-US" sz="2800" i="1" dirty="0">
              <a:latin typeface="Gandhari Unicode" panose="02000503060000020004" pitchFamily="2" charset="0"/>
            </a:endParaRPr>
          </a:p>
          <a:p>
            <a:pPr algn="just"/>
            <a:endParaRPr lang="en-US" sz="2800" dirty="0">
              <a:solidFill>
                <a:srgbClr val="FF0000"/>
              </a:solidFill>
              <a:latin typeface="Gandhari Unicode" panose="02000503060000020004" pitchFamily="2" charset="0"/>
            </a:endParaRPr>
          </a:p>
        </p:txBody>
      </p:sp>
    </p:spTree>
    <p:extLst>
      <p:ext uri="{BB962C8B-B14F-4D97-AF65-F5344CB8AC3E}">
        <p14:creationId xmlns:p14="http://schemas.microsoft.com/office/powerpoint/2010/main" val="53933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B4057-1763-6242-8DB1-D4AAD110B9EC}"/>
              </a:ext>
            </a:extLst>
          </p:cNvPr>
          <p:cNvSpPr txBox="1"/>
          <p:nvPr/>
        </p:nvSpPr>
        <p:spPr>
          <a:xfrm>
            <a:off x="385010" y="363574"/>
            <a:ext cx="11341769"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Buddha		‘awakened one’; ‘enlightened one’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D99DB3-BAB4-A442-91B9-7EAD35C42E03}"/>
              </a:ext>
            </a:extLst>
          </p:cNvPr>
          <p:cNvSpPr txBox="1"/>
          <p:nvPr/>
        </p:nvSpPr>
        <p:spPr>
          <a:xfrm>
            <a:off x="673771" y="1354557"/>
            <a:ext cx="8181472" cy="52014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Possibly lived during the fifth century BCE (ca. 480–400 BCE), although traditional accounts tend to put this a century or more earlier.</a:t>
            </a:r>
          </a:p>
          <a:p>
            <a:pPr algn="just"/>
            <a:endParaRPr lang="en-US" sz="2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title ‘Buddha’ is given to </a:t>
            </a:r>
            <a:r>
              <a:rPr lang="en-US" sz="2400" dirty="0" err="1">
                <a:latin typeface="Times New Roman" panose="02020603050405020304" pitchFamily="18" charset="0"/>
                <a:cs typeface="Times New Roman" panose="02020603050405020304" pitchFamily="18" charset="0"/>
              </a:rPr>
              <a:t>Siddhattha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Gotama</a:t>
            </a:r>
            <a:r>
              <a:rPr lang="en-US" sz="2400" dirty="0">
                <a:latin typeface="Times New Roman" panose="02020603050405020304" pitchFamily="18" charset="0"/>
                <a:cs typeface="Times New Roman" panose="02020603050405020304" pitchFamily="18" charset="0"/>
              </a:rPr>
              <a:t>; also in Buddhist tradition called ‘</a:t>
            </a:r>
            <a:r>
              <a:rPr lang="en-US" sz="2400" dirty="0" err="1">
                <a:latin typeface="Times New Roman" panose="02020603050405020304" pitchFamily="18" charset="0"/>
                <a:cs typeface="Times New Roman" panose="02020603050405020304" pitchFamily="18" charset="0"/>
              </a:rPr>
              <a:t>Śākyamuni</a:t>
            </a:r>
            <a:r>
              <a:rPr lang="en-US" sz="2400" dirty="0">
                <a:latin typeface="Times New Roman" panose="02020603050405020304" pitchFamily="18" charset="0"/>
                <a:cs typeface="Times New Roman" panose="02020603050405020304" pitchFamily="18" charset="0"/>
              </a:rPr>
              <a:t>’ (‘the Sage of the </a:t>
            </a:r>
            <a:r>
              <a:rPr lang="en-US" sz="2400" dirty="0" err="1">
                <a:latin typeface="Times New Roman" panose="02020603050405020304" pitchFamily="18" charset="0"/>
                <a:cs typeface="Times New Roman" panose="02020603050405020304" pitchFamily="18" charset="0"/>
              </a:rPr>
              <a:t>Śākya</a:t>
            </a:r>
            <a:r>
              <a:rPr lang="en-US" sz="2400" dirty="0">
                <a:latin typeface="Times New Roman" panose="02020603050405020304" pitchFamily="18" charset="0"/>
                <a:cs typeface="Times New Roman" panose="02020603050405020304" pitchFamily="18" charset="0"/>
              </a:rPr>
              <a:t> clan’, who were resident in what is present-day North India/Nepal); otherwise ‘</a:t>
            </a:r>
            <a:r>
              <a:rPr lang="en-US" sz="2400" dirty="0" err="1">
                <a:latin typeface="Times New Roman" panose="02020603050405020304" pitchFamily="18" charset="0"/>
                <a:cs typeface="Times New Roman" panose="02020603050405020304" pitchFamily="18" charset="0"/>
              </a:rPr>
              <a:t>Tathāgata</a:t>
            </a:r>
            <a:r>
              <a:rPr lang="en-US" sz="2400" dirty="0">
                <a:latin typeface="Times New Roman" panose="02020603050405020304" pitchFamily="18" charset="0"/>
                <a:cs typeface="Times New Roman" panose="02020603050405020304" pitchFamily="18" charset="0"/>
              </a:rPr>
              <a:t>’ (‘one who has gone thus’), or simply ‘Bhagavan’ (‘Blessed One’ or perhaps ‘Lord’).</a:t>
            </a:r>
          </a:p>
          <a:p>
            <a:pPr algn="just"/>
            <a:endParaRPr lang="en-US" sz="20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what do we actually know about the [historical] 	Buddha? It is fair to say that he was born, he lived, and 	he died. The rest remains lost 	in the mists of myth and 	legend…”	</a:t>
            </a:r>
            <a:r>
              <a:rPr lang="en-US" sz="2400" i="1" dirty="0">
                <a:latin typeface="Times New Roman" panose="02020603050405020304" pitchFamily="18" charset="0"/>
                <a:cs typeface="Times New Roman" panose="02020603050405020304" pitchFamily="18" charset="0"/>
              </a:rPr>
              <a:t>Bernard Faure (with my insertion – CJ)</a:t>
            </a:r>
            <a:r>
              <a:rPr lang="en-US" sz="2400" dirty="0">
                <a:latin typeface="Times New Roman" panose="02020603050405020304" pitchFamily="18" charset="0"/>
                <a:cs typeface="Times New Roman" panose="02020603050405020304" pitchFamily="18" charset="0"/>
              </a:rPr>
              <a:t>.</a:t>
            </a:r>
          </a:p>
        </p:txBody>
      </p:sp>
      <p:pic>
        <p:nvPicPr>
          <p:cNvPr id="5" name="Picture 4" descr="A statue of a person&#10;&#10;Description automatically generated">
            <a:extLst>
              <a:ext uri="{FF2B5EF4-FFF2-40B4-BE49-F238E27FC236}">
                <a16:creationId xmlns:a16="http://schemas.microsoft.com/office/drawing/2014/main" id="{E22EBB3E-A12C-3147-969F-9BA60A4F66DF}"/>
              </a:ext>
            </a:extLst>
          </p:cNvPr>
          <p:cNvPicPr>
            <a:picLocks noChangeAspect="1"/>
          </p:cNvPicPr>
          <p:nvPr/>
        </p:nvPicPr>
        <p:blipFill>
          <a:blip r:embed="rId4"/>
          <a:stretch>
            <a:fillRect/>
          </a:stretch>
        </p:blipFill>
        <p:spPr>
          <a:xfrm>
            <a:off x="9240253" y="1354557"/>
            <a:ext cx="2486526" cy="5095341"/>
          </a:xfrm>
          <a:prstGeom prst="rect">
            <a:avLst/>
          </a:prstGeom>
        </p:spPr>
      </p:pic>
      <p:sp>
        <p:nvSpPr>
          <p:cNvPr id="10" name="TextBox 9">
            <a:extLst>
              <a:ext uri="{FF2B5EF4-FFF2-40B4-BE49-F238E27FC236}">
                <a16:creationId xmlns:a16="http://schemas.microsoft.com/office/drawing/2014/main" id="{786CC807-63F4-3F4E-BB23-F21F467C1DC5}"/>
              </a:ext>
            </a:extLst>
          </p:cNvPr>
          <p:cNvSpPr txBox="1"/>
          <p:nvPr/>
        </p:nvSpPr>
        <p:spPr>
          <a:xfrm>
            <a:off x="8855243" y="6438969"/>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a:t>
            </a:r>
          </a:p>
        </p:txBody>
      </p:sp>
    </p:spTree>
    <p:extLst>
      <p:ext uri="{BB962C8B-B14F-4D97-AF65-F5344CB8AC3E}">
        <p14:creationId xmlns:p14="http://schemas.microsoft.com/office/powerpoint/2010/main" val="110769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DB162C-9336-9941-A6BA-EDFAE99597F7}"/>
              </a:ext>
            </a:extLst>
          </p:cNvPr>
          <p:cNvSpPr txBox="1"/>
          <p:nvPr/>
        </p:nvSpPr>
        <p:spPr>
          <a:xfrm>
            <a:off x="561474" y="1209647"/>
            <a:ext cx="10940715" cy="532453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Buddha is approached by a religious mendicant, named </a:t>
            </a:r>
            <a:r>
              <a:rPr lang="en-US" sz="2000" dirty="0" err="1">
                <a:latin typeface="Times New Roman" panose="02020603050405020304" pitchFamily="18" charset="0"/>
                <a:cs typeface="Times New Roman" panose="02020603050405020304" pitchFamily="18" charset="0"/>
              </a:rPr>
              <a:t>Doṇa</a:t>
            </a:r>
            <a:r>
              <a:rPr lang="en-US" sz="2000" dirty="0">
                <a:latin typeface="Times New Roman" panose="02020603050405020304" pitchFamily="18" charset="0"/>
                <a:cs typeface="Times New Roman" panose="02020603050405020304" pitchFamily="18" charset="0"/>
              </a:rPr>
              <a:t> (whom the Buddha respectfully addresses as ‘brahmin’), who asks the Buddha what the Buddha will be in his next existence…]</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Will you be a deity?</a:t>
            </a:r>
          </a:p>
          <a:p>
            <a:pPr algn="just"/>
            <a:r>
              <a:rPr lang="en-US" sz="2000" dirty="0">
                <a:latin typeface="Times New Roman" panose="02020603050405020304" pitchFamily="18" charset="0"/>
                <a:cs typeface="Times New Roman" panose="02020603050405020304" pitchFamily="18" charset="0"/>
              </a:rPr>
              <a:t>	(the Buddha says:) No, brahmin, I will not.</a:t>
            </a:r>
          </a:p>
          <a:p>
            <a:pPr algn="just"/>
            <a:r>
              <a:rPr lang="en-US" sz="2000" dirty="0">
                <a:latin typeface="Times New Roman" panose="02020603050405020304" pitchFamily="18" charset="0"/>
                <a:cs typeface="Times New Roman" panose="02020603050405020304" pitchFamily="18" charset="0"/>
              </a:rPr>
              <a:t>Will you be a ‘celestial spirit’?</a:t>
            </a:r>
          </a:p>
          <a:p>
            <a:pPr algn="just"/>
            <a:r>
              <a:rPr lang="en-US" sz="2000" dirty="0">
                <a:latin typeface="Times New Roman" panose="02020603050405020304" pitchFamily="18" charset="0"/>
                <a:cs typeface="Times New Roman" panose="02020603050405020304" pitchFamily="18" charset="0"/>
              </a:rPr>
              <a:t>			…No, brahmin, I will not.</a:t>
            </a:r>
          </a:p>
          <a:p>
            <a:pPr algn="just"/>
            <a:r>
              <a:rPr lang="en-US" sz="2000" dirty="0">
                <a:latin typeface="Times New Roman" panose="02020603050405020304" pitchFamily="18" charset="0"/>
                <a:cs typeface="Times New Roman" panose="02020603050405020304" pitchFamily="18" charset="0"/>
              </a:rPr>
              <a:t>Will you be a ‘worldly spirit’?</a:t>
            </a:r>
          </a:p>
          <a:p>
            <a:pPr algn="just"/>
            <a:r>
              <a:rPr lang="en-US" sz="2000" dirty="0">
                <a:latin typeface="Times New Roman" panose="02020603050405020304" pitchFamily="18" charset="0"/>
                <a:cs typeface="Times New Roman" panose="02020603050405020304" pitchFamily="18" charset="0"/>
              </a:rPr>
              <a:t>			…No, brahmin, I will not.</a:t>
            </a:r>
          </a:p>
          <a:p>
            <a:pPr algn="just"/>
            <a:r>
              <a:rPr lang="en-US" sz="2000" dirty="0">
                <a:latin typeface="Times New Roman" panose="02020603050405020304" pitchFamily="18" charset="0"/>
                <a:cs typeface="Times New Roman" panose="02020603050405020304" pitchFamily="18" charset="0"/>
              </a:rPr>
              <a:t>Will you be a human being?</a:t>
            </a:r>
          </a:p>
          <a:p>
            <a:pPr algn="just"/>
            <a:r>
              <a:rPr lang="en-US" sz="2000" dirty="0">
                <a:latin typeface="Times New Roman" panose="02020603050405020304" pitchFamily="18" charset="0"/>
                <a:cs typeface="Times New Roman" panose="02020603050405020304" pitchFamily="18" charset="0"/>
              </a:rPr>
              <a:t>			…No, brahmin, I will not.</a:t>
            </a:r>
          </a:p>
          <a:p>
            <a:pPr algn="just"/>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Buddha eventually concludes…]</a:t>
            </a:r>
          </a:p>
          <a:p>
            <a:pPr algn="just"/>
            <a:r>
              <a:rPr lang="en-US" sz="2000" dirty="0">
                <a:latin typeface="Times New Roman" panose="02020603050405020304" pitchFamily="18" charset="0"/>
                <a:cs typeface="Times New Roman" panose="02020603050405020304" pitchFamily="18" charset="0"/>
              </a:rPr>
              <a:t>The [mental] contaminations by which I would go to the state of a deity, or celestial spirit in the sky, or to the state of a worldly spirit or human – those have I destroyed, ruined, removed their roots.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Like a lotus, rising up, untainted by water, untainted by the world; I, brahmin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am awoken (Buddha).</a:t>
            </a:r>
          </a:p>
        </p:txBody>
      </p:sp>
      <p:pic>
        <p:nvPicPr>
          <p:cNvPr id="2" name="Picture 1">
            <a:extLst>
              <a:ext uri="{FF2B5EF4-FFF2-40B4-BE49-F238E27FC236}">
                <a16:creationId xmlns:a16="http://schemas.microsoft.com/office/drawing/2014/main" id="{FDB014E4-9065-5542-8493-F7CA9217FB7D}"/>
              </a:ext>
            </a:extLst>
          </p:cNvPr>
          <p:cNvPicPr>
            <a:picLocks noChangeAspect="1"/>
          </p:cNvPicPr>
          <p:nvPr/>
        </p:nvPicPr>
        <p:blipFill>
          <a:blip r:embed="rId4"/>
          <a:stretch>
            <a:fillRect/>
          </a:stretch>
        </p:blipFill>
        <p:spPr>
          <a:xfrm>
            <a:off x="6721642" y="2123390"/>
            <a:ext cx="4780547" cy="2993533"/>
          </a:xfrm>
          <a:prstGeom prst="rect">
            <a:avLst/>
          </a:prstGeom>
        </p:spPr>
      </p:pic>
      <p:sp>
        <p:nvSpPr>
          <p:cNvPr id="3" name="TextBox 2">
            <a:extLst>
              <a:ext uri="{FF2B5EF4-FFF2-40B4-BE49-F238E27FC236}">
                <a16:creationId xmlns:a16="http://schemas.microsoft.com/office/drawing/2014/main" id="{4F5B168D-E006-B348-9F46-74D97C1175B3}"/>
              </a:ext>
            </a:extLst>
          </p:cNvPr>
          <p:cNvSpPr txBox="1"/>
          <p:nvPr/>
        </p:nvSpPr>
        <p:spPr>
          <a:xfrm>
            <a:off x="8616996" y="5154065"/>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a:t>
            </a:r>
          </a:p>
        </p:txBody>
      </p:sp>
      <p:sp>
        <p:nvSpPr>
          <p:cNvPr id="5" name="TextBox 4">
            <a:extLst>
              <a:ext uri="{FF2B5EF4-FFF2-40B4-BE49-F238E27FC236}">
                <a16:creationId xmlns:a16="http://schemas.microsoft.com/office/drawing/2014/main" id="{03CE28C2-C16D-5F49-BB70-DE6E23D15731}"/>
              </a:ext>
            </a:extLst>
          </p:cNvPr>
          <p:cNvSpPr txBox="1"/>
          <p:nvPr/>
        </p:nvSpPr>
        <p:spPr>
          <a:xfrm>
            <a:off x="368969" y="203662"/>
            <a:ext cx="11341769" cy="738664"/>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A passage from the </a:t>
            </a:r>
            <a:r>
              <a:rPr lang="en-US" sz="4200" i="1" dirty="0" err="1">
                <a:latin typeface="Times New Roman" panose="02020603050405020304" pitchFamily="18" charset="0"/>
                <a:cs typeface="Times New Roman" panose="02020603050405020304" pitchFamily="18" charset="0"/>
              </a:rPr>
              <a:t>Doṇa</a:t>
            </a:r>
            <a:r>
              <a:rPr lang="en-US" sz="4200" i="1" dirty="0">
                <a:latin typeface="Times New Roman" panose="02020603050405020304" pitchFamily="18" charset="0"/>
                <a:cs typeface="Times New Roman" panose="02020603050405020304" pitchFamily="18" charset="0"/>
              </a:rPr>
              <a:t>-sutta</a:t>
            </a:r>
            <a:r>
              <a:rPr lang="en-US" sz="4200" dirty="0">
                <a:latin typeface="Times New Roman" panose="02020603050405020304" pitchFamily="18" charset="0"/>
                <a:cs typeface="Times New Roman" panose="02020603050405020304" pitchFamily="18" charset="0"/>
              </a:rPr>
              <a:t> (of the Pāli Canon)</a:t>
            </a:r>
            <a:endParaRPr lang="en-US" sz="4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1CBE0A-1909-C34E-B5AB-BC3F77747A05}"/>
              </a:ext>
            </a:extLst>
          </p:cNvPr>
          <p:cNvSpPr txBox="1"/>
          <p:nvPr/>
        </p:nvSpPr>
        <p:spPr>
          <a:xfrm>
            <a:off x="465637" y="1326297"/>
            <a:ext cx="11180514"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Many other possible translations, and different (though related) meanings in Hinduism (Sanskrit equivalent = </a:t>
            </a:r>
            <a:r>
              <a:rPr lang="en-US" sz="2800" i="1" dirty="0">
                <a:latin typeface="Times New Roman" panose="02020603050405020304" pitchFamily="18" charset="0"/>
                <a:cs typeface="Times New Roman" panose="02020603050405020304" pitchFamily="18" charset="0"/>
              </a:rPr>
              <a:t>dharma</a:t>
            </a:r>
            <a:r>
              <a:rPr lang="en-US" sz="28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Descriptive</a:t>
            </a:r>
            <a:r>
              <a:rPr lang="en-US" sz="2800" dirty="0">
                <a:latin typeface="Times New Roman" panose="02020603050405020304" pitchFamily="18" charset="0"/>
                <a:cs typeface="Times New Roman" panose="02020603050405020304" pitchFamily="18" charset="0"/>
              </a:rPr>
              <a:t> (how things are) and </a:t>
            </a:r>
            <a:r>
              <a:rPr lang="en-US" sz="2800" i="1" dirty="0">
                <a:latin typeface="Times New Roman" panose="02020603050405020304" pitchFamily="18" charset="0"/>
                <a:cs typeface="Times New Roman" panose="02020603050405020304" pitchFamily="18" charset="0"/>
              </a:rPr>
              <a:t>Prescriptive </a:t>
            </a:r>
            <a:r>
              <a:rPr lang="en-US" sz="2800" dirty="0">
                <a:latin typeface="Times New Roman" panose="02020603050405020304" pitchFamily="18" charset="0"/>
                <a:cs typeface="Times New Roman" panose="02020603050405020304" pitchFamily="18" charset="0"/>
              </a:rPr>
              <a:t>(how things should be)</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truth about the human condition (rebirth, suffering,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 and the truth about what we should do about it (Buddhist practices)</a:t>
            </a:r>
          </a:p>
        </p:txBody>
      </p:sp>
      <p:sp>
        <p:nvSpPr>
          <p:cNvPr id="2" name="TextBox 1">
            <a:extLst>
              <a:ext uri="{FF2B5EF4-FFF2-40B4-BE49-F238E27FC236}">
                <a16:creationId xmlns:a16="http://schemas.microsoft.com/office/drawing/2014/main" id="{D13B4057-1763-6242-8DB1-D4AAD110B9EC}"/>
              </a:ext>
            </a:extLst>
          </p:cNvPr>
          <p:cNvSpPr txBox="1"/>
          <p:nvPr/>
        </p:nvSpPr>
        <p:spPr>
          <a:xfrm>
            <a:off x="385010" y="363574"/>
            <a:ext cx="11341769" cy="800219"/>
          </a:xfrm>
          <a:prstGeom prst="rect">
            <a:avLst/>
          </a:prstGeom>
          <a:noFill/>
        </p:spPr>
        <p:txBody>
          <a:bodyPr wrap="square" rtlCol="0">
            <a:spAutoFit/>
          </a:bodyPr>
          <a:lstStyle/>
          <a:p>
            <a:r>
              <a:rPr lang="en-US" sz="4600" dirty="0">
                <a:latin typeface="Times New Roman" panose="02020603050405020304" pitchFamily="18" charset="0"/>
                <a:cs typeface="Times New Roman" panose="02020603050405020304" pitchFamily="18" charset="0"/>
              </a:rPr>
              <a:t>Dhamma			‘teaching’; ‘truth’</a:t>
            </a:r>
            <a:endParaRPr lang="en-US" sz="46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D906CA8-8624-2E46-975C-87675E4045E0}"/>
              </a:ext>
            </a:extLst>
          </p:cNvPr>
          <p:cNvSpPr txBox="1"/>
          <p:nvPr/>
        </p:nvSpPr>
        <p:spPr>
          <a:xfrm>
            <a:off x="6710765" y="3955982"/>
            <a:ext cx="5016013" cy="224676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Also:</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teachings of the Buddha, as containing these truths</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scriptures of Buddhism, as containing these teachings</a:t>
            </a:r>
          </a:p>
        </p:txBody>
      </p:sp>
      <p:pic>
        <p:nvPicPr>
          <p:cNvPr id="11" name="Picture 10">
            <a:extLst>
              <a:ext uri="{FF2B5EF4-FFF2-40B4-BE49-F238E27FC236}">
                <a16:creationId xmlns:a16="http://schemas.microsoft.com/office/drawing/2014/main" id="{D3B6D281-8807-FF48-8E3B-3C4554932AD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65637" y="3838322"/>
            <a:ext cx="5999136" cy="2607550"/>
          </a:xfrm>
          <a:prstGeom prst="rect">
            <a:avLst/>
          </a:prstGeom>
        </p:spPr>
      </p:pic>
      <p:sp>
        <p:nvSpPr>
          <p:cNvPr id="12" name="TextBox 11">
            <a:extLst>
              <a:ext uri="{FF2B5EF4-FFF2-40B4-BE49-F238E27FC236}">
                <a16:creationId xmlns:a16="http://schemas.microsoft.com/office/drawing/2014/main" id="{E527EE23-6C48-ED47-ADA1-67C612E0819C}"/>
              </a:ext>
            </a:extLst>
          </p:cNvPr>
          <p:cNvSpPr txBox="1"/>
          <p:nvPr/>
        </p:nvSpPr>
        <p:spPr>
          <a:xfrm>
            <a:off x="465637" y="6403351"/>
            <a:ext cx="4245848"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Burmese Buddhist manuscript, photograph by Naomi Appleton</a:t>
            </a:r>
          </a:p>
        </p:txBody>
      </p:sp>
    </p:spTree>
    <p:extLst>
      <p:ext uri="{BB962C8B-B14F-4D97-AF65-F5344CB8AC3E}">
        <p14:creationId xmlns:p14="http://schemas.microsoft.com/office/powerpoint/2010/main" val="344684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07D69-1AAA-324C-9CC7-C03DB53CCDCD}"/>
              </a:ext>
            </a:extLst>
          </p:cNvPr>
          <p:cNvSpPr txBox="1"/>
          <p:nvPr/>
        </p:nvSpPr>
        <p:spPr>
          <a:xfrm>
            <a:off x="368969" y="203662"/>
            <a:ext cx="11341769" cy="1231106"/>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 From the </a:t>
            </a:r>
            <a:r>
              <a:rPr lang="en-US" sz="4200" i="1" dirty="0" err="1">
                <a:latin typeface="Times New Roman" panose="02020603050405020304" pitchFamily="18" charset="0"/>
                <a:cs typeface="Times New Roman" panose="02020603050405020304" pitchFamily="18" charset="0"/>
              </a:rPr>
              <a:t>Dhammacakkappavattana</a:t>
            </a:r>
            <a:r>
              <a:rPr lang="en-US" sz="4200" i="1" dirty="0">
                <a:latin typeface="Times New Roman" panose="02020603050405020304" pitchFamily="18" charset="0"/>
                <a:cs typeface="Times New Roman" panose="02020603050405020304" pitchFamily="18" charset="0"/>
              </a:rPr>
              <a:t>-sutta</a:t>
            </a:r>
          </a:p>
          <a:p>
            <a:r>
              <a:rPr lang="en-US" sz="3200" dirty="0">
                <a:latin typeface="Times New Roman" panose="02020603050405020304" pitchFamily="18" charset="0"/>
                <a:cs typeface="Times New Roman" panose="02020603050405020304" pitchFamily="18" charset="0"/>
              </a:rPr>
              <a:t>(‘the discourse [</a:t>
            </a:r>
            <a:r>
              <a:rPr lang="en-US" sz="3200" i="1" dirty="0">
                <a:latin typeface="Times New Roman" panose="02020603050405020304" pitchFamily="18" charset="0"/>
                <a:cs typeface="Times New Roman" panose="02020603050405020304" pitchFamily="18" charset="0"/>
              </a:rPr>
              <a:t>sutta</a:t>
            </a:r>
            <a:r>
              <a:rPr lang="en-US" sz="3200" dirty="0">
                <a:latin typeface="Times New Roman" panose="02020603050405020304" pitchFamily="18" charset="0"/>
                <a:cs typeface="Times New Roman" panose="02020603050405020304" pitchFamily="18" charset="0"/>
              </a:rPr>
              <a:t>] on setting in motion the wheel of Dhamma’)</a:t>
            </a:r>
          </a:p>
        </p:txBody>
      </p:sp>
      <p:sp>
        <p:nvSpPr>
          <p:cNvPr id="5" name="TextBox 4">
            <a:extLst>
              <a:ext uri="{FF2B5EF4-FFF2-40B4-BE49-F238E27FC236}">
                <a16:creationId xmlns:a16="http://schemas.microsoft.com/office/drawing/2014/main" id="{64B6ED04-61A1-9746-8D55-E84B2DD84768}"/>
              </a:ext>
            </a:extLst>
          </p:cNvPr>
          <p:cNvSpPr txBox="1"/>
          <p:nvPr/>
        </p:nvSpPr>
        <p:spPr>
          <a:xfrm>
            <a:off x="583400" y="6351862"/>
            <a:ext cx="288519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Image in the public domain</a:t>
            </a:r>
          </a:p>
        </p:txBody>
      </p:sp>
      <p:sp>
        <p:nvSpPr>
          <p:cNvPr id="6" name="TextBox 5">
            <a:extLst>
              <a:ext uri="{FF2B5EF4-FFF2-40B4-BE49-F238E27FC236}">
                <a16:creationId xmlns:a16="http://schemas.microsoft.com/office/drawing/2014/main" id="{0FD4DE54-505B-0E45-A51D-A5C942870EBD}"/>
              </a:ext>
            </a:extLst>
          </p:cNvPr>
          <p:cNvSpPr txBox="1"/>
          <p:nvPr/>
        </p:nvSpPr>
        <p:spPr>
          <a:xfrm>
            <a:off x="583399" y="1531073"/>
            <a:ext cx="5171941" cy="769441"/>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Understood to be the Buddha’s first sermon, this sets out the Four Noble Truths:</a:t>
            </a:r>
          </a:p>
        </p:txBody>
      </p:sp>
      <p:sp>
        <p:nvSpPr>
          <p:cNvPr id="7" name="TextBox 6">
            <a:extLst>
              <a:ext uri="{FF2B5EF4-FFF2-40B4-BE49-F238E27FC236}">
                <a16:creationId xmlns:a16="http://schemas.microsoft.com/office/drawing/2014/main" id="{0716C12E-E349-CB40-ACF4-4B4FC4BFBF78}"/>
              </a:ext>
            </a:extLst>
          </p:cNvPr>
          <p:cNvSpPr txBox="1"/>
          <p:nvPr/>
        </p:nvSpPr>
        <p:spPr>
          <a:xfrm>
            <a:off x="5906438" y="1522104"/>
            <a:ext cx="5702162" cy="4770537"/>
          </a:xfrm>
          <a:prstGeom prst="rect">
            <a:avLst/>
          </a:prstGeom>
          <a:noFill/>
        </p:spPr>
        <p:txBody>
          <a:bodyPr wrap="square" rtlCol="0">
            <a:spAutoFit/>
          </a:bodyPr>
          <a:lstStyle/>
          <a:p>
            <a:pPr marL="457200" indent="-457200" algn="just">
              <a:buAutoNum type="arabicParenR"/>
            </a:pPr>
            <a:r>
              <a:rPr lang="en-US" sz="2200" dirty="0">
                <a:latin typeface="Times New Roman" panose="02020603050405020304" pitchFamily="18" charset="0"/>
                <a:cs typeface="Times New Roman" panose="02020603050405020304" pitchFamily="18" charset="0"/>
              </a:rPr>
              <a:t>Suffering / dissatisfaction (</a:t>
            </a:r>
            <a:r>
              <a:rPr lang="en-US" sz="2200" i="1" dirty="0">
                <a:latin typeface="Times New Roman" panose="02020603050405020304" pitchFamily="18" charset="0"/>
                <a:cs typeface="Times New Roman" panose="02020603050405020304" pitchFamily="18" charset="0"/>
              </a:rPr>
              <a:t>dukkha</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All things that we experience are 	characterized by suffering, or are 	‘unsatisfactory.’</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2) The arising of suffering…</a:t>
            </a:r>
          </a:p>
          <a:p>
            <a:pPr algn="just"/>
            <a:r>
              <a:rPr lang="en-US" sz="2200" dirty="0">
                <a:latin typeface="Times New Roman" panose="02020603050405020304" pitchFamily="18" charset="0"/>
                <a:cs typeface="Times New Roman" panose="02020603050405020304" pitchFamily="18" charset="0"/>
              </a:rPr>
              <a:t>	Our suffering has a root cause, which is 	craving (</a:t>
            </a:r>
            <a:r>
              <a:rPr lang="en-US" sz="2200" i="1" dirty="0" err="1">
                <a:latin typeface="Times New Roman" panose="02020603050405020304" pitchFamily="18" charset="0"/>
                <a:cs typeface="Times New Roman" panose="02020603050405020304" pitchFamily="18" charset="0"/>
              </a:rPr>
              <a:t>taṇhā</a:t>
            </a:r>
            <a:r>
              <a:rPr lang="en-US" sz="2200" dirty="0">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3) The cessation of suffering…</a:t>
            </a:r>
          </a:p>
          <a:p>
            <a:pPr algn="just"/>
            <a:r>
              <a:rPr lang="en-US" sz="2200" dirty="0">
                <a:latin typeface="Times New Roman" panose="02020603050405020304" pitchFamily="18" charset="0"/>
                <a:cs typeface="Times New Roman" panose="02020603050405020304" pitchFamily="18" charset="0"/>
              </a:rPr>
              <a:t>	By eliminating the cause of suffering 	(craving), this suffering can be ended.</a:t>
            </a:r>
          </a:p>
          <a:p>
            <a:pPr algn="just"/>
            <a:endParaRPr lang="en-US" sz="6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4) The path to the cessation of suffering…</a:t>
            </a:r>
          </a:p>
          <a:p>
            <a:pPr algn="just"/>
            <a:r>
              <a:rPr lang="en-US" sz="2200" dirty="0">
                <a:latin typeface="Times New Roman" panose="02020603050405020304" pitchFamily="18" charset="0"/>
                <a:cs typeface="Times New Roman" panose="02020603050405020304" pitchFamily="18" charset="0"/>
              </a:rPr>
              <a:t>	This is achieved by following a ‘Middle 	Way’, the ‘Eightfold Path’</a:t>
            </a:r>
          </a:p>
        </p:txBody>
      </p:sp>
      <p:pic>
        <p:nvPicPr>
          <p:cNvPr id="8" name="Picture 7">
            <a:extLst>
              <a:ext uri="{FF2B5EF4-FFF2-40B4-BE49-F238E27FC236}">
                <a16:creationId xmlns:a16="http://schemas.microsoft.com/office/drawing/2014/main" id="{B066EF3E-9849-BC4C-B9D5-242CBC20715F}"/>
              </a:ext>
            </a:extLst>
          </p:cNvPr>
          <p:cNvPicPr>
            <a:picLocks noChangeAspect="1"/>
          </p:cNvPicPr>
          <p:nvPr/>
        </p:nvPicPr>
        <p:blipFill>
          <a:blip r:embed="rId4"/>
          <a:stretch>
            <a:fillRect/>
          </a:stretch>
        </p:blipFill>
        <p:spPr>
          <a:xfrm>
            <a:off x="583400" y="2379758"/>
            <a:ext cx="5010576" cy="3904792"/>
          </a:xfrm>
          <a:prstGeom prst="rect">
            <a:avLst/>
          </a:prstGeom>
        </p:spPr>
      </p:pic>
    </p:spTree>
    <p:extLst>
      <p:ext uri="{BB962C8B-B14F-4D97-AF65-F5344CB8AC3E}">
        <p14:creationId xmlns:p14="http://schemas.microsoft.com/office/powerpoint/2010/main" val="347168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3B4057-1763-6242-8DB1-D4AAD110B9EC}"/>
              </a:ext>
            </a:extLst>
          </p:cNvPr>
          <p:cNvSpPr txBox="1"/>
          <p:nvPr/>
        </p:nvSpPr>
        <p:spPr>
          <a:xfrm>
            <a:off x="385010" y="363574"/>
            <a:ext cx="11341769" cy="800219"/>
          </a:xfrm>
          <a:prstGeom prst="rect">
            <a:avLst/>
          </a:prstGeom>
          <a:noFill/>
        </p:spPr>
        <p:txBody>
          <a:bodyPr wrap="square" rtlCol="0">
            <a:spAutoFit/>
          </a:bodyPr>
          <a:lstStyle/>
          <a:p>
            <a:r>
              <a:rPr lang="en-US" sz="4600" dirty="0" err="1">
                <a:latin typeface="Times New Roman" panose="02020603050405020304" pitchFamily="18" charset="0"/>
                <a:cs typeface="Times New Roman" panose="02020603050405020304" pitchFamily="18" charset="0"/>
              </a:rPr>
              <a:t>Saṅgha</a:t>
            </a:r>
            <a:r>
              <a:rPr lang="en-US" sz="4600" dirty="0">
                <a:latin typeface="Times New Roman" panose="02020603050405020304" pitchFamily="18" charset="0"/>
                <a:cs typeface="Times New Roman" panose="02020603050405020304" pitchFamily="18" charset="0"/>
              </a:rPr>
              <a:t>			‘community’; ‘congregation’</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30E12F-3438-6845-A620-659DC3E708FB}"/>
              </a:ext>
            </a:extLst>
          </p:cNvPr>
          <p:cNvSpPr txBox="1"/>
          <p:nvPr/>
        </p:nvSpPr>
        <p:spPr>
          <a:xfrm>
            <a:off x="385010" y="1348353"/>
            <a:ext cx="4915411" cy="273921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“fourfold </a:t>
            </a:r>
            <a:r>
              <a:rPr lang="en-US" sz="3200" dirty="0" err="1">
                <a:latin typeface="Times New Roman" panose="02020603050405020304" pitchFamily="18" charset="0"/>
                <a:cs typeface="Times New Roman" panose="02020603050405020304" pitchFamily="18" charset="0"/>
              </a:rPr>
              <a:t>saṅgha</a:t>
            </a:r>
            <a:r>
              <a:rPr lang="en-US" sz="3200" dirty="0">
                <a:latin typeface="Times New Roman" panose="02020603050405020304" pitchFamily="18" charset="0"/>
                <a:cs typeface="Times New Roman" panose="02020603050405020304" pitchFamily="18" charset="0"/>
              </a:rPr>
              <a:t>”</a:t>
            </a:r>
          </a:p>
          <a:p>
            <a:pPr marL="1371600" lvl="2"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Monks</a:t>
            </a:r>
          </a:p>
          <a:p>
            <a:pPr marL="1371600" lvl="2"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Nuns</a:t>
            </a:r>
          </a:p>
          <a:p>
            <a:pPr marL="1371600" lvl="2"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Laymen</a:t>
            </a:r>
          </a:p>
          <a:p>
            <a:pPr marL="1371600" lvl="2"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Laywomen</a:t>
            </a:r>
          </a:p>
          <a:p>
            <a:r>
              <a:rPr lang="en-US" sz="2800" dirty="0">
                <a:latin typeface="Times New Roman" panose="02020603050405020304" pitchFamily="18" charset="0"/>
                <a:cs typeface="Times New Roman" panose="02020603050405020304" pitchFamily="18" charset="0"/>
              </a:rPr>
              <a:t>	(Note gender issues)</a:t>
            </a:r>
          </a:p>
        </p:txBody>
      </p:sp>
      <p:pic>
        <p:nvPicPr>
          <p:cNvPr id="4" name="Picture 3">
            <a:extLst>
              <a:ext uri="{FF2B5EF4-FFF2-40B4-BE49-F238E27FC236}">
                <a16:creationId xmlns:a16="http://schemas.microsoft.com/office/drawing/2014/main" id="{508E443B-1EA6-2F4D-BD7A-C9F77EA79E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7397" y="1348353"/>
            <a:ext cx="6209382" cy="2806018"/>
          </a:xfrm>
          <a:prstGeom prst="rect">
            <a:avLst/>
          </a:prstGeom>
        </p:spPr>
      </p:pic>
      <p:sp>
        <p:nvSpPr>
          <p:cNvPr id="5" name="TextBox 4">
            <a:extLst>
              <a:ext uri="{FF2B5EF4-FFF2-40B4-BE49-F238E27FC236}">
                <a16:creationId xmlns:a16="http://schemas.microsoft.com/office/drawing/2014/main" id="{AA0B26EF-3D79-6A43-9AB3-E78F10049751}"/>
              </a:ext>
            </a:extLst>
          </p:cNvPr>
          <p:cNvSpPr txBox="1"/>
          <p:nvPr/>
        </p:nvSpPr>
        <p:spPr>
          <a:xfrm>
            <a:off x="5982346" y="4107877"/>
            <a:ext cx="5744433" cy="246221"/>
          </a:xfrm>
          <a:prstGeom prst="rect">
            <a:avLst/>
          </a:prstGeom>
          <a:noFill/>
        </p:spPr>
        <p:txBody>
          <a:bodyPr wrap="square" rtlCol="0">
            <a:spAutoFit/>
          </a:bodyPr>
          <a:lstStyle/>
          <a:p>
            <a:r>
              <a:rPr lang="en-US" sz="1000" dirty="0"/>
              <a:t>Thai manuscript showing monks reading Buddhist scriptures. Image copyright Chester Beatty Library.</a:t>
            </a:r>
          </a:p>
        </p:txBody>
      </p:sp>
      <p:sp>
        <p:nvSpPr>
          <p:cNvPr id="6" name="TextBox 5">
            <a:extLst>
              <a:ext uri="{FF2B5EF4-FFF2-40B4-BE49-F238E27FC236}">
                <a16:creationId xmlns:a16="http://schemas.microsoft.com/office/drawing/2014/main" id="{CB4B0DED-EFD2-6948-B70F-AE839F2B37F5}"/>
              </a:ext>
            </a:extLst>
          </p:cNvPr>
          <p:cNvSpPr txBox="1"/>
          <p:nvPr/>
        </p:nvSpPr>
        <p:spPr>
          <a:xfrm>
            <a:off x="511444" y="4415655"/>
            <a:ext cx="11215335"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The monastic </a:t>
            </a:r>
            <a:r>
              <a:rPr lang="en-US" sz="3200" dirty="0" err="1">
                <a:latin typeface="Times New Roman" panose="02020603050405020304" pitchFamily="18" charset="0"/>
                <a:cs typeface="Times New Roman" panose="02020603050405020304" pitchFamily="18" charset="0"/>
              </a:rPr>
              <a:t>saṅgha</a:t>
            </a:r>
            <a:r>
              <a:rPr lang="en-US" sz="3200" dirty="0">
                <a:latin typeface="Times New Roman" panose="02020603050405020304" pitchFamily="18" charset="0"/>
                <a:cs typeface="Times New Roman" panose="02020603050405020304" pitchFamily="18" charset="0"/>
              </a:rPr>
              <a:t>: Monks and nuns (</a:t>
            </a:r>
            <a:r>
              <a:rPr lang="en-US" sz="3200" i="1" dirty="0">
                <a:latin typeface="Times New Roman" panose="02020603050405020304" pitchFamily="18" charset="0"/>
                <a:cs typeface="Times New Roman" panose="02020603050405020304" pitchFamily="18" charset="0"/>
              </a:rPr>
              <a:t>bhikkhu</a:t>
            </a:r>
            <a:r>
              <a:rPr lang="en-US" sz="3200" dirty="0">
                <a:latin typeface="Times New Roman" panose="02020603050405020304" pitchFamily="18" charset="0"/>
                <a:cs typeface="Times New Roman" panose="02020603050405020304" pitchFamily="18" charset="0"/>
              </a:rPr>
              <a:t>s and </a:t>
            </a:r>
            <a:r>
              <a:rPr lang="en-US" sz="3200" i="1" dirty="0">
                <a:latin typeface="Times New Roman" panose="02020603050405020304" pitchFamily="18" charset="0"/>
                <a:cs typeface="Times New Roman" panose="02020603050405020304" pitchFamily="18" charset="0"/>
              </a:rPr>
              <a:t>bhikkhuni</a:t>
            </a:r>
            <a:r>
              <a:rPr lang="en-US" sz="3200" dirty="0">
                <a:latin typeface="Times New Roman" panose="02020603050405020304" pitchFamily="18" charset="0"/>
                <a:cs typeface="Times New Roman" panose="02020603050405020304" pitchFamily="18" charset="0"/>
              </a:rPr>
              <a:t>s) renounce worldly ties and possessions (in theory at least), and dedicate their lives to Buddhist practice, including meditation, study/preservation of the Dhamma, services for laypeople…</a:t>
            </a:r>
          </a:p>
        </p:txBody>
      </p:sp>
    </p:spTree>
    <p:extLst>
      <p:ext uri="{BB962C8B-B14F-4D97-AF65-F5344CB8AC3E}">
        <p14:creationId xmlns:p14="http://schemas.microsoft.com/office/powerpoint/2010/main" val="240799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2801</Words>
  <Application>Microsoft Macintosh PowerPoint</Application>
  <PresentationFormat>Widescreen</PresentationFormat>
  <Paragraphs>137</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Gandhari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Microsoft Office User</cp:lastModifiedBy>
  <cp:revision>7</cp:revision>
  <dcterms:created xsi:type="dcterms:W3CDTF">2021-02-04T19:34:34Z</dcterms:created>
  <dcterms:modified xsi:type="dcterms:W3CDTF">2021-02-10T11:51:38Z</dcterms:modified>
</cp:coreProperties>
</file>