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0A6A7-9F43-4581-85C2-3736489750C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5DE1D-45D1-4236-8B44-21B507E04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5DE1D-45D1-4236-8B44-21B507E04F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6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2E41-EB82-436F-BD2C-9DFF470C98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7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2E41-EB82-436F-BD2C-9DFF470C98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00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2E41-EB82-436F-BD2C-9DFF470C98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8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trying to create rules for emotion – and mostly failing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7C706-A3C3-475F-A46E-C42E390A60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0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2E41-EB82-436F-BD2C-9DFF470C98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9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6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4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4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4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6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1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8ADD-275D-4436-8276-F2CEED4FCB4D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B7F4D-C4CD-414A-BE64-EAF814E92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pPr algn="l"/>
            <a:r>
              <a:rPr lang="en-GB" b="1" dirty="0" smtClean="0"/>
              <a:t>Build your own </a:t>
            </a:r>
            <a:r>
              <a:rPr lang="en-GB" b="1" dirty="0" err="1" smtClean="0"/>
              <a:t>chatbot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Kathrin Haag, Informatics and IS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Stewart </a:t>
            </a:r>
            <a:r>
              <a:rPr lang="en-GB" b="1" dirty="0" err="1" smtClean="0">
                <a:solidFill>
                  <a:schemeClr val="tx1"/>
                </a:solidFill>
              </a:rPr>
              <a:t>Cromar</a:t>
            </a:r>
            <a:r>
              <a:rPr lang="en-GB" b="1" dirty="0" smtClean="0">
                <a:solidFill>
                  <a:schemeClr val="tx1"/>
                </a:solidFill>
              </a:rPr>
              <a:t>, IS LTW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Sian Bayne, School of Education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04" y="4610878"/>
            <a:ext cx="2051720" cy="224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907" y="1249943"/>
            <a:ext cx="9089234" cy="5131385"/>
            <a:chOff x="30907" y="1249943"/>
            <a:chExt cx="9089234" cy="5131385"/>
          </a:xfrm>
        </p:grpSpPr>
        <p:pic>
          <p:nvPicPr>
            <p:cNvPr id="11" name="Pictur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907" y="1268760"/>
              <a:ext cx="9089234" cy="51125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79912" y="1249943"/>
              <a:ext cx="16561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</a:t>
              </a:r>
              <a:r>
                <a:rPr lang="en-GB" dirty="0" err="1" smtClean="0">
                  <a:solidFill>
                    <a:schemeClr val="tx1">
                      <a:lumMod val="85000"/>
                    </a:schemeClr>
                  </a:solidFill>
                </a:rPr>
                <a:t>Teacherbot</a:t>
              </a:r>
              <a:endParaRPr lang="en-GB" dirty="0">
                <a:solidFill>
                  <a:schemeClr val="tx1">
                    <a:lumMod val="85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2656"/>
            <a:ext cx="5562600" cy="1397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13037"/>
            <a:ext cx="4733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6701"/>
            <a:ext cx="2895600" cy="26765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5569"/>
          <a:stretch/>
        </p:blipFill>
        <p:spPr>
          <a:xfrm>
            <a:off x="3438922" y="1571650"/>
            <a:ext cx="2438400" cy="269557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55" y="1576700"/>
            <a:ext cx="2867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12820"/>
          <a:stretch/>
        </p:blipFill>
        <p:spPr bwMode="auto">
          <a:xfrm>
            <a:off x="-16144" y="0"/>
            <a:ext cx="9160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9992" y="116632"/>
            <a:ext cx="4572000" cy="341632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“While </a:t>
            </a:r>
            <a:r>
              <a:rPr lang="en-GB" dirty="0">
                <a:solidFill>
                  <a:schemeClr val="bg1"/>
                </a:solidFill>
              </a:rPr>
              <a:t>I was trying to figure out what the hell </a:t>
            </a:r>
            <a:r>
              <a:rPr lang="en-GB" dirty="0" smtClean="0">
                <a:solidFill>
                  <a:schemeClr val="bg1"/>
                </a:solidFill>
              </a:rPr>
              <a:t>‘post-humanism’ </a:t>
            </a:r>
            <a:r>
              <a:rPr lang="en-GB" dirty="0">
                <a:solidFill>
                  <a:schemeClr val="bg1"/>
                </a:solidFill>
              </a:rPr>
              <a:t>means, the teacher bot led me on a merry chase looking up quotes and obscure academic references, which had the interesting side effect of </a:t>
            </a:r>
            <a:r>
              <a:rPr lang="en-GB" dirty="0" smtClean="0">
                <a:solidFill>
                  <a:schemeClr val="bg1"/>
                </a:solidFill>
              </a:rPr>
              <a:t>‘ambush teaching’ </a:t>
            </a:r>
            <a:r>
              <a:rPr lang="en-GB" dirty="0">
                <a:solidFill>
                  <a:schemeClr val="bg1"/>
                </a:solidFill>
              </a:rPr>
              <a:t>me. I will happily admit, that I do not feel like I have been to a class. I do not feel like I have been taught, either. I do, however, think I have learned something. I’ve certainly been prompted to think. Isn’t this what every good teacher/trainer strives for</a:t>
            </a:r>
            <a:r>
              <a:rPr lang="en-GB" dirty="0" smtClean="0">
                <a:solidFill>
                  <a:schemeClr val="bg1"/>
                </a:solidFill>
              </a:rPr>
              <a:t>?”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Seth Giddens 2013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2348880"/>
            <a:ext cx="8435280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1.00	introduction to the ‘teacherbot’ (Sian)</a:t>
            </a:r>
          </a:p>
          <a:p>
            <a:pPr marL="0" indent="0">
              <a:buNone/>
            </a:pPr>
            <a:r>
              <a:rPr lang="en-GB" sz="2400" dirty="0" smtClean="0"/>
              <a:t>1.10 	walkthrough creating a </a:t>
            </a:r>
            <a:r>
              <a:rPr lang="en-GB" sz="2400" dirty="0" err="1" smtClean="0"/>
              <a:t>chatbot</a:t>
            </a:r>
            <a:r>
              <a:rPr lang="en-GB" sz="2400" dirty="0" smtClean="0"/>
              <a:t> using Pandora (Kate)</a:t>
            </a:r>
          </a:p>
          <a:p>
            <a:pPr marL="0" indent="0">
              <a:buNone/>
            </a:pPr>
            <a:r>
              <a:rPr lang="en-GB" sz="2400" dirty="0" smtClean="0"/>
              <a:t>1.30	hands-on bot building (guided by Kate and Stewart)</a:t>
            </a:r>
          </a:p>
          <a:p>
            <a:pPr marL="0" indent="0">
              <a:buNone/>
            </a:pPr>
            <a:r>
              <a:rPr lang="en-GB" sz="2400" dirty="0" smtClean="0"/>
              <a:t>2.00 	comfort break</a:t>
            </a:r>
          </a:p>
          <a:p>
            <a:pPr marL="0" indent="0">
              <a:buNone/>
            </a:pPr>
            <a:r>
              <a:rPr lang="en-GB" sz="2400" dirty="0" smtClean="0"/>
              <a:t>2.10 	testing your bot on Twitter</a:t>
            </a:r>
          </a:p>
          <a:p>
            <a:pPr marL="0" indent="0">
              <a:buNone/>
            </a:pPr>
            <a:r>
              <a:rPr lang="en-GB" sz="2400" dirty="0" smtClean="0"/>
              <a:t>2.30	feedback and thoughts (Sian)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88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9" y="1460091"/>
            <a:ext cx="3867527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484784"/>
            <a:ext cx="41044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cs typeface="Aharoni" panose="02010803020104030203" pitchFamily="2" charset="-79"/>
              </a:rPr>
              <a:t>“One </a:t>
            </a:r>
            <a:r>
              <a:rPr lang="en-GB" sz="2000" dirty="0">
                <a:cs typeface="Aharoni" panose="02010803020104030203" pitchFamily="2" charset="-79"/>
              </a:rPr>
              <a:t>can predict that in a few more years millions of school children will have access to what Philip of Macedon’s son Alexander enjoyed as a royal prerogative: the personal services of a tutor as well-informed and responsive as </a:t>
            </a:r>
            <a:r>
              <a:rPr lang="en-GB" sz="2000" dirty="0" smtClean="0">
                <a:cs typeface="Aharoni" panose="02010803020104030203" pitchFamily="2" charset="-79"/>
              </a:rPr>
              <a:t>Aristotle.”</a:t>
            </a:r>
          </a:p>
          <a:p>
            <a:r>
              <a:rPr lang="en-GB" sz="1600" dirty="0" err="1" smtClean="0">
                <a:cs typeface="Aharoni" panose="02010803020104030203" pitchFamily="2" charset="-79"/>
              </a:rPr>
              <a:t>Suppes</a:t>
            </a:r>
            <a:r>
              <a:rPr lang="en-GB" sz="1600" dirty="0" smtClean="0">
                <a:cs typeface="Aharoni" panose="02010803020104030203" pitchFamily="2" charset="-79"/>
              </a:rPr>
              <a:t>, P. (1966). The uses of computers in education. </a:t>
            </a:r>
            <a:r>
              <a:rPr lang="en-GB" sz="1600" i="1" dirty="0" smtClean="0">
                <a:cs typeface="Aharoni" panose="02010803020104030203" pitchFamily="2" charset="-79"/>
              </a:rPr>
              <a:t>Scientific American</a:t>
            </a:r>
            <a:r>
              <a:rPr lang="en-GB" sz="1600" dirty="0" smtClean="0">
                <a:cs typeface="Aharoni" panose="02010803020104030203" pitchFamily="2" charset="-79"/>
              </a:rPr>
              <a:t>, 215(2): 206-20.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87803" y="1340768"/>
            <a:ext cx="5147253" cy="3960440"/>
            <a:chOff x="3887803" y="1340768"/>
            <a:chExt cx="5147253" cy="39604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803" y="1340768"/>
              <a:ext cx="5147253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67944" y="4580840"/>
              <a:ext cx="482453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cs typeface="Aharoni" panose="02010803020104030203" pitchFamily="2" charset="-79"/>
                </a:rPr>
                <a:t>Frey and Osborne (2013) The future of employment: how susceptible are jobs to computerisation? Oxford Martin Programme on the Impacts of Future Technology. http://www.futuretech.ox.ac.uk/</a:t>
              </a:r>
              <a:endParaRPr lang="en-GB" sz="1200" dirty="0"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18051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-36512" y="5157192"/>
            <a:ext cx="9180512" cy="1368152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bg1"/>
                </a:solidFill>
                <a:latin typeface="+mn-lt"/>
              </a:rPr>
              <a:t>“In the software-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centered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future, individuals and institutions won’t compete with computer programs so much as they’ll compete with each other over who can work best alongside computers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.”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 </a:t>
            </a:r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GB" sz="1700" dirty="0">
                <a:solidFill>
                  <a:schemeClr val="bg1"/>
                </a:solidFill>
                <a:latin typeface="+mn-lt"/>
              </a:rPr>
              <a:t>Sonnad, N. (2014) Beautiful Twitter bots tell us what the future of automation is all about. Quartz, June 12 2014. http://qz.com/219696</a:t>
            </a:r>
          </a:p>
          <a:p>
            <a:pPr algn="l"/>
            <a:endParaRPr lang="en-GB" sz="17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1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8001" y="548680"/>
            <a:ext cx="4036007" cy="5533975"/>
            <a:chOff x="608001" y="548680"/>
            <a:chExt cx="4036007" cy="55339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01" y="3573016"/>
              <a:ext cx="3609924" cy="250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5" y="548680"/>
              <a:ext cx="1944216" cy="289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587291" y="3162454"/>
              <a:ext cx="2056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made by Amit Agarwal</a:t>
              </a:r>
              <a:endParaRPr lang="en-GB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0280" y="548680"/>
            <a:ext cx="4004489" cy="5615682"/>
            <a:chOff x="5140280" y="548680"/>
            <a:chExt cx="4004489" cy="561568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280" y="3580234"/>
              <a:ext cx="3248144" cy="258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280" y="548680"/>
              <a:ext cx="1911506" cy="289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088052" y="3162454"/>
              <a:ext cx="2056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made by Bill </a:t>
              </a:r>
              <a:r>
                <a:rPr lang="en-GB" sz="1600" dirty="0" err="1" smtClean="0"/>
                <a:t>Snitzer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94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2408"/>
            <a:ext cx="8229600" cy="2044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This bot generates 3-4 line poems using a method inspired by Raymond </a:t>
            </a:r>
            <a:r>
              <a:rPr lang="en-GB" sz="2400" dirty="0" err="1"/>
              <a:t>Queneau’s</a:t>
            </a:r>
            <a:r>
              <a:rPr lang="en-GB" sz="2400" dirty="0"/>
              <a:t> </a:t>
            </a:r>
            <a:r>
              <a:rPr lang="en-GB" sz="2400" i="1" dirty="0"/>
              <a:t>Cent mille milliards de </a:t>
            </a:r>
            <a:r>
              <a:rPr lang="en-GB" sz="2400" i="1" dirty="0" err="1"/>
              <a:t>poèmes</a:t>
            </a:r>
            <a:r>
              <a:rPr lang="en-GB" sz="2400" dirty="0"/>
              <a:t> a</a:t>
            </a:r>
            <a:r>
              <a:rPr lang="en-GB" sz="2400" dirty="0" smtClean="0"/>
              <a:t>nd </a:t>
            </a:r>
            <a:r>
              <a:rPr lang="en-GB" sz="2400" dirty="0"/>
              <a:t>the cut-up. In the tradition of </a:t>
            </a:r>
            <a:r>
              <a:rPr lang="en-GB" sz="2400" dirty="0" err="1"/>
              <a:t>ebook</a:t>
            </a:r>
            <a:r>
              <a:rPr lang="en-GB" sz="2400" dirty="0"/>
              <a:t> bots, it selects 3-4 random lines from different poems in a haiku database and tweets the resulting generated poem every two hours. </a:t>
            </a:r>
            <a:endParaRPr lang="en-GB" sz="2400" dirty="0" smtClean="0"/>
          </a:p>
          <a:p>
            <a:pPr marL="0" indent="0">
              <a:buNone/>
            </a:pPr>
            <a:r>
              <a:rPr lang="en-GB" sz="1900" dirty="0" smtClean="0"/>
              <a:t>http://collection.eliterature.org/</a:t>
            </a:r>
            <a:endParaRPr lang="en-GB" sz="2400" dirty="0"/>
          </a:p>
        </p:txBody>
      </p:sp>
      <p:pic>
        <p:nvPicPr>
          <p:cNvPr id="3074" name="Picture 2" descr="http://collection.eliterature.org/3/images/works/banners/poem-exe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" y="0"/>
            <a:ext cx="914045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0401"/>
            <a:ext cx="8229600" cy="3484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“Perhaps this is my own gender showing, but that bot is really doing the lord’s work; every four hours or so, it produces a new abstract gender, pairs it with a </a:t>
            </a:r>
            <a:r>
              <a:rPr lang="en-GB" sz="2400" dirty="0" err="1" smtClean="0"/>
              <a:t>unicode</a:t>
            </a:r>
            <a:r>
              <a:rPr lang="en-GB" sz="2400" dirty="0" smtClean="0"/>
              <a:t> symbol and braille translation, and tweets an image of a restroom sign. The resulting timeline points at real issues with public facilities access, </a:t>
            </a:r>
            <a:r>
              <a:rPr lang="en-GB" sz="2400" dirty="0" err="1" smtClean="0"/>
              <a:t>transness</a:t>
            </a:r>
            <a:r>
              <a:rPr lang="en-GB" sz="2400" dirty="0" smtClean="0"/>
              <a:t>, and contemporary relationships with bodies that don’t always feel like home.”</a:t>
            </a:r>
          </a:p>
          <a:p>
            <a:pPr marL="0" indent="0">
              <a:buNone/>
            </a:pPr>
            <a:r>
              <a:rPr lang="en-GB" sz="1800" dirty="0" smtClean="0"/>
              <a:t>http://nymag.com/selectall/2015/11/12-weirdest-funniest-smartest-twitter-bots.html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01" y="7110"/>
            <a:ext cx="2355515" cy="315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73" y="-15188"/>
            <a:ext cx="2281136" cy="317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66" y="-15188"/>
            <a:ext cx="2137870" cy="315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" y="0"/>
            <a:ext cx="2170027" cy="314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c09.deviantart.net/fs70/f/2013/355/9/b/2014_07___july_by_sophiaazhou-d6ysf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r="7292" b="157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784976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00"/>
                </a:solidFill>
              </a:rPr>
              <a:t>Teacherbot: an intervention in teacher automation</a:t>
            </a:r>
            <a:endParaRPr lang="en-GB" sz="3200" b="1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52120" y="3068960"/>
            <a:ext cx="3227039" cy="2842102"/>
            <a:chOff x="512991" y="2885627"/>
            <a:chExt cx="3762246" cy="3313467"/>
          </a:xfrm>
        </p:grpSpPr>
        <p:pic>
          <p:nvPicPr>
            <p:cNvPr id="9226" name="Picture 10" descr="https://media.licdn.com/mpr/mpr/shrink_200_200/p/2/005/06e/237/30f35bf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737" y="4647311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http://www.eunetair.it/cost/foto/p.06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111" y="4995901"/>
              <a:ext cx="7620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www.research.ed.ac.uk/portal/files/5848811/me2011BW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250" y="4995901"/>
              <a:ext cx="1098661" cy="120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https://www.coar-repositories.org/files/jeff_formal_n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015782"/>
              <a:ext cx="1246616" cy="1098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apps.hss.ed.ac.uk/education/directory/images/hamishm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639" y="2885627"/>
              <a:ext cx="983942" cy="11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7" t="19433" r="4160"/>
            <a:stretch/>
          </p:blipFill>
          <p:spPr>
            <a:xfrm>
              <a:off x="1907705" y="3861048"/>
              <a:ext cx="1008112" cy="1198122"/>
            </a:xfrm>
            <a:prstGeom prst="rect">
              <a:avLst/>
            </a:prstGeom>
          </p:spPr>
        </p:pic>
        <p:pic>
          <p:nvPicPr>
            <p:cNvPr id="8" name="Picture 16" descr="https://pbs.twimg.com/profile_images/378800000114264507/bdaa86331401b4850273e8347de5084a_400x40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62" y="2885627"/>
              <a:ext cx="1188877" cy="1188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designinformatics.org/sites/default/files/Had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741566"/>
              <a:ext cx="816002" cy="138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http://podcast.is.ed.ac.uk:8080/Podcasts/cseresearch/thumbnails/edu-christine-sinclair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5" t="14460" r="50000" b="1"/>
            <a:stretch/>
          </p:blipFill>
          <p:spPr bwMode="auto">
            <a:xfrm>
              <a:off x="512991" y="4803326"/>
              <a:ext cx="1080120" cy="1395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08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an\Downloads\10974405894_a136db0827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9" y="2204864"/>
            <a:ext cx="9130680" cy="4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422591"/>
            <a:ext cx="5164117" cy="224676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c.12,000 </a:t>
            </a:r>
            <a:r>
              <a:rPr lang="en-GB" sz="2000" dirty="0">
                <a:solidFill>
                  <a:schemeClr val="bg1"/>
                </a:solidFill>
              </a:rPr>
              <a:t>enrolments </a:t>
            </a:r>
            <a:r>
              <a:rPr lang="en-GB" sz="2000" dirty="0" smtClean="0">
                <a:solidFill>
                  <a:schemeClr val="bg1"/>
                </a:solidFill>
              </a:rPr>
              <a:t>from 158 countries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4,000+ </a:t>
            </a:r>
            <a:r>
              <a:rPr lang="en-GB" sz="2000" dirty="0">
                <a:solidFill>
                  <a:schemeClr val="bg1"/>
                </a:solidFill>
              </a:rPr>
              <a:t>in the student Facebook </a:t>
            </a:r>
            <a:r>
              <a:rPr lang="en-GB" sz="2000" dirty="0" smtClean="0">
                <a:solidFill>
                  <a:schemeClr val="bg1"/>
                </a:solidFill>
              </a:rPr>
              <a:t>group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9,000</a:t>
            </a:r>
            <a:r>
              <a:rPr lang="en-GB" sz="2000" dirty="0">
                <a:solidFill>
                  <a:schemeClr val="bg1"/>
                </a:solidFill>
              </a:rPr>
              <a:t>+ in the student G+ </a:t>
            </a:r>
            <a:r>
              <a:rPr lang="en-GB" sz="2000" dirty="0" smtClean="0">
                <a:solidFill>
                  <a:schemeClr val="bg1"/>
                </a:solidFill>
              </a:rPr>
              <a:t>group</a:t>
            </a:r>
          </a:p>
          <a:p>
            <a:r>
              <a:rPr lang="en-GB" sz="2000" dirty="0">
                <a:solidFill>
                  <a:schemeClr val="bg1"/>
                </a:solidFill>
              </a:rPr>
              <a:t>4</a:t>
            </a:r>
            <a:r>
              <a:rPr lang="en-GB" sz="2000" dirty="0" smtClean="0">
                <a:solidFill>
                  <a:schemeClr val="bg1"/>
                </a:solidFill>
              </a:rPr>
              <a:t>000</a:t>
            </a:r>
            <a:r>
              <a:rPr lang="en-GB" sz="2000" dirty="0">
                <a:solidFill>
                  <a:schemeClr val="bg1"/>
                </a:solidFill>
              </a:rPr>
              <a:t>+ tweets to #</a:t>
            </a:r>
            <a:r>
              <a:rPr lang="en-GB" sz="2000" dirty="0" err="1">
                <a:solidFill>
                  <a:schemeClr val="bg1"/>
                </a:solidFill>
              </a:rPr>
              <a:t>edcmooc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over course run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1,900 </a:t>
            </a:r>
            <a:r>
              <a:rPr lang="en-GB" sz="2000" dirty="0">
                <a:solidFill>
                  <a:schemeClr val="bg1"/>
                </a:solidFill>
              </a:rPr>
              <a:t>posts in Coursera </a:t>
            </a:r>
            <a:r>
              <a:rPr lang="en-GB" sz="2000" dirty="0" smtClean="0">
                <a:solidFill>
                  <a:schemeClr val="bg1"/>
                </a:solidFill>
              </a:rPr>
              <a:t>forums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c.50% with postgraduate degrees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c.50% working in Education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8835" y="6493628"/>
            <a:ext cx="2894038" cy="338554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image made by Ping Lee-</a:t>
            </a:r>
            <a:r>
              <a:rPr lang="en-GB" sz="1600" dirty="0" err="1" smtClean="0"/>
              <a:t>Wragge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E-learning and Digital Cultures MOOC, part 3:</a:t>
            </a:r>
            <a:br>
              <a:rPr lang="en-GB" sz="2800" dirty="0" smtClean="0"/>
            </a:br>
            <a:r>
              <a:rPr lang="en-GB" sz="2800" dirty="0" smtClean="0"/>
              <a:t>October-November 2014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76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336</Words>
  <Application>Microsoft Macintosh PowerPoint</Application>
  <PresentationFormat>On-screen Show (4:3)</PresentationFormat>
  <Paragraphs>41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Aharoni</vt:lpstr>
      <vt:lpstr>Arial</vt:lpstr>
      <vt:lpstr>Calibri</vt:lpstr>
      <vt:lpstr>Office Theme</vt:lpstr>
      <vt:lpstr>Build your own chatbot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Teacherbot: an intervention in teacher automation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Edinburgh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own chatbot</dc:title>
  <dc:creator>sian</dc:creator>
  <cp:lastModifiedBy>CROMAR Stewart</cp:lastModifiedBy>
  <cp:revision>6</cp:revision>
  <dcterms:created xsi:type="dcterms:W3CDTF">2016-05-17T09:23:29Z</dcterms:created>
  <dcterms:modified xsi:type="dcterms:W3CDTF">2016-05-17T10:59:32Z</dcterms:modified>
</cp:coreProperties>
</file>