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7" r:id="rId2"/>
    <p:sldId id="258" r:id="rId3"/>
    <p:sldId id="259" r:id="rId4"/>
    <p:sldId id="261" r:id="rId5"/>
    <p:sldId id="262" r:id="rId6"/>
    <p:sldId id="265" r:id="rId7"/>
    <p:sldId id="266" r:id="rId8"/>
    <p:sldId id="270" r:id="rId9"/>
    <p:sldId id="271" r:id="rId10"/>
    <p:sldId id="300" r:id="rId11"/>
    <p:sldId id="274" r:id="rId12"/>
    <p:sldId id="275" r:id="rId13"/>
    <p:sldId id="290" r:id="rId14"/>
    <p:sldId id="291" r:id="rId15"/>
    <p:sldId id="276" r:id="rId16"/>
    <p:sldId id="292" r:id="rId17"/>
    <p:sldId id="293" r:id="rId18"/>
    <p:sldId id="294" r:id="rId19"/>
    <p:sldId id="295" r:id="rId20"/>
    <p:sldId id="278" r:id="rId21"/>
    <p:sldId id="296" r:id="rId22"/>
    <p:sldId id="297" r:id="rId23"/>
    <p:sldId id="298" r:id="rId24"/>
    <p:sldId id="299" r:id="rId25"/>
    <p:sldId id="277" r:id="rId26"/>
    <p:sldId id="280" r:id="rId27"/>
    <p:sldId id="279" r:id="rId28"/>
    <p:sldId id="283" r:id="rId29"/>
    <p:sldId id="287"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8" autoAdjust="0"/>
    <p:restoredTop sz="86483" autoAdjust="0"/>
  </p:normalViewPr>
  <p:slideViewPr>
    <p:cSldViewPr snapToGrid="0" showGuides="1">
      <p:cViewPr varScale="1">
        <p:scale>
          <a:sx n="60" d="100"/>
          <a:sy n="60" d="100"/>
        </p:scale>
        <p:origin x="72" y="4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9E8B-8668-4EE9-81CF-39121E276770}" type="datetimeFigureOut">
              <a:rPr lang="zh-CN" altLang="en-US" smtClean="0"/>
              <a:t>2026/2/25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d.tsinghua.edu.cn/info/1389/30427.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2021.graduateshow.eca.ed.ac.uk/portfolio/fangyuan-zhe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2021.graduateshow.eca.ed.ac.uk/index.php/portfolio/kate-saldanh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021.graduateshow.eca.ed.ac.uk/index.php/portfolio/sara-dobbs#_"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rtistsunion.scot/recommended-rates-pay-rrop?utm_source=chatgpt.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Kolb, Ronald, Camille Regli, and Dorothee Richter. “</a:t>
            </a:r>
            <a:r>
              <a:rPr lang="en-US" altLang="zh-CN" sz="1200" kern="1200" dirty="0" err="1">
                <a:solidFill>
                  <a:schemeClr val="tx1"/>
                </a:solidFill>
                <a:effectLst/>
                <a:latin typeface="+mn-lt"/>
                <a:ea typeface="+mn-ea"/>
                <a:cs typeface="+mn-cs"/>
              </a:rPr>
              <a:t>Centres</a:t>
            </a:r>
            <a:r>
              <a:rPr lang="en-US" altLang="zh-CN" sz="1200" kern="1200" dirty="0">
                <a:solidFill>
                  <a:schemeClr val="tx1"/>
                </a:solidFill>
                <a:effectLst/>
                <a:latin typeface="+mn-lt"/>
                <a:ea typeface="+mn-ea"/>
                <a:cs typeface="+mn-cs"/>
              </a:rPr>
              <a:t> ⁄ Peripheries– Complex Constellations.” </a:t>
            </a:r>
            <a:r>
              <a:rPr lang="en-US" altLang="zh-CN" sz="1200" i="1" kern="1200" dirty="0">
                <a:solidFill>
                  <a:schemeClr val="tx1"/>
                </a:solidFill>
                <a:effectLst/>
                <a:latin typeface="+mn-lt"/>
                <a:ea typeface="+mn-ea"/>
                <a:cs typeface="+mn-cs"/>
              </a:rPr>
              <a:t>Notes on Curating</a:t>
            </a:r>
            <a:r>
              <a:rPr lang="en-US" altLang="zh-CN" sz="1200" kern="1200" dirty="0">
                <a:solidFill>
                  <a:schemeClr val="tx1"/>
                </a:solidFill>
                <a:effectLst/>
                <a:latin typeface="+mn-lt"/>
                <a:ea typeface="+mn-ea"/>
                <a:cs typeface="+mn-cs"/>
              </a:rPr>
              <a:t> 41 (June 2019): 3-11.</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u="sng" kern="1200" dirty="0">
                <a:solidFill>
                  <a:schemeClr val="tx1"/>
                </a:solidFill>
                <a:effectLst/>
                <a:latin typeface="+mn-lt"/>
                <a:ea typeface="+mn-ea"/>
                <a:cs typeface="+mn-cs"/>
                <a:hlinkClick r:id="rId3"/>
              </a:rPr>
              <a:t>“</a:t>
            </a:r>
            <a:r>
              <a:rPr lang="en-US" altLang="zh-CN" sz="1200" u="sng" kern="1200" dirty="0" err="1">
                <a:solidFill>
                  <a:schemeClr val="tx1"/>
                </a:solidFill>
                <a:effectLst/>
                <a:latin typeface="+mn-lt"/>
                <a:ea typeface="+mn-ea"/>
                <a:cs typeface="+mn-cs"/>
                <a:hlinkClick r:id="rId3"/>
              </a:rPr>
              <a:t>艺向山川</a:t>
            </a:r>
            <a:r>
              <a:rPr lang="en-US" altLang="zh-CN" sz="1200" u="sng" kern="1200" dirty="0">
                <a:solidFill>
                  <a:schemeClr val="tx1"/>
                </a:solidFill>
                <a:effectLst/>
                <a:latin typeface="+mn-lt"/>
                <a:ea typeface="+mn-ea"/>
                <a:cs typeface="+mn-cs"/>
                <a:hlinkClick r:id="rId3"/>
              </a:rPr>
              <a:t>——清华大学美术学院2023安吉青年艺术创作营成果展”启幕-清华大学美术学院</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u="sng" kern="1200" baseline="30000" dirty="0" err="1">
                <a:solidFill>
                  <a:schemeClr val="tx1"/>
                </a:solidFill>
                <a:effectLst/>
                <a:latin typeface="+mn-lt"/>
                <a:ea typeface="+mn-ea"/>
                <a:cs typeface="+mn-cs"/>
                <a:hlinkClick r:id="rId3"/>
              </a:rPr>
              <a:t>Fangyuan</a:t>
            </a:r>
            <a:r>
              <a:rPr lang="en-US" altLang="zh-CN" sz="1200" u="sng" kern="1200" baseline="30000" dirty="0">
                <a:solidFill>
                  <a:schemeClr val="tx1"/>
                </a:solidFill>
                <a:effectLst/>
                <a:latin typeface="+mn-lt"/>
                <a:ea typeface="+mn-ea"/>
                <a:cs typeface="+mn-cs"/>
                <a:hlinkClick r:id="rId3"/>
              </a:rPr>
              <a:t> Zheng | Edinburgh College of Art Graduate Show 2021</a:t>
            </a:r>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u="sng" kern="1200" baseline="30000" dirty="0">
                <a:solidFill>
                  <a:schemeClr val="tx1"/>
                </a:solidFill>
                <a:effectLst/>
                <a:latin typeface="+mn-lt"/>
                <a:ea typeface="+mn-ea"/>
                <a:cs typeface="+mn-cs"/>
                <a:hlinkClick r:id="rId3"/>
              </a:rPr>
              <a:t>Kate Saldanha | Edinburgh College of Art Graduate Show 2021</a:t>
            </a:r>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u="sng" kern="1200" dirty="0">
                <a:solidFill>
                  <a:schemeClr val="tx1"/>
                </a:solidFill>
                <a:effectLst/>
                <a:latin typeface="+mn-lt"/>
                <a:ea typeface="+mn-ea"/>
                <a:cs typeface="+mn-cs"/>
                <a:hlinkClick r:id="rId3"/>
              </a:rPr>
              <a:t>Sara Dobbs | Edinburgh College of Art Graduate Show 2021</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u="sng" kern="1200" dirty="0">
                <a:solidFill>
                  <a:schemeClr val="tx1"/>
                </a:solidFill>
                <a:effectLst/>
                <a:latin typeface="+mn-lt"/>
                <a:ea typeface="+mn-ea"/>
                <a:cs typeface="+mn-cs"/>
                <a:hlinkClick r:id="rId3"/>
              </a:rPr>
              <a:t>Recommended Rates of Pay (</a:t>
            </a:r>
            <a:r>
              <a:rPr lang="en-US" altLang="zh-CN" sz="1200" u="sng" kern="1200" dirty="0" err="1">
                <a:solidFill>
                  <a:schemeClr val="tx1"/>
                </a:solidFill>
                <a:effectLst/>
                <a:latin typeface="+mn-lt"/>
                <a:ea typeface="+mn-ea"/>
                <a:cs typeface="+mn-cs"/>
                <a:hlinkClick r:id="rId3"/>
              </a:rPr>
              <a:t>RRoP</a:t>
            </a:r>
            <a:r>
              <a:rPr lang="en-US" altLang="zh-CN" sz="1200" u="sng" kern="1200" dirty="0">
                <a:solidFill>
                  <a:schemeClr val="tx1"/>
                </a:solidFill>
                <a:effectLst/>
                <a:latin typeface="+mn-lt"/>
                <a:ea typeface="+mn-ea"/>
                <a:cs typeface="+mn-cs"/>
                <a:hlinkClick r:id="rId3"/>
              </a:rPr>
              <a:t>) | Scottish Artist Union</a:t>
            </a:r>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srcRect l="160" r="160"/>
          <a:stretch>
            <a:fillRect/>
          </a:stretch>
        </p:blipFill>
        <p:spPr>
          <a:xfrm>
            <a:off x="0" y="0"/>
            <a:ext cx="12192000" cy="6858000"/>
          </a:xfrm>
          <a:prstGeom prst="rect">
            <a:avLst/>
          </a:prstGeom>
        </p:spPr>
      </p:pic>
      <p:sp>
        <p:nvSpPr>
          <p:cNvPr id="2" name="Rectangle 1"/>
          <p:cNvSpPr/>
          <p:nvPr/>
        </p:nvSpPr>
        <p:spPr>
          <a:xfrm>
            <a:off x="0" y="0"/>
            <a:ext cx="12192000" cy="6858000"/>
          </a:xfrm>
          <a:prstGeom prst="rect">
            <a:avLst/>
          </a:prstGeom>
          <a:gradFill flip="none">
            <a:gsLst>
              <a:gs pos="20000">
                <a:schemeClr val="accent1">
                  <a:alpha val="80000"/>
                </a:schemeClr>
              </a:gs>
              <a:gs pos="70000">
                <a:schemeClr val="accent1">
                  <a:alpha val="0"/>
                </a:schemeClr>
              </a:gs>
            </a:gsLst>
            <a:lin ang="5400000"/>
            <a:tileRect/>
          </a:gradFill>
          <a:ln w="0">
            <a:noFill/>
          </a:ln>
        </p:spPr>
        <p:txBody>
          <a:bodyPr vert="horz" wrap="square" lIns="91440" tIns="45720" rIns="91440" bIns="45720" numCol="1" anchor="t" anchorCtr="0" compatLnSpc="1"/>
          <a:lstStyle/>
          <a:p>
            <a:endParaRPr lang="en-US" altLang="zh-CN"/>
          </a:p>
        </p:txBody>
      </p:sp>
      <p:sp>
        <p:nvSpPr>
          <p:cNvPr id="3" name="Title 2"/>
          <p:cNvSpPr>
            <a:spLocks noGrp="1"/>
          </p:cNvSpPr>
          <p:nvPr>
            <p:ph type="title" hasCustomPrompt="1"/>
          </p:nvPr>
        </p:nvSpPr>
        <p:spPr>
          <a:xfrm>
            <a:off x="3000375" y="1619250"/>
            <a:ext cx="6000750" cy="1905000"/>
          </a:xfrm>
          <a:prstGeom prst="rect">
            <a:avLst/>
          </a:prstGeom>
        </p:spPr>
        <p:txBody>
          <a:bodyPr anchor="b"/>
          <a:lstStyle>
            <a:lvl1pPr algn="ctr">
              <a:defRPr sz="6000" b="1" i="0">
                <a:solidFill>
                  <a:schemeClr val="tx1"/>
                </a:solidFill>
              </a:defRPr>
            </a:lvl1pPr>
          </a:lstStyle>
          <a:p>
            <a:r>
              <a:rPr lang="en-US" altLang="zh-CN" dirty="0"/>
              <a:t>Presentation Title Goes Here</a:t>
            </a:r>
          </a:p>
        </p:txBody>
      </p:sp>
      <p:sp>
        <p:nvSpPr>
          <p:cNvPr id="4" name="Oval 3"/>
          <p:cNvSpPr/>
          <p:nvPr/>
        </p:nvSpPr>
        <p:spPr>
          <a:xfrm>
            <a:off x="657225" y="5419725"/>
            <a:ext cx="323850" cy="323850"/>
          </a:xfrm>
          <a:prstGeom prst="ellipse">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5" name="Subtitle 4"/>
          <p:cNvSpPr>
            <a:spLocks noGrp="1"/>
          </p:cNvSpPr>
          <p:nvPr>
            <p:ph type="subTitle" idx="1"/>
          </p:nvPr>
        </p:nvSpPr>
        <p:spPr>
          <a:xfrm>
            <a:off x="3000375" y="3886200"/>
            <a:ext cx="6000750" cy="476250"/>
          </a:xfrm>
          <a:prstGeom prst="rect">
            <a:avLst/>
          </a:prstGeom>
        </p:spPr>
        <p:txBody>
          <a:bodyPr anchor="ctr"/>
          <a:lstStyle>
            <a:lvl1pPr marL="0" indent="0" algn="ctr">
              <a:buNone/>
              <a:defRPr sz="2400" b="0" i="0">
                <a:solidFill>
                  <a:schemeClr val="tx1"/>
                </a:solidFill>
              </a:defRPr>
            </a:lvl1pPr>
          </a:lstStyle>
          <a:p>
            <a:r>
              <a:rPr lang="en-US" altLang="zh-CN" dirty="0"/>
              <a:t>Click to add subtitle</a:t>
            </a:r>
          </a:p>
        </p:txBody>
      </p:sp>
      <p:sp>
        <p:nvSpPr>
          <p:cNvPr id="6" name="Text Placeholder 5"/>
          <p:cNvSpPr>
            <a:spLocks noGrp="1"/>
          </p:cNvSpPr>
          <p:nvPr>
            <p:ph type="body" sz="quarter" idx="13" hasCustomPrompt="1"/>
          </p:nvPr>
        </p:nvSpPr>
        <p:spPr>
          <a:xfrm>
            <a:off x="3333750" y="5410200"/>
            <a:ext cx="5334000" cy="285750"/>
          </a:xfrm>
          <a:prstGeom prst="rect">
            <a:avLst/>
          </a:prstGeom>
        </p:spPr>
        <p:txBody>
          <a:bodyPr vert="horz" rtlCol="0" anchor="ctr"/>
          <a:lstStyle>
            <a:lvl1pPr marL="0" indent="0" algn="ctr">
              <a:lnSpc>
                <a:spcPct val="100000"/>
              </a:lnSpc>
              <a:buNone/>
              <a:defRPr lang="en-US" altLang="zh-CN" sz="1200" b="0" i="0" smtClean="0">
                <a:solidFill>
                  <a:schemeClr val="tx1"/>
                </a:solidFill>
                <a:latin typeface="+mn-lt"/>
                <a:ea typeface="+mn-ea"/>
                <a:cs typeface="+mn-cs"/>
              </a:defRPr>
            </a:lvl1pPr>
          </a:lstStyle>
          <a:p>
            <a:pPr lvl="0"/>
            <a:r>
              <a:rPr lang="en-US" altLang="zh-CN" dirty="0"/>
              <a:t>Presenter name</a:t>
            </a:r>
          </a:p>
        </p:txBody>
      </p:sp>
      <p:sp>
        <p:nvSpPr>
          <p:cNvPr id="7" name="Isosceles Triangle 6"/>
          <p:cNvSpPr/>
          <p:nvPr/>
        </p:nvSpPr>
        <p:spPr>
          <a:xfrm>
            <a:off x="800100" y="5562600"/>
            <a:ext cx="38100" cy="38100"/>
          </a:xfrm>
          <a:prstGeom prst="triangle">
            <a:avLst/>
          </a:prstGeom>
          <a:solidFill>
            <a:schemeClr val="bg1"/>
          </a:solidFill>
          <a:ln w="0">
            <a:noFill/>
          </a:ln>
        </p:spPr>
        <p:txBody>
          <a:bodyPr vert="horz" wrap="square" lIns="91440" tIns="45720" rIns="91440" bIns="45720" numCol="1" anchor="t" anchorCtr="0" compatLnSpc="1"/>
          <a:lstStyle/>
          <a:p>
            <a:endParaRPr lang="en-US" altLang="zh-CN"/>
          </a:p>
        </p:txBody>
      </p:sp>
      <p:sp>
        <p:nvSpPr>
          <p:cNvPr id="8" name="Oval 7"/>
          <p:cNvSpPr/>
          <p:nvPr/>
        </p:nvSpPr>
        <p:spPr>
          <a:xfrm>
            <a:off x="657225" y="5810250"/>
            <a:ext cx="323850" cy="323850"/>
          </a:xfrm>
          <a:prstGeom prst="ellipse">
            <a:avLst/>
          </a:prstGeom>
          <a:noFill/>
          <a:ln w="12700">
            <a:solidFill>
              <a:schemeClr val="tx1"/>
            </a:solidFill>
          </a:ln>
        </p:spPr>
        <p:txBody>
          <a:bodyPr vert="horz" wrap="square" lIns="91440" tIns="45720" rIns="91440" bIns="45720" numCol="1" anchor="t" anchorCtr="0" compatLnSpc="1"/>
          <a:lstStyle/>
          <a:p>
            <a:endParaRPr lang="en-US" altLang="zh-CN"/>
          </a:p>
        </p:txBody>
      </p:sp>
      <p:sp>
        <p:nvSpPr>
          <p:cNvPr id="9" name="Text Placeholder 8"/>
          <p:cNvSpPr>
            <a:spLocks noGrp="1"/>
          </p:cNvSpPr>
          <p:nvPr>
            <p:ph type="body" sz="quarter" idx="14" hasCustomPrompt="1"/>
          </p:nvPr>
        </p:nvSpPr>
        <p:spPr>
          <a:xfrm>
            <a:off x="3333750" y="5791200"/>
            <a:ext cx="5334000" cy="285750"/>
          </a:xfrm>
          <a:prstGeom prst="rect">
            <a:avLst/>
          </a:prstGeom>
        </p:spPr>
        <p:txBody>
          <a:bodyPr vert="horz" rtlCol="0" anchor="ctr"/>
          <a:lstStyle>
            <a:lvl1pPr marL="0" indent="0" algn="ctr">
              <a:lnSpc>
                <a:spcPct val="100000"/>
              </a:lnSpc>
              <a:buNone/>
              <a:defRPr lang="en-US" altLang="zh-CN" sz="1200" b="0" i="0" smtClean="0">
                <a:solidFill>
                  <a:schemeClr val="tx1"/>
                </a:solidFill>
                <a:latin typeface="+mn-lt"/>
                <a:ea typeface="+mn-ea"/>
                <a:cs typeface="+mn-cs"/>
              </a:defRPr>
            </a:lvl1pPr>
          </a:lstStyle>
          <a:p>
            <a:pPr lvl="0"/>
            <a:r>
              <a:rPr lang="en-US" altLang="zh-CN" dirty="0"/>
              <a:t>www.officeplus.cn</a:t>
            </a:r>
          </a:p>
        </p:txBody>
      </p:sp>
      <p:sp>
        <p:nvSpPr>
          <p:cNvPr id="10" name="Isosceles Triangle 9"/>
          <p:cNvSpPr/>
          <p:nvPr/>
        </p:nvSpPr>
        <p:spPr>
          <a:xfrm rot="10800000">
            <a:off x="800100" y="5953125"/>
            <a:ext cx="38100" cy="38100"/>
          </a:xfrm>
          <a:prstGeom prst="triangle">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11" name="Rectangle 10"/>
          <p:cNvSpPr/>
          <p:nvPr/>
        </p:nvSpPr>
        <p:spPr>
          <a:xfrm>
            <a:off x="10982325" y="6019800"/>
            <a:ext cx="114300" cy="114300"/>
          </a:xfrm>
          <a:prstGeom prst="rect">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12" name="Rectangle 11"/>
          <p:cNvSpPr/>
          <p:nvPr/>
        </p:nvSpPr>
        <p:spPr>
          <a:xfrm>
            <a:off x="11191875" y="6019800"/>
            <a:ext cx="114300" cy="114300"/>
          </a:xfrm>
          <a:prstGeom prst="rect">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13" name="Rectangle 12"/>
          <p:cNvSpPr/>
          <p:nvPr/>
        </p:nvSpPr>
        <p:spPr>
          <a:xfrm>
            <a:off x="11391900" y="6019800"/>
            <a:ext cx="114300" cy="114300"/>
          </a:xfrm>
          <a:prstGeom prst="rect">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14" name="Freeform: Shape 13"/>
          <p:cNvSpPr/>
          <p:nvPr/>
        </p:nvSpPr>
        <p:spPr>
          <a:xfrm>
            <a:off x="657225" y="714375"/>
            <a:ext cx="161925" cy="171450"/>
          </a:xfrm>
          <a:custGeom>
            <a:avLst/>
            <a:gdLst>
              <a:gd name="T0" fmla="*/ 1546 w 1596"/>
              <a:gd name="T1" fmla="*/ 1344 h 1562"/>
              <a:gd name="T2" fmla="*/ 1182 w 1596"/>
              <a:gd name="T3" fmla="*/ 979 h 1562"/>
              <a:gd name="T4" fmla="*/ 1280 w 1596"/>
              <a:gd name="T5" fmla="*/ 640 h 1562"/>
              <a:gd name="T6" fmla="*/ 640 w 1596"/>
              <a:gd name="T7" fmla="*/ 0 h 1562"/>
              <a:gd name="T8" fmla="*/ 0 w 1596"/>
              <a:gd name="T9" fmla="*/ 640 h 1562"/>
              <a:gd name="T10" fmla="*/ 640 w 1596"/>
              <a:gd name="T11" fmla="*/ 1280 h 1562"/>
              <a:gd name="T12" fmla="*/ 1005 w 1596"/>
              <a:gd name="T13" fmla="*/ 1165 h 1562"/>
              <a:gd name="T14" fmla="*/ 1365 w 1596"/>
              <a:gd name="T15" fmla="*/ 1525 h 1562"/>
              <a:gd name="T16" fmla="*/ 1456 w 1596"/>
              <a:gd name="T17" fmla="*/ 1562 h 1562"/>
              <a:gd name="T18" fmla="*/ 1546 w 1596"/>
              <a:gd name="T19" fmla="*/ 1525 h 1562"/>
              <a:gd name="T20" fmla="*/ 1546 w 1596"/>
              <a:gd name="T21" fmla="*/ 1344 h 1562"/>
              <a:gd name="T22" fmla="*/ 640 w 1596"/>
              <a:gd name="T23" fmla="*/ 1072 h 1562"/>
              <a:gd name="T24" fmla="*/ 207 w 1596"/>
              <a:gd name="T25" fmla="*/ 640 h 1562"/>
              <a:gd name="T26" fmla="*/ 640 w 1596"/>
              <a:gd name="T27" fmla="*/ 207 h 1562"/>
              <a:gd name="T28" fmla="*/ 1073 w 1596"/>
              <a:gd name="T29" fmla="*/ 640 h 1562"/>
              <a:gd name="T30" fmla="*/ 640 w 1596"/>
              <a:gd name="T31" fmla="*/ 107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6" h="1562">
                <a:moveTo>
                  <a:pt x="1546" y="1344"/>
                </a:moveTo>
                <a:lnTo>
                  <a:pt x="1182" y="979"/>
                </a:lnTo>
                <a:cubicBezTo>
                  <a:pt x="1244" y="881"/>
                  <a:pt x="1280" y="765"/>
                  <a:pt x="1280" y="640"/>
                </a:cubicBezTo>
                <a:cubicBezTo>
                  <a:pt x="1280" y="286"/>
                  <a:pt x="993" y="0"/>
                  <a:pt x="640" y="0"/>
                </a:cubicBezTo>
                <a:cubicBezTo>
                  <a:pt x="287" y="0"/>
                  <a:pt x="0" y="286"/>
                  <a:pt x="0" y="640"/>
                </a:cubicBezTo>
                <a:cubicBezTo>
                  <a:pt x="0" y="993"/>
                  <a:pt x="286" y="1280"/>
                  <a:pt x="640" y="1280"/>
                </a:cubicBezTo>
                <a:cubicBezTo>
                  <a:pt x="776" y="1280"/>
                  <a:pt x="902" y="1237"/>
                  <a:pt x="1005" y="1165"/>
                </a:cubicBezTo>
                <a:lnTo>
                  <a:pt x="1365" y="1525"/>
                </a:lnTo>
                <a:cubicBezTo>
                  <a:pt x="1390" y="1550"/>
                  <a:pt x="1423" y="1562"/>
                  <a:pt x="1456" y="1562"/>
                </a:cubicBezTo>
                <a:cubicBezTo>
                  <a:pt x="1489" y="1562"/>
                  <a:pt x="1521" y="1550"/>
                  <a:pt x="1546" y="1525"/>
                </a:cubicBezTo>
                <a:cubicBezTo>
                  <a:pt x="1596" y="1475"/>
                  <a:pt x="1596" y="1394"/>
                  <a:pt x="1546" y="1344"/>
                </a:cubicBezTo>
                <a:close/>
                <a:moveTo>
                  <a:pt x="640" y="1072"/>
                </a:moveTo>
                <a:cubicBezTo>
                  <a:pt x="401" y="1072"/>
                  <a:pt x="207" y="879"/>
                  <a:pt x="207" y="640"/>
                </a:cubicBezTo>
                <a:cubicBezTo>
                  <a:pt x="207" y="401"/>
                  <a:pt x="401" y="207"/>
                  <a:pt x="640" y="207"/>
                </a:cubicBezTo>
                <a:cubicBezTo>
                  <a:pt x="879" y="207"/>
                  <a:pt x="1073" y="401"/>
                  <a:pt x="1073" y="640"/>
                </a:cubicBezTo>
                <a:cubicBezTo>
                  <a:pt x="1073" y="879"/>
                  <a:pt x="879" y="1072"/>
                  <a:pt x="640" y="1072"/>
                </a:cubicBezTo>
                <a:close/>
              </a:path>
            </a:pathLst>
          </a:custGeom>
          <a:solidFill>
            <a:schemeClr val="tx1"/>
          </a:solidFill>
          <a:ln w="0">
            <a:noFill/>
          </a:ln>
        </p:spPr>
        <p:txBody>
          <a:bodyPr vert="horz" wrap="square" lIns="91440" tIns="45720" rIns="91440" bIns="45720" numCol="1" anchor="t" anchorCtr="0" compatLnSpc="1"/>
          <a:lstStyle/>
          <a:p>
            <a:endParaRPr lang="en-US" altLang="zh-CN"/>
          </a:p>
        </p:txBody>
      </p:sp>
      <p:sp>
        <p:nvSpPr>
          <p:cNvPr id="15" name="Oval 14"/>
          <p:cNvSpPr/>
          <p:nvPr/>
        </p:nvSpPr>
        <p:spPr>
          <a:xfrm>
            <a:off x="11153775" y="714375"/>
            <a:ext cx="200025" cy="200025"/>
          </a:xfrm>
          <a:prstGeom prst="ellipse">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16" name="Oval 15"/>
          <p:cNvSpPr/>
          <p:nvPr/>
        </p:nvSpPr>
        <p:spPr>
          <a:xfrm>
            <a:off x="11153775" y="866775"/>
            <a:ext cx="200025" cy="200025"/>
          </a:xfrm>
          <a:prstGeom prst="ellipse">
            <a:avLst/>
          </a:prstGeom>
          <a:solidFill>
            <a:schemeClr val="tx1">
              <a:alpha val="50000"/>
            </a:schemeClr>
          </a:solidFill>
          <a:ln w="0">
            <a:noFill/>
          </a:ln>
        </p:spPr>
        <p:txBody>
          <a:bodyPr vert="horz" wrap="square" lIns="91440" tIns="45720" rIns="91440" bIns="45720" numCol="1" anchor="t" anchorCtr="0" compatLnSpc="1"/>
          <a:lstStyle/>
          <a:p>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1" name="Rectangle 10"/>
            <p:cNvSpPr/>
            <p:nvPr/>
          </p:nvSpPr>
          <p:spPr>
            <a:xfrm>
              <a:off x="0" y="0"/>
              <a:ext cx="12192000" cy="6858000"/>
            </a:xfrm>
            <a:prstGeom prst="rect">
              <a:avLst/>
            </a:prstGeom>
            <a:solidFill>
              <a:schemeClr val="accent1">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8" name="Content Placeholder 7"/>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charset="0"/>
              <a:buChar char="•"/>
              <a:defRPr/>
            </a:lvl1pPr>
            <a:lvl2pPr marL="742950" indent="-285750">
              <a:buFont typeface="Arial" charset="0"/>
              <a:buChar char="•"/>
              <a:defRPr/>
            </a:lvl2pPr>
            <a:lvl3pPr marL="1200150" indent="-285750">
              <a:buFont typeface="Arial" charset="0"/>
              <a:buChar char="•"/>
              <a:defRPr/>
            </a:lvl3pPr>
            <a:lvl4pPr marL="1657350" indent="-285750">
              <a:buFont typeface="Arial" charset="0"/>
              <a:buChar char="•"/>
              <a:defRPr/>
            </a:lvl4pPr>
            <a:lvl5pPr marL="2114550" indent="-285750">
              <a:buFont typeface="Arial" charset="0"/>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E2982A54-1ED4-49C6-8154-FC2019FF8FB3}" type="datetime1">
              <a:rPr lang="zh-CN" altLang="en-US" smtClean="0"/>
              <a:t>2026/2/25</a:t>
            </a:fld>
            <a:endParaRPr lang="zh-CN" altLang="en-US"/>
          </a:p>
        </p:txBody>
      </p:sp>
      <p:sp>
        <p:nvSpPr>
          <p:cNvPr id="3" name="Footer Placeholder 2"/>
          <p:cNvSpPr>
            <a:spLocks noGrp="1"/>
          </p:cNvSpPr>
          <p:nvPr>
            <p:ph type="ftr" sz="quarter" idx="11"/>
          </p:nvPr>
        </p:nvSpPr>
        <p:spPr/>
        <p:txBody>
          <a:bodyPr/>
          <a:lstStyle/>
          <a:p>
            <a:r>
              <a:rPr lang="en-US"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Pr>
        <a:gradFill>
          <a:gsLst>
            <a:gs pos="0">
              <a:schemeClr val="accent1">
                <a:lumMod val="75000"/>
              </a:schemeClr>
            </a:gs>
            <a:gs pos="100000">
              <a:schemeClr val="accent1">
                <a:alpha val="90000"/>
              </a:schemeClr>
            </a:gs>
          </a:gsLst>
          <a:lin ang="18900000" scaled="1"/>
        </a:gradFill>
        <a:effectLst/>
      </p:bgPr>
    </p:bg>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7" name="Rectangle 6"/>
            <p:cNvSpPr/>
            <p:nvPr/>
          </p:nvSpPr>
          <p:spPr>
            <a:xfrm>
              <a:off x="0" y="0"/>
              <a:ext cx="12192000" cy="6858000"/>
            </a:xfrm>
            <a:prstGeom prst="rect">
              <a:avLst/>
            </a:prstGeom>
            <a:solidFill>
              <a:schemeClr val="accent1">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itle 4"/>
          <p:cNvSpPr>
            <a:spLocks noGrp="1"/>
          </p:cNvSpPr>
          <p:nvPr>
            <p:ph type="title" hasCustomPrompt="1"/>
          </p:nvPr>
        </p:nvSpPr>
        <p:spPr>
          <a:xfrm>
            <a:off x="660400" y="1500188"/>
            <a:ext cx="2836561" cy="914400"/>
          </a:xfrm>
          <a:prstGeom prst="rect">
            <a:avLst/>
          </a:prstGeom>
        </p:spPr>
        <p:txBody>
          <a:bodyPr wrap="none" anchor="t">
            <a:normAutofit/>
          </a:bodyPr>
          <a:lstStyle>
            <a:lvl1pPr algn="r">
              <a:lnSpc>
                <a:spcPct val="100000"/>
              </a:lnSpc>
              <a:defRPr sz="2800"/>
            </a:lvl1pPr>
          </a:lstStyle>
          <a:p>
            <a:pPr lvl="0"/>
            <a:r>
              <a:rPr lang="en-US"/>
              <a:t>Agenda</a:t>
            </a:r>
          </a:p>
        </p:txBody>
      </p:sp>
      <p:sp>
        <p:nvSpPr>
          <p:cNvPr id="10" name="Content Placeholder 9"/>
          <p:cNvSpPr>
            <a:spLocks noGrp="1"/>
          </p:cNvSpPr>
          <p:nvPr>
            <p:ph sz="quarter" idx="1"/>
          </p:nvPr>
        </p:nvSpPr>
        <p:spPr>
          <a:xfrm>
            <a:off x="3745077" y="1500188"/>
            <a:ext cx="7773823" cy="4633913"/>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2A27A813-B2FD-42E1-9222-83B574E99074}" type="datetime1">
              <a:rPr lang="zh-CN" altLang="en-US" smtClean="0"/>
              <a:t>2026/2/25</a:t>
            </a:fld>
            <a:endParaRPr lang="en-US" altLang="zh-CN"/>
          </a:p>
        </p:txBody>
      </p:sp>
      <p:sp>
        <p:nvSpPr>
          <p:cNvPr id="3" name="Footer Placeholder 2"/>
          <p:cNvSpPr>
            <a:spLocks noGrp="1"/>
          </p:cNvSpPr>
          <p:nvPr>
            <p:ph type="ftr" sz="quarter" idx="11"/>
          </p:nvPr>
        </p:nvSpPr>
        <p:spPr/>
        <p:txBody>
          <a:bodyPr/>
          <a:lstStyle/>
          <a:p>
            <a:r>
              <a:rPr lang="en-US" altLang="zh-CN"/>
              <a:t>OfficePLUS</a:t>
            </a:r>
            <a:endParaRPr lang="zh-CN" altLang="en-US"/>
          </a:p>
        </p:txBody>
      </p:sp>
      <p:sp>
        <p:nvSpPr>
          <p:cNvPr id="6" name="Slide Number Placeholder 5"/>
          <p:cNvSpPr>
            <a:spLocks noGrp="1"/>
          </p:cNvSpPr>
          <p:nvPr>
            <p:ph type="sldNum" sz="quarter" idx="12"/>
          </p:nvPr>
        </p:nvSpPr>
        <p:spPr/>
        <p:txBody>
          <a:bodyPr/>
          <a:lstStyle/>
          <a:p>
            <a:fld id="{7F65B630-C7FF-41C0-9923-C5E5E29EED81}" type="slidenum">
              <a:rPr lang="en-US" altLang="zh-CN" smtClean="0"/>
              <a:t>‹#›</a:t>
            </a:fld>
            <a:endParaRPr lang="en-US" altLang="zh-CN"/>
          </a:p>
        </p:txBody>
      </p:sp>
      <p:grpSp>
        <p:nvGrpSpPr>
          <p:cNvPr id="11" name="Group 10"/>
          <p:cNvGrpSpPr/>
          <p:nvPr/>
        </p:nvGrpSpPr>
        <p:grpSpPr>
          <a:xfrm>
            <a:off x="2626456" y="1500188"/>
            <a:ext cx="994563" cy="4634686"/>
            <a:chOff x="2626456" y="1500188"/>
            <a:chExt cx="994563" cy="4634686"/>
          </a:xfrm>
        </p:grpSpPr>
        <p:cxnSp>
          <p:nvCxnSpPr>
            <p:cNvPr id="12" name="Straight Connector 11"/>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13" name="Freeform: Shape 12"/>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l="160" r="160"/>
          <a:stretch>
            <a:fillRect/>
          </a:stretch>
        </p:blipFill>
        <p:spPr>
          <a:xfrm>
            <a:off x="0" y="0"/>
            <a:ext cx="12192000" cy="6858000"/>
          </a:xfrm>
          <a:prstGeom prst="rect">
            <a:avLst/>
          </a:prstGeom>
        </p:spPr>
      </p:pic>
      <p:sp>
        <p:nvSpPr>
          <p:cNvPr id="2" name="Rectangle 1"/>
          <p:cNvSpPr/>
          <p:nvPr/>
        </p:nvSpPr>
        <p:spPr>
          <a:xfrm>
            <a:off x="0" y="0"/>
            <a:ext cx="12192000" cy="6858000"/>
          </a:xfrm>
          <a:prstGeom prst="rect">
            <a:avLst/>
          </a:prstGeom>
          <a:gradFill flip="none">
            <a:gsLst>
              <a:gs pos="20000">
                <a:schemeClr val="accent1">
                  <a:alpha val="80000"/>
                </a:schemeClr>
              </a:gs>
              <a:gs pos="70000">
                <a:schemeClr val="accent1">
                  <a:alpha val="0"/>
                </a:schemeClr>
              </a:gs>
            </a:gsLst>
            <a:lin ang="8100000"/>
            <a:tileRect/>
          </a:gradFill>
          <a:ln w="0">
            <a:noFill/>
          </a:ln>
        </p:spPr>
        <p:txBody>
          <a:bodyPr vert="horz" wrap="square" lIns="91440" tIns="45720" rIns="91440" bIns="45720" numCol="1" anchor="t" anchorCtr="0" compatLnSpc="1"/>
          <a:lstStyle/>
          <a:p>
            <a:endParaRPr lang="en-US" altLang="zh-CN"/>
          </a:p>
        </p:txBody>
      </p:sp>
      <p:sp>
        <p:nvSpPr>
          <p:cNvPr id="3" name="Title 2"/>
          <p:cNvSpPr>
            <a:spLocks noGrp="1"/>
          </p:cNvSpPr>
          <p:nvPr>
            <p:ph type="title"/>
          </p:nvPr>
        </p:nvSpPr>
        <p:spPr>
          <a:xfrm>
            <a:off x="5619750" y="1619250"/>
            <a:ext cx="5334000" cy="857250"/>
          </a:xfrm>
          <a:prstGeom prst="rect">
            <a:avLst/>
          </a:prstGeom>
        </p:spPr>
        <p:txBody>
          <a:bodyPr anchor="b"/>
          <a:lstStyle>
            <a:lvl1pPr algn="r">
              <a:defRPr sz="3600" b="1" i="0">
                <a:solidFill>
                  <a:schemeClr val="tx1"/>
                </a:solidFill>
              </a:defRPr>
            </a:lvl1pPr>
          </a:lstStyle>
          <a:p>
            <a:r>
              <a:rPr lang="en-US" altLang="zh-CN" dirty="0"/>
              <a:t>Click to add title</a:t>
            </a:r>
          </a:p>
        </p:txBody>
      </p:sp>
      <p:sp>
        <p:nvSpPr>
          <p:cNvPr id="4" name="Subtitle 3"/>
          <p:cNvSpPr>
            <a:spLocks noGrp="1"/>
          </p:cNvSpPr>
          <p:nvPr>
            <p:ph type="subTitle" idx="1"/>
          </p:nvPr>
        </p:nvSpPr>
        <p:spPr>
          <a:xfrm>
            <a:off x="5619750" y="2476500"/>
            <a:ext cx="5334000" cy="952500"/>
          </a:xfrm>
          <a:prstGeom prst="rect">
            <a:avLst/>
          </a:prstGeom>
        </p:spPr>
        <p:txBody>
          <a:bodyPr anchor="t"/>
          <a:lstStyle>
            <a:lvl1pPr marL="0" indent="0" algn="r">
              <a:buNone/>
              <a:defRPr sz="1600" b="0" i="0">
                <a:solidFill>
                  <a:schemeClr val="tx1"/>
                </a:solidFill>
              </a:defRPr>
            </a:lvl1pPr>
          </a:lstStyle>
          <a:p>
            <a:r>
              <a:rPr lang="en-US" altLang="zh-CN" dirty="0"/>
              <a:t>Click to add text</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p>
          </p:txBody>
        </p:sp>
        <p:sp>
          <p:nvSpPr>
            <p:cNvPr id="11" name="Rectangle 10"/>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9" name="Title 8"/>
          <p:cNvSpPr>
            <a:spLocks noGrp="1"/>
          </p:cNvSpPr>
          <p:nvPr>
            <p:ph type="title"/>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2" name="Date Placeholder 1"/>
          <p:cNvSpPr>
            <a:spLocks noGrp="1"/>
          </p:cNvSpPr>
          <p:nvPr>
            <p:ph type="dt" sz="half" idx="10"/>
          </p:nvPr>
        </p:nvSpPr>
        <p:spPr/>
        <p:txBody>
          <a:bodyPr/>
          <a:lstStyle/>
          <a:p>
            <a:fld id="{E2982A54-1ED4-49C6-8154-FC2019FF8FB3}" type="datetime1">
              <a:rPr lang="zh-CN" altLang="en-US" smtClean="0"/>
              <a:t>2026/2/25</a:t>
            </a:fld>
            <a:endParaRPr lang="zh-CN" altLang="en-US"/>
          </a:p>
        </p:txBody>
      </p:sp>
      <p:sp>
        <p:nvSpPr>
          <p:cNvPr id="3" name="Footer Placeholder 2"/>
          <p:cNvSpPr>
            <a:spLocks noGrp="1"/>
          </p:cNvSpPr>
          <p:nvPr>
            <p:ph type="ftr" sz="quarter" idx="11"/>
          </p:nvPr>
        </p:nvSpPr>
        <p:spPr/>
        <p:txBody>
          <a:bodyPr/>
          <a:lstStyle/>
          <a:p>
            <a:r>
              <a:rPr lang="en-US"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t>2026/2/25</a:t>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6" name="Picture 15"/>
          <p:cNvPicPr>
            <a:picLocks noChangeAspect="1"/>
          </p:cNvPicPr>
          <p:nvPr/>
        </p:nvPicPr>
        <p:blipFill>
          <a:blip r:embed="rId2"/>
          <a:srcRect l="160" r="160"/>
          <a:stretch>
            <a:fillRect/>
          </a:stretch>
        </p:blipFill>
        <p:spPr>
          <a:xfrm>
            <a:off x="0" y="0"/>
            <a:ext cx="12192000" cy="6858000"/>
          </a:xfrm>
          <a:prstGeom prst="rect">
            <a:avLst/>
          </a:prstGeom>
        </p:spPr>
      </p:pic>
      <p:sp>
        <p:nvSpPr>
          <p:cNvPr id="2" name="Rectangle 1"/>
          <p:cNvSpPr/>
          <p:nvPr/>
        </p:nvSpPr>
        <p:spPr>
          <a:xfrm>
            <a:off x="0" y="0"/>
            <a:ext cx="12192000" cy="6858000"/>
          </a:xfrm>
          <a:prstGeom prst="rect">
            <a:avLst/>
          </a:prstGeom>
          <a:gradFill flip="none">
            <a:gsLst>
              <a:gs pos="20000">
                <a:schemeClr val="accent1">
                  <a:alpha val="80000"/>
                </a:schemeClr>
              </a:gs>
              <a:gs pos="70000">
                <a:schemeClr val="accent1">
                  <a:alpha val="0"/>
                </a:schemeClr>
              </a:gs>
            </a:gsLst>
            <a:lin ang="5400000"/>
            <a:tileRect/>
          </a:gradFill>
          <a:ln w="0">
            <a:noFill/>
          </a:ln>
        </p:spPr>
        <p:txBody>
          <a:bodyPr vert="horz" wrap="square" lIns="91440" tIns="45720" rIns="91440" bIns="45720" numCol="1" anchor="t" anchorCtr="0" compatLnSpc="1"/>
          <a:lstStyle/>
          <a:p>
            <a:endParaRPr lang="en-US" altLang="zh-CN"/>
          </a:p>
        </p:txBody>
      </p:sp>
      <p:sp>
        <p:nvSpPr>
          <p:cNvPr id="3" name="Title 2"/>
          <p:cNvSpPr>
            <a:spLocks noGrp="1"/>
          </p:cNvSpPr>
          <p:nvPr>
            <p:ph type="title"/>
          </p:nvPr>
        </p:nvSpPr>
        <p:spPr>
          <a:xfrm>
            <a:off x="3000375" y="1619250"/>
            <a:ext cx="6000750" cy="1905000"/>
          </a:xfrm>
          <a:prstGeom prst="rect">
            <a:avLst/>
          </a:prstGeom>
        </p:spPr>
        <p:txBody>
          <a:bodyPr anchor="b"/>
          <a:lstStyle>
            <a:lvl1pPr algn="ctr">
              <a:defRPr sz="6000" b="1" i="0">
                <a:solidFill>
                  <a:schemeClr val="tx1"/>
                </a:solidFill>
              </a:defRPr>
            </a:lvl1pPr>
          </a:lstStyle>
          <a:p>
            <a:r>
              <a:rPr lang="en-US" altLang="zh-CN" dirty="0"/>
              <a:t>Conclusion</a:t>
            </a:r>
          </a:p>
        </p:txBody>
      </p:sp>
      <p:sp>
        <p:nvSpPr>
          <p:cNvPr id="4" name="Oval 3"/>
          <p:cNvSpPr/>
          <p:nvPr/>
        </p:nvSpPr>
        <p:spPr>
          <a:xfrm>
            <a:off x="657225" y="5419725"/>
            <a:ext cx="323850" cy="323850"/>
          </a:xfrm>
          <a:prstGeom prst="ellipse">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5" name="Text Placeholder 4"/>
          <p:cNvSpPr>
            <a:spLocks noGrp="1"/>
          </p:cNvSpPr>
          <p:nvPr>
            <p:ph type="body" sz="quarter" idx="13" hasCustomPrompt="1"/>
          </p:nvPr>
        </p:nvSpPr>
        <p:spPr>
          <a:xfrm>
            <a:off x="3333750" y="5410200"/>
            <a:ext cx="5334000" cy="285750"/>
          </a:xfrm>
          <a:prstGeom prst="rect">
            <a:avLst/>
          </a:prstGeom>
        </p:spPr>
        <p:txBody>
          <a:bodyPr vert="horz" rtlCol="0" anchor="ctr"/>
          <a:lstStyle>
            <a:lvl1pPr marL="0" indent="0" algn="ctr">
              <a:lnSpc>
                <a:spcPct val="100000"/>
              </a:lnSpc>
              <a:buNone/>
              <a:defRPr lang="en-US" altLang="zh-CN" sz="1200" b="0" i="0" smtClean="0">
                <a:solidFill>
                  <a:schemeClr val="tx1"/>
                </a:solidFill>
                <a:latin typeface="+mn-lt"/>
                <a:ea typeface="+mn-ea"/>
                <a:cs typeface="+mn-cs"/>
              </a:defRPr>
            </a:lvl1pPr>
          </a:lstStyle>
          <a:p>
            <a:pPr lvl="0"/>
            <a:r>
              <a:rPr lang="en-US" altLang="zh-CN" dirty="0"/>
              <a:t>Speaker name and title</a:t>
            </a:r>
          </a:p>
        </p:txBody>
      </p:sp>
      <p:sp>
        <p:nvSpPr>
          <p:cNvPr id="6" name="Text Placeholder 5"/>
          <p:cNvSpPr>
            <a:spLocks noGrp="1"/>
          </p:cNvSpPr>
          <p:nvPr>
            <p:ph type="body" sz="quarter" idx="14" hasCustomPrompt="1"/>
          </p:nvPr>
        </p:nvSpPr>
        <p:spPr>
          <a:xfrm>
            <a:off x="3333750" y="5791200"/>
            <a:ext cx="5334000" cy="285750"/>
          </a:xfrm>
          <a:prstGeom prst="rect">
            <a:avLst/>
          </a:prstGeom>
        </p:spPr>
        <p:txBody>
          <a:bodyPr vert="horz" rtlCol="0" anchor="ctr"/>
          <a:lstStyle>
            <a:lvl1pPr marL="0" indent="0" algn="ctr">
              <a:lnSpc>
                <a:spcPct val="100000"/>
              </a:lnSpc>
              <a:buNone/>
              <a:defRPr lang="en-US" altLang="zh-CN" sz="1200" b="0" i="0" smtClean="0">
                <a:solidFill>
                  <a:schemeClr val="tx1"/>
                </a:solidFill>
                <a:latin typeface="+mn-lt"/>
                <a:ea typeface="+mn-ea"/>
                <a:cs typeface="+mn-cs"/>
              </a:defRPr>
            </a:lvl1pPr>
          </a:lstStyle>
          <a:p>
            <a:pPr lvl="0"/>
            <a:r>
              <a:rPr lang="en-US" altLang="zh-CN" dirty="0"/>
              <a:t>OfficePLUS</a:t>
            </a:r>
          </a:p>
        </p:txBody>
      </p:sp>
      <p:sp>
        <p:nvSpPr>
          <p:cNvPr id="7" name="Isosceles Triangle 6"/>
          <p:cNvSpPr/>
          <p:nvPr/>
        </p:nvSpPr>
        <p:spPr>
          <a:xfrm>
            <a:off x="800100" y="5562600"/>
            <a:ext cx="38100" cy="38100"/>
          </a:xfrm>
          <a:prstGeom prst="triangle">
            <a:avLst/>
          </a:prstGeom>
          <a:solidFill>
            <a:schemeClr val="bg1"/>
          </a:solidFill>
          <a:ln w="0">
            <a:noFill/>
          </a:ln>
        </p:spPr>
        <p:txBody>
          <a:bodyPr vert="horz" wrap="square" lIns="91440" tIns="45720" rIns="91440" bIns="45720" numCol="1" anchor="t" anchorCtr="0" compatLnSpc="1"/>
          <a:lstStyle/>
          <a:p>
            <a:endParaRPr lang="en-US" altLang="zh-CN"/>
          </a:p>
        </p:txBody>
      </p:sp>
      <p:sp>
        <p:nvSpPr>
          <p:cNvPr id="8" name="Oval 7"/>
          <p:cNvSpPr/>
          <p:nvPr/>
        </p:nvSpPr>
        <p:spPr>
          <a:xfrm>
            <a:off x="657225" y="5810250"/>
            <a:ext cx="323850" cy="323850"/>
          </a:xfrm>
          <a:prstGeom prst="ellipse">
            <a:avLst/>
          </a:prstGeom>
          <a:noFill/>
          <a:ln w="12700">
            <a:solidFill>
              <a:schemeClr val="tx1"/>
            </a:solidFill>
          </a:ln>
        </p:spPr>
        <p:txBody>
          <a:bodyPr vert="horz" wrap="square" lIns="91440" tIns="45720" rIns="91440" bIns="45720" numCol="1" anchor="t" anchorCtr="0" compatLnSpc="1"/>
          <a:lstStyle/>
          <a:p>
            <a:endParaRPr lang="en-US" altLang="zh-CN"/>
          </a:p>
        </p:txBody>
      </p:sp>
      <p:sp>
        <p:nvSpPr>
          <p:cNvPr id="9" name="Isosceles Triangle 8"/>
          <p:cNvSpPr/>
          <p:nvPr/>
        </p:nvSpPr>
        <p:spPr>
          <a:xfrm rot="10800000">
            <a:off x="800100" y="5953125"/>
            <a:ext cx="38100" cy="38100"/>
          </a:xfrm>
          <a:prstGeom prst="triangle">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10" name="Rectangle 9"/>
          <p:cNvSpPr/>
          <p:nvPr/>
        </p:nvSpPr>
        <p:spPr>
          <a:xfrm>
            <a:off x="10982325" y="6019800"/>
            <a:ext cx="114300" cy="114300"/>
          </a:xfrm>
          <a:prstGeom prst="rect">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11" name="Rectangle 10"/>
          <p:cNvSpPr/>
          <p:nvPr/>
        </p:nvSpPr>
        <p:spPr>
          <a:xfrm>
            <a:off x="11191875" y="6019800"/>
            <a:ext cx="114300" cy="114300"/>
          </a:xfrm>
          <a:prstGeom prst="rect">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12" name="Rectangle 11"/>
          <p:cNvSpPr/>
          <p:nvPr/>
        </p:nvSpPr>
        <p:spPr>
          <a:xfrm>
            <a:off x="11391900" y="6019800"/>
            <a:ext cx="114300" cy="114300"/>
          </a:xfrm>
          <a:prstGeom prst="rect">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13" name="Freeform: Shape 12"/>
          <p:cNvSpPr/>
          <p:nvPr/>
        </p:nvSpPr>
        <p:spPr>
          <a:xfrm>
            <a:off x="657225" y="714375"/>
            <a:ext cx="161925" cy="171450"/>
          </a:xfrm>
          <a:custGeom>
            <a:avLst/>
            <a:gdLst>
              <a:gd name="T0" fmla="*/ 1546 w 1596"/>
              <a:gd name="T1" fmla="*/ 1344 h 1562"/>
              <a:gd name="T2" fmla="*/ 1182 w 1596"/>
              <a:gd name="T3" fmla="*/ 979 h 1562"/>
              <a:gd name="T4" fmla="*/ 1280 w 1596"/>
              <a:gd name="T5" fmla="*/ 640 h 1562"/>
              <a:gd name="T6" fmla="*/ 640 w 1596"/>
              <a:gd name="T7" fmla="*/ 0 h 1562"/>
              <a:gd name="T8" fmla="*/ 0 w 1596"/>
              <a:gd name="T9" fmla="*/ 640 h 1562"/>
              <a:gd name="T10" fmla="*/ 640 w 1596"/>
              <a:gd name="T11" fmla="*/ 1280 h 1562"/>
              <a:gd name="T12" fmla="*/ 1005 w 1596"/>
              <a:gd name="T13" fmla="*/ 1165 h 1562"/>
              <a:gd name="T14" fmla="*/ 1365 w 1596"/>
              <a:gd name="T15" fmla="*/ 1525 h 1562"/>
              <a:gd name="T16" fmla="*/ 1456 w 1596"/>
              <a:gd name="T17" fmla="*/ 1562 h 1562"/>
              <a:gd name="T18" fmla="*/ 1546 w 1596"/>
              <a:gd name="T19" fmla="*/ 1525 h 1562"/>
              <a:gd name="T20" fmla="*/ 1546 w 1596"/>
              <a:gd name="T21" fmla="*/ 1344 h 1562"/>
              <a:gd name="T22" fmla="*/ 640 w 1596"/>
              <a:gd name="T23" fmla="*/ 1072 h 1562"/>
              <a:gd name="T24" fmla="*/ 207 w 1596"/>
              <a:gd name="T25" fmla="*/ 640 h 1562"/>
              <a:gd name="T26" fmla="*/ 640 w 1596"/>
              <a:gd name="T27" fmla="*/ 207 h 1562"/>
              <a:gd name="T28" fmla="*/ 1073 w 1596"/>
              <a:gd name="T29" fmla="*/ 640 h 1562"/>
              <a:gd name="T30" fmla="*/ 640 w 1596"/>
              <a:gd name="T31" fmla="*/ 107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6" h="1562">
                <a:moveTo>
                  <a:pt x="1546" y="1344"/>
                </a:moveTo>
                <a:lnTo>
                  <a:pt x="1182" y="979"/>
                </a:lnTo>
                <a:cubicBezTo>
                  <a:pt x="1244" y="881"/>
                  <a:pt x="1280" y="765"/>
                  <a:pt x="1280" y="640"/>
                </a:cubicBezTo>
                <a:cubicBezTo>
                  <a:pt x="1280" y="286"/>
                  <a:pt x="993" y="0"/>
                  <a:pt x="640" y="0"/>
                </a:cubicBezTo>
                <a:cubicBezTo>
                  <a:pt x="287" y="0"/>
                  <a:pt x="0" y="286"/>
                  <a:pt x="0" y="640"/>
                </a:cubicBezTo>
                <a:cubicBezTo>
                  <a:pt x="0" y="993"/>
                  <a:pt x="286" y="1280"/>
                  <a:pt x="640" y="1280"/>
                </a:cubicBezTo>
                <a:cubicBezTo>
                  <a:pt x="776" y="1280"/>
                  <a:pt x="902" y="1237"/>
                  <a:pt x="1005" y="1165"/>
                </a:cubicBezTo>
                <a:lnTo>
                  <a:pt x="1365" y="1525"/>
                </a:lnTo>
                <a:cubicBezTo>
                  <a:pt x="1390" y="1550"/>
                  <a:pt x="1423" y="1562"/>
                  <a:pt x="1456" y="1562"/>
                </a:cubicBezTo>
                <a:cubicBezTo>
                  <a:pt x="1489" y="1562"/>
                  <a:pt x="1521" y="1550"/>
                  <a:pt x="1546" y="1525"/>
                </a:cubicBezTo>
                <a:cubicBezTo>
                  <a:pt x="1596" y="1475"/>
                  <a:pt x="1596" y="1394"/>
                  <a:pt x="1546" y="1344"/>
                </a:cubicBezTo>
                <a:close/>
                <a:moveTo>
                  <a:pt x="640" y="1072"/>
                </a:moveTo>
                <a:cubicBezTo>
                  <a:pt x="401" y="1072"/>
                  <a:pt x="207" y="879"/>
                  <a:pt x="207" y="640"/>
                </a:cubicBezTo>
                <a:cubicBezTo>
                  <a:pt x="207" y="401"/>
                  <a:pt x="401" y="207"/>
                  <a:pt x="640" y="207"/>
                </a:cubicBezTo>
                <a:cubicBezTo>
                  <a:pt x="879" y="207"/>
                  <a:pt x="1073" y="401"/>
                  <a:pt x="1073" y="640"/>
                </a:cubicBezTo>
                <a:cubicBezTo>
                  <a:pt x="1073" y="879"/>
                  <a:pt x="879" y="1072"/>
                  <a:pt x="640" y="1072"/>
                </a:cubicBezTo>
                <a:close/>
              </a:path>
            </a:pathLst>
          </a:custGeom>
          <a:solidFill>
            <a:schemeClr val="tx1"/>
          </a:solidFill>
          <a:ln w="0">
            <a:noFill/>
          </a:ln>
        </p:spPr>
        <p:txBody>
          <a:bodyPr vert="horz" wrap="square" lIns="91440" tIns="45720" rIns="91440" bIns="45720" numCol="1" anchor="t" anchorCtr="0" compatLnSpc="1"/>
          <a:lstStyle/>
          <a:p>
            <a:endParaRPr lang="en-US" altLang="zh-CN"/>
          </a:p>
        </p:txBody>
      </p:sp>
      <p:sp>
        <p:nvSpPr>
          <p:cNvPr id="14" name="Oval 13"/>
          <p:cNvSpPr/>
          <p:nvPr/>
        </p:nvSpPr>
        <p:spPr>
          <a:xfrm>
            <a:off x="11153775" y="714375"/>
            <a:ext cx="200025" cy="200025"/>
          </a:xfrm>
          <a:prstGeom prst="ellipse">
            <a:avLst/>
          </a:prstGeom>
          <a:solidFill>
            <a:schemeClr val="tx1"/>
          </a:solidFill>
          <a:ln w="0">
            <a:noFill/>
          </a:ln>
        </p:spPr>
        <p:txBody>
          <a:bodyPr vert="horz" wrap="square" lIns="91440" tIns="45720" rIns="91440" bIns="45720" numCol="1" anchor="t" anchorCtr="0" compatLnSpc="1"/>
          <a:lstStyle/>
          <a:p>
            <a:endParaRPr lang="en-US" altLang="zh-CN"/>
          </a:p>
        </p:txBody>
      </p:sp>
      <p:sp>
        <p:nvSpPr>
          <p:cNvPr id="15" name="Oval 14"/>
          <p:cNvSpPr/>
          <p:nvPr/>
        </p:nvSpPr>
        <p:spPr>
          <a:xfrm>
            <a:off x="11153775" y="866775"/>
            <a:ext cx="200025" cy="200025"/>
          </a:xfrm>
          <a:prstGeom prst="ellipse">
            <a:avLst/>
          </a:prstGeom>
          <a:solidFill>
            <a:schemeClr val="tx1">
              <a:alpha val="50000"/>
            </a:schemeClr>
          </a:solidFill>
          <a:ln w="0">
            <a:noFill/>
          </a:ln>
        </p:spPr>
        <p:txBody>
          <a:bodyPr vert="horz" wrap="square" lIns="91440" tIns="45720" rIns="91440" bIns="45720" numCol="1" anchor="t" anchorCtr="0" compatLnSpc="1"/>
          <a:lstStyle/>
          <a:p>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2026/2/25</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hyperlink" Target="https://www.summerhall.co.uk/wp-content/uploads/2023/11/Summerhall-Festival-Information-Pack-2024.pdf?utm_source=chatgpt.com" TargetMode="Externa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image" Target="../media/image17.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alpha val="96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a:normAutofit fontScale="90000"/>
          </a:bodyPr>
          <a:lstStyle/>
          <a:p>
            <a:r>
              <a:rPr lang="en-US" altLang="zh-CN" sz="6400" dirty="0">
                <a:solidFill>
                  <a:schemeClr val="accent2">
                    <a:lumMod val="20000"/>
                    <a:lumOff val="80000"/>
                  </a:schemeClr>
                </a:solidFill>
              </a:rPr>
              <a:t>Peripheral Futures</a:t>
            </a:r>
            <a:endParaRPr lang="zh-CN" altLang="en-US" sz="6400" dirty="0">
              <a:solidFill>
                <a:schemeClr val="accent2">
                  <a:lumMod val="20000"/>
                  <a:lumOff val="80000"/>
                </a:schemeClr>
              </a:solidFill>
            </a:endParaRPr>
          </a:p>
        </p:txBody>
      </p:sp>
      <p:sp>
        <p:nvSpPr>
          <p:cNvPr id="6" name="Text Placeholder 5"/>
          <p:cNvSpPr>
            <a:spLocks noGrp="1"/>
          </p:cNvSpPr>
          <p:nvPr>
            <p:ph type="body" sz="quarter" idx="13"/>
          </p:nvPr>
        </p:nvSpPr>
        <p:spPr>
          <a:xfrm>
            <a:off x="3333750" y="5154460"/>
            <a:ext cx="5334000" cy="541490"/>
          </a:xfrm>
        </p:spPr>
        <p:txBody>
          <a:bodyPr wrap="square">
            <a:normAutofit/>
          </a:bodyPr>
          <a:lstStyle/>
          <a:p>
            <a:pPr lvl="0"/>
            <a:r>
              <a:rPr lang="en-US" altLang="zh-CN" sz="1800" dirty="0"/>
              <a:t>Xinger Gao</a:t>
            </a:r>
          </a:p>
        </p:txBody>
      </p:sp>
      <p:sp>
        <p:nvSpPr>
          <p:cNvPr id="9" name="Text Placeholder 8"/>
          <p:cNvSpPr>
            <a:spLocks noGrp="1"/>
          </p:cNvSpPr>
          <p:nvPr>
            <p:ph type="body" sz="quarter" idx="14"/>
          </p:nvPr>
        </p:nvSpPr>
        <p:spPr>
          <a:xfrm>
            <a:off x="3333749" y="5695950"/>
            <a:ext cx="5384365" cy="381000"/>
          </a:xfrm>
        </p:spPr>
        <p:txBody>
          <a:bodyPr wrap="square">
            <a:normAutofit/>
          </a:bodyPr>
          <a:lstStyle/>
          <a:p>
            <a:pPr lvl="0"/>
            <a:r>
              <a:rPr lang="en-US" altLang="zh-CN" sz="1800" dirty="0"/>
              <a:t>10 days exhibition in </a:t>
            </a:r>
            <a:r>
              <a:rPr lang="en-US" altLang="zh-CN" sz="1800" dirty="0" err="1"/>
              <a:t>Summerhall</a:t>
            </a:r>
            <a:r>
              <a:rPr lang="en-US" altLang="zh-CN" sz="1800" dirty="0"/>
              <a:t> Science Gallery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808" y="1415332"/>
            <a:ext cx="3387256" cy="5057030"/>
          </a:xfrm>
        </p:spPr>
        <p:txBody>
          <a:bodyPr>
            <a:normAutofit/>
          </a:bodyPr>
          <a:lstStyle/>
          <a:p>
            <a:pPr algn="l">
              <a:lnSpc>
                <a:spcPct val="150000"/>
              </a:lnSpc>
            </a:pPr>
            <a:r>
              <a:rPr lang="en-US" altLang="zh-CN" dirty="0"/>
              <a:t>Floor Map</a:t>
            </a:r>
            <a:br>
              <a:rPr lang="en-US" altLang="zh-CN" sz="2400" dirty="0"/>
            </a:br>
            <a:r>
              <a:rPr lang="en-US" altLang="zh-CN" sz="2000" dirty="0"/>
              <a:t>1 Concrete Bamboo </a:t>
            </a:r>
            <a:br>
              <a:rPr lang="en-US" altLang="zh-CN" sz="2000" dirty="0"/>
            </a:br>
            <a:r>
              <a:rPr lang="en-US" altLang="zh-CN" sz="2000" dirty="0"/>
              <a:t>2 </a:t>
            </a:r>
            <a:r>
              <a:rPr lang="en-US" altLang="zh-CN" sz="2000" i="1" dirty="0"/>
              <a:t>Alness Memorial </a:t>
            </a:r>
            <a:br>
              <a:rPr lang="en-US" altLang="zh-CN" sz="2000" i="1" dirty="0"/>
            </a:br>
            <a:r>
              <a:rPr lang="en-US" altLang="zh-CN" sz="2000" i="1" dirty="0"/>
              <a:t>Geopark Sequence </a:t>
            </a:r>
            <a:br>
              <a:rPr lang="en-US" altLang="zh-CN" sz="2000" dirty="0"/>
            </a:br>
            <a:r>
              <a:rPr lang="en-US" altLang="zh-CN" sz="2000" dirty="0"/>
              <a:t>3 </a:t>
            </a:r>
            <a:r>
              <a:rPr lang="en-US" altLang="zh-CN" sz="2000" i="1" dirty="0"/>
              <a:t>Intelligent Wilderness </a:t>
            </a:r>
            <a:br>
              <a:rPr lang="en-US" altLang="zh-CN" sz="2000" dirty="0"/>
            </a:br>
            <a:r>
              <a:rPr lang="en-US" altLang="zh-CN" sz="2000" dirty="0"/>
              <a:t>4 </a:t>
            </a:r>
            <a:r>
              <a:rPr lang="en-US" altLang="zh-CN" sz="2000" i="1" dirty="0"/>
              <a:t>Cooped . Farmed . </a:t>
            </a:r>
            <a:br>
              <a:rPr lang="en-US" altLang="zh-CN" sz="2000" i="1" dirty="0"/>
            </a:br>
            <a:r>
              <a:rPr lang="en-US" altLang="zh-CN" sz="2000" i="1" dirty="0"/>
              <a:t>Displayed </a:t>
            </a:r>
            <a:endParaRPr lang="zh-CN" altLang="en-US" sz="2000" dirty="0"/>
          </a:p>
        </p:txBody>
      </p:sp>
      <p:pic>
        <p:nvPicPr>
          <p:cNvPr id="5" name="内容占位符 4" descr="图示, 工程绘图&#10;&#10;AI 生成的内容可能不正确。"/>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596045" y="0"/>
            <a:ext cx="4838717" cy="68653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82879" y="1427966"/>
            <a:ext cx="4481698" cy="5349902"/>
            <a:chOff x="881909" y="1347546"/>
            <a:chExt cx="4043652" cy="5444521"/>
          </a:xfrm>
        </p:grpSpPr>
        <p:cxnSp>
          <p:nvCxnSpPr>
            <p:cNvPr id="10" name="Straight Connector 9"/>
            <p:cNvCxnSpPr/>
            <p:nvPr/>
          </p:nvCxnSpPr>
          <p:spPr>
            <a:xfrm>
              <a:off x="4883209" y="1347546"/>
              <a:ext cx="42352" cy="462752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99400" y="2721122"/>
              <a:ext cx="2553845" cy="845694"/>
            </a:xfrm>
            <a:prstGeom prst="rect">
              <a:avLst/>
            </a:prstGeom>
          </p:spPr>
          <p:txBody>
            <a:bodyPr wrap="square" anchor="b" anchorCtr="0">
              <a:spAutoFit/>
            </a:bodyPr>
            <a:lstStyle/>
            <a:p>
              <a:pPr algn="ctr">
                <a:lnSpc>
                  <a:spcPct val="100000"/>
                </a:lnSpc>
                <a:buSzPct val="25000"/>
              </a:pPr>
              <a:r>
                <a:rPr lang="en-US" altLang="zh-CN" sz="2400" b="1" dirty="0">
                  <a:solidFill>
                    <a:schemeClr val="accent2">
                      <a:lumMod val="50000"/>
                    </a:schemeClr>
                  </a:solidFill>
                </a:rPr>
                <a:t>Yuhang Liu: </a:t>
              </a:r>
              <a:r>
                <a:rPr lang="en-US" altLang="zh-CN" sz="2400" b="1" i="1" dirty="0">
                  <a:solidFill>
                    <a:schemeClr val="accent2">
                      <a:lumMod val="50000"/>
                    </a:schemeClr>
                  </a:solidFill>
                </a:rPr>
                <a:t>Concrete Bamboo </a:t>
              </a:r>
              <a:endParaRPr lang="zh-CN" altLang="en-US" sz="2400" b="1" i="1" dirty="0">
                <a:solidFill>
                  <a:schemeClr val="accent2">
                    <a:lumMod val="50000"/>
                  </a:schemeClr>
                </a:solidFill>
              </a:endParaRPr>
            </a:p>
          </p:txBody>
        </p:sp>
        <p:sp>
          <p:nvSpPr>
            <p:cNvPr id="11" name="Rectangle 10"/>
            <p:cNvSpPr/>
            <p:nvPr/>
          </p:nvSpPr>
          <p:spPr>
            <a:xfrm>
              <a:off x="881909" y="4012566"/>
              <a:ext cx="3776892" cy="2779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gn="just">
                <a:lnSpc>
                  <a:spcPct val="120000"/>
                </a:lnSpc>
              </a:pPr>
              <a:r>
                <a:rPr kumimoji="1" lang="en-US" altLang="zh-CN" sz="1200" dirty="0">
                  <a:solidFill>
                    <a:schemeClr val="tx1">
                      <a:alpha val="80000"/>
                    </a:schemeClr>
                  </a:solidFill>
                </a:rPr>
                <a:t>Comprising two parts, the lower section depicts a familiar “landscape” of China’s urbanization process—</a:t>
              </a:r>
              <a:r>
                <a:rPr kumimoji="1" lang="en-US" altLang="zh-CN" sz="1200" b="1" dirty="0">
                  <a:solidFill>
                    <a:schemeClr val="accent2">
                      <a:lumMod val="50000"/>
                      <a:alpha val="80000"/>
                    </a:schemeClr>
                  </a:solidFill>
                </a:rPr>
                <a:t>concrete-poured columns</a:t>
              </a:r>
              <a:r>
                <a:rPr kumimoji="1" lang="en-US" altLang="zh-CN" sz="1200" dirty="0">
                  <a:solidFill>
                    <a:schemeClr val="tx1">
                      <a:alpha val="80000"/>
                    </a:schemeClr>
                  </a:solidFill>
                </a:rPr>
                <a:t>—while the upper section features a tall, </a:t>
              </a:r>
              <a:r>
                <a:rPr kumimoji="1" lang="en-US" altLang="zh-CN" sz="1200" b="1" dirty="0">
                  <a:solidFill>
                    <a:schemeClr val="accent2">
                      <a:lumMod val="50000"/>
                      <a:alpha val="80000"/>
                    </a:schemeClr>
                  </a:solidFill>
                </a:rPr>
                <a:t>slender bamboo stalk crafted from welded metal</a:t>
              </a:r>
              <a:r>
                <a:rPr kumimoji="1" lang="en-US" altLang="zh-CN" sz="1200" dirty="0">
                  <a:solidFill>
                    <a:schemeClr val="tx1">
                      <a:alpha val="80000"/>
                    </a:schemeClr>
                  </a:solidFill>
                </a:rPr>
                <a:t>. In other words, it presents a </a:t>
              </a:r>
              <a:r>
                <a:rPr kumimoji="1" lang="en-US" altLang="zh-CN" sz="1200" b="1" dirty="0">
                  <a:solidFill>
                    <a:schemeClr val="accent2">
                      <a:lumMod val="50000"/>
                      <a:alpha val="80000"/>
                    </a:schemeClr>
                  </a:solidFill>
                </a:rPr>
                <a:t>natural landscape constructed by human industry</a:t>
              </a:r>
              <a:r>
                <a:rPr kumimoji="1" lang="en-US" altLang="zh-CN" sz="1200" dirty="0">
                  <a:solidFill>
                    <a:schemeClr val="tx1">
                      <a:alpha val="80000"/>
                    </a:schemeClr>
                  </a:solidFill>
                </a:rPr>
                <a:t>. The contrast and conflict between this industrial feel and nature make the work thought-provoking, expressing the artist's reflection and questioning of the </a:t>
              </a:r>
              <a:r>
                <a:rPr kumimoji="1" lang="en-US" altLang="zh-CN" sz="1200" b="1" dirty="0">
                  <a:solidFill>
                    <a:schemeClr val="accent2">
                      <a:lumMod val="50000"/>
                      <a:alpha val="80000"/>
                    </a:schemeClr>
                  </a:solidFill>
                </a:rPr>
                <a:t>drawbacks exposed in the urbanization process of rural areas under the influence of industrial civilization</a:t>
              </a:r>
              <a:r>
                <a:rPr kumimoji="1" lang="en-US" altLang="zh-CN" sz="1200" dirty="0">
                  <a:solidFill>
                    <a:schemeClr val="tx1">
                      <a:alpha val="80000"/>
                    </a:schemeClr>
                  </a:solidFill>
                </a:rPr>
                <a:t>.</a:t>
              </a:r>
            </a:p>
          </p:txBody>
        </p:sp>
      </p:grpSp>
      <p:sp>
        <p:nvSpPr>
          <p:cNvPr id="45" name="Title 44"/>
          <p:cNvSpPr>
            <a:spLocks noGrp="1"/>
          </p:cNvSpPr>
          <p:nvPr>
            <p:ph type="title"/>
          </p:nvPr>
        </p:nvSpPr>
        <p:spPr/>
        <p:txBody>
          <a:bodyPr wrap="square">
            <a:normAutofit/>
          </a:bodyPr>
          <a:lstStyle/>
          <a:p>
            <a:pPr lvl="0"/>
            <a:r>
              <a:rPr kumimoji="1" lang="en-US" altLang="zh-CN" dirty="0"/>
              <a:t>Artists and Artworks</a:t>
            </a:r>
            <a:endParaRPr lang="en-US" dirty="0"/>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7189" y="2415681"/>
            <a:ext cx="2974673" cy="1982522"/>
          </a:xfrm>
          <a:prstGeom prst="rect">
            <a:avLst/>
          </a:prstGeom>
          <a:noFill/>
          <a:ln>
            <a:noFill/>
          </a:ln>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3635" y="4398203"/>
            <a:ext cx="2910309" cy="1939541"/>
          </a:xfrm>
          <a:prstGeom prst="rect">
            <a:avLst/>
          </a:prstGeom>
          <a:noFill/>
          <a:ln>
            <a:noFill/>
          </a:ln>
        </p:spPr>
      </p:pic>
      <p:pic>
        <p:nvPicPr>
          <p:cNvPr id="12" name="图片 11"/>
          <p:cNvPicPr>
            <a:picLocks noChangeAspect="1"/>
          </p:cNvPicPr>
          <p:nvPr/>
        </p:nvPicPr>
        <p:blipFill>
          <a:blip r:embed="rId6"/>
          <a:stretch>
            <a:fillRect/>
          </a:stretch>
        </p:blipFill>
        <p:spPr>
          <a:xfrm>
            <a:off x="9182415" y="211883"/>
            <a:ext cx="2094712" cy="2792950"/>
          </a:xfrm>
          <a:prstGeom prst="rect">
            <a:avLst/>
          </a:prstGeom>
        </p:spPr>
      </p:pic>
      <p:sp>
        <p:nvSpPr>
          <p:cNvPr id="13" name="文本框 12"/>
          <p:cNvSpPr txBox="1"/>
          <p:nvPr/>
        </p:nvSpPr>
        <p:spPr>
          <a:xfrm>
            <a:off x="8865598" y="3439908"/>
            <a:ext cx="2728346" cy="523220"/>
          </a:xfrm>
          <a:prstGeom prst="rect">
            <a:avLst/>
          </a:prstGeom>
          <a:noFill/>
        </p:spPr>
        <p:txBody>
          <a:bodyPr wrap="square" rtlCol="0">
            <a:spAutoFit/>
          </a:bodyPr>
          <a:lstStyle/>
          <a:p>
            <a:r>
              <a:rPr kumimoji="1" lang="en-US" altLang="zh-CN" sz="1400" b="1" i="1" dirty="0">
                <a:solidFill>
                  <a:schemeClr val="accent4">
                    <a:lumMod val="75000"/>
                  </a:schemeClr>
                </a:solidFill>
                <a:ea typeface="ADLaM Display" pitchFamily="2" charset="0"/>
                <a:cs typeface="ADLaM Display" pitchFamily="2" charset="0"/>
              </a:rPr>
              <a:t>As an installation placed in the middle of the gallery</a:t>
            </a:r>
            <a:endParaRPr kumimoji="1" lang="zh-CN" altLang="en-US" sz="1400" b="1" i="1" dirty="0">
              <a:solidFill>
                <a:schemeClr val="accent4">
                  <a:lumMod val="75000"/>
                </a:schemeClr>
              </a:solidFill>
              <a:cs typeface="ADLaM Display" pitchFamily="2"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a:stretch>
            <a:fillRect/>
          </a:stretch>
        </p:blipFill>
        <p:spPr>
          <a:xfrm>
            <a:off x="6413673" y="2524328"/>
            <a:ext cx="5605146" cy="3961752"/>
          </a:xfrm>
          <a:prstGeom prst="rect">
            <a:avLst/>
          </a:prstGeom>
        </p:spPr>
      </p:pic>
      <p:grpSp>
        <p:nvGrpSpPr>
          <p:cNvPr id="6" name="Group 5"/>
          <p:cNvGrpSpPr/>
          <p:nvPr/>
        </p:nvGrpSpPr>
        <p:grpSpPr>
          <a:xfrm>
            <a:off x="-6350" y="-41708"/>
            <a:ext cx="12192000" cy="6169306"/>
            <a:chOff x="0" y="-11931"/>
            <a:chExt cx="12192000" cy="6169306"/>
          </a:xfrm>
        </p:grpSpPr>
        <p:sp>
          <p:nvSpPr>
            <p:cNvPr id="23" name="Rectangle: Rounded Corners 22"/>
            <p:cNvSpPr/>
            <p:nvPr/>
          </p:nvSpPr>
          <p:spPr>
            <a:xfrm>
              <a:off x="0" y="-11931"/>
              <a:ext cx="12192000" cy="2451322"/>
            </a:xfrm>
            <a:prstGeom prst="roundRect">
              <a:avLst>
                <a:gd name="adj" fmla="val 0"/>
              </a:avLst>
            </a:prstGeom>
            <a:solidFill>
              <a:schemeClr val="tx2">
                <a:alpha val="15000"/>
              </a:schemeClr>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26" name="Group 25"/>
            <p:cNvGrpSpPr/>
            <p:nvPr/>
          </p:nvGrpSpPr>
          <p:grpSpPr>
            <a:xfrm>
              <a:off x="660399" y="2534891"/>
              <a:ext cx="6633252" cy="3622484"/>
              <a:chOff x="660399" y="2534891"/>
              <a:chExt cx="6633252" cy="3622484"/>
            </a:xfrm>
          </p:grpSpPr>
          <p:grpSp>
            <p:nvGrpSpPr>
              <p:cNvPr id="2" name="Group 1"/>
              <p:cNvGrpSpPr/>
              <p:nvPr/>
            </p:nvGrpSpPr>
            <p:grpSpPr>
              <a:xfrm>
                <a:off x="660399" y="2534891"/>
                <a:ext cx="6633251" cy="1159344"/>
                <a:chOff x="4221894" y="3046732"/>
                <a:chExt cx="6633251" cy="1159344"/>
              </a:xfrm>
            </p:grpSpPr>
            <p:sp>
              <p:nvSpPr>
                <p:cNvPr id="3" name="Rectangle 2"/>
                <p:cNvSpPr/>
                <p:nvPr/>
              </p:nvSpPr>
              <p:spPr>
                <a:xfrm>
                  <a:off x="4495629" y="3046732"/>
                  <a:ext cx="5205804" cy="1068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108000" rIns="108000" bIns="108000" rtlCol="0" anchor="b"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a:lnSpc>
                      <a:spcPct val="100000"/>
                    </a:lnSpc>
                  </a:pPr>
                  <a:endParaRPr kumimoji="1" lang="zh-CN" altLang="en-US" sz="1600" b="1" dirty="0">
                    <a:solidFill>
                      <a:schemeClr val="tx1"/>
                    </a:solidFill>
                  </a:endParaRPr>
                </a:p>
              </p:txBody>
            </p:sp>
            <p:sp>
              <p:nvSpPr>
                <p:cNvPr id="4" name="Rectangle 3"/>
                <p:cNvSpPr/>
                <p:nvPr/>
              </p:nvSpPr>
              <p:spPr>
                <a:xfrm>
                  <a:off x="4596181" y="3785475"/>
                  <a:ext cx="6258964" cy="420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20000"/>
                    </a:lnSpc>
                  </a:pPr>
                  <a:endParaRPr kumimoji="1" lang="zh-CN" altLang="en-US" sz="1200" dirty="0">
                    <a:solidFill>
                      <a:schemeClr val="tx1"/>
                    </a:solidFill>
                  </a:endParaRPr>
                </a:p>
              </p:txBody>
            </p:sp>
            <p:sp>
              <p:nvSpPr>
                <p:cNvPr id="5" name="Rectangle 4"/>
                <p:cNvSpPr/>
                <p:nvPr/>
              </p:nvSpPr>
              <p:spPr>
                <a:xfrm>
                  <a:off x="4221894" y="3510950"/>
                  <a:ext cx="332818" cy="332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1400" b="1" dirty="0"/>
                    <a:t>01</a:t>
                  </a:r>
                  <a:endParaRPr lang="zh-CN" altLang="en-US" sz="1400" b="1" dirty="0"/>
                </a:p>
              </p:txBody>
            </p:sp>
          </p:grpSp>
          <p:grpSp>
            <p:nvGrpSpPr>
              <p:cNvPr id="9" name="Group 8"/>
              <p:cNvGrpSpPr/>
              <p:nvPr/>
            </p:nvGrpSpPr>
            <p:grpSpPr>
              <a:xfrm>
                <a:off x="660400" y="4103360"/>
                <a:ext cx="6633251" cy="822445"/>
                <a:chOff x="4221894" y="3383631"/>
                <a:chExt cx="6633251" cy="822445"/>
              </a:xfrm>
            </p:grpSpPr>
            <p:sp>
              <p:nvSpPr>
                <p:cNvPr id="10" name="Rectangle 9"/>
                <p:cNvSpPr/>
                <p:nvPr/>
              </p:nvSpPr>
              <p:spPr>
                <a:xfrm>
                  <a:off x="4596181" y="3383631"/>
                  <a:ext cx="6258964" cy="525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108000" rIns="108000" bIns="108000" rtlCol="0" anchor="b"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endParaRPr kumimoji="1" lang="zh-CN" altLang="en-US" sz="1600" b="1" dirty="0">
                    <a:solidFill>
                      <a:schemeClr val="tx1"/>
                    </a:solidFill>
                  </a:endParaRPr>
                </a:p>
              </p:txBody>
            </p:sp>
            <p:sp>
              <p:nvSpPr>
                <p:cNvPr id="11" name="Rectangle 10"/>
                <p:cNvSpPr/>
                <p:nvPr/>
              </p:nvSpPr>
              <p:spPr>
                <a:xfrm>
                  <a:off x="4596181" y="3785475"/>
                  <a:ext cx="6258964" cy="420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20000"/>
                    </a:lnSpc>
                  </a:pPr>
                  <a:endParaRPr kumimoji="1" lang="zh-CN" altLang="en-US" sz="1200" dirty="0">
                    <a:solidFill>
                      <a:schemeClr val="tx1"/>
                    </a:solidFill>
                  </a:endParaRPr>
                </a:p>
              </p:txBody>
            </p:sp>
            <p:sp>
              <p:nvSpPr>
                <p:cNvPr id="12" name="Rectangle 11"/>
                <p:cNvSpPr/>
                <p:nvPr/>
              </p:nvSpPr>
              <p:spPr>
                <a:xfrm>
                  <a:off x="4221894" y="3510950"/>
                  <a:ext cx="332818" cy="332818"/>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1400" b="1" dirty="0"/>
                    <a:t>02</a:t>
                  </a:r>
                  <a:endParaRPr lang="zh-CN" altLang="en-US" sz="1400" b="1" dirty="0"/>
                </a:p>
              </p:txBody>
            </p:sp>
          </p:grpSp>
          <p:grpSp>
            <p:nvGrpSpPr>
              <p:cNvPr id="13" name="Group 12"/>
              <p:cNvGrpSpPr/>
              <p:nvPr/>
            </p:nvGrpSpPr>
            <p:grpSpPr>
              <a:xfrm>
                <a:off x="660400" y="5334930"/>
                <a:ext cx="6633251" cy="822445"/>
                <a:chOff x="4221894" y="3383631"/>
                <a:chExt cx="6633251" cy="822445"/>
              </a:xfrm>
            </p:grpSpPr>
            <p:sp>
              <p:nvSpPr>
                <p:cNvPr id="14" name="Rectangle 13"/>
                <p:cNvSpPr/>
                <p:nvPr/>
              </p:nvSpPr>
              <p:spPr>
                <a:xfrm>
                  <a:off x="4596181" y="3383631"/>
                  <a:ext cx="6258964" cy="525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108000" rIns="108000" bIns="108000" rtlCol="0" anchor="b"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endParaRPr kumimoji="1" lang="zh-CN" altLang="en-US" sz="1600" b="1" dirty="0">
                    <a:solidFill>
                      <a:schemeClr val="tx1"/>
                    </a:solidFill>
                  </a:endParaRPr>
                </a:p>
              </p:txBody>
            </p:sp>
            <p:sp>
              <p:nvSpPr>
                <p:cNvPr id="15" name="Rectangle 14"/>
                <p:cNvSpPr/>
                <p:nvPr/>
              </p:nvSpPr>
              <p:spPr>
                <a:xfrm>
                  <a:off x="4596181" y="3785475"/>
                  <a:ext cx="6258964" cy="420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20000"/>
                    </a:lnSpc>
                  </a:pPr>
                  <a:endParaRPr kumimoji="1" lang="zh-CN" altLang="en-US" sz="1200" dirty="0">
                    <a:solidFill>
                      <a:schemeClr val="tx1"/>
                    </a:solidFill>
                  </a:endParaRPr>
                </a:p>
              </p:txBody>
            </p:sp>
            <p:sp>
              <p:nvSpPr>
                <p:cNvPr id="16" name="Rectangle 15"/>
                <p:cNvSpPr/>
                <p:nvPr/>
              </p:nvSpPr>
              <p:spPr>
                <a:xfrm>
                  <a:off x="4221894" y="3510950"/>
                  <a:ext cx="332818" cy="332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1400" b="1" dirty="0"/>
                    <a:t>03</a:t>
                  </a:r>
                  <a:endParaRPr lang="zh-CN" altLang="en-US" sz="1400" b="1" dirty="0"/>
                </a:p>
              </p:txBody>
            </p:sp>
          </p:grpSp>
        </p:grpSp>
        <p:sp>
          <p:nvSpPr>
            <p:cNvPr id="18" name="TextBox 17"/>
            <p:cNvSpPr txBox="1"/>
            <p:nvPr/>
          </p:nvSpPr>
          <p:spPr>
            <a:xfrm>
              <a:off x="622633" y="1333435"/>
              <a:ext cx="8213065" cy="830997"/>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en-US" altLang="zh-CN" sz="2400" b="1" i="0" u="none" strike="noStrike" kern="1200" cap="none" spc="0" normalizeH="0" baseline="0" noProof="0" dirty="0" err="1">
                  <a:solidFill>
                    <a:schemeClr val="accent2">
                      <a:lumMod val="50000"/>
                    </a:schemeClr>
                  </a:solidFill>
                </a:rPr>
                <a:t>Fangyuan</a:t>
              </a:r>
              <a:r>
                <a:rPr kumimoji="0" lang="en-US" altLang="zh-CN" sz="2400" b="1" i="0" u="none" strike="noStrike" kern="1200" cap="none" spc="0" normalizeH="0" baseline="0" noProof="0" dirty="0">
                  <a:solidFill>
                    <a:schemeClr val="accent2">
                      <a:lumMod val="50000"/>
                    </a:schemeClr>
                  </a:solidFill>
                </a:rPr>
                <a:t> Zheng: </a:t>
              </a:r>
              <a:r>
                <a:rPr kumimoji="0" lang="en-US" altLang="zh-CN" sz="2400" b="1" i="1" u="none" strike="noStrike" kern="1200" cap="none" spc="0" normalizeH="0" baseline="0" noProof="0" dirty="0">
                  <a:solidFill>
                    <a:schemeClr val="accent2">
                      <a:lumMod val="50000"/>
                    </a:schemeClr>
                  </a:solidFill>
                </a:rPr>
                <a:t>Alness Memorial Geopark Sequence </a:t>
              </a:r>
            </a:p>
            <a:p>
              <a:pPr marL="0" marR="0" lvl="0" indent="0" defTabSz="913765" rtl="0" eaLnBrk="1" fontAlgn="auto" latinLnBrk="0" hangingPunct="1">
                <a:lnSpc>
                  <a:spcPct val="100000"/>
                </a:lnSpc>
                <a:spcBef>
                  <a:spcPts val="0"/>
                </a:spcBef>
                <a:spcAft>
                  <a:spcPts val="0"/>
                </a:spcAft>
                <a:buClrTx/>
                <a:buSzPct val="25000"/>
                <a:buFontTx/>
                <a:buNone/>
                <a:defRPr/>
              </a:pPr>
              <a:endParaRPr kumimoji="0" lang="zh-CN" altLang="en-US" sz="2400" b="1" i="0" u="none" strike="noStrike" kern="1200" cap="none" spc="0" normalizeH="0" baseline="0" noProof="0" dirty="0">
                <a:solidFill>
                  <a:schemeClr val="tx1"/>
                </a:solidFill>
              </a:endParaRPr>
            </a:p>
          </p:txBody>
        </p:sp>
      </p:grpSp>
      <p:sp>
        <p:nvSpPr>
          <p:cNvPr id="29" name="Title 28"/>
          <p:cNvSpPr>
            <a:spLocks noGrp="1"/>
          </p:cNvSpPr>
          <p:nvPr>
            <p:ph type="title"/>
          </p:nvPr>
        </p:nvSpPr>
        <p:spPr/>
        <p:txBody>
          <a:bodyPr wrap="square">
            <a:normAutofit/>
          </a:bodyPr>
          <a:lstStyle/>
          <a:p>
            <a:r>
              <a:rPr lang="en-US" altLang="zh-CN" dirty="0"/>
              <a:t>Focused on Problem Solving--------For Rural Tourism</a:t>
            </a:r>
            <a:endParaRPr lang="en-US" dirty="0"/>
          </a:p>
        </p:txBody>
      </p:sp>
      <p:sp>
        <p:nvSpPr>
          <p:cNvPr id="20" name="文本框 19"/>
          <p:cNvSpPr txBox="1"/>
          <p:nvPr/>
        </p:nvSpPr>
        <p:spPr>
          <a:xfrm>
            <a:off x="993217" y="2977033"/>
            <a:ext cx="4964238" cy="923330"/>
          </a:xfrm>
          <a:prstGeom prst="rect">
            <a:avLst/>
          </a:prstGeom>
          <a:noFill/>
        </p:spPr>
        <p:txBody>
          <a:bodyPr wrap="square" rtlCol="0">
            <a:spAutoFit/>
          </a:bodyPr>
          <a:lstStyle/>
          <a:p>
            <a:pPr algn="just">
              <a:lnSpc>
                <a:spcPct val="100000"/>
              </a:lnSpc>
            </a:pPr>
            <a:r>
              <a:rPr kumimoji="1" lang="en-US" altLang="zh-CN" dirty="0"/>
              <a:t> A graduation project by a </a:t>
            </a:r>
            <a:r>
              <a:rPr kumimoji="1" lang="en-US" altLang="zh-CN" b="1" dirty="0">
                <a:solidFill>
                  <a:schemeClr val="accent2">
                    <a:lumMod val="50000"/>
                  </a:schemeClr>
                </a:solidFill>
              </a:rPr>
              <a:t>student</a:t>
            </a:r>
            <a:r>
              <a:rPr kumimoji="1" lang="en-US" altLang="zh-CN" dirty="0"/>
              <a:t> from the Landscape Architecture program at ECA.</a:t>
            </a:r>
            <a:endParaRPr kumimoji="1" lang="zh-CN" altLang="en-US" dirty="0"/>
          </a:p>
          <a:p>
            <a:endParaRPr lang="zh-CN" altLang="en-US" dirty="0"/>
          </a:p>
        </p:txBody>
      </p:sp>
      <p:sp>
        <p:nvSpPr>
          <p:cNvPr id="22" name="文本框 21"/>
          <p:cNvSpPr txBox="1"/>
          <p:nvPr/>
        </p:nvSpPr>
        <p:spPr>
          <a:xfrm>
            <a:off x="1071128" y="4206931"/>
            <a:ext cx="5024872" cy="1200329"/>
          </a:xfrm>
          <a:prstGeom prst="rect">
            <a:avLst/>
          </a:prstGeom>
          <a:noFill/>
        </p:spPr>
        <p:txBody>
          <a:bodyPr wrap="square" rtlCol="0">
            <a:spAutoFit/>
          </a:bodyPr>
          <a:lstStyle/>
          <a:p>
            <a:pPr algn="just"/>
            <a:r>
              <a:rPr kumimoji="1" lang="en-US" altLang="zh-CN" dirty="0"/>
              <a:t>Could be implemented in coastal rural areas worldwide to both </a:t>
            </a:r>
            <a:r>
              <a:rPr kumimoji="1" lang="en-US" altLang="zh-CN" b="1" dirty="0">
                <a:solidFill>
                  <a:schemeClr val="accent2">
                    <a:lumMod val="50000"/>
                  </a:schemeClr>
                </a:solidFill>
              </a:rPr>
              <a:t>entertain local residents and attract tourism</a:t>
            </a:r>
            <a:r>
              <a:rPr kumimoji="1" lang="en-US" altLang="zh-CN" dirty="0"/>
              <a:t>. </a:t>
            </a:r>
            <a:endParaRPr kumimoji="1" lang="zh-CN" altLang="en-US" dirty="0"/>
          </a:p>
          <a:p>
            <a:endParaRPr lang="zh-CN" altLang="en-US" dirty="0"/>
          </a:p>
        </p:txBody>
      </p:sp>
      <p:sp>
        <p:nvSpPr>
          <p:cNvPr id="28" name="文本框 27"/>
          <p:cNvSpPr txBox="1"/>
          <p:nvPr/>
        </p:nvSpPr>
        <p:spPr>
          <a:xfrm>
            <a:off x="1071128" y="5422408"/>
            <a:ext cx="5068810" cy="1200329"/>
          </a:xfrm>
          <a:prstGeom prst="rect">
            <a:avLst/>
          </a:prstGeom>
          <a:noFill/>
        </p:spPr>
        <p:txBody>
          <a:bodyPr wrap="square" rtlCol="0">
            <a:spAutoFit/>
          </a:bodyPr>
          <a:lstStyle/>
          <a:p>
            <a:pPr algn="just"/>
            <a:r>
              <a:rPr kumimoji="1" lang="en-US" altLang="zh-CN" dirty="0"/>
              <a:t>Solving problem: outward-focused tourism development that fails to align with the </a:t>
            </a:r>
            <a:r>
              <a:rPr kumimoji="1" lang="en-US" altLang="zh-CN" b="1" dirty="0">
                <a:solidFill>
                  <a:schemeClr val="accent2">
                    <a:lumMod val="50000"/>
                  </a:schemeClr>
                </a:solidFill>
              </a:rPr>
              <a:t>daily needs of local residents</a:t>
            </a:r>
            <a:r>
              <a:rPr kumimoji="1" lang="en-US" altLang="zh-CN" dirty="0">
                <a:solidFill>
                  <a:schemeClr val="accent2">
                    <a:lumMod val="50000"/>
                  </a:schemeClr>
                </a:solidFill>
              </a:rPr>
              <a:t>.</a:t>
            </a:r>
            <a:endParaRPr kumimoji="1" lang="zh-CN" altLang="en-US" dirty="0">
              <a:solidFill>
                <a:schemeClr val="accent2">
                  <a:lumMod val="50000"/>
                </a:schemeClr>
              </a:solidFill>
            </a:endParaRPr>
          </a:p>
          <a:p>
            <a:endParaRPr lang="zh-CN" altLang="en-US" dirty="0"/>
          </a:p>
        </p:txBody>
      </p:sp>
      <p:sp>
        <p:nvSpPr>
          <p:cNvPr id="8" name="文本框 7">
            <a:extLst>
              <a:ext uri="{FF2B5EF4-FFF2-40B4-BE49-F238E27FC236}">
                <a16:creationId xmlns:a16="http://schemas.microsoft.com/office/drawing/2014/main" id="{17782F95-4C59-9DA0-C23A-BB2731AD2513}"/>
              </a:ext>
            </a:extLst>
          </p:cNvPr>
          <p:cNvSpPr txBox="1"/>
          <p:nvPr/>
        </p:nvSpPr>
        <p:spPr>
          <a:xfrm>
            <a:off x="654049" y="2066816"/>
            <a:ext cx="9499820" cy="394210"/>
          </a:xfrm>
          <a:prstGeom prst="rect">
            <a:avLst/>
          </a:prstGeom>
          <a:noFill/>
        </p:spPr>
        <p:txBody>
          <a:bodyPr wrap="square">
            <a:spAutoFit/>
          </a:bodyPr>
          <a:lstStyle/>
          <a:p>
            <a:pPr>
              <a:lnSpc>
                <a:spcPct val="120000"/>
              </a:lnSpc>
            </a:pPr>
            <a:r>
              <a:rPr kumimoji="1" lang="en-US" altLang="zh-CN" sz="1800" b="1" i="1" dirty="0">
                <a:solidFill>
                  <a:schemeClr val="accent4">
                    <a:lumMod val="75000"/>
                  </a:schemeClr>
                </a:solidFill>
                <a:ea typeface="ADLaM Display" pitchFamily="2" charset="0"/>
                <a:cs typeface="ADLaM Display" pitchFamily="2" charset="0"/>
                <a:sym typeface="Arial" charset="0"/>
              </a:rPr>
              <a:t>Print his work with authorization and display it as a dense series of images on a wall</a:t>
            </a:r>
            <a:endParaRPr kumimoji="1" lang="zh-CN" altLang="en-US" sz="1800" b="1" i="1" dirty="0">
              <a:solidFill>
                <a:schemeClr val="accent4">
                  <a:lumMod val="75000"/>
                </a:schemeClr>
              </a:solidFill>
              <a:cs typeface="ADLaM Display" pitchFamily="2" charset="0"/>
              <a:sym typeface="Arial"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建筑的摆设布局&#10;&#10;AI 生成的内容可能不正确。"/>
          <p:cNvPicPr>
            <a:picLocks noChangeAspect="1"/>
          </p:cNvPicPr>
          <p:nvPr/>
        </p:nvPicPr>
        <p:blipFill>
          <a:blip r:embed="rId2"/>
          <a:stretch>
            <a:fillRect/>
          </a:stretch>
        </p:blipFill>
        <p:spPr>
          <a:xfrm>
            <a:off x="3757777" y="1657691"/>
            <a:ext cx="7576782" cy="3891054"/>
          </a:xfrm>
          <a:prstGeom prst="rect">
            <a:avLst/>
          </a:prstGeom>
          <a:noFill/>
        </p:spPr>
      </p:pic>
      <p:sp>
        <p:nvSpPr>
          <p:cNvPr id="7" name="文本框 6"/>
          <p:cNvSpPr txBox="1"/>
          <p:nvPr/>
        </p:nvSpPr>
        <p:spPr>
          <a:xfrm>
            <a:off x="200891" y="1524929"/>
            <a:ext cx="60960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n-cs"/>
              </a:rPr>
              <a:t>Alness Memorial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n-cs"/>
              </a:rPr>
              <a:t>Geopark Sequence </a:t>
            </a:r>
            <a:endParaRPr kumimoji="0" lang="zh-CN" altLang="en-US" sz="2800" b="1" i="1" u="none" strike="noStrike" kern="1200" cap="none" spc="0" normalizeH="0" baseline="0" noProof="0" dirty="0">
              <a:ln>
                <a:noFill/>
              </a:ln>
              <a:solidFill>
                <a:srgbClr val="FFFFFF"/>
              </a:solidFill>
              <a:effectLst/>
              <a:uLnTx/>
              <a:uFillTx/>
              <a:latin typeface="Arial" charset="0"/>
              <a:ea typeface="微软雅黑"/>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descr="rendering of seadike boardwalk"/>
          <p:cNvPicPr>
            <a:picLocks noGrp="1"/>
          </p:cNvPicPr>
          <p:nvPr>
            <p:ph sz="quarter" idx="1"/>
          </p:nvPr>
        </p:nvPicPr>
        <p:blipFill>
          <a:blip r:embed="rId2" cstate="print">
            <a:extLst>
              <a:ext uri="{28A0092B-C50C-407E-A947-70E740481C1C}">
                <a14:useLocalDpi xmlns:a14="http://schemas.microsoft.com/office/drawing/2010/main" val="0"/>
              </a:ext>
            </a:extLst>
          </a:blip>
          <a:srcRect t="10211" r="2" b="10945"/>
          <a:stretch>
            <a:fillRect/>
          </a:stretch>
        </p:blipFill>
        <p:spPr bwMode="auto">
          <a:xfrm>
            <a:off x="3757777" y="1500188"/>
            <a:ext cx="7773823" cy="4336473"/>
          </a:xfrm>
          <a:prstGeom prst="rect">
            <a:avLst/>
          </a:prstGeom>
          <a:noFill/>
          <a:ln>
            <a:noFill/>
          </a:ln>
        </p:spPr>
      </p:pic>
      <p:sp>
        <p:nvSpPr>
          <p:cNvPr id="5" name="文本框 4"/>
          <p:cNvSpPr txBox="1"/>
          <p:nvPr/>
        </p:nvSpPr>
        <p:spPr>
          <a:xfrm>
            <a:off x="216639" y="1748738"/>
            <a:ext cx="5248979" cy="954107"/>
          </a:xfrm>
          <a:prstGeom prst="rect">
            <a:avLst/>
          </a:prstGeom>
          <a:noFill/>
        </p:spPr>
        <p:txBody>
          <a:bodyPr wrap="square">
            <a:spAutoFit/>
          </a:bodyPr>
          <a:lstStyle/>
          <a:p>
            <a:r>
              <a:rPr lang="en-US" altLang="zh-CN" sz="2800" b="1" i="1" dirty="0">
                <a:latin typeface="+mj-lt"/>
                <a:ea typeface="+mj-ea"/>
                <a:cs typeface="+mj-cs"/>
              </a:rPr>
              <a:t>Alness Memorial </a:t>
            </a:r>
          </a:p>
          <a:p>
            <a:r>
              <a:rPr lang="en-US" altLang="zh-CN" sz="2800" b="1" i="1" dirty="0">
                <a:latin typeface="+mj-lt"/>
                <a:ea typeface="+mj-ea"/>
                <a:cs typeface="+mj-cs"/>
              </a:rPr>
              <a:t>Geopark Sequence </a:t>
            </a:r>
            <a:endParaRPr lang="zh-CN" altLang="en-US" sz="2800" b="1" i="1" dirty="0">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0400" y="1704375"/>
            <a:ext cx="10858500" cy="4429725"/>
            <a:chOff x="660400" y="1704375"/>
            <a:chExt cx="10858500" cy="4429725"/>
          </a:xfrm>
        </p:grpSpPr>
        <p:sp>
          <p:nvSpPr>
            <p:cNvPr id="2" name="Rectangle: Rounded Corners 1"/>
            <p:cNvSpPr/>
            <p:nvPr/>
          </p:nvSpPr>
          <p:spPr>
            <a:xfrm>
              <a:off x="660400" y="3429000"/>
              <a:ext cx="10858500" cy="2705100"/>
            </a:xfrm>
            <a:prstGeom prst="roundRect">
              <a:avLst>
                <a:gd name="adj" fmla="val 42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Rectangle 24"/>
            <p:cNvSpPr/>
            <p:nvPr/>
          </p:nvSpPr>
          <p:spPr>
            <a:xfrm>
              <a:off x="746924" y="1704375"/>
              <a:ext cx="7898312" cy="327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nSpc>
                  <a:spcPct val="120000"/>
                </a:lnSpc>
              </a:pPr>
              <a:r>
                <a:rPr kumimoji="1" lang="en-US" altLang="zh-CN" sz="1400" b="1" i="1" dirty="0">
                  <a:solidFill>
                    <a:schemeClr val="accent4">
                      <a:lumMod val="75000"/>
                    </a:schemeClr>
                  </a:solidFill>
                  <a:ea typeface="ADLaM Display" pitchFamily="2" charset="0"/>
                  <a:cs typeface="ADLaM Display" pitchFamily="2" charset="0"/>
                  <a:sym typeface="Arial" charset="0"/>
                </a:rPr>
                <a:t>Print his work with authorization and display it as a dense series of images on a wall</a:t>
              </a:r>
              <a:endParaRPr kumimoji="1" lang="zh-CN" altLang="en-US" sz="1400" b="1" i="1" dirty="0">
                <a:solidFill>
                  <a:schemeClr val="accent4">
                    <a:lumMod val="75000"/>
                  </a:schemeClr>
                </a:solidFill>
                <a:cs typeface="ADLaM Display" pitchFamily="2" charset="0"/>
                <a:sym typeface="Arial" charset="0"/>
              </a:endParaRPr>
            </a:p>
          </p:txBody>
        </p:sp>
        <p:grpSp>
          <p:nvGrpSpPr>
            <p:cNvPr id="33" name="Group 32"/>
            <p:cNvGrpSpPr/>
            <p:nvPr/>
          </p:nvGrpSpPr>
          <p:grpSpPr>
            <a:xfrm>
              <a:off x="1364950" y="2691558"/>
              <a:ext cx="2246014" cy="2070116"/>
              <a:chOff x="1631925" y="2691558"/>
              <a:chExt cx="2246014" cy="2070116"/>
            </a:xfrm>
          </p:grpSpPr>
          <p:grpSp>
            <p:nvGrpSpPr>
              <p:cNvPr id="9" name="Group 8"/>
              <p:cNvGrpSpPr/>
              <p:nvPr/>
            </p:nvGrpSpPr>
            <p:grpSpPr>
              <a:xfrm>
                <a:off x="2013944" y="2691558"/>
                <a:ext cx="1481976" cy="1474884"/>
                <a:chOff x="2414664" y="2695575"/>
                <a:chExt cx="1295248" cy="1289050"/>
              </a:xfrm>
            </p:grpSpPr>
            <p:sp>
              <p:nvSpPr>
                <p:cNvPr id="5" name="Rectangle: Diagonal Corners Rounded 4"/>
                <p:cNvSpPr/>
                <p:nvPr/>
              </p:nvSpPr>
              <p:spPr>
                <a:xfrm>
                  <a:off x="3114966" y="2695575"/>
                  <a:ext cx="594946" cy="594946"/>
                </a:xfrm>
                <a:prstGeom prst="round2DiagRect">
                  <a:avLst>
                    <a:gd name="adj1" fmla="val 31250"/>
                    <a:gd name="adj2" fmla="val 0"/>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Rectangle: Diagonal Corners Rounded 5"/>
                <p:cNvSpPr/>
                <p:nvPr/>
              </p:nvSpPr>
              <p:spPr>
                <a:xfrm flipH="1">
                  <a:off x="3114966" y="3389679"/>
                  <a:ext cx="594946" cy="594946"/>
                </a:xfrm>
                <a:prstGeom prst="round2DiagRect">
                  <a:avLst>
                    <a:gd name="adj1" fmla="val 31250"/>
                    <a:gd name="adj2" fmla="val 0"/>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Diagonal Corners Rounded 6"/>
                <p:cNvSpPr/>
                <p:nvPr/>
              </p:nvSpPr>
              <p:spPr>
                <a:xfrm flipH="1">
                  <a:off x="2414664" y="2695575"/>
                  <a:ext cx="594946" cy="594946"/>
                </a:xfrm>
                <a:prstGeom prst="round2DiagRect">
                  <a:avLst>
                    <a:gd name="adj1" fmla="val 3125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Rectangle: Diagonal Corners Rounded 7"/>
                <p:cNvSpPr/>
                <p:nvPr/>
              </p:nvSpPr>
              <p:spPr>
                <a:xfrm>
                  <a:off x="2414664" y="3389679"/>
                  <a:ext cx="594946" cy="594946"/>
                </a:xfrm>
                <a:prstGeom prst="round2DiagRect">
                  <a:avLst>
                    <a:gd name="adj1" fmla="val 31250"/>
                    <a:gd name="adj2" fmla="val 0"/>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Rectangle 25"/>
              <p:cNvSpPr/>
              <p:nvPr/>
            </p:nvSpPr>
            <p:spPr>
              <a:xfrm>
                <a:off x="1631925" y="4423120"/>
                <a:ext cx="224601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normAutofit/>
              </a:bodyPr>
              <a:lstStyle/>
              <a:p>
                <a:pPr algn="ctr">
                  <a:lnSpc>
                    <a:spcPct val="100000"/>
                  </a:lnSpc>
                </a:pPr>
                <a:endParaRPr kumimoji="1" lang="zh-CN" altLang="en-US" sz="1600" b="1" dirty="0">
                  <a:solidFill>
                    <a:schemeClr val="tx1"/>
                  </a:solidFill>
                  <a:latin typeface="Arial" charset="0"/>
                  <a:ea typeface="微软雅黑"/>
                  <a:sym typeface="Arial" charset="0"/>
                </a:endParaRPr>
              </a:p>
            </p:txBody>
          </p:sp>
        </p:grpSp>
        <p:grpSp>
          <p:nvGrpSpPr>
            <p:cNvPr id="10" name="Group 9"/>
            <p:cNvGrpSpPr/>
            <p:nvPr/>
          </p:nvGrpSpPr>
          <p:grpSpPr>
            <a:xfrm>
              <a:off x="5324876" y="2691558"/>
              <a:ext cx="1481976" cy="1474884"/>
              <a:chOff x="2414664" y="2695575"/>
              <a:chExt cx="1295248" cy="1289050"/>
            </a:xfrm>
          </p:grpSpPr>
          <p:sp>
            <p:nvSpPr>
              <p:cNvPr id="11" name="Rectangle: Diagonal Corners Rounded 10"/>
              <p:cNvSpPr/>
              <p:nvPr/>
            </p:nvSpPr>
            <p:spPr>
              <a:xfrm>
                <a:off x="3114966" y="2695575"/>
                <a:ext cx="594946" cy="594946"/>
              </a:xfrm>
              <a:prstGeom prst="round2DiagRect">
                <a:avLst>
                  <a:gd name="adj1" fmla="val 31250"/>
                  <a:gd name="adj2" fmla="val 0"/>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Rectangle: Diagonal Corners Rounded 11"/>
              <p:cNvSpPr/>
              <p:nvPr/>
            </p:nvSpPr>
            <p:spPr>
              <a:xfrm flipH="1">
                <a:off x="3114966" y="3389679"/>
                <a:ext cx="594946" cy="594946"/>
              </a:xfrm>
              <a:prstGeom prst="round2DiagRect">
                <a:avLst>
                  <a:gd name="adj1" fmla="val 3125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Diagonal Corners Rounded 12"/>
              <p:cNvSpPr/>
              <p:nvPr/>
            </p:nvSpPr>
            <p:spPr>
              <a:xfrm flipH="1">
                <a:off x="2414664" y="2695575"/>
                <a:ext cx="594946" cy="594946"/>
              </a:xfrm>
              <a:prstGeom prst="round2DiagRect">
                <a:avLst>
                  <a:gd name="adj1" fmla="val 3125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ectangle: Diagonal Corners Rounded 13"/>
              <p:cNvSpPr/>
              <p:nvPr/>
            </p:nvSpPr>
            <p:spPr>
              <a:xfrm>
                <a:off x="2414664" y="3389679"/>
                <a:ext cx="594946" cy="594946"/>
              </a:xfrm>
              <a:prstGeom prst="round2DiagRect">
                <a:avLst>
                  <a:gd name="adj1" fmla="val 31250"/>
                  <a:gd name="adj2" fmla="val 0"/>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Group 14"/>
            <p:cNvGrpSpPr/>
            <p:nvPr/>
          </p:nvGrpSpPr>
          <p:grpSpPr>
            <a:xfrm>
              <a:off x="8902783" y="2691558"/>
              <a:ext cx="1481976" cy="1474884"/>
              <a:chOff x="2414664" y="2695575"/>
              <a:chExt cx="1295248" cy="1289050"/>
            </a:xfrm>
          </p:grpSpPr>
          <p:sp>
            <p:nvSpPr>
              <p:cNvPr id="16" name="Rectangle: Diagonal Corners Rounded 15"/>
              <p:cNvSpPr/>
              <p:nvPr/>
            </p:nvSpPr>
            <p:spPr>
              <a:xfrm>
                <a:off x="3114966" y="2695575"/>
                <a:ext cx="594946" cy="594946"/>
              </a:xfrm>
              <a:prstGeom prst="round2DiagRect">
                <a:avLst>
                  <a:gd name="adj1" fmla="val 3125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Rectangle: Diagonal Corners Rounded 16"/>
              <p:cNvSpPr/>
              <p:nvPr/>
            </p:nvSpPr>
            <p:spPr>
              <a:xfrm flipH="1">
                <a:off x="3114966" y="3389679"/>
                <a:ext cx="594946" cy="594946"/>
              </a:xfrm>
              <a:prstGeom prst="round2DiagRect">
                <a:avLst>
                  <a:gd name="adj1" fmla="val 31250"/>
                  <a:gd name="adj2" fmla="val 0"/>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Diagonal Corners Rounded 17"/>
              <p:cNvSpPr/>
              <p:nvPr/>
            </p:nvSpPr>
            <p:spPr>
              <a:xfrm flipH="1">
                <a:off x="2414664" y="2695575"/>
                <a:ext cx="594946" cy="594946"/>
              </a:xfrm>
              <a:prstGeom prst="round2DiagRect">
                <a:avLst>
                  <a:gd name="adj1" fmla="val 3125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Rectangle: Diagonal Corners Rounded 18"/>
              <p:cNvSpPr/>
              <p:nvPr/>
            </p:nvSpPr>
            <p:spPr>
              <a:xfrm>
                <a:off x="2414664" y="3389679"/>
                <a:ext cx="594946" cy="594946"/>
              </a:xfrm>
              <a:prstGeom prst="round2DiagRect">
                <a:avLst>
                  <a:gd name="adj1" fmla="val 3125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
        <p:nvSpPr>
          <p:cNvPr id="37" name="Title 36"/>
          <p:cNvSpPr>
            <a:spLocks noGrp="1"/>
          </p:cNvSpPr>
          <p:nvPr>
            <p:ph type="title"/>
          </p:nvPr>
        </p:nvSpPr>
        <p:spPr>
          <a:xfrm>
            <a:off x="673102" y="426263"/>
            <a:ext cx="10858500" cy="975224"/>
          </a:xfrm>
        </p:spPr>
        <p:txBody>
          <a:bodyPr wrap="square">
            <a:normAutofit fontScale="90000"/>
          </a:bodyPr>
          <a:lstStyle/>
          <a:p>
            <a:pPr lvl="0">
              <a:lnSpc>
                <a:spcPct val="150000"/>
              </a:lnSpc>
            </a:pPr>
            <a:r>
              <a:rPr lang="en-US" altLang="zh-CN" dirty="0"/>
              <a:t>Focused on Problem Solving-------- </a:t>
            </a:r>
            <a:r>
              <a:rPr lang="en-US" dirty="0"/>
              <a:t>For Industrial Legacy Wastelands</a:t>
            </a:r>
            <a:br>
              <a:rPr lang="en-US" dirty="0"/>
            </a:br>
            <a:r>
              <a:rPr lang="en-US" dirty="0">
                <a:solidFill>
                  <a:schemeClr val="accent2">
                    <a:lumMod val="50000"/>
                  </a:schemeClr>
                </a:solidFill>
              </a:rPr>
              <a:t>Kate Saldanha: </a:t>
            </a:r>
            <a:r>
              <a:rPr lang="en-US" i="1" dirty="0">
                <a:solidFill>
                  <a:schemeClr val="accent2">
                    <a:lumMod val="50000"/>
                  </a:schemeClr>
                </a:solidFill>
              </a:rPr>
              <a:t>Intelligent Wilderness </a:t>
            </a:r>
          </a:p>
        </p:txBody>
      </p:sp>
      <p:sp>
        <p:nvSpPr>
          <p:cNvPr id="4" name="文本框 3"/>
          <p:cNvSpPr txBox="1"/>
          <p:nvPr/>
        </p:nvSpPr>
        <p:spPr>
          <a:xfrm>
            <a:off x="1052011" y="4461946"/>
            <a:ext cx="3249825" cy="1200329"/>
          </a:xfrm>
          <a:prstGeom prst="rect">
            <a:avLst/>
          </a:prstGeom>
          <a:noFill/>
        </p:spPr>
        <p:txBody>
          <a:bodyPr wrap="square" rtlCol="0">
            <a:spAutoFit/>
          </a:bodyPr>
          <a:lstStyle/>
          <a:p>
            <a:r>
              <a:rPr kumimoji="1" lang="en-US" altLang="zh-CN" dirty="0">
                <a:latin typeface="Arial" charset="0"/>
                <a:ea typeface="微软雅黑"/>
                <a:sym typeface="Arial" charset="0"/>
              </a:rPr>
              <a:t>A graduation project by a Landscape Architecture </a:t>
            </a:r>
            <a:r>
              <a:rPr kumimoji="1" lang="en-US" altLang="zh-CN" b="1" dirty="0">
                <a:solidFill>
                  <a:schemeClr val="accent2">
                    <a:lumMod val="50000"/>
                  </a:schemeClr>
                </a:solidFill>
                <a:latin typeface="Arial" charset="0"/>
                <a:ea typeface="微软雅黑"/>
                <a:sym typeface="Arial" charset="0"/>
              </a:rPr>
              <a:t>student.</a:t>
            </a:r>
            <a:endParaRPr kumimoji="1" lang="zh-CN" altLang="en-US" b="1" dirty="0">
              <a:solidFill>
                <a:schemeClr val="accent2">
                  <a:lumMod val="50000"/>
                </a:schemeClr>
              </a:solidFill>
              <a:latin typeface="Arial" charset="0"/>
              <a:ea typeface="微软雅黑"/>
              <a:sym typeface="Arial" charset="0"/>
            </a:endParaRPr>
          </a:p>
          <a:p>
            <a:endParaRPr lang="zh-CN" altLang="en-US" dirty="0"/>
          </a:p>
        </p:txBody>
      </p:sp>
      <p:sp>
        <p:nvSpPr>
          <p:cNvPr id="20" name="文本框 19"/>
          <p:cNvSpPr txBox="1"/>
          <p:nvPr/>
        </p:nvSpPr>
        <p:spPr>
          <a:xfrm>
            <a:off x="4693447" y="4458539"/>
            <a:ext cx="3190298" cy="1200329"/>
          </a:xfrm>
          <a:prstGeom prst="rect">
            <a:avLst/>
          </a:prstGeom>
          <a:noFill/>
        </p:spPr>
        <p:txBody>
          <a:bodyPr wrap="square" rtlCol="0">
            <a:spAutoFit/>
          </a:bodyPr>
          <a:lstStyle/>
          <a:p>
            <a:r>
              <a:rPr lang="en-US" altLang="zh-CN" dirty="0"/>
              <a:t>Examines how agricultural areas become </a:t>
            </a:r>
            <a:r>
              <a:rPr lang="en-US" altLang="zh-CN" b="1" dirty="0">
                <a:solidFill>
                  <a:schemeClr val="accent2">
                    <a:lumMod val="50000"/>
                  </a:schemeClr>
                </a:solidFill>
              </a:rPr>
              <a:t>wastelands after industrial impact </a:t>
            </a:r>
            <a:r>
              <a:rPr lang="en-US" altLang="zh-CN" dirty="0"/>
              <a:t>and seeks solutions</a:t>
            </a:r>
            <a:endParaRPr lang="zh-CN" altLang="en-US" dirty="0"/>
          </a:p>
        </p:txBody>
      </p:sp>
      <p:sp>
        <p:nvSpPr>
          <p:cNvPr id="22" name="文本框 21"/>
          <p:cNvSpPr txBox="1"/>
          <p:nvPr/>
        </p:nvSpPr>
        <p:spPr>
          <a:xfrm>
            <a:off x="8527472" y="4423120"/>
            <a:ext cx="2687784" cy="1200329"/>
          </a:xfrm>
          <a:prstGeom prst="rect">
            <a:avLst/>
          </a:prstGeom>
          <a:noFill/>
        </p:spPr>
        <p:txBody>
          <a:bodyPr wrap="square" rtlCol="0">
            <a:spAutoFit/>
          </a:bodyPr>
          <a:lstStyle/>
          <a:p>
            <a:r>
              <a:rPr lang="en-US" altLang="zh-CN" dirty="0"/>
              <a:t>Achieve </a:t>
            </a:r>
            <a:r>
              <a:rPr lang="en-US" altLang="zh-CN" b="1" dirty="0">
                <a:solidFill>
                  <a:schemeClr val="accent2">
                    <a:lumMod val="50000"/>
                  </a:schemeClr>
                </a:solidFill>
              </a:rPr>
              <a:t>mutual benefit between agriculture and wilderness </a:t>
            </a:r>
            <a:r>
              <a:rPr lang="en-US" altLang="zh-CN" dirty="0"/>
              <a:t>through the project</a:t>
            </a:r>
            <a:endParaRPr lang="zh-CN" alt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5807" y="1914525"/>
            <a:ext cx="6193630" cy="2121694"/>
          </a:xfrm>
        </p:spPr>
        <p:txBody>
          <a:bodyPr/>
          <a:lstStyle/>
          <a:p>
            <a:pPr algn="l"/>
            <a:r>
              <a:rPr lang="en-US" i="1" dirty="0"/>
              <a:t>Intelligent </a:t>
            </a:r>
            <a:br>
              <a:rPr lang="en-US" i="1" dirty="0"/>
            </a:br>
            <a:r>
              <a:rPr lang="en-US" i="1" dirty="0"/>
              <a:t>Wilderness </a:t>
            </a:r>
          </a:p>
        </p:txBody>
      </p:sp>
      <p:pic>
        <p:nvPicPr>
          <p:cNvPr id="3" name="图片 2"/>
          <p:cNvPicPr>
            <a:picLocks noChangeAspect="1"/>
          </p:cNvPicPr>
          <p:nvPr/>
        </p:nvPicPr>
        <p:blipFill>
          <a:blip r:embed="rId2"/>
          <a:stretch>
            <a:fillRect/>
          </a:stretch>
        </p:blipFill>
        <p:spPr>
          <a:xfrm>
            <a:off x="3745077" y="2553898"/>
            <a:ext cx="7773823" cy="252649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Panoramic Section of the Intelligent Wilderness Landscape at Nighttime "/>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3745077" y="2553899"/>
            <a:ext cx="7773823" cy="2526491"/>
          </a:xfrm>
          <a:prstGeom prst="rect">
            <a:avLst/>
          </a:prstGeom>
          <a:noFill/>
          <a:ln>
            <a:noFill/>
          </a:ln>
        </p:spPr>
      </p:pic>
      <p:sp>
        <p:nvSpPr>
          <p:cNvPr id="8" name="文本框 7"/>
          <p:cNvSpPr txBox="1"/>
          <p:nvPr/>
        </p:nvSpPr>
        <p:spPr>
          <a:xfrm>
            <a:off x="854364" y="1716627"/>
            <a:ext cx="6096000" cy="954107"/>
          </a:xfrm>
          <a:prstGeom prst="rect">
            <a:avLst/>
          </a:prstGeom>
          <a:noFill/>
        </p:spPr>
        <p:txBody>
          <a:bodyPr wrap="square">
            <a:spAutoFit/>
          </a:bodyPr>
          <a:lstStyle/>
          <a:p>
            <a: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j-cs"/>
              </a:rPr>
              <a:t>Intelligent </a:t>
            </a:r>
            <a:b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j-cs"/>
              </a:rPr>
            </a:br>
            <a: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j-cs"/>
              </a:rPr>
              <a:t>Wilderness </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Agriwilding Visualisation "/>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4357139" y="1500188"/>
            <a:ext cx="6549698" cy="4633913"/>
          </a:xfrm>
          <a:prstGeom prst="rect">
            <a:avLst/>
          </a:prstGeom>
          <a:noFill/>
          <a:ln>
            <a:noFill/>
          </a:ln>
        </p:spPr>
      </p:pic>
      <p:sp>
        <p:nvSpPr>
          <p:cNvPr id="8" name="文本框 7"/>
          <p:cNvSpPr txBox="1"/>
          <p:nvPr/>
        </p:nvSpPr>
        <p:spPr>
          <a:xfrm>
            <a:off x="568036" y="1552637"/>
            <a:ext cx="6096000" cy="954107"/>
          </a:xfrm>
          <a:prstGeom prst="rect">
            <a:avLst/>
          </a:prstGeom>
          <a:noFill/>
        </p:spPr>
        <p:txBody>
          <a:bodyPr wrap="square">
            <a:spAutoFit/>
          </a:bodyPr>
          <a:lstStyle/>
          <a:p>
            <a: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j-cs"/>
              </a:rPr>
              <a:t>Intelligent </a:t>
            </a:r>
            <a:b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j-cs"/>
              </a:rPr>
            </a:br>
            <a: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j-cs"/>
              </a:rPr>
              <a:t>Wilderness </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Visualisation showing Lookout and Pathway"/>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r="601" b="-2"/>
          <a:stretch>
            <a:fillRect/>
          </a:stretch>
        </p:blipFill>
        <p:spPr bwMode="auto">
          <a:xfrm>
            <a:off x="3745077" y="1500188"/>
            <a:ext cx="7773823" cy="4633913"/>
          </a:xfrm>
          <a:prstGeom prst="rect">
            <a:avLst/>
          </a:prstGeom>
          <a:noFill/>
          <a:ln>
            <a:noFill/>
          </a:ln>
        </p:spPr>
      </p:pic>
      <p:sp>
        <p:nvSpPr>
          <p:cNvPr id="8" name="文本框 7"/>
          <p:cNvSpPr txBox="1"/>
          <p:nvPr/>
        </p:nvSpPr>
        <p:spPr>
          <a:xfrm>
            <a:off x="755074" y="1580346"/>
            <a:ext cx="60960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n-cs"/>
              </a:rPr>
              <a:t>Intelligent </a:t>
            </a:r>
            <a:b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n-cs"/>
              </a:rPr>
            </a:br>
            <a:r>
              <a:rPr kumimoji="0" lang="en-US" altLang="zh-CN" sz="2800" b="1" i="1" u="none" strike="noStrike" kern="1200" cap="none" spc="0" normalizeH="0" baseline="0" noProof="0" dirty="0">
                <a:ln>
                  <a:noFill/>
                </a:ln>
                <a:solidFill>
                  <a:srgbClr val="FFFFFF"/>
                </a:solidFill>
                <a:effectLst/>
                <a:uLnTx/>
                <a:uFillTx/>
                <a:latin typeface="Arial" charset="0"/>
                <a:ea typeface="微软雅黑"/>
                <a:cs typeface="+mn-cs"/>
              </a:rPr>
              <a:t>Wilderness </a:t>
            </a:r>
            <a:endParaRPr kumimoji="0" lang="zh-CN" altLang="en-US" sz="1800" b="0" i="0" u="none" strike="noStrike" kern="1200" cap="none" spc="0" normalizeH="0" baseline="0" noProof="0" dirty="0">
              <a:ln>
                <a:noFill/>
              </a:ln>
              <a:solidFill>
                <a:srgbClr val="FFFFFF"/>
              </a:solidFill>
              <a:effectLst/>
              <a:uLnTx/>
              <a:uFillTx/>
              <a:latin typeface="Arial" charset="0"/>
              <a:ea typeface="微软雅黑"/>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0848" y="335606"/>
            <a:ext cx="11502272" cy="5780715"/>
            <a:chOff x="319637" y="335606"/>
            <a:chExt cx="11502272" cy="5780715"/>
          </a:xfrm>
        </p:grpSpPr>
        <p:grpSp>
          <p:nvGrpSpPr>
            <p:cNvPr id="4" name="Group 3"/>
            <p:cNvGrpSpPr/>
            <p:nvPr/>
          </p:nvGrpSpPr>
          <p:grpSpPr>
            <a:xfrm>
              <a:off x="713235" y="2121571"/>
              <a:ext cx="11108674" cy="3994750"/>
              <a:chOff x="713235" y="2121571"/>
              <a:chExt cx="11108674" cy="3994750"/>
            </a:xfrm>
          </p:grpSpPr>
          <p:grpSp>
            <p:nvGrpSpPr>
              <p:cNvPr id="10" name="Group 9"/>
              <p:cNvGrpSpPr/>
              <p:nvPr/>
            </p:nvGrpSpPr>
            <p:grpSpPr>
              <a:xfrm>
                <a:off x="713235" y="2121571"/>
                <a:ext cx="2099934" cy="2609347"/>
                <a:chOff x="805988" y="2601025"/>
                <a:chExt cx="2099934" cy="2609347"/>
              </a:xfrm>
            </p:grpSpPr>
            <p:sp>
              <p:nvSpPr>
                <p:cNvPr id="27" name="Oval 26"/>
                <p:cNvSpPr/>
                <p:nvPr/>
              </p:nvSpPr>
              <p:spPr>
                <a:xfrm>
                  <a:off x="805988" y="2601025"/>
                  <a:ext cx="542720" cy="542720"/>
                </a:xfrm>
                <a:prstGeom prst="ellipse">
                  <a:avLst/>
                </a:prstGeom>
                <a:gradFill>
                  <a:gsLst>
                    <a:gs pos="0">
                      <a:schemeClr val="accent1">
                        <a:lumMod val="60000"/>
                        <a:lumOff val="40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600" b="1" dirty="0"/>
                    <a:t>01</a:t>
                  </a:r>
                  <a:endParaRPr lang="zh-CN" altLang="en-US" sz="1600" b="1" dirty="0"/>
                </a:p>
              </p:txBody>
            </p:sp>
            <p:sp>
              <p:nvSpPr>
                <p:cNvPr id="28" name="Rectangle 27"/>
                <p:cNvSpPr/>
                <p:nvPr/>
              </p:nvSpPr>
              <p:spPr>
                <a:xfrm>
                  <a:off x="805988" y="3326752"/>
                  <a:ext cx="209993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en-US" altLang="zh-CN" sz="1600" b="1" dirty="0">
                      <a:solidFill>
                        <a:schemeClr val="tx1"/>
                      </a:solidFill>
                    </a:rPr>
                    <a:t>Exhibition Inspiration</a:t>
                  </a:r>
                  <a:endParaRPr kumimoji="1" lang="en-US" altLang="zh-CN" b="1" dirty="0">
                    <a:solidFill>
                      <a:schemeClr val="tx1"/>
                    </a:solidFill>
                  </a:endParaRPr>
                </a:p>
              </p:txBody>
            </p:sp>
            <p:sp>
              <p:nvSpPr>
                <p:cNvPr id="29" name="Rectangle 28"/>
                <p:cNvSpPr/>
                <p:nvPr/>
              </p:nvSpPr>
              <p:spPr>
                <a:xfrm>
                  <a:off x="805989" y="5042697"/>
                  <a:ext cx="1797512" cy="16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20000"/>
                    </a:lnSpc>
                  </a:pPr>
                  <a:endParaRPr lang="en-US" altLang="zh-CN" sz="1000" dirty="0">
                    <a:solidFill>
                      <a:schemeClr val="tx1"/>
                    </a:solidFill>
                  </a:endParaRPr>
                </a:p>
              </p:txBody>
            </p:sp>
          </p:grpSp>
          <p:grpSp>
            <p:nvGrpSpPr>
              <p:cNvPr id="11" name="Group 10"/>
              <p:cNvGrpSpPr/>
              <p:nvPr/>
            </p:nvGrpSpPr>
            <p:grpSpPr>
              <a:xfrm>
                <a:off x="2950036" y="3051859"/>
                <a:ext cx="1869101" cy="1679059"/>
                <a:chOff x="803960" y="3531313"/>
                <a:chExt cx="1869101" cy="1679059"/>
              </a:xfrm>
            </p:grpSpPr>
            <p:sp>
              <p:nvSpPr>
                <p:cNvPr id="24" name="Oval 23"/>
                <p:cNvSpPr/>
                <p:nvPr/>
              </p:nvSpPr>
              <p:spPr>
                <a:xfrm>
                  <a:off x="803960" y="3531313"/>
                  <a:ext cx="542720" cy="542720"/>
                </a:xfrm>
                <a:prstGeom prst="ellipse">
                  <a:avLst/>
                </a:prstGeom>
                <a:gradFill>
                  <a:gsLst>
                    <a:gs pos="0">
                      <a:schemeClr val="accent1">
                        <a:lumMod val="60000"/>
                        <a:lumOff val="40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600" b="1" dirty="0">
                      <a:solidFill>
                        <a:schemeClr val="bg1"/>
                      </a:solidFill>
                    </a:rPr>
                    <a:t>02</a:t>
                  </a:r>
                  <a:endParaRPr lang="zh-CN" altLang="en-US" sz="1600" b="1" dirty="0">
                    <a:solidFill>
                      <a:schemeClr val="bg1"/>
                    </a:solidFill>
                  </a:endParaRPr>
                </a:p>
              </p:txBody>
            </p:sp>
            <p:sp>
              <p:nvSpPr>
                <p:cNvPr id="25" name="Rectangle 24"/>
                <p:cNvSpPr/>
                <p:nvPr/>
              </p:nvSpPr>
              <p:spPr>
                <a:xfrm>
                  <a:off x="803960" y="4189033"/>
                  <a:ext cx="1869101"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en-US" altLang="zh-CN" sz="1600" b="1" dirty="0">
                      <a:solidFill>
                        <a:schemeClr val="tx1"/>
                      </a:solidFill>
                    </a:rPr>
                    <a:t>Exhibition Concept</a:t>
                  </a:r>
                  <a:endParaRPr kumimoji="1" lang="en-US" altLang="zh-CN" b="1" dirty="0">
                    <a:solidFill>
                      <a:schemeClr val="tx1"/>
                    </a:solidFill>
                  </a:endParaRPr>
                </a:p>
              </p:txBody>
            </p:sp>
            <p:sp>
              <p:nvSpPr>
                <p:cNvPr id="26" name="Rectangle 25"/>
                <p:cNvSpPr/>
                <p:nvPr/>
              </p:nvSpPr>
              <p:spPr>
                <a:xfrm>
                  <a:off x="805989" y="5042697"/>
                  <a:ext cx="1797512" cy="16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20000"/>
                    </a:lnSpc>
                  </a:pPr>
                  <a:endParaRPr lang="en-US" altLang="zh-CN" sz="1000" dirty="0">
                    <a:solidFill>
                      <a:schemeClr val="tx1"/>
                    </a:solidFill>
                  </a:endParaRPr>
                </a:p>
              </p:txBody>
            </p:sp>
          </p:grpSp>
          <p:grpSp>
            <p:nvGrpSpPr>
              <p:cNvPr id="12" name="Group 11"/>
              <p:cNvGrpSpPr/>
              <p:nvPr/>
            </p:nvGrpSpPr>
            <p:grpSpPr>
              <a:xfrm>
                <a:off x="5190895" y="3782466"/>
                <a:ext cx="2018168" cy="948452"/>
                <a:chOff x="805989" y="4261920"/>
                <a:chExt cx="2018168" cy="948452"/>
              </a:xfrm>
            </p:grpSpPr>
            <p:sp>
              <p:nvSpPr>
                <p:cNvPr id="21" name="Oval 20"/>
                <p:cNvSpPr/>
                <p:nvPr/>
              </p:nvSpPr>
              <p:spPr>
                <a:xfrm>
                  <a:off x="805989" y="4261920"/>
                  <a:ext cx="542720" cy="542720"/>
                </a:xfrm>
                <a:prstGeom prst="ellipse">
                  <a:avLst/>
                </a:prstGeom>
                <a:gradFill>
                  <a:gsLst>
                    <a:gs pos="0">
                      <a:schemeClr val="accent1">
                        <a:lumMod val="60000"/>
                        <a:lumOff val="40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600" b="1"/>
                    <a:t>03</a:t>
                  </a:r>
                  <a:endParaRPr lang="zh-CN" altLang="en-US" sz="1600" b="1" dirty="0"/>
                </a:p>
              </p:txBody>
            </p:sp>
            <p:sp>
              <p:nvSpPr>
                <p:cNvPr id="22" name="Rectangle 21"/>
                <p:cNvSpPr/>
                <p:nvPr/>
              </p:nvSpPr>
              <p:spPr>
                <a:xfrm>
                  <a:off x="812003" y="4919586"/>
                  <a:ext cx="201215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en-US" altLang="zh-CN" sz="1600" b="1" dirty="0">
                      <a:solidFill>
                        <a:schemeClr val="tx1"/>
                      </a:solidFill>
                    </a:rPr>
                    <a:t>Artists and Artworks</a:t>
                  </a:r>
                  <a:endParaRPr kumimoji="1" lang="en-US" altLang="zh-CN" b="1" dirty="0">
                    <a:solidFill>
                      <a:schemeClr val="tx1"/>
                    </a:solidFill>
                  </a:endParaRPr>
                </a:p>
              </p:txBody>
            </p:sp>
            <p:sp>
              <p:nvSpPr>
                <p:cNvPr id="23" name="Rectangle 22"/>
                <p:cNvSpPr/>
                <p:nvPr/>
              </p:nvSpPr>
              <p:spPr>
                <a:xfrm>
                  <a:off x="805989" y="5042697"/>
                  <a:ext cx="1797512" cy="16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20000"/>
                    </a:lnSpc>
                  </a:pPr>
                  <a:endParaRPr lang="en-US" altLang="zh-CN" sz="1000" dirty="0">
                    <a:solidFill>
                      <a:schemeClr val="tx1"/>
                    </a:solidFill>
                  </a:endParaRPr>
                </a:p>
              </p:txBody>
            </p:sp>
          </p:grpSp>
          <p:grpSp>
            <p:nvGrpSpPr>
              <p:cNvPr id="13" name="Group 12"/>
              <p:cNvGrpSpPr/>
              <p:nvPr/>
            </p:nvGrpSpPr>
            <p:grpSpPr>
              <a:xfrm>
                <a:off x="7398700" y="4532465"/>
                <a:ext cx="2245679" cy="925995"/>
                <a:chOff x="774966" y="5011919"/>
                <a:chExt cx="2245679" cy="925995"/>
              </a:xfrm>
            </p:grpSpPr>
            <p:sp>
              <p:nvSpPr>
                <p:cNvPr id="18" name="Oval 17"/>
                <p:cNvSpPr/>
                <p:nvPr/>
              </p:nvSpPr>
              <p:spPr>
                <a:xfrm>
                  <a:off x="805988" y="5011919"/>
                  <a:ext cx="542720" cy="542720"/>
                </a:xfrm>
                <a:prstGeom prst="ellipse">
                  <a:avLst/>
                </a:prstGeom>
                <a:gradFill>
                  <a:gsLst>
                    <a:gs pos="0">
                      <a:schemeClr val="accent1">
                        <a:lumMod val="60000"/>
                        <a:lumOff val="40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600" b="1" dirty="0">
                      <a:solidFill>
                        <a:schemeClr val="bg1"/>
                      </a:solidFill>
                    </a:rPr>
                    <a:t>04</a:t>
                  </a:r>
                  <a:endParaRPr lang="zh-CN" altLang="en-US" sz="1600" b="1" dirty="0">
                    <a:solidFill>
                      <a:schemeClr val="bg1"/>
                    </a:solidFill>
                  </a:endParaRPr>
                </a:p>
              </p:txBody>
            </p:sp>
            <p:sp>
              <p:nvSpPr>
                <p:cNvPr id="19" name="Rectangle 18"/>
                <p:cNvSpPr/>
                <p:nvPr/>
              </p:nvSpPr>
              <p:spPr>
                <a:xfrm>
                  <a:off x="774966" y="5691693"/>
                  <a:ext cx="2245679"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en-US" altLang="zh-CN" sz="1600" b="1" dirty="0">
                      <a:solidFill>
                        <a:schemeClr val="tx1"/>
                      </a:solidFill>
                    </a:rPr>
                    <a:t>Artist and Venue Costs</a:t>
                  </a:r>
                  <a:endParaRPr kumimoji="1" lang="en-US" altLang="zh-CN" b="1" dirty="0">
                    <a:solidFill>
                      <a:schemeClr val="tx1"/>
                    </a:solidFill>
                  </a:endParaRPr>
                </a:p>
              </p:txBody>
            </p:sp>
            <p:sp>
              <p:nvSpPr>
                <p:cNvPr id="20" name="Rectangle 19"/>
                <p:cNvSpPr/>
                <p:nvPr/>
              </p:nvSpPr>
              <p:spPr>
                <a:xfrm>
                  <a:off x="805989" y="5042697"/>
                  <a:ext cx="1797512" cy="16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20000"/>
                    </a:lnSpc>
                  </a:pPr>
                  <a:endParaRPr lang="en-US" altLang="zh-CN" sz="1000" dirty="0">
                    <a:solidFill>
                      <a:schemeClr val="tx1"/>
                    </a:solidFill>
                  </a:endParaRPr>
                </a:p>
              </p:txBody>
            </p:sp>
          </p:grpSp>
          <p:grpSp>
            <p:nvGrpSpPr>
              <p:cNvPr id="14" name="Group 13"/>
              <p:cNvGrpSpPr/>
              <p:nvPr/>
            </p:nvGrpSpPr>
            <p:grpSpPr>
              <a:xfrm>
                <a:off x="9668553" y="4563243"/>
                <a:ext cx="2153356" cy="1553078"/>
                <a:chOff x="805989" y="5042697"/>
                <a:chExt cx="2153356" cy="1553078"/>
              </a:xfrm>
            </p:grpSpPr>
            <p:sp>
              <p:nvSpPr>
                <p:cNvPr id="15" name="Oval 14"/>
                <p:cNvSpPr/>
                <p:nvPr/>
              </p:nvSpPr>
              <p:spPr>
                <a:xfrm>
                  <a:off x="839963" y="5666554"/>
                  <a:ext cx="542720" cy="542720"/>
                </a:xfrm>
                <a:prstGeom prst="ellipse">
                  <a:avLst/>
                </a:prstGeom>
                <a:gradFill>
                  <a:gsLst>
                    <a:gs pos="0">
                      <a:schemeClr val="accent1">
                        <a:lumMod val="60000"/>
                        <a:lumOff val="40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600" b="1" dirty="0"/>
                    <a:t>05</a:t>
                  </a:r>
                  <a:endParaRPr lang="zh-CN" altLang="en-US" sz="1600" b="1" dirty="0"/>
                </a:p>
              </p:txBody>
            </p:sp>
            <p:sp>
              <p:nvSpPr>
                <p:cNvPr id="16" name="Rectangle 15"/>
                <p:cNvSpPr/>
                <p:nvPr/>
              </p:nvSpPr>
              <p:spPr>
                <a:xfrm>
                  <a:off x="918722" y="6349554"/>
                  <a:ext cx="2040623"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en-US" altLang="zh-CN" sz="1600" b="1" dirty="0">
                      <a:solidFill>
                        <a:schemeClr val="tx1"/>
                      </a:solidFill>
                    </a:rPr>
                    <a:t>Exhibition Souvenirs</a:t>
                  </a:r>
                  <a:endParaRPr kumimoji="1" lang="en-US" altLang="zh-CN" b="1" dirty="0">
                    <a:solidFill>
                      <a:schemeClr val="tx1"/>
                    </a:solidFill>
                  </a:endParaRPr>
                </a:p>
              </p:txBody>
            </p:sp>
            <p:sp>
              <p:nvSpPr>
                <p:cNvPr id="17" name="Rectangle 16"/>
                <p:cNvSpPr/>
                <p:nvPr/>
              </p:nvSpPr>
              <p:spPr>
                <a:xfrm>
                  <a:off x="805989" y="5042697"/>
                  <a:ext cx="1797512" cy="16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20000"/>
                    </a:lnSpc>
                  </a:pPr>
                  <a:endParaRPr lang="en-US" altLang="zh-CN" sz="1000" dirty="0">
                    <a:solidFill>
                      <a:schemeClr val="tx1"/>
                    </a:solidFill>
                  </a:endParaRPr>
                </a:p>
              </p:txBody>
            </p:sp>
          </p:grpSp>
        </p:grpSp>
        <p:grpSp>
          <p:nvGrpSpPr>
            <p:cNvPr id="5" name="Group 4"/>
            <p:cNvGrpSpPr/>
            <p:nvPr/>
          </p:nvGrpSpPr>
          <p:grpSpPr>
            <a:xfrm>
              <a:off x="319637" y="335606"/>
              <a:ext cx="10247672" cy="2254912"/>
              <a:chOff x="319637" y="335606"/>
              <a:chExt cx="10247672" cy="2254912"/>
            </a:xfrm>
          </p:grpSpPr>
          <p:sp>
            <p:nvSpPr>
              <p:cNvPr id="8" name="TextBox 7"/>
              <p:cNvSpPr txBox="1"/>
              <p:nvPr/>
            </p:nvSpPr>
            <p:spPr>
              <a:xfrm>
                <a:off x="8055083" y="1759521"/>
                <a:ext cx="2512226" cy="830997"/>
              </a:xfrm>
              <a:prstGeom prst="rect">
                <a:avLst/>
              </a:prstGeom>
              <a:noFill/>
              <a:ln>
                <a:noFill/>
              </a:ln>
            </p:spPr>
            <p:txBody>
              <a:bodyPr wrap="none" lIns="91440" tIns="45720" rIns="91440" bIns="45720" anchor="ctr" anchorCtr="0">
                <a:spAutoFit/>
              </a:bodyPr>
              <a:lstStyle/>
              <a:p>
                <a:pPr>
                  <a:lnSpc>
                    <a:spcPct val="100000"/>
                  </a:lnSpc>
                </a:pPr>
                <a:r>
                  <a:rPr kumimoji="1" lang="en-US" altLang="zh-CN" sz="4800" b="1" dirty="0">
                    <a:solidFill>
                      <a:schemeClr val="tx1"/>
                    </a:solidFill>
                  </a:rPr>
                  <a:t>Content</a:t>
                </a:r>
              </a:p>
            </p:txBody>
          </p:sp>
          <p:sp>
            <p:nvSpPr>
              <p:cNvPr id="7" name="Rectangle: Rounded Corners 6"/>
              <p:cNvSpPr/>
              <p:nvPr/>
            </p:nvSpPr>
            <p:spPr>
              <a:xfrm>
                <a:off x="319637" y="335606"/>
                <a:ext cx="4876800" cy="1747589"/>
              </a:xfrm>
              <a:prstGeom prst="roundRect">
                <a:avLst>
                  <a:gd name="adj" fmla="val 8017"/>
                </a:avLst>
              </a:prstGeom>
              <a:blipFill rotWithShape="0">
                <a:blip r:embed="rId3"/>
                <a:srcRect/>
                <a:stretch>
                  <a:fillRect t="-89890" b="-89890"/>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p>
            </p:txBody>
          </p:sp>
        </p:gr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0400" y="1128473"/>
            <a:ext cx="10962409" cy="4326928"/>
            <a:chOff x="660400" y="1128473"/>
            <a:chExt cx="10962409" cy="4326928"/>
          </a:xfrm>
        </p:grpSpPr>
        <p:sp>
          <p:nvSpPr>
            <p:cNvPr id="66" name="Rectangle 65"/>
            <p:cNvSpPr/>
            <p:nvPr/>
          </p:nvSpPr>
          <p:spPr>
            <a:xfrm>
              <a:off x="660400" y="1128473"/>
              <a:ext cx="10858500" cy="540001"/>
            </a:xfrm>
            <a:prstGeom prst="rect">
              <a:avLst/>
            </a:prstGeom>
          </p:spPr>
          <p:txBody>
            <a:bodyPr wrap="square" anchor="b" anchorCtr="0">
              <a:noAutofit/>
            </a:bodyPr>
            <a:lstStyle/>
            <a:p>
              <a:pPr algn="ctr">
                <a:lnSpc>
                  <a:spcPct val="100000"/>
                </a:lnSpc>
                <a:buSzPct val="25000"/>
              </a:pPr>
              <a:endParaRPr lang="en-US" altLang="zh-CN" sz="3200" b="1" dirty="0">
                <a:solidFill>
                  <a:schemeClr val="tx1"/>
                </a:solidFill>
                <a:latin typeface="Arial" charset="0"/>
                <a:ea typeface="微软雅黑"/>
                <a:sym typeface="Arial" charset="0"/>
              </a:endParaRPr>
            </a:p>
          </p:txBody>
        </p:sp>
        <p:sp>
          <p:nvSpPr>
            <p:cNvPr id="29" name="Rectangle 28"/>
            <p:cNvSpPr/>
            <p:nvPr/>
          </p:nvSpPr>
          <p:spPr>
            <a:xfrm>
              <a:off x="764309" y="2140517"/>
              <a:ext cx="10858500" cy="327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gn="ctr">
                <a:lnSpc>
                  <a:spcPct val="120000"/>
                </a:lnSpc>
              </a:pPr>
              <a:r>
                <a:rPr kumimoji="1" lang="en-US" altLang="zh-CN" sz="1400" b="1" i="1" dirty="0">
                  <a:solidFill>
                    <a:schemeClr val="accent4">
                      <a:lumMod val="75000"/>
                    </a:schemeClr>
                  </a:solidFill>
                  <a:ea typeface="ADLaM Display" pitchFamily="2" charset="0"/>
                  <a:cs typeface="ADLaM Display" pitchFamily="2" charset="0"/>
                  <a:sym typeface="Arial" charset="0"/>
                </a:rPr>
                <a:t>Present these works as a series on the wall</a:t>
              </a:r>
              <a:endParaRPr kumimoji="1" lang="zh-CN" altLang="en-US" sz="1400" b="1" i="1" dirty="0" err="1">
                <a:solidFill>
                  <a:schemeClr val="accent4">
                    <a:lumMod val="75000"/>
                  </a:schemeClr>
                </a:solidFill>
                <a:cs typeface="ADLaM Display" pitchFamily="2" charset="0"/>
                <a:sym typeface="Arial" charset="0"/>
              </a:endParaRPr>
            </a:p>
          </p:txBody>
        </p:sp>
        <p:grpSp>
          <p:nvGrpSpPr>
            <p:cNvPr id="3" name="Group 2"/>
            <p:cNvGrpSpPr/>
            <p:nvPr/>
          </p:nvGrpSpPr>
          <p:grpSpPr>
            <a:xfrm>
              <a:off x="1319130" y="2750302"/>
              <a:ext cx="9317597" cy="2705099"/>
              <a:chOff x="1319130" y="2750302"/>
              <a:chExt cx="9317597" cy="2705099"/>
            </a:xfrm>
          </p:grpSpPr>
          <p:grpSp>
            <p:nvGrpSpPr>
              <p:cNvPr id="35" name="Group 34"/>
              <p:cNvGrpSpPr/>
              <p:nvPr/>
            </p:nvGrpSpPr>
            <p:grpSpPr>
              <a:xfrm>
                <a:off x="5707928" y="3933959"/>
                <a:ext cx="540000" cy="540000"/>
                <a:chOff x="3311247" y="1840954"/>
                <a:chExt cx="540000" cy="540000"/>
              </a:xfrm>
            </p:grpSpPr>
            <p:sp>
              <p:nvSpPr>
                <p:cNvPr id="36" name="TextBox 35"/>
                <p:cNvSpPr txBox="1"/>
                <p:nvPr/>
              </p:nvSpPr>
              <p:spPr>
                <a:xfrm>
                  <a:off x="3311247" y="1840954"/>
                  <a:ext cx="540000" cy="540000"/>
                </a:xfrm>
                <a:prstGeom prst="roundRect">
                  <a:avLst>
                    <a:gd name="adj" fmla="val 50000"/>
                  </a:avLst>
                </a:prstGeom>
                <a:solidFill>
                  <a:schemeClr val="accent1"/>
                </a:solidFill>
              </p:spPr>
              <p:txBody>
                <a:bodyPr wrap="none" lIns="108000" tIns="108000" rIns="108000" bIns="108000" rtlCol="0" anchor="ctr" anchorCtr="0">
                  <a:noAutofit/>
                </a:bodyPr>
                <a:lstStyle/>
                <a:p>
                  <a:pPr algn="ctr"/>
                  <a:endParaRPr kumimoji="1" lang="zh-CN" altLang="en-US" sz="2000" b="1" dirty="0">
                    <a:noFill/>
                  </a:endParaRPr>
                </a:p>
              </p:txBody>
            </p:sp>
            <p:sp>
              <p:nvSpPr>
                <p:cNvPr id="37" name="Freeform: Shape 36"/>
                <p:cNvSpPr/>
                <p:nvPr/>
              </p:nvSpPr>
              <p:spPr>
                <a:xfrm>
                  <a:off x="3468133" y="1973251"/>
                  <a:ext cx="226228" cy="275406"/>
                </a:xfrm>
                <a:custGeom>
                  <a:avLst/>
                  <a:gdLst>
                    <a:gd name="connsiteX0" fmla="*/ 284197 w 438150"/>
                    <a:gd name="connsiteY0" fmla="*/ 621 h 533400"/>
                    <a:gd name="connsiteX1" fmla="*/ 286102 w 438150"/>
                    <a:gd name="connsiteY1" fmla="*/ 621 h 533400"/>
                    <a:gd name="connsiteX2" fmla="*/ 286102 w 438150"/>
                    <a:gd name="connsiteY2" fmla="*/ 124446 h 533400"/>
                    <a:gd name="connsiteX3" fmla="*/ 286102 w 438150"/>
                    <a:gd name="connsiteY3" fmla="*/ 126351 h 533400"/>
                    <a:gd name="connsiteX4" fmla="*/ 314677 w 438150"/>
                    <a:gd name="connsiteY4" fmla="*/ 153021 h 533400"/>
                    <a:gd name="connsiteX5" fmla="*/ 314677 w 438150"/>
                    <a:gd name="connsiteY5" fmla="*/ 153021 h 533400"/>
                    <a:gd name="connsiteX6" fmla="*/ 438502 w 438150"/>
                    <a:gd name="connsiteY6" fmla="*/ 153021 h 533400"/>
                    <a:gd name="connsiteX7" fmla="*/ 438502 w 438150"/>
                    <a:gd name="connsiteY7" fmla="*/ 154926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4197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49907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724 w 438150"/>
                    <a:gd name="connsiteY34" fmla="*/ 133971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4197" y="621"/>
                      </a:moveTo>
                      <a:cubicBezTo>
                        <a:pt x="285149" y="621"/>
                        <a:pt x="286102" y="621"/>
                        <a:pt x="286102" y="621"/>
                      </a:cubicBezTo>
                      <a:lnTo>
                        <a:pt x="286102" y="124446"/>
                      </a:lnTo>
                      <a:lnTo>
                        <a:pt x="286102" y="126351"/>
                      </a:lnTo>
                      <a:cubicBezTo>
                        <a:pt x="287055" y="141591"/>
                        <a:pt x="299437" y="153021"/>
                        <a:pt x="314677" y="153021"/>
                      </a:cubicBezTo>
                      <a:lnTo>
                        <a:pt x="314677" y="153021"/>
                      </a:lnTo>
                      <a:lnTo>
                        <a:pt x="438502" y="153021"/>
                      </a:lnTo>
                      <a:cubicBezTo>
                        <a:pt x="438502" y="153974"/>
                        <a:pt x="438502" y="154926"/>
                        <a:pt x="438502" y="154926"/>
                      </a:cubicBezTo>
                      <a:lnTo>
                        <a:pt x="438502" y="505446"/>
                      </a:lnTo>
                      <a:cubicBezTo>
                        <a:pt x="438502" y="521639"/>
                        <a:pt x="426120" y="534021"/>
                        <a:pt x="409927" y="534021"/>
                      </a:cubicBezTo>
                      <a:lnTo>
                        <a:pt x="28927" y="534021"/>
                      </a:lnTo>
                      <a:cubicBezTo>
                        <a:pt x="12734" y="534021"/>
                        <a:pt x="352" y="521639"/>
                        <a:pt x="352" y="505446"/>
                      </a:cubicBezTo>
                      <a:lnTo>
                        <a:pt x="352" y="29196"/>
                      </a:lnTo>
                      <a:cubicBezTo>
                        <a:pt x="352" y="13004"/>
                        <a:pt x="12734" y="621"/>
                        <a:pt x="28927" y="621"/>
                      </a:cubicBezTo>
                      <a:lnTo>
                        <a:pt x="284197" y="621"/>
                      </a:lnTo>
                      <a:close/>
                      <a:moveTo>
                        <a:pt x="248002" y="200646"/>
                      </a:moveTo>
                      <a:lnTo>
                        <a:pt x="152752" y="200646"/>
                      </a:lnTo>
                      <a:lnTo>
                        <a:pt x="152752" y="410196"/>
                      </a:lnTo>
                      <a:lnTo>
                        <a:pt x="171802" y="410196"/>
                      </a:lnTo>
                      <a:lnTo>
                        <a:pt x="171802" y="314946"/>
                      </a:lnTo>
                      <a:lnTo>
                        <a:pt x="248002" y="314946"/>
                      </a:lnTo>
                      <a:lnTo>
                        <a:pt x="249907" y="314946"/>
                      </a:lnTo>
                      <a:cubicBezTo>
                        <a:pt x="280387" y="313994"/>
                        <a:pt x="305152" y="288276"/>
                        <a:pt x="305152" y="257796"/>
                      </a:cubicBezTo>
                      <a:cubicBezTo>
                        <a:pt x="305152" y="226364"/>
                        <a:pt x="279434" y="200646"/>
                        <a:pt x="248002" y="200646"/>
                      </a:cubicBezTo>
                      <a:lnTo>
                        <a:pt x="248002" y="200646"/>
                      </a:lnTo>
                      <a:close/>
                      <a:moveTo>
                        <a:pt x="248002" y="219696"/>
                      </a:moveTo>
                      <a:cubicBezTo>
                        <a:pt x="268957" y="219696"/>
                        <a:pt x="286102" y="236841"/>
                        <a:pt x="286102" y="257796"/>
                      </a:cubicBezTo>
                      <a:cubicBezTo>
                        <a:pt x="286102" y="278751"/>
                        <a:pt x="268957" y="295896"/>
                        <a:pt x="248002" y="295896"/>
                      </a:cubicBezTo>
                      <a:lnTo>
                        <a:pt x="248002" y="295896"/>
                      </a:lnTo>
                      <a:lnTo>
                        <a:pt x="171802" y="295896"/>
                      </a:lnTo>
                      <a:lnTo>
                        <a:pt x="171802" y="219696"/>
                      </a:lnTo>
                      <a:lnTo>
                        <a:pt x="248002" y="219696"/>
                      </a:lnTo>
                      <a:close/>
                      <a:moveTo>
                        <a:pt x="428977" y="133971"/>
                      </a:moveTo>
                      <a:lnTo>
                        <a:pt x="314677" y="133971"/>
                      </a:lnTo>
                      <a:lnTo>
                        <a:pt x="313724" y="133971"/>
                      </a:lnTo>
                      <a:cubicBezTo>
                        <a:pt x="308962" y="133019"/>
                        <a:pt x="305152" y="129209"/>
                        <a:pt x="305152" y="124446"/>
                      </a:cubicBezTo>
                      <a:lnTo>
                        <a:pt x="305152" y="124446"/>
                      </a:lnTo>
                      <a:lnTo>
                        <a:pt x="305152" y="10146"/>
                      </a:lnTo>
                      <a:lnTo>
                        <a:pt x="428977" y="133971"/>
                      </a:lnTo>
                      <a:close/>
                    </a:path>
                  </a:pathLst>
                </a:custGeom>
                <a:solidFill>
                  <a:schemeClr val="bg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nvGrpSpPr>
              <p:cNvPr id="38" name="Group 37"/>
              <p:cNvGrpSpPr/>
              <p:nvPr/>
            </p:nvGrpSpPr>
            <p:grpSpPr>
              <a:xfrm>
                <a:off x="1319130" y="2750302"/>
                <a:ext cx="2676635" cy="2705099"/>
                <a:chOff x="3167730" y="3419890"/>
                <a:chExt cx="2676635" cy="2705099"/>
              </a:xfrm>
            </p:grpSpPr>
            <p:grpSp>
              <p:nvGrpSpPr>
                <p:cNvPr id="70" name="Group 69"/>
                <p:cNvGrpSpPr/>
                <p:nvPr/>
              </p:nvGrpSpPr>
              <p:grpSpPr>
                <a:xfrm>
                  <a:off x="3828344" y="3783904"/>
                  <a:ext cx="540000" cy="540000"/>
                  <a:chOff x="4176376" y="5432773"/>
                  <a:chExt cx="540000" cy="540000"/>
                </a:xfrm>
              </p:grpSpPr>
              <p:sp>
                <p:nvSpPr>
                  <p:cNvPr id="71" name="TextBox 70"/>
                  <p:cNvSpPr txBox="1"/>
                  <p:nvPr/>
                </p:nvSpPr>
                <p:spPr>
                  <a:xfrm>
                    <a:off x="4176376" y="5432773"/>
                    <a:ext cx="540000" cy="540000"/>
                  </a:xfrm>
                  <a:prstGeom prst="roundRect">
                    <a:avLst>
                      <a:gd name="adj" fmla="val 50000"/>
                    </a:avLst>
                  </a:prstGeom>
                  <a:solidFill>
                    <a:schemeClr val="accent1"/>
                  </a:solidFill>
                </p:spPr>
                <p:txBody>
                  <a:bodyPr wrap="none" lIns="108000" tIns="108000" rIns="108000" bIns="108000" rtlCol="0" anchor="ctr" anchorCtr="0">
                    <a:noAutofit/>
                  </a:bodyPr>
                  <a:lstStyle/>
                  <a:p>
                    <a:pPr algn="ctr"/>
                    <a:endParaRPr kumimoji="1" lang="zh-CN" altLang="en-US" sz="2000" b="1" dirty="0">
                      <a:noFill/>
                    </a:endParaRPr>
                  </a:p>
                </p:txBody>
              </p:sp>
              <p:sp>
                <p:nvSpPr>
                  <p:cNvPr id="72" name="Freeform: Shape 71"/>
                  <p:cNvSpPr/>
                  <p:nvPr/>
                </p:nvSpPr>
                <p:spPr>
                  <a:xfrm>
                    <a:off x="4308673" y="5599496"/>
                    <a:ext cx="275406" cy="206554"/>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133 w 533400"/>
                      <a:gd name="connsiteY9" fmla="*/ 198741 h 400050"/>
                      <a:gd name="connsiteX10" fmla="*/ 351128 w 533400"/>
                      <a:gd name="connsiteY10" fmla="*/ 204456 h 400050"/>
                      <a:gd name="connsiteX11" fmla="*/ 351128 w 533400"/>
                      <a:gd name="connsiteY11" fmla="*/ 204456 h 400050"/>
                      <a:gd name="connsiteX12" fmla="*/ 267308 w 533400"/>
                      <a:gd name="connsiteY12" fmla="*/ 315899 h 400050"/>
                      <a:gd name="connsiteX13" fmla="*/ 264451 w 533400"/>
                      <a:gd name="connsiteY13" fmla="*/ 318756 h 400050"/>
                      <a:gd name="connsiteX14" fmla="*/ 224446 w 533400"/>
                      <a:gd name="connsiteY14" fmla="*/ 318756 h 400050"/>
                      <a:gd name="connsiteX15" fmla="*/ 224446 w 533400"/>
                      <a:gd name="connsiteY15" fmla="*/ 318756 h 400050"/>
                      <a:gd name="connsiteX16" fmla="*/ 162533 w 533400"/>
                      <a:gd name="connsiteY16" fmla="*/ 257796 h 400050"/>
                      <a:gd name="connsiteX17" fmla="*/ 160628 w 533400"/>
                      <a:gd name="connsiteY17" fmla="*/ 255891 h 400050"/>
                      <a:gd name="connsiteX18" fmla="*/ 120623 w 533400"/>
                      <a:gd name="connsiteY18" fmla="*/ 259701 h 400050"/>
                      <a:gd name="connsiteX19" fmla="*/ 120623 w 533400"/>
                      <a:gd name="connsiteY19" fmla="*/ 259701 h 400050"/>
                      <a:gd name="connsiteX20" fmla="*/ 32993 w 533400"/>
                      <a:gd name="connsiteY20" fmla="*/ 366381 h 400050"/>
                      <a:gd name="connsiteX21" fmla="*/ 31088 w 533400"/>
                      <a:gd name="connsiteY21" fmla="*/ 372096 h 400050"/>
                      <a:gd name="connsiteX22" fmla="*/ 40613 w 533400"/>
                      <a:gd name="connsiteY22" fmla="*/ 381621 h 400050"/>
                      <a:gd name="connsiteX23" fmla="*/ 40613 w 533400"/>
                      <a:gd name="connsiteY23" fmla="*/ 381621 h 400050"/>
                      <a:gd name="connsiteX24" fmla="*/ 497813 w 533400"/>
                      <a:gd name="connsiteY24" fmla="*/ 381621 h 400050"/>
                      <a:gd name="connsiteX25" fmla="*/ 503528 w 533400"/>
                      <a:gd name="connsiteY25" fmla="*/ 379716 h 400050"/>
                      <a:gd name="connsiteX26" fmla="*/ 506386 w 533400"/>
                      <a:gd name="connsiteY26" fmla="*/ 366381 h 400050"/>
                      <a:gd name="connsiteX27" fmla="*/ 506386 w 533400"/>
                      <a:gd name="connsiteY27" fmla="*/ 366381 h 400050"/>
                      <a:gd name="connsiteX28" fmla="*/ 398753 w 533400"/>
                      <a:gd name="connsiteY28" fmla="*/ 205409 h 400050"/>
                      <a:gd name="connsiteX29" fmla="*/ 391133 w 533400"/>
                      <a:gd name="connsiteY29" fmla="*/ 198741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626" y="621"/>
                          <a:pt x="534008" y="13004"/>
                          <a:pt x="534008" y="29196"/>
                        </a:cubicBezTo>
                        <a:lnTo>
                          <a:pt x="534008" y="372096"/>
                        </a:lnTo>
                        <a:cubicBezTo>
                          <a:pt x="534008" y="388289"/>
                          <a:pt x="521626" y="400671"/>
                          <a:pt x="505433" y="400671"/>
                        </a:cubicBezTo>
                        <a:lnTo>
                          <a:pt x="29183" y="400671"/>
                        </a:lnTo>
                        <a:cubicBezTo>
                          <a:pt x="12990" y="400671"/>
                          <a:pt x="608" y="388289"/>
                          <a:pt x="608" y="372096"/>
                        </a:cubicBezTo>
                        <a:lnTo>
                          <a:pt x="608" y="29196"/>
                        </a:lnTo>
                        <a:cubicBezTo>
                          <a:pt x="608" y="13004"/>
                          <a:pt x="12990" y="621"/>
                          <a:pt x="29183" y="621"/>
                        </a:cubicBezTo>
                        <a:lnTo>
                          <a:pt x="505433" y="621"/>
                        </a:lnTo>
                        <a:close/>
                        <a:moveTo>
                          <a:pt x="391133" y="198741"/>
                        </a:moveTo>
                        <a:cubicBezTo>
                          <a:pt x="378751" y="189216"/>
                          <a:pt x="360653" y="192074"/>
                          <a:pt x="351128" y="204456"/>
                        </a:cubicBezTo>
                        <a:lnTo>
                          <a:pt x="351128" y="204456"/>
                        </a:lnTo>
                        <a:lnTo>
                          <a:pt x="267308" y="315899"/>
                        </a:lnTo>
                        <a:cubicBezTo>
                          <a:pt x="266355" y="316851"/>
                          <a:pt x="265403" y="317804"/>
                          <a:pt x="264451" y="318756"/>
                        </a:cubicBezTo>
                        <a:cubicBezTo>
                          <a:pt x="253021" y="330186"/>
                          <a:pt x="234923" y="330186"/>
                          <a:pt x="224446" y="318756"/>
                        </a:cubicBezTo>
                        <a:lnTo>
                          <a:pt x="224446" y="318756"/>
                        </a:lnTo>
                        <a:lnTo>
                          <a:pt x="162533" y="257796"/>
                        </a:lnTo>
                        <a:cubicBezTo>
                          <a:pt x="161580" y="256844"/>
                          <a:pt x="161580" y="256844"/>
                          <a:pt x="160628" y="255891"/>
                        </a:cubicBezTo>
                        <a:cubicBezTo>
                          <a:pt x="148246" y="245414"/>
                          <a:pt x="130148" y="247319"/>
                          <a:pt x="120623" y="259701"/>
                        </a:cubicBezTo>
                        <a:lnTo>
                          <a:pt x="120623" y="259701"/>
                        </a:lnTo>
                        <a:lnTo>
                          <a:pt x="32993" y="366381"/>
                        </a:lnTo>
                        <a:cubicBezTo>
                          <a:pt x="32040" y="368286"/>
                          <a:pt x="31088" y="370191"/>
                          <a:pt x="31088" y="372096"/>
                        </a:cubicBezTo>
                        <a:cubicBezTo>
                          <a:pt x="31088" y="377811"/>
                          <a:pt x="34898" y="381621"/>
                          <a:pt x="40613" y="381621"/>
                        </a:cubicBezTo>
                        <a:lnTo>
                          <a:pt x="40613" y="381621"/>
                        </a:lnTo>
                        <a:lnTo>
                          <a:pt x="497813" y="381621"/>
                        </a:lnTo>
                        <a:cubicBezTo>
                          <a:pt x="499718" y="381621"/>
                          <a:pt x="501623" y="380669"/>
                          <a:pt x="503528" y="379716"/>
                        </a:cubicBezTo>
                        <a:cubicBezTo>
                          <a:pt x="508290" y="376859"/>
                          <a:pt x="509243" y="371144"/>
                          <a:pt x="506386" y="366381"/>
                        </a:cubicBezTo>
                        <a:lnTo>
                          <a:pt x="506386" y="366381"/>
                        </a:lnTo>
                        <a:lnTo>
                          <a:pt x="398753" y="205409"/>
                        </a:lnTo>
                        <a:cubicBezTo>
                          <a:pt x="395896" y="202551"/>
                          <a:pt x="393990" y="200646"/>
                          <a:pt x="391133" y="198741"/>
                        </a:cubicBezTo>
                        <a:close/>
                        <a:moveTo>
                          <a:pt x="95858" y="57771"/>
                        </a:moveTo>
                        <a:cubicBezTo>
                          <a:pt x="74903" y="57771"/>
                          <a:pt x="57758" y="74916"/>
                          <a:pt x="57758" y="95871"/>
                        </a:cubicBezTo>
                        <a:cubicBezTo>
                          <a:pt x="57758" y="116826"/>
                          <a:pt x="74903" y="133971"/>
                          <a:pt x="95858" y="133971"/>
                        </a:cubicBezTo>
                        <a:cubicBezTo>
                          <a:pt x="116813" y="133971"/>
                          <a:pt x="133958" y="116826"/>
                          <a:pt x="133958" y="95871"/>
                        </a:cubicBezTo>
                        <a:cubicBezTo>
                          <a:pt x="133958" y="74916"/>
                          <a:pt x="116813" y="57771"/>
                          <a:pt x="95858" y="57771"/>
                        </a:cubicBezTo>
                        <a:close/>
                      </a:path>
                    </a:pathLst>
                  </a:custGeom>
                  <a:solidFill>
                    <a:schemeClr val="bg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67" name="Rectangle 66"/>
                <p:cNvSpPr/>
                <p:nvPr/>
              </p:nvSpPr>
              <p:spPr>
                <a:xfrm>
                  <a:off x="3167730" y="3419890"/>
                  <a:ext cx="2676635" cy="2705099"/>
                </a:xfrm>
                <a:prstGeom prst="rect">
                  <a:avLst/>
                </a:prstGeom>
                <a:noFill/>
                <a:ln w="50800">
                  <a:noFill/>
                </a:ln>
                <a:effectLst>
                  <a:outerShdw blurRad="254000" dist="1270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endParaRPr kumimoji="1" lang="en-US" altLang="zh-CN" sz="1200" dirty="0">
                    <a:solidFill>
                      <a:schemeClr val="bg1"/>
                    </a:solidFill>
                  </a:endParaRPr>
                </a:p>
              </p:txBody>
            </p:sp>
          </p:grpSp>
          <p:grpSp>
            <p:nvGrpSpPr>
              <p:cNvPr id="81" name="Group 80"/>
              <p:cNvGrpSpPr/>
              <p:nvPr/>
            </p:nvGrpSpPr>
            <p:grpSpPr>
              <a:xfrm>
                <a:off x="7960092" y="2750302"/>
                <a:ext cx="2676635" cy="2705099"/>
                <a:chOff x="9197323" y="3458962"/>
                <a:chExt cx="2676635" cy="2705099"/>
              </a:xfrm>
            </p:grpSpPr>
            <p:grpSp>
              <p:nvGrpSpPr>
                <p:cNvPr id="86" name="Group 85"/>
                <p:cNvGrpSpPr/>
                <p:nvPr/>
              </p:nvGrpSpPr>
              <p:grpSpPr>
                <a:xfrm>
                  <a:off x="10535640" y="4102619"/>
                  <a:ext cx="540000" cy="540000"/>
                  <a:chOff x="5730031" y="5712416"/>
                  <a:chExt cx="540000" cy="540000"/>
                </a:xfrm>
              </p:grpSpPr>
              <p:sp>
                <p:nvSpPr>
                  <p:cNvPr id="87" name="TextBox 86"/>
                  <p:cNvSpPr txBox="1"/>
                  <p:nvPr/>
                </p:nvSpPr>
                <p:spPr>
                  <a:xfrm>
                    <a:off x="5730031" y="5712416"/>
                    <a:ext cx="540000" cy="540000"/>
                  </a:xfrm>
                  <a:prstGeom prst="roundRect">
                    <a:avLst>
                      <a:gd name="adj" fmla="val 50000"/>
                    </a:avLst>
                  </a:prstGeom>
                  <a:solidFill>
                    <a:schemeClr val="accent1"/>
                  </a:solidFill>
                </p:spPr>
                <p:txBody>
                  <a:bodyPr wrap="none" lIns="108000" tIns="108000" rIns="108000" bIns="108000" rtlCol="0" anchor="ctr" anchorCtr="0">
                    <a:noAutofit/>
                  </a:bodyPr>
                  <a:lstStyle/>
                  <a:p>
                    <a:pPr algn="ctr"/>
                    <a:endParaRPr kumimoji="1" lang="zh-CN" altLang="en-US" sz="2000" b="1" dirty="0">
                      <a:noFill/>
                    </a:endParaRPr>
                  </a:p>
                </p:txBody>
              </p:sp>
              <p:sp>
                <p:nvSpPr>
                  <p:cNvPr id="88" name="Freeform: Shape 87"/>
                  <p:cNvSpPr/>
                  <p:nvPr/>
                </p:nvSpPr>
                <p:spPr>
                  <a:xfrm>
                    <a:off x="5874182" y="5856542"/>
                    <a:ext cx="251698" cy="269998"/>
                  </a:xfrm>
                  <a:custGeom>
                    <a:avLst/>
                    <a:gdLst>
                      <a:gd name="connsiteX0" fmla="*/ 8356 w 487477"/>
                      <a:gd name="connsiteY0" fmla="*/ 512114 h 522922"/>
                      <a:gd name="connsiteX1" fmla="*/ 8356 w 487477"/>
                      <a:gd name="connsiteY1" fmla="*/ 512114 h 522922"/>
                      <a:gd name="connsiteX2" fmla="*/ 8356 w 487477"/>
                      <a:gd name="connsiteY2" fmla="*/ 512114 h 522922"/>
                      <a:gd name="connsiteX3" fmla="*/ 7404 w 487477"/>
                      <a:gd name="connsiteY3" fmla="*/ 511161 h 522922"/>
                      <a:gd name="connsiteX4" fmla="*/ 5499 w 487477"/>
                      <a:gd name="connsiteY4" fmla="*/ 508303 h 522922"/>
                      <a:gd name="connsiteX5" fmla="*/ 5499 w 487477"/>
                      <a:gd name="connsiteY5" fmla="*/ 508303 h 522922"/>
                      <a:gd name="connsiteX6" fmla="*/ 5499 w 487477"/>
                      <a:gd name="connsiteY6" fmla="*/ 507351 h 522922"/>
                      <a:gd name="connsiteX7" fmla="*/ 4546 w 487477"/>
                      <a:gd name="connsiteY7" fmla="*/ 505446 h 522922"/>
                      <a:gd name="connsiteX8" fmla="*/ 3593 w 487477"/>
                      <a:gd name="connsiteY8" fmla="*/ 503541 h 522922"/>
                      <a:gd name="connsiteX9" fmla="*/ 3593 w 487477"/>
                      <a:gd name="connsiteY9" fmla="*/ 503541 h 522922"/>
                      <a:gd name="connsiteX10" fmla="*/ 3593 w 487477"/>
                      <a:gd name="connsiteY10" fmla="*/ 503541 h 522922"/>
                      <a:gd name="connsiteX11" fmla="*/ 3593 w 487477"/>
                      <a:gd name="connsiteY11" fmla="*/ 503541 h 522922"/>
                      <a:gd name="connsiteX12" fmla="*/ 2641 w 487477"/>
                      <a:gd name="connsiteY12" fmla="*/ 501636 h 522922"/>
                      <a:gd name="connsiteX13" fmla="*/ 2641 w 487477"/>
                      <a:gd name="connsiteY13" fmla="*/ 500684 h 522922"/>
                      <a:gd name="connsiteX14" fmla="*/ 1689 w 487477"/>
                      <a:gd name="connsiteY14" fmla="*/ 498778 h 522922"/>
                      <a:gd name="connsiteX15" fmla="*/ 736 w 487477"/>
                      <a:gd name="connsiteY15" fmla="*/ 494968 h 522922"/>
                      <a:gd name="connsiteX16" fmla="*/ 736 w 487477"/>
                      <a:gd name="connsiteY16" fmla="*/ 492111 h 522922"/>
                      <a:gd name="connsiteX17" fmla="*/ 736 w 487477"/>
                      <a:gd name="connsiteY17" fmla="*/ 485443 h 522922"/>
                      <a:gd name="connsiteX18" fmla="*/ 5499 w 487477"/>
                      <a:gd name="connsiteY18" fmla="*/ 467346 h 522922"/>
                      <a:gd name="connsiteX19" fmla="*/ 155041 w 487477"/>
                      <a:gd name="connsiteY19" fmla="*/ 151116 h 522922"/>
                      <a:gd name="connsiteX20" fmla="*/ 158851 w 487477"/>
                      <a:gd name="connsiteY20" fmla="*/ 134924 h 522922"/>
                      <a:gd name="connsiteX21" fmla="*/ 158851 w 487477"/>
                      <a:gd name="connsiteY21" fmla="*/ 19671 h 522922"/>
                      <a:gd name="connsiteX22" fmla="*/ 120751 w 487477"/>
                      <a:gd name="connsiteY22" fmla="*/ 19671 h 522922"/>
                      <a:gd name="connsiteX23" fmla="*/ 120751 w 487477"/>
                      <a:gd name="connsiteY23" fmla="*/ 621 h 522922"/>
                      <a:gd name="connsiteX24" fmla="*/ 368401 w 487477"/>
                      <a:gd name="connsiteY24" fmla="*/ 621 h 522922"/>
                      <a:gd name="connsiteX25" fmla="*/ 368401 w 487477"/>
                      <a:gd name="connsiteY25" fmla="*/ 19671 h 522922"/>
                      <a:gd name="connsiteX26" fmla="*/ 330301 w 487477"/>
                      <a:gd name="connsiteY26" fmla="*/ 19671 h 522922"/>
                      <a:gd name="connsiteX27" fmla="*/ 330301 w 487477"/>
                      <a:gd name="connsiteY27" fmla="*/ 134924 h 522922"/>
                      <a:gd name="connsiteX28" fmla="*/ 334111 w 487477"/>
                      <a:gd name="connsiteY28" fmla="*/ 151116 h 522922"/>
                      <a:gd name="connsiteX29" fmla="*/ 483654 w 487477"/>
                      <a:gd name="connsiteY29" fmla="*/ 467346 h 522922"/>
                      <a:gd name="connsiteX30" fmla="*/ 485558 w 487477"/>
                      <a:gd name="connsiteY30" fmla="*/ 504493 h 522922"/>
                      <a:gd name="connsiteX31" fmla="*/ 485558 w 487477"/>
                      <a:gd name="connsiteY31" fmla="*/ 504493 h 522922"/>
                      <a:gd name="connsiteX32" fmla="*/ 484606 w 487477"/>
                      <a:gd name="connsiteY32" fmla="*/ 506399 h 522922"/>
                      <a:gd name="connsiteX33" fmla="*/ 459841 w 487477"/>
                      <a:gd name="connsiteY33" fmla="*/ 523543 h 522922"/>
                      <a:gd name="connsiteX34" fmla="*/ 457936 w 487477"/>
                      <a:gd name="connsiteY34" fmla="*/ 523543 h 522922"/>
                      <a:gd name="connsiteX35" fmla="*/ 32168 w 487477"/>
                      <a:gd name="connsiteY35" fmla="*/ 523543 h 522922"/>
                      <a:gd name="connsiteX36" fmla="*/ 30264 w 487477"/>
                      <a:gd name="connsiteY36" fmla="*/ 523543 h 522922"/>
                      <a:gd name="connsiteX37" fmla="*/ 27406 w 487477"/>
                      <a:gd name="connsiteY37" fmla="*/ 523543 h 522922"/>
                      <a:gd name="connsiteX38" fmla="*/ 23596 w 487477"/>
                      <a:gd name="connsiteY38" fmla="*/ 522591 h 522922"/>
                      <a:gd name="connsiteX39" fmla="*/ 23596 w 487477"/>
                      <a:gd name="connsiteY39" fmla="*/ 522591 h 522922"/>
                      <a:gd name="connsiteX40" fmla="*/ 17881 w 487477"/>
                      <a:gd name="connsiteY40" fmla="*/ 520686 h 522922"/>
                      <a:gd name="connsiteX41" fmla="*/ 15976 w 487477"/>
                      <a:gd name="connsiteY41" fmla="*/ 519734 h 522922"/>
                      <a:gd name="connsiteX42" fmla="*/ 15024 w 487477"/>
                      <a:gd name="connsiteY42" fmla="*/ 518781 h 522922"/>
                      <a:gd name="connsiteX43" fmla="*/ 10261 w 487477"/>
                      <a:gd name="connsiteY43" fmla="*/ 514971 h 522922"/>
                      <a:gd name="connsiteX44" fmla="*/ 8356 w 487477"/>
                      <a:gd name="connsiteY44" fmla="*/ 512114 h 522922"/>
                      <a:gd name="connsiteX45" fmla="*/ 8356 w 487477"/>
                      <a:gd name="connsiteY45" fmla="*/ 512114 h 522922"/>
                      <a:gd name="connsiteX46" fmla="*/ 255054 w 487477"/>
                      <a:gd name="connsiteY46" fmla="*/ 402576 h 522922"/>
                      <a:gd name="connsiteX47" fmla="*/ 252196 w 487477"/>
                      <a:gd name="connsiteY47" fmla="*/ 404481 h 522922"/>
                      <a:gd name="connsiteX48" fmla="*/ 246481 w 487477"/>
                      <a:gd name="connsiteY48" fmla="*/ 408291 h 522922"/>
                      <a:gd name="connsiteX49" fmla="*/ 55029 w 487477"/>
                      <a:gd name="connsiteY49" fmla="*/ 414959 h 522922"/>
                      <a:gd name="connsiteX50" fmla="*/ 51218 w 487477"/>
                      <a:gd name="connsiteY50" fmla="*/ 413053 h 522922"/>
                      <a:gd name="connsiteX51" fmla="*/ 22643 w 487477"/>
                      <a:gd name="connsiteY51" fmla="*/ 474014 h 522922"/>
                      <a:gd name="connsiteX52" fmla="*/ 21691 w 487477"/>
                      <a:gd name="connsiteY52" fmla="*/ 475918 h 522922"/>
                      <a:gd name="connsiteX53" fmla="*/ 21691 w 487477"/>
                      <a:gd name="connsiteY53" fmla="*/ 495921 h 522922"/>
                      <a:gd name="connsiteX54" fmla="*/ 29311 w 487477"/>
                      <a:gd name="connsiteY54" fmla="*/ 502589 h 522922"/>
                      <a:gd name="connsiteX55" fmla="*/ 30264 w 487477"/>
                      <a:gd name="connsiteY55" fmla="*/ 502589 h 522922"/>
                      <a:gd name="connsiteX56" fmla="*/ 31216 w 487477"/>
                      <a:gd name="connsiteY56" fmla="*/ 502589 h 522922"/>
                      <a:gd name="connsiteX57" fmla="*/ 456983 w 487477"/>
                      <a:gd name="connsiteY57" fmla="*/ 502589 h 522922"/>
                      <a:gd name="connsiteX58" fmla="*/ 457936 w 487477"/>
                      <a:gd name="connsiteY58" fmla="*/ 502589 h 522922"/>
                      <a:gd name="connsiteX59" fmla="*/ 466508 w 487477"/>
                      <a:gd name="connsiteY59" fmla="*/ 495921 h 522922"/>
                      <a:gd name="connsiteX60" fmla="*/ 467461 w 487477"/>
                      <a:gd name="connsiteY60" fmla="*/ 477824 h 522922"/>
                      <a:gd name="connsiteX61" fmla="*/ 466508 w 487477"/>
                      <a:gd name="connsiteY61" fmla="*/ 475918 h 522922"/>
                      <a:gd name="connsiteX62" fmla="*/ 465556 w 487477"/>
                      <a:gd name="connsiteY62" fmla="*/ 474014 h 522922"/>
                      <a:gd name="connsiteX63" fmla="*/ 423646 w 487477"/>
                      <a:gd name="connsiteY63" fmla="*/ 385431 h 522922"/>
                      <a:gd name="connsiteX64" fmla="*/ 255054 w 487477"/>
                      <a:gd name="connsiteY64" fmla="*/ 402576 h 522922"/>
                      <a:gd name="connsiteX65" fmla="*/ 305536 w 487477"/>
                      <a:gd name="connsiteY65" fmla="*/ 255891 h 522922"/>
                      <a:gd name="connsiteX66" fmla="*/ 272199 w 487477"/>
                      <a:gd name="connsiteY66" fmla="*/ 289228 h 522922"/>
                      <a:gd name="connsiteX67" fmla="*/ 305536 w 487477"/>
                      <a:gd name="connsiteY67" fmla="*/ 322566 h 522922"/>
                      <a:gd name="connsiteX68" fmla="*/ 338874 w 487477"/>
                      <a:gd name="connsiteY68" fmla="*/ 289228 h 522922"/>
                      <a:gd name="connsiteX69" fmla="*/ 305536 w 487477"/>
                      <a:gd name="connsiteY69" fmla="*/ 255891 h 52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7477" h="522922">
                        <a:moveTo>
                          <a:pt x="8356" y="512114"/>
                        </a:moveTo>
                        <a:lnTo>
                          <a:pt x="8356" y="512114"/>
                        </a:lnTo>
                        <a:lnTo>
                          <a:pt x="8356" y="512114"/>
                        </a:lnTo>
                        <a:lnTo>
                          <a:pt x="7404" y="511161"/>
                        </a:lnTo>
                        <a:cubicBezTo>
                          <a:pt x="6451" y="510209"/>
                          <a:pt x="6451" y="509256"/>
                          <a:pt x="5499" y="508303"/>
                        </a:cubicBezTo>
                        <a:lnTo>
                          <a:pt x="5499" y="508303"/>
                        </a:lnTo>
                        <a:lnTo>
                          <a:pt x="5499" y="507351"/>
                        </a:lnTo>
                        <a:lnTo>
                          <a:pt x="4546" y="505446"/>
                        </a:lnTo>
                        <a:lnTo>
                          <a:pt x="3593" y="503541"/>
                        </a:lnTo>
                        <a:lnTo>
                          <a:pt x="3593" y="503541"/>
                        </a:lnTo>
                        <a:lnTo>
                          <a:pt x="3593" y="503541"/>
                        </a:lnTo>
                        <a:lnTo>
                          <a:pt x="3593" y="503541"/>
                        </a:lnTo>
                        <a:lnTo>
                          <a:pt x="2641" y="501636"/>
                        </a:lnTo>
                        <a:cubicBezTo>
                          <a:pt x="2641" y="501636"/>
                          <a:pt x="2641" y="500684"/>
                          <a:pt x="2641" y="500684"/>
                        </a:cubicBezTo>
                        <a:cubicBezTo>
                          <a:pt x="2641" y="499731"/>
                          <a:pt x="2641" y="499731"/>
                          <a:pt x="1689" y="498778"/>
                        </a:cubicBezTo>
                        <a:cubicBezTo>
                          <a:pt x="1689" y="497826"/>
                          <a:pt x="736" y="495921"/>
                          <a:pt x="736" y="494968"/>
                        </a:cubicBezTo>
                        <a:lnTo>
                          <a:pt x="736" y="492111"/>
                        </a:lnTo>
                        <a:cubicBezTo>
                          <a:pt x="736" y="490206"/>
                          <a:pt x="736" y="487349"/>
                          <a:pt x="736" y="485443"/>
                        </a:cubicBezTo>
                        <a:cubicBezTo>
                          <a:pt x="736" y="478776"/>
                          <a:pt x="2641" y="473061"/>
                          <a:pt x="5499" y="467346"/>
                        </a:cubicBezTo>
                        <a:lnTo>
                          <a:pt x="155041" y="151116"/>
                        </a:lnTo>
                        <a:cubicBezTo>
                          <a:pt x="157899" y="146353"/>
                          <a:pt x="158851" y="140639"/>
                          <a:pt x="158851" y="134924"/>
                        </a:cubicBezTo>
                        <a:lnTo>
                          <a:pt x="158851" y="19671"/>
                        </a:lnTo>
                        <a:lnTo>
                          <a:pt x="120751" y="19671"/>
                        </a:lnTo>
                        <a:lnTo>
                          <a:pt x="120751" y="621"/>
                        </a:lnTo>
                        <a:lnTo>
                          <a:pt x="368401" y="621"/>
                        </a:lnTo>
                        <a:lnTo>
                          <a:pt x="368401" y="19671"/>
                        </a:lnTo>
                        <a:lnTo>
                          <a:pt x="330301" y="19671"/>
                        </a:lnTo>
                        <a:lnTo>
                          <a:pt x="330301" y="134924"/>
                        </a:lnTo>
                        <a:cubicBezTo>
                          <a:pt x="330301" y="140639"/>
                          <a:pt x="331254" y="146353"/>
                          <a:pt x="334111" y="151116"/>
                        </a:cubicBezTo>
                        <a:lnTo>
                          <a:pt x="483654" y="467346"/>
                        </a:lnTo>
                        <a:cubicBezTo>
                          <a:pt x="489368" y="478776"/>
                          <a:pt x="489368" y="492111"/>
                          <a:pt x="485558" y="504493"/>
                        </a:cubicBezTo>
                        <a:lnTo>
                          <a:pt x="485558" y="504493"/>
                        </a:lnTo>
                        <a:lnTo>
                          <a:pt x="484606" y="506399"/>
                        </a:lnTo>
                        <a:cubicBezTo>
                          <a:pt x="479843" y="515924"/>
                          <a:pt x="470318" y="522591"/>
                          <a:pt x="459841" y="523543"/>
                        </a:cubicBezTo>
                        <a:lnTo>
                          <a:pt x="457936" y="523543"/>
                        </a:lnTo>
                        <a:lnTo>
                          <a:pt x="32168" y="523543"/>
                        </a:lnTo>
                        <a:lnTo>
                          <a:pt x="30264" y="523543"/>
                        </a:lnTo>
                        <a:cubicBezTo>
                          <a:pt x="29311" y="523543"/>
                          <a:pt x="28358" y="523543"/>
                          <a:pt x="27406" y="523543"/>
                        </a:cubicBezTo>
                        <a:cubicBezTo>
                          <a:pt x="26454" y="523543"/>
                          <a:pt x="24549" y="523543"/>
                          <a:pt x="23596" y="522591"/>
                        </a:cubicBezTo>
                        <a:lnTo>
                          <a:pt x="23596" y="522591"/>
                        </a:lnTo>
                        <a:cubicBezTo>
                          <a:pt x="21691" y="521639"/>
                          <a:pt x="19786" y="521639"/>
                          <a:pt x="17881" y="520686"/>
                        </a:cubicBezTo>
                        <a:lnTo>
                          <a:pt x="15976" y="519734"/>
                        </a:lnTo>
                        <a:cubicBezTo>
                          <a:pt x="15976" y="519734"/>
                          <a:pt x="15024" y="519734"/>
                          <a:pt x="15024" y="518781"/>
                        </a:cubicBezTo>
                        <a:cubicBezTo>
                          <a:pt x="13118" y="517828"/>
                          <a:pt x="11214" y="515924"/>
                          <a:pt x="10261" y="514971"/>
                        </a:cubicBezTo>
                        <a:lnTo>
                          <a:pt x="8356" y="512114"/>
                        </a:lnTo>
                        <a:lnTo>
                          <a:pt x="8356" y="512114"/>
                        </a:lnTo>
                        <a:close/>
                        <a:moveTo>
                          <a:pt x="255054" y="402576"/>
                        </a:moveTo>
                        <a:lnTo>
                          <a:pt x="252196" y="404481"/>
                        </a:lnTo>
                        <a:lnTo>
                          <a:pt x="246481" y="408291"/>
                        </a:lnTo>
                        <a:cubicBezTo>
                          <a:pt x="198856" y="439724"/>
                          <a:pt x="119799" y="440676"/>
                          <a:pt x="55029" y="414959"/>
                        </a:cubicBezTo>
                        <a:lnTo>
                          <a:pt x="51218" y="413053"/>
                        </a:lnTo>
                        <a:lnTo>
                          <a:pt x="22643" y="474014"/>
                        </a:lnTo>
                        <a:lnTo>
                          <a:pt x="21691" y="475918"/>
                        </a:lnTo>
                        <a:cubicBezTo>
                          <a:pt x="18833" y="482586"/>
                          <a:pt x="18833" y="490206"/>
                          <a:pt x="21691" y="495921"/>
                        </a:cubicBezTo>
                        <a:cubicBezTo>
                          <a:pt x="22643" y="498778"/>
                          <a:pt x="25501" y="501636"/>
                          <a:pt x="29311" y="502589"/>
                        </a:cubicBezTo>
                        <a:lnTo>
                          <a:pt x="30264" y="502589"/>
                        </a:lnTo>
                        <a:lnTo>
                          <a:pt x="31216" y="502589"/>
                        </a:lnTo>
                        <a:lnTo>
                          <a:pt x="456983" y="502589"/>
                        </a:lnTo>
                        <a:lnTo>
                          <a:pt x="457936" y="502589"/>
                        </a:lnTo>
                        <a:cubicBezTo>
                          <a:pt x="461746" y="502589"/>
                          <a:pt x="464604" y="499731"/>
                          <a:pt x="466508" y="495921"/>
                        </a:cubicBezTo>
                        <a:cubicBezTo>
                          <a:pt x="468414" y="490206"/>
                          <a:pt x="469366" y="483539"/>
                          <a:pt x="467461" y="477824"/>
                        </a:cubicBezTo>
                        <a:lnTo>
                          <a:pt x="466508" y="475918"/>
                        </a:lnTo>
                        <a:lnTo>
                          <a:pt x="465556" y="474014"/>
                        </a:lnTo>
                        <a:lnTo>
                          <a:pt x="423646" y="385431"/>
                        </a:lnTo>
                        <a:cubicBezTo>
                          <a:pt x="365543" y="372096"/>
                          <a:pt x="296011" y="376859"/>
                          <a:pt x="255054" y="402576"/>
                        </a:cubicBezTo>
                        <a:close/>
                        <a:moveTo>
                          <a:pt x="305536" y="255891"/>
                        </a:moveTo>
                        <a:cubicBezTo>
                          <a:pt x="287439" y="255891"/>
                          <a:pt x="272199" y="271131"/>
                          <a:pt x="272199" y="289228"/>
                        </a:cubicBezTo>
                        <a:cubicBezTo>
                          <a:pt x="272199" y="307326"/>
                          <a:pt x="287439" y="322566"/>
                          <a:pt x="305536" y="322566"/>
                        </a:cubicBezTo>
                        <a:cubicBezTo>
                          <a:pt x="323633" y="322566"/>
                          <a:pt x="338874" y="307326"/>
                          <a:pt x="338874" y="289228"/>
                        </a:cubicBezTo>
                        <a:cubicBezTo>
                          <a:pt x="338874" y="270178"/>
                          <a:pt x="323633" y="255891"/>
                          <a:pt x="305536" y="255891"/>
                        </a:cubicBezTo>
                        <a:close/>
                      </a:path>
                    </a:pathLst>
                  </a:custGeom>
                  <a:solidFill>
                    <a:schemeClr val="bg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83" name="Rectangle 82"/>
                <p:cNvSpPr/>
                <p:nvPr/>
              </p:nvSpPr>
              <p:spPr>
                <a:xfrm>
                  <a:off x="9197323" y="3458962"/>
                  <a:ext cx="2676635" cy="2705099"/>
                </a:xfrm>
                <a:prstGeom prst="rect">
                  <a:avLst/>
                </a:prstGeom>
                <a:noFill/>
                <a:ln w="50800">
                  <a:noFill/>
                </a:ln>
                <a:effectLst>
                  <a:outerShdw blurRad="254000" dist="1270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endParaRPr kumimoji="1" lang="en-US" altLang="zh-CN" sz="1200" dirty="0">
                    <a:solidFill>
                      <a:schemeClr val="bg1"/>
                    </a:solidFill>
                  </a:endParaRPr>
                </a:p>
              </p:txBody>
            </p:sp>
          </p:grpSp>
        </p:grpSp>
      </p:grpSp>
      <p:sp>
        <p:nvSpPr>
          <p:cNvPr id="90" name="Title 89"/>
          <p:cNvSpPr>
            <a:spLocks noGrp="1"/>
          </p:cNvSpPr>
          <p:nvPr>
            <p:ph type="title"/>
          </p:nvPr>
        </p:nvSpPr>
        <p:spPr>
          <a:xfrm>
            <a:off x="548678" y="318498"/>
            <a:ext cx="10858500" cy="1028700"/>
          </a:xfrm>
        </p:spPr>
        <p:txBody>
          <a:bodyPr wrap="square">
            <a:normAutofit fontScale="90000"/>
          </a:bodyPr>
          <a:lstStyle/>
          <a:p>
            <a:pPr lvl="0">
              <a:lnSpc>
                <a:spcPct val="150000"/>
              </a:lnSpc>
            </a:pPr>
            <a:r>
              <a:rPr lang="en-US" altLang="zh-CN" sz="2500" dirty="0"/>
              <a:t>Focused on Problem Solving-------- For </a:t>
            </a:r>
            <a:r>
              <a:rPr lang="en-US" sz="2500" dirty="0"/>
              <a:t>Agriculture and Nature</a:t>
            </a:r>
            <a:br>
              <a:rPr lang="en-US" sz="2500" dirty="0"/>
            </a:br>
            <a:r>
              <a:rPr lang="en-US" dirty="0">
                <a:solidFill>
                  <a:schemeClr val="accent2">
                    <a:lumMod val="50000"/>
                  </a:schemeClr>
                </a:solidFill>
              </a:rPr>
              <a:t>Sara Dobbs: </a:t>
            </a:r>
            <a:r>
              <a:rPr lang="en-US" i="1" dirty="0">
                <a:solidFill>
                  <a:schemeClr val="accent2">
                    <a:lumMod val="50000"/>
                  </a:schemeClr>
                </a:solidFill>
              </a:rPr>
              <a:t>Cooped . Farmed . Displayed </a:t>
            </a:r>
          </a:p>
        </p:txBody>
      </p:sp>
      <p:sp>
        <p:nvSpPr>
          <p:cNvPr id="6" name="文本框 5"/>
          <p:cNvSpPr txBox="1"/>
          <p:nvPr/>
        </p:nvSpPr>
        <p:spPr>
          <a:xfrm>
            <a:off x="1261365" y="4018330"/>
            <a:ext cx="2252163" cy="923330"/>
          </a:xfrm>
          <a:prstGeom prst="rect">
            <a:avLst/>
          </a:prstGeom>
          <a:noFill/>
        </p:spPr>
        <p:txBody>
          <a:bodyPr wrap="square" rtlCol="0">
            <a:spAutoFit/>
          </a:bodyPr>
          <a:lstStyle/>
          <a:p>
            <a:r>
              <a:rPr lang="en-US" altLang="zh-CN" dirty="0"/>
              <a:t>A graduation project of an ECA Painting </a:t>
            </a:r>
            <a:r>
              <a:rPr lang="en-US" altLang="zh-CN" b="1" dirty="0">
                <a:solidFill>
                  <a:schemeClr val="accent2">
                    <a:lumMod val="50000"/>
                  </a:schemeClr>
                </a:solidFill>
              </a:rPr>
              <a:t>undergraduate</a:t>
            </a:r>
            <a:r>
              <a:rPr lang="en-US" altLang="zh-CN" dirty="0"/>
              <a:t>.</a:t>
            </a:r>
            <a:endParaRPr lang="zh-CN" altLang="en-US" dirty="0"/>
          </a:p>
        </p:txBody>
      </p:sp>
      <p:sp>
        <p:nvSpPr>
          <p:cNvPr id="7" name="文本框 6"/>
          <p:cNvSpPr txBox="1"/>
          <p:nvPr/>
        </p:nvSpPr>
        <p:spPr>
          <a:xfrm>
            <a:off x="4676878" y="4727861"/>
            <a:ext cx="2838244" cy="923330"/>
          </a:xfrm>
          <a:prstGeom prst="rect">
            <a:avLst/>
          </a:prstGeom>
          <a:noFill/>
        </p:spPr>
        <p:txBody>
          <a:bodyPr wrap="square" rtlCol="0">
            <a:spAutoFit/>
          </a:bodyPr>
          <a:lstStyle/>
          <a:p>
            <a:r>
              <a:rPr lang="en-US" altLang="zh-CN" dirty="0"/>
              <a:t>Explores </a:t>
            </a:r>
            <a:r>
              <a:rPr lang="en-US" altLang="zh-CN" b="1" dirty="0">
                <a:solidFill>
                  <a:schemeClr val="accent2">
                    <a:lumMod val="50000"/>
                  </a:schemeClr>
                </a:solidFill>
              </a:rPr>
              <a:t>the intersection of patterns </a:t>
            </a:r>
            <a:r>
              <a:rPr lang="en-US" altLang="zh-CN" dirty="0"/>
              <a:t>in food systems and art.</a:t>
            </a:r>
            <a:endParaRPr lang="zh-CN" altLang="en-US" dirty="0"/>
          </a:p>
        </p:txBody>
      </p:sp>
      <p:sp>
        <p:nvSpPr>
          <p:cNvPr id="8" name="文本框 7"/>
          <p:cNvSpPr txBox="1"/>
          <p:nvPr/>
        </p:nvSpPr>
        <p:spPr>
          <a:xfrm>
            <a:off x="8354291" y="4274127"/>
            <a:ext cx="2838244" cy="1200329"/>
          </a:xfrm>
          <a:prstGeom prst="rect">
            <a:avLst/>
          </a:prstGeom>
          <a:noFill/>
        </p:spPr>
        <p:txBody>
          <a:bodyPr wrap="square" rtlCol="0">
            <a:spAutoFit/>
          </a:bodyPr>
          <a:lstStyle/>
          <a:p>
            <a:r>
              <a:rPr lang="en-US" altLang="zh-CN" dirty="0"/>
              <a:t>How </a:t>
            </a:r>
            <a:r>
              <a:rPr lang="en-US" altLang="zh-CN" b="1" dirty="0">
                <a:solidFill>
                  <a:schemeClr val="accent2">
                    <a:lumMod val="50000"/>
                  </a:schemeClr>
                </a:solidFill>
              </a:rPr>
              <a:t>communities form around food</a:t>
            </a:r>
            <a:r>
              <a:rPr lang="en-US" altLang="zh-CN" dirty="0"/>
              <a:t>, and how artistic production mirrors patterns in farming.</a:t>
            </a:r>
            <a:endParaRPr lang="zh-CN" alt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660400" y="1500188"/>
            <a:ext cx="2836561" cy="914400"/>
          </a:xfrm>
        </p:spPr>
        <p:txBody>
          <a:bodyPr>
            <a:normAutofit fontScale="90000"/>
          </a:bodyPr>
          <a:lstStyle/>
          <a:p>
            <a:r>
              <a:rPr lang="en-US" i="1" dirty="0"/>
              <a:t>Cooped . </a:t>
            </a:r>
            <a:br>
              <a:rPr lang="en-US" i="1" dirty="0"/>
            </a:br>
            <a:r>
              <a:rPr lang="en-US" i="1" dirty="0"/>
              <a:t>Farmed . </a:t>
            </a:r>
            <a:br>
              <a:rPr lang="en-US" i="1" dirty="0"/>
            </a:br>
            <a:r>
              <a:rPr lang="en-US" i="1" dirty="0"/>
              <a:t>Displayed </a:t>
            </a:r>
          </a:p>
        </p:txBody>
      </p:sp>
      <p:pic>
        <p:nvPicPr>
          <p:cNvPr id="3" name="图片 2"/>
          <p:cNvPicPr>
            <a:picLocks noChangeAspect="1"/>
          </p:cNvPicPr>
          <p:nvPr/>
        </p:nvPicPr>
        <p:blipFill>
          <a:blip r:embed="rId2"/>
          <a:srcRect t="7815" r="2" b="7934"/>
          <a:stretch>
            <a:fillRect/>
          </a:stretch>
        </p:blipFill>
        <p:spPr>
          <a:xfrm>
            <a:off x="3745077" y="1500188"/>
            <a:ext cx="7773823" cy="46339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60400" y="1500188"/>
            <a:ext cx="2836561" cy="914400"/>
          </a:xfrm>
        </p:spPr>
        <p:txBody>
          <a:bodyPr>
            <a:normAutofit fontScale="90000"/>
          </a:bodyPr>
          <a:lstStyle/>
          <a:p>
            <a:r>
              <a:rPr lang="en-US" altLang="zh-CN" i="1" dirty="0"/>
              <a:t>Cooped . </a:t>
            </a:r>
            <a:br>
              <a:rPr lang="en-US" altLang="zh-CN" i="1" dirty="0"/>
            </a:br>
            <a:r>
              <a:rPr lang="en-US" altLang="zh-CN" i="1" dirty="0"/>
              <a:t>Farmed . </a:t>
            </a:r>
            <a:br>
              <a:rPr lang="en-US" altLang="zh-CN" i="1" dirty="0"/>
            </a:br>
            <a:r>
              <a:rPr lang="en-US" altLang="zh-CN" i="1" dirty="0"/>
              <a:t>Displayed </a:t>
            </a:r>
            <a:endParaRPr lang="en-US" dirty="0"/>
          </a:p>
        </p:txBody>
      </p:sp>
      <p:pic>
        <p:nvPicPr>
          <p:cNvPr id="4" name="内容占位符 3" descr="Swan Pattern"/>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t="8600" r="2" b="11923"/>
          <a:stretch>
            <a:fillRect/>
          </a:stretch>
        </p:blipFill>
        <p:spPr bwMode="auto">
          <a:xfrm>
            <a:off x="3745077" y="1500188"/>
            <a:ext cx="7773823" cy="46339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60400" y="1500188"/>
            <a:ext cx="2836561" cy="914400"/>
          </a:xfrm>
        </p:spPr>
        <p:txBody>
          <a:bodyPr>
            <a:normAutofit fontScale="90000"/>
          </a:bodyPr>
          <a:lstStyle/>
          <a:p>
            <a:r>
              <a:rPr lang="en-US" altLang="zh-CN" i="1" dirty="0"/>
              <a:t>Cooped . </a:t>
            </a:r>
            <a:br>
              <a:rPr lang="en-US" altLang="zh-CN" i="1" dirty="0"/>
            </a:br>
            <a:r>
              <a:rPr lang="en-US" altLang="zh-CN" i="1" dirty="0"/>
              <a:t>Farmed . </a:t>
            </a:r>
            <a:br>
              <a:rPr lang="en-US" altLang="zh-CN" i="1" dirty="0"/>
            </a:br>
            <a:r>
              <a:rPr lang="en-US" altLang="zh-CN" i="1" dirty="0"/>
              <a:t>Displayed </a:t>
            </a:r>
            <a:endParaRPr lang="en-US" dirty="0"/>
          </a:p>
        </p:txBody>
      </p:sp>
      <p:pic>
        <p:nvPicPr>
          <p:cNvPr id="4" name="内容占位符 3" descr="Chicken Pattern"/>
          <p:cNvPicPr>
            <a:picLocks noGrp="1" noChangeAspect="1"/>
          </p:cNvPicPr>
          <p:nvPr>
            <p:ph sz="quarter" idx="1"/>
          </p:nvPr>
        </p:nvPicPr>
        <p:blipFill>
          <a:blip r:embed="rId2">
            <a:extLst>
              <a:ext uri="{28A0092B-C50C-407E-A947-70E740481C1C}">
                <a14:useLocalDpi xmlns:a14="http://schemas.microsoft.com/office/drawing/2010/main" val="0"/>
              </a:ext>
            </a:extLst>
          </a:blip>
          <a:srcRect t="6675" r="2" b="13848"/>
          <a:stretch>
            <a:fillRect/>
          </a:stretch>
        </p:blipFill>
        <p:spPr bwMode="auto">
          <a:xfrm>
            <a:off x="3745077" y="1500188"/>
            <a:ext cx="7773823" cy="46339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60400" y="1500188"/>
            <a:ext cx="2836561" cy="914400"/>
          </a:xfrm>
        </p:spPr>
        <p:txBody>
          <a:bodyPr>
            <a:normAutofit fontScale="90000"/>
          </a:bodyPr>
          <a:lstStyle/>
          <a:p>
            <a:r>
              <a:rPr lang="en-US" altLang="zh-CN" i="1" dirty="0"/>
              <a:t>Cooped . </a:t>
            </a:r>
            <a:br>
              <a:rPr lang="en-US" altLang="zh-CN" i="1" dirty="0"/>
            </a:br>
            <a:r>
              <a:rPr lang="en-US" altLang="zh-CN" i="1" dirty="0"/>
              <a:t>Farmed . </a:t>
            </a:r>
            <a:br>
              <a:rPr lang="en-US" altLang="zh-CN" i="1" dirty="0"/>
            </a:br>
            <a:r>
              <a:rPr lang="en-US" altLang="zh-CN" i="1" dirty="0"/>
              <a:t>Displayed </a:t>
            </a:r>
            <a:endParaRPr lang="en-US" dirty="0"/>
          </a:p>
        </p:txBody>
      </p:sp>
      <p:pic>
        <p:nvPicPr>
          <p:cNvPr id="4" name="内容占位符 3" descr="Installation in a digital drawing of a gallery space"/>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5593067" y="1500188"/>
            <a:ext cx="4077843" cy="46339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a:normAutofit fontScale="90000"/>
          </a:bodyPr>
          <a:lstStyle/>
          <a:p>
            <a:r>
              <a:rPr lang="en-US" altLang="zh-CN" dirty="0"/>
              <a:t>04.</a:t>
            </a:r>
            <a:r>
              <a:rPr kumimoji="1" lang="en-US" altLang="zh-CN" dirty="0"/>
              <a:t> Artist and Venue Costs</a:t>
            </a:r>
            <a:endParaRPr lang="en-US" altLang="zh-CN"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00757" y="659824"/>
            <a:ext cx="12156261" cy="5362270"/>
            <a:chOff x="700757" y="659824"/>
            <a:chExt cx="12156261" cy="5362270"/>
          </a:xfrm>
        </p:grpSpPr>
        <p:grpSp>
          <p:nvGrpSpPr>
            <p:cNvPr id="10" name="Group 9"/>
            <p:cNvGrpSpPr/>
            <p:nvPr/>
          </p:nvGrpSpPr>
          <p:grpSpPr>
            <a:xfrm>
              <a:off x="4982063" y="659824"/>
              <a:ext cx="7459319" cy="2867270"/>
              <a:chOff x="1716678" y="220170"/>
              <a:chExt cx="7459319" cy="2867270"/>
            </a:xfrm>
          </p:grpSpPr>
          <p:sp>
            <p:nvSpPr>
              <p:cNvPr id="3" name="Rectangle: Rounded Corners 2"/>
              <p:cNvSpPr/>
              <p:nvPr/>
            </p:nvSpPr>
            <p:spPr>
              <a:xfrm flipH="1">
                <a:off x="1716678" y="2163238"/>
                <a:ext cx="4577796"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000" b="1" dirty="0">
                    <a:solidFill>
                      <a:schemeClr val="bg1"/>
                    </a:solidFill>
                  </a:rPr>
                  <a:t> </a:t>
                </a:r>
                <a:endParaRPr lang="zh-CN" altLang="en-US" sz="2000" b="1" dirty="0">
                  <a:solidFill>
                    <a:schemeClr val="bg1"/>
                  </a:solidFill>
                </a:endParaRPr>
              </a:p>
            </p:txBody>
          </p:sp>
          <p:sp>
            <p:nvSpPr>
              <p:cNvPr id="4" name="Freeform: Shape 3"/>
              <p:cNvSpPr/>
              <p:nvPr/>
            </p:nvSpPr>
            <p:spPr>
              <a:xfrm>
                <a:off x="1716681" y="2163238"/>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 name="TextBox 4"/>
              <p:cNvSpPr txBox="1"/>
              <p:nvPr/>
            </p:nvSpPr>
            <p:spPr>
              <a:xfrm>
                <a:off x="2697380" y="220170"/>
                <a:ext cx="6478617" cy="2867270"/>
              </a:xfrm>
              <a:prstGeom prst="rect">
                <a:avLst/>
              </a:prstGeom>
              <a:noFill/>
            </p:spPr>
            <p:txBody>
              <a:bodyPr wrap="none" rtlCol="0" anchor="b">
                <a:normAutofit/>
              </a:bodyPr>
              <a:lstStyle/>
              <a:p>
                <a:pPr>
                  <a:lnSpc>
                    <a:spcPct val="100000"/>
                  </a:lnSpc>
                </a:pPr>
                <a:r>
                  <a:rPr kumimoji="0" lang="en-US" altLang="zh-CN" sz="1600" b="1" i="0" u="none" strike="noStrike" kern="1200" cap="none" spc="0" normalizeH="0" baseline="0" noProof="0" dirty="0">
                    <a:ln>
                      <a:noFill/>
                    </a:ln>
                    <a:solidFill>
                      <a:srgbClr val="FFFFFF"/>
                    </a:solidFill>
                    <a:effectLst/>
                    <a:uLnTx/>
                    <a:uFillTx/>
                  </a:rPr>
                  <a:t>New Graduate Artist</a:t>
                </a:r>
              </a:p>
              <a:p>
                <a:pPr>
                  <a:lnSpc>
                    <a:spcPct val="100000"/>
                  </a:lnSpc>
                </a:pPr>
                <a:r>
                  <a:rPr kumimoji="0" lang="en-US" altLang="zh-CN" sz="1600" b="1" i="0" u="none" strike="noStrike" kern="1200" cap="none" spc="0" normalizeH="0" baseline="0" noProof="0" dirty="0">
                    <a:ln>
                      <a:noFill/>
                    </a:ln>
                    <a:solidFill>
                      <a:srgbClr val="FFFFFF"/>
                    </a:solidFill>
                    <a:effectLst/>
                    <a:uLnTx/>
                    <a:uFillTx/>
                  </a:rPr>
                  <a:t>£234.40 p/day (£117.20 p/ ½ day)</a:t>
                </a:r>
              </a:p>
              <a:p>
                <a:pPr>
                  <a:lnSpc>
                    <a:spcPct val="100000"/>
                  </a:lnSpc>
                </a:pPr>
                <a:endParaRPr kumimoji="0" lang="zh-CN" altLang="en-US" sz="1600" b="1" i="0" u="none" strike="noStrike" kern="1200" cap="none" spc="0" normalizeH="0" baseline="0" noProof="0" dirty="0">
                  <a:ln>
                    <a:noFill/>
                  </a:ln>
                  <a:solidFill>
                    <a:srgbClr val="FFFFFF"/>
                  </a:solidFill>
                  <a:effectLst/>
                  <a:uLnTx/>
                  <a:uFillTx/>
                </a:endParaRPr>
              </a:p>
            </p:txBody>
          </p:sp>
          <p:sp>
            <p:nvSpPr>
              <p:cNvPr id="6" name="TextBox 5"/>
              <p:cNvSpPr txBox="1"/>
              <p:nvPr/>
            </p:nvSpPr>
            <p:spPr>
              <a:xfrm>
                <a:off x="2787434" y="2594530"/>
                <a:ext cx="3184742" cy="294824"/>
              </a:xfrm>
              <a:prstGeom prst="rect">
                <a:avLst/>
              </a:prstGeom>
              <a:noFill/>
            </p:spPr>
            <p:txBody>
              <a:bodyPr wrap="square" rtlCol="0">
                <a:spAutoFit/>
              </a:bodyPr>
              <a:lstStyle/>
              <a:p>
                <a:pPr marL="0" marR="0" lvl="0" indent="0" defTabSz="913765" rtl="0" eaLnBrk="1" fontAlgn="auto" latinLnBrk="0" hangingPunct="1">
                  <a:lnSpc>
                    <a:spcPct val="120000"/>
                  </a:lnSpc>
                  <a:spcBef>
                    <a:spcPts val="0"/>
                  </a:spcBef>
                  <a:spcAft>
                    <a:spcPts val="0"/>
                  </a:spcAft>
                  <a:buClrTx/>
                  <a:buSzPct val="25000"/>
                  <a:buFontTx/>
                  <a:buNone/>
                  <a:defRPr/>
                </a:pPr>
                <a:endParaRPr kumimoji="0" lang="zh-CN" altLang="en-US" sz="1200" i="0" u="none" strike="noStrike" kern="1200" cap="none" spc="0" normalizeH="0" baseline="0" noProof="0" dirty="0">
                  <a:ln>
                    <a:noFill/>
                  </a:ln>
                  <a:solidFill>
                    <a:srgbClr val="FFFFFF"/>
                  </a:solidFill>
                  <a:effectLst/>
                  <a:uLnTx/>
                  <a:uFillTx/>
                </a:endParaRPr>
              </a:p>
            </p:txBody>
          </p:sp>
          <p:sp>
            <p:nvSpPr>
              <p:cNvPr id="7" name="TextBox 6"/>
              <p:cNvSpPr txBox="1"/>
              <p:nvPr/>
            </p:nvSpPr>
            <p:spPr>
              <a:xfrm>
                <a:off x="1827290" y="2314532"/>
                <a:ext cx="585417" cy="523220"/>
              </a:xfrm>
              <a:prstGeom prst="rect">
                <a:avLst/>
              </a:prstGeom>
              <a:noFill/>
            </p:spPr>
            <p:txBody>
              <a:bodyPr wrap="none" rtlCol="0">
                <a:spAutoFit/>
              </a:bodyPr>
              <a:lstStyle/>
              <a:p>
                <a:pPr algn="ctr"/>
                <a:r>
                  <a:rPr lang="en-US" altLang="zh-CN" sz="2800" b="1" dirty="0">
                    <a:solidFill>
                      <a:srgbClr val="FFFFFF"/>
                    </a:solidFill>
                  </a:rPr>
                  <a:t>01</a:t>
                </a:r>
                <a:endParaRPr lang="zh-CN" altLang="en-US" sz="2800" b="1" dirty="0">
                  <a:solidFill>
                    <a:srgbClr val="FFFFFF"/>
                  </a:solidFill>
                </a:endParaRPr>
              </a:p>
            </p:txBody>
          </p:sp>
        </p:grpSp>
        <p:grpSp>
          <p:nvGrpSpPr>
            <p:cNvPr id="28" name="Group 27"/>
            <p:cNvGrpSpPr/>
            <p:nvPr/>
          </p:nvGrpSpPr>
          <p:grpSpPr>
            <a:xfrm>
              <a:off x="5919098" y="2483849"/>
              <a:ext cx="5836484" cy="2302896"/>
              <a:chOff x="1716678" y="787094"/>
              <a:chExt cx="5836484" cy="2302896"/>
            </a:xfrm>
          </p:grpSpPr>
          <p:sp>
            <p:nvSpPr>
              <p:cNvPr id="29" name="Rectangle: Rounded Corners 28"/>
              <p:cNvSpPr/>
              <p:nvPr/>
            </p:nvSpPr>
            <p:spPr>
              <a:xfrm flipH="1">
                <a:off x="1716678" y="2163238"/>
                <a:ext cx="4577796" cy="825809"/>
              </a:xfrm>
              <a:prstGeom prst="roundRect">
                <a:avLst>
                  <a:gd name="adj" fmla="val 50000"/>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000" b="1" dirty="0">
                    <a:solidFill>
                      <a:schemeClr val="bg1"/>
                    </a:solidFill>
                  </a:rPr>
                  <a:t> </a:t>
                </a:r>
                <a:endParaRPr lang="zh-CN" altLang="en-US" sz="2000" b="1" dirty="0">
                  <a:solidFill>
                    <a:schemeClr val="bg1"/>
                  </a:solidFill>
                </a:endParaRPr>
              </a:p>
            </p:txBody>
          </p:sp>
          <p:sp>
            <p:nvSpPr>
              <p:cNvPr id="30" name="Freeform: Shape 29"/>
              <p:cNvSpPr/>
              <p:nvPr/>
            </p:nvSpPr>
            <p:spPr>
              <a:xfrm>
                <a:off x="1716681" y="2163238"/>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1" name="TextBox 30"/>
              <p:cNvSpPr txBox="1"/>
              <p:nvPr/>
            </p:nvSpPr>
            <p:spPr>
              <a:xfrm>
                <a:off x="2773579" y="787094"/>
                <a:ext cx="4779583" cy="2302896"/>
              </a:xfrm>
              <a:prstGeom prst="rect">
                <a:avLst/>
              </a:prstGeom>
              <a:noFill/>
            </p:spPr>
            <p:txBody>
              <a:bodyPr wrap="none" rtlCol="0" anchor="b">
                <a:normAutofit/>
              </a:bodyPr>
              <a:lstStyle/>
              <a:p>
                <a:pPr>
                  <a:lnSpc>
                    <a:spcPct val="100000"/>
                  </a:lnSpc>
                </a:pPr>
                <a:r>
                  <a:rPr kumimoji="0" lang="en-US" altLang="zh-CN" sz="1600" b="1" i="0" u="none" strike="noStrike" kern="1200" cap="none" spc="0" normalizeH="0" baseline="0" noProof="0" dirty="0">
                    <a:ln>
                      <a:noFill/>
                    </a:ln>
                    <a:solidFill>
                      <a:srgbClr val="FFFFFF"/>
                    </a:solidFill>
                    <a:effectLst/>
                    <a:uLnTx/>
                    <a:uFillTx/>
                  </a:rPr>
                  <a:t>3+ Years' Experience</a:t>
                </a:r>
              </a:p>
              <a:p>
                <a:pPr>
                  <a:lnSpc>
                    <a:spcPct val="100000"/>
                  </a:lnSpc>
                </a:pPr>
                <a:r>
                  <a:rPr kumimoji="0" lang="en-US" altLang="zh-CN" sz="1600" b="1" i="0" u="none" strike="noStrike" kern="1200" cap="none" spc="0" normalizeH="0" baseline="0" noProof="0" dirty="0">
                    <a:ln>
                      <a:noFill/>
                    </a:ln>
                    <a:solidFill>
                      <a:srgbClr val="FFFFFF"/>
                    </a:solidFill>
                    <a:effectLst/>
                    <a:uLnTx/>
                    <a:uFillTx/>
                  </a:rPr>
                  <a:t>£290.40 p/day (£145.20 p/ ½ day) </a:t>
                </a:r>
              </a:p>
              <a:p>
                <a:pPr>
                  <a:lnSpc>
                    <a:spcPct val="100000"/>
                  </a:lnSpc>
                </a:pPr>
                <a:endParaRPr kumimoji="0" lang="zh-CN" altLang="en-US" sz="1600" b="1" i="0" u="none" strike="noStrike" kern="1200" cap="none" spc="0" normalizeH="0" baseline="0" noProof="0" dirty="0">
                  <a:ln>
                    <a:noFill/>
                  </a:ln>
                  <a:solidFill>
                    <a:srgbClr val="FFFFFF"/>
                  </a:solidFill>
                  <a:effectLst/>
                  <a:uLnTx/>
                  <a:uFillTx/>
                </a:endParaRPr>
              </a:p>
            </p:txBody>
          </p:sp>
          <p:sp>
            <p:nvSpPr>
              <p:cNvPr id="33" name="TextBox 32"/>
              <p:cNvSpPr txBox="1"/>
              <p:nvPr/>
            </p:nvSpPr>
            <p:spPr>
              <a:xfrm>
                <a:off x="1827289" y="2314532"/>
                <a:ext cx="585418" cy="523220"/>
              </a:xfrm>
              <a:prstGeom prst="rect">
                <a:avLst/>
              </a:prstGeom>
              <a:noFill/>
            </p:spPr>
            <p:txBody>
              <a:bodyPr wrap="none" rtlCol="0">
                <a:spAutoFit/>
              </a:bodyPr>
              <a:lstStyle/>
              <a:p>
                <a:pPr algn="ctr"/>
                <a:r>
                  <a:rPr lang="en-US" altLang="zh-CN" sz="2800" b="1" dirty="0">
                    <a:solidFill>
                      <a:srgbClr val="FFFFFF"/>
                    </a:solidFill>
                  </a:rPr>
                  <a:t>02</a:t>
                </a:r>
                <a:endParaRPr lang="zh-CN" altLang="en-US" sz="2800" b="1" dirty="0">
                  <a:solidFill>
                    <a:srgbClr val="FFFFFF"/>
                  </a:solidFill>
                </a:endParaRPr>
              </a:p>
            </p:txBody>
          </p:sp>
        </p:grpSp>
        <p:grpSp>
          <p:nvGrpSpPr>
            <p:cNvPr id="35" name="Group 34"/>
            <p:cNvGrpSpPr/>
            <p:nvPr/>
          </p:nvGrpSpPr>
          <p:grpSpPr>
            <a:xfrm>
              <a:off x="6856133" y="4747699"/>
              <a:ext cx="6000885" cy="1274395"/>
              <a:chOff x="1716678" y="1793843"/>
              <a:chExt cx="6000885" cy="1274395"/>
            </a:xfrm>
          </p:grpSpPr>
          <p:sp>
            <p:nvSpPr>
              <p:cNvPr id="36" name="Rectangle: Rounded Corners 35"/>
              <p:cNvSpPr/>
              <p:nvPr/>
            </p:nvSpPr>
            <p:spPr>
              <a:xfrm flipH="1">
                <a:off x="1716678" y="2163238"/>
                <a:ext cx="4577796"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000" b="1" dirty="0">
                    <a:solidFill>
                      <a:schemeClr val="bg1"/>
                    </a:solidFill>
                  </a:rPr>
                  <a:t> </a:t>
                </a:r>
                <a:endParaRPr lang="zh-CN" altLang="en-US" sz="2000" b="1" dirty="0">
                  <a:solidFill>
                    <a:schemeClr val="bg1"/>
                  </a:solidFill>
                </a:endParaRPr>
              </a:p>
            </p:txBody>
          </p:sp>
          <p:sp>
            <p:nvSpPr>
              <p:cNvPr id="37" name="Freeform: Shape 36"/>
              <p:cNvSpPr/>
              <p:nvPr/>
            </p:nvSpPr>
            <p:spPr>
              <a:xfrm>
                <a:off x="1716681" y="2163238"/>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8" name="TextBox 37"/>
              <p:cNvSpPr txBox="1"/>
              <p:nvPr/>
            </p:nvSpPr>
            <p:spPr>
              <a:xfrm>
                <a:off x="2773579" y="1793843"/>
                <a:ext cx="4943984" cy="1274395"/>
              </a:xfrm>
              <a:prstGeom prst="rect">
                <a:avLst/>
              </a:prstGeom>
              <a:noFill/>
            </p:spPr>
            <p:txBody>
              <a:bodyPr wrap="none" rtlCol="0" anchor="b">
                <a:normAutofit/>
              </a:bodyPr>
              <a:lstStyle/>
              <a:p>
                <a:pPr>
                  <a:lnSpc>
                    <a:spcPct val="100000"/>
                  </a:lnSpc>
                </a:pPr>
                <a:r>
                  <a:rPr kumimoji="0" lang="en-US" altLang="zh-CN" sz="1600" b="1" i="0" u="none" strike="noStrike" kern="1200" cap="none" spc="0" normalizeH="0" baseline="0" noProof="0" dirty="0">
                    <a:ln>
                      <a:noFill/>
                    </a:ln>
                    <a:solidFill>
                      <a:srgbClr val="FFFFFF"/>
                    </a:solidFill>
                    <a:effectLst/>
                    <a:uLnTx/>
                    <a:uFillTx/>
                  </a:rPr>
                  <a:t>5+ Years' Experience</a:t>
                </a:r>
              </a:p>
              <a:p>
                <a:pPr>
                  <a:lnSpc>
                    <a:spcPct val="100000"/>
                  </a:lnSpc>
                </a:pPr>
                <a:r>
                  <a:rPr kumimoji="0" lang="en-US" altLang="zh-CN" sz="1600" b="1" i="0" u="none" strike="noStrike" kern="1200" cap="none" spc="0" normalizeH="0" baseline="0" noProof="0" dirty="0">
                    <a:ln>
                      <a:noFill/>
                    </a:ln>
                    <a:solidFill>
                      <a:srgbClr val="FFFFFF"/>
                    </a:solidFill>
                    <a:effectLst/>
                    <a:uLnTx/>
                    <a:uFillTx/>
                  </a:rPr>
                  <a:t>£359.20 p/day (£179.60 p/ ½ day) </a:t>
                </a:r>
              </a:p>
              <a:p>
                <a:pPr>
                  <a:lnSpc>
                    <a:spcPct val="100000"/>
                  </a:lnSpc>
                </a:pPr>
                <a:endParaRPr kumimoji="0" lang="zh-CN" altLang="en-US" sz="1600" b="1" i="0" u="none" strike="noStrike" kern="1200" cap="none" spc="0" normalizeH="0" baseline="0" noProof="0" dirty="0">
                  <a:ln>
                    <a:noFill/>
                  </a:ln>
                  <a:solidFill>
                    <a:srgbClr val="FFFFFF"/>
                  </a:solidFill>
                  <a:effectLst/>
                  <a:uLnTx/>
                  <a:uFillTx/>
                </a:endParaRPr>
              </a:p>
            </p:txBody>
          </p:sp>
          <p:sp>
            <p:nvSpPr>
              <p:cNvPr id="40" name="TextBox 39"/>
              <p:cNvSpPr txBox="1"/>
              <p:nvPr/>
            </p:nvSpPr>
            <p:spPr>
              <a:xfrm>
                <a:off x="1827289" y="2314532"/>
                <a:ext cx="585418" cy="523220"/>
              </a:xfrm>
              <a:prstGeom prst="rect">
                <a:avLst/>
              </a:prstGeom>
              <a:noFill/>
            </p:spPr>
            <p:txBody>
              <a:bodyPr wrap="none" rtlCol="0">
                <a:spAutoFit/>
              </a:bodyPr>
              <a:lstStyle/>
              <a:p>
                <a:pPr algn="ctr"/>
                <a:r>
                  <a:rPr lang="en-US" altLang="zh-CN" sz="2800" b="1" dirty="0">
                    <a:solidFill>
                      <a:srgbClr val="FFFFFF"/>
                    </a:solidFill>
                  </a:rPr>
                  <a:t>03</a:t>
                </a:r>
                <a:endParaRPr lang="zh-CN" altLang="en-US" sz="2800" b="1" dirty="0">
                  <a:solidFill>
                    <a:srgbClr val="FFFFFF"/>
                  </a:solidFill>
                </a:endParaRPr>
              </a:p>
            </p:txBody>
          </p:sp>
        </p:grpSp>
        <p:grpSp>
          <p:nvGrpSpPr>
            <p:cNvPr id="51" name="Group 50"/>
            <p:cNvGrpSpPr/>
            <p:nvPr/>
          </p:nvGrpSpPr>
          <p:grpSpPr>
            <a:xfrm>
              <a:off x="700757" y="1332623"/>
              <a:ext cx="11956033" cy="2278468"/>
              <a:chOff x="700757" y="5393238"/>
              <a:chExt cx="11956033" cy="2278468"/>
            </a:xfrm>
          </p:grpSpPr>
          <p:sp>
            <p:nvSpPr>
              <p:cNvPr id="52" name="TextBox 51"/>
              <p:cNvSpPr txBox="1"/>
              <p:nvPr/>
            </p:nvSpPr>
            <p:spPr>
              <a:xfrm>
                <a:off x="700757" y="5393238"/>
                <a:ext cx="10845800" cy="830997"/>
              </a:xfrm>
              <a:prstGeom prst="rect">
                <a:avLst/>
              </a:prstGeom>
              <a:noFill/>
            </p:spPr>
            <p:txBody>
              <a:bodyPr wrap="square" rtlCol="0">
                <a:spAutoFit/>
              </a:bodyPr>
              <a:lstStyle/>
              <a:p>
                <a:pPr>
                  <a:lnSpc>
                    <a:spcPct val="100000"/>
                  </a:lnSpc>
                </a:pPr>
                <a:r>
                  <a:rPr lang="en-US" altLang="zh-CN" sz="2400" dirty="0"/>
                  <a:t>£1,796.00 </a:t>
                </a:r>
                <a:r>
                  <a:rPr lang="en-US" altLang="zh-CN" sz="1400" dirty="0"/>
                  <a:t>(Five Days, Five Years Artist) </a:t>
                </a:r>
                <a:r>
                  <a:rPr lang="en-US" altLang="zh-CN" sz="2400" dirty="0"/>
                  <a:t>+ £179.60 </a:t>
                </a:r>
                <a:r>
                  <a:rPr lang="en-US" altLang="zh-CN" sz="1400" dirty="0"/>
                  <a:t>(Half-Day Five-Year Artist) </a:t>
                </a:r>
                <a:r>
                  <a:rPr lang="en-US" altLang="zh-CN" sz="2400" dirty="0"/>
                  <a:t>+ £117.20 </a:t>
                </a:r>
                <a:r>
                  <a:rPr lang="en-US" altLang="zh-CN" sz="1400" dirty="0"/>
                  <a:t>(Half-day newly graduated artist) </a:t>
                </a:r>
                <a:r>
                  <a:rPr lang="en-US" altLang="zh-CN" sz="2400" dirty="0"/>
                  <a:t>+ £117.20 </a:t>
                </a:r>
                <a:r>
                  <a:rPr lang="en-US" altLang="zh-CN" sz="1400" dirty="0"/>
                  <a:t>(Half-day new graduated artist) </a:t>
                </a:r>
                <a:r>
                  <a:rPr lang="en-US" altLang="zh-CN" sz="2400" dirty="0"/>
                  <a:t>= </a:t>
                </a:r>
                <a:r>
                  <a:rPr lang="en-US" altLang="zh-CN" sz="2400" b="1" dirty="0">
                    <a:solidFill>
                      <a:schemeClr val="accent1">
                        <a:lumMod val="75000"/>
                      </a:schemeClr>
                    </a:solidFill>
                  </a:rPr>
                  <a:t>£2,210.00.</a:t>
                </a:r>
                <a:endParaRPr lang="zh-CN" altLang="en-US" sz="2400" b="1" dirty="0">
                  <a:solidFill>
                    <a:schemeClr val="accent1">
                      <a:lumMod val="75000"/>
                    </a:schemeClr>
                  </a:solidFill>
                </a:endParaRPr>
              </a:p>
            </p:txBody>
          </p:sp>
          <p:sp>
            <p:nvSpPr>
              <p:cNvPr id="53" name="TextBox 52"/>
              <p:cNvSpPr txBox="1"/>
              <p:nvPr/>
            </p:nvSpPr>
            <p:spPr>
              <a:xfrm>
                <a:off x="1785590" y="7376882"/>
                <a:ext cx="10871200" cy="294824"/>
              </a:xfrm>
              <a:prstGeom prst="rect">
                <a:avLst/>
              </a:prstGeom>
              <a:noFill/>
            </p:spPr>
            <p:txBody>
              <a:bodyPr wrap="square" rtlCol="0">
                <a:spAutoFit/>
              </a:bodyPr>
              <a:lstStyle/>
              <a:p>
                <a:pPr>
                  <a:lnSpc>
                    <a:spcPct val="120000"/>
                  </a:lnSpc>
                </a:pPr>
                <a:endParaRPr kumimoji="0" lang="zh-CN" altLang="en-US" sz="1200" b="0" i="0" u="none" strike="noStrike" kern="1200" cap="none" spc="0" normalizeH="0" baseline="0" noProof="0" dirty="0">
                  <a:ln>
                    <a:noFill/>
                  </a:ln>
                  <a:effectLst/>
                  <a:uLnTx/>
                  <a:uFillTx/>
                </a:endParaRPr>
              </a:p>
            </p:txBody>
          </p:sp>
        </p:grpSp>
        <p:grpSp>
          <p:nvGrpSpPr>
            <p:cNvPr id="117" name="Group 116"/>
            <p:cNvGrpSpPr/>
            <p:nvPr/>
          </p:nvGrpSpPr>
          <p:grpSpPr>
            <a:xfrm flipH="1">
              <a:off x="1115622" y="2621853"/>
              <a:ext cx="3865563" cy="3321050"/>
              <a:chOff x="4157663" y="1766888"/>
              <a:chExt cx="3865563" cy="3321050"/>
            </a:xfrm>
          </p:grpSpPr>
          <p:sp>
            <p:nvSpPr>
              <p:cNvPr id="118" name="Rectangle 117"/>
              <p:cNvSpPr/>
              <p:nvPr/>
            </p:nvSpPr>
            <p:spPr bwMode="auto">
              <a:xfrm>
                <a:off x="4176713" y="1774825"/>
                <a:ext cx="383857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Freeform: Shape 118"/>
              <p:cNvSpPr/>
              <p:nvPr/>
            </p:nvSpPr>
            <p:spPr bwMode="auto">
              <a:xfrm>
                <a:off x="7727951" y="1949450"/>
                <a:ext cx="276225" cy="153988"/>
              </a:xfrm>
              <a:custGeom>
                <a:avLst/>
                <a:gdLst>
                  <a:gd name="T0" fmla="*/ 73 w 73"/>
                  <a:gd name="T1" fmla="*/ 41 h 41"/>
                  <a:gd name="T2" fmla="*/ 48 w 73"/>
                  <a:gd name="T3" fmla="*/ 0 h 41"/>
                  <a:gd name="T4" fmla="*/ 1 w 73"/>
                  <a:gd name="T5" fmla="*/ 34 h 41"/>
                  <a:gd name="T6" fmla="*/ 73 w 73"/>
                  <a:gd name="T7" fmla="*/ 41 h 41"/>
                </a:gdLst>
                <a:ahLst/>
                <a:cxnLst>
                  <a:cxn ang="0">
                    <a:pos x="T0" y="T1"/>
                  </a:cxn>
                  <a:cxn ang="0">
                    <a:pos x="T2" y="T3"/>
                  </a:cxn>
                  <a:cxn ang="0">
                    <a:pos x="T4" y="T5"/>
                  </a:cxn>
                  <a:cxn ang="0">
                    <a:pos x="T6" y="T7"/>
                  </a:cxn>
                </a:cxnLst>
                <a:rect l="0" t="0" r="r" b="b"/>
                <a:pathLst>
                  <a:path w="73" h="41">
                    <a:moveTo>
                      <a:pt x="73" y="41"/>
                    </a:moveTo>
                    <a:cubicBezTo>
                      <a:pt x="73" y="41"/>
                      <a:pt x="63" y="24"/>
                      <a:pt x="48" y="0"/>
                    </a:cubicBezTo>
                    <a:cubicBezTo>
                      <a:pt x="48" y="0"/>
                      <a:pt x="0" y="36"/>
                      <a:pt x="1" y="34"/>
                    </a:cubicBezTo>
                    <a:cubicBezTo>
                      <a:pt x="1" y="32"/>
                      <a:pt x="73" y="41"/>
                      <a:pt x="73" y="4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Shape 119"/>
              <p:cNvSpPr/>
              <p:nvPr/>
            </p:nvSpPr>
            <p:spPr bwMode="auto">
              <a:xfrm>
                <a:off x="7721601" y="1941513"/>
                <a:ext cx="290513" cy="169863"/>
              </a:xfrm>
              <a:custGeom>
                <a:avLst/>
                <a:gdLst>
                  <a:gd name="T0" fmla="*/ 75 w 77"/>
                  <a:gd name="T1" fmla="*/ 45 h 45"/>
                  <a:gd name="T2" fmla="*/ 74 w 77"/>
                  <a:gd name="T3" fmla="*/ 45 h 45"/>
                  <a:gd name="T4" fmla="*/ 3 w 77"/>
                  <a:gd name="T5" fmla="*/ 38 h 45"/>
                  <a:gd name="T6" fmla="*/ 1 w 77"/>
                  <a:gd name="T7" fmla="*/ 38 h 45"/>
                  <a:gd name="T8" fmla="*/ 0 w 77"/>
                  <a:gd name="T9" fmla="*/ 35 h 45"/>
                  <a:gd name="T10" fmla="*/ 2 w 77"/>
                  <a:gd name="T11" fmla="*/ 34 h 45"/>
                  <a:gd name="T12" fmla="*/ 2 w 77"/>
                  <a:gd name="T13" fmla="*/ 34 h 45"/>
                  <a:gd name="T14" fmla="*/ 49 w 77"/>
                  <a:gd name="T15" fmla="*/ 0 h 45"/>
                  <a:gd name="T16" fmla="*/ 50 w 77"/>
                  <a:gd name="T17" fmla="*/ 0 h 45"/>
                  <a:gd name="T18" fmla="*/ 52 w 77"/>
                  <a:gd name="T19" fmla="*/ 1 h 45"/>
                  <a:gd name="T20" fmla="*/ 76 w 77"/>
                  <a:gd name="T21" fmla="*/ 42 h 45"/>
                  <a:gd name="T22" fmla="*/ 76 w 77"/>
                  <a:gd name="T23" fmla="*/ 45 h 45"/>
                  <a:gd name="T24" fmla="*/ 75 w 77"/>
                  <a:gd name="T25" fmla="*/ 45 h 45"/>
                  <a:gd name="T26" fmla="*/ 10 w 77"/>
                  <a:gd name="T27" fmla="*/ 34 h 45"/>
                  <a:gd name="T28" fmla="*/ 71 w 77"/>
                  <a:gd name="T29" fmla="*/ 41 h 45"/>
                  <a:gd name="T30" fmla="*/ 49 w 77"/>
                  <a:gd name="T31" fmla="*/ 5 h 45"/>
                  <a:gd name="T32" fmla="*/ 10 w 77"/>
                  <a:gd name="T33"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45">
                    <a:moveTo>
                      <a:pt x="75" y="45"/>
                    </a:moveTo>
                    <a:cubicBezTo>
                      <a:pt x="74" y="45"/>
                      <a:pt x="74" y="45"/>
                      <a:pt x="74" y="45"/>
                    </a:cubicBezTo>
                    <a:cubicBezTo>
                      <a:pt x="49" y="42"/>
                      <a:pt x="8" y="37"/>
                      <a:pt x="3" y="38"/>
                    </a:cubicBezTo>
                    <a:cubicBezTo>
                      <a:pt x="2" y="38"/>
                      <a:pt x="2" y="38"/>
                      <a:pt x="1" y="38"/>
                    </a:cubicBezTo>
                    <a:cubicBezTo>
                      <a:pt x="1" y="37"/>
                      <a:pt x="0" y="36"/>
                      <a:pt x="0" y="35"/>
                    </a:cubicBezTo>
                    <a:cubicBezTo>
                      <a:pt x="0" y="35"/>
                      <a:pt x="1" y="34"/>
                      <a:pt x="2" y="34"/>
                    </a:cubicBezTo>
                    <a:cubicBezTo>
                      <a:pt x="2" y="34"/>
                      <a:pt x="2" y="34"/>
                      <a:pt x="2" y="34"/>
                    </a:cubicBezTo>
                    <a:cubicBezTo>
                      <a:pt x="5" y="33"/>
                      <a:pt x="32" y="13"/>
                      <a:pt x="49" y="0"/>
                    </a:cubicBezTo>
                    <a:cubicBezTo>
                      <a:pt x="49" y="0"/>
                      <a:pt x="50" y="0"/>
                      <a:pt x="50" y="0"/>
                    </a:cubicBezTo>
                    <a:cubicBezTo>
                      <a:pt x="51" y="0"/>
                      <a:pt x="51" y="0"/>
                      <a:pt x="52" y="1"/>
                    </a:cubicBezTo>
                    <a:cubicBezTo>
                      <a:pt x="67" y="25"/>
                      <a:pt x="76" y="42"/>
                      <a:pt x="76" y="42"/>
                    </a:cubicBezTo>
                    <a:cubicBezTo>
                      <a:pt x="77" y="43"/>
                      <a:pt x="76" y="44"/>
                      <a:pt x="76" y="45"/>
                    </a:cubicBezTo>
                    <a:cubicBezTo>
                      <a:pt x="75" y="45"/>
                      <a:pt x="75" y="45"/>
                      <a:pt x="75" y="45"/>
                    </a:cubicBezTo>
                    <a:close/>
                    <a:moveTo>
                      <a:pt x="10" y="34"/>
                    </a:moveTo>
                    <a:cubicBezTo>
                      <a:pt x="18" y="34"/>
                      <a:pt x="36" y="36"/>
                      <a:pt x="71" y="41"/>
                    </a:cubicBezTo>
                    <a:cubicBezTo>
                      <a:pt x="67" y="35"/>
                      <a:pt x="60" y="21"/>
                      <a:pt x="49" y="5"/>
                    </a:cubicBezTo>
                    <a:cubicBezTo>
                      <a:pt x="28" y="21"/>
                      <a:pt x="16" y="29"/>
                      <a:pt x="10" y="3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Shape 120"/>
              <p:cNvSpPr/>
              <p:nvPr/>
            </p:nvSpPr>
            <p:spPr bwMode="auto">
              <a:xfrm>
                <a:off x="5513388" y="4573588"/>
                <a:ext cx="123825" cy="265113"/>
              </a:xfrm>
              <a:custGeom>
                <a:avLst/>
                <a:gdLst>
                  <a:gd name="T0" fmla="*/ 57 w 78"/>
                  <a:gd name="T1" fmla="*/ 167 h 167"/>
                  <a:gd name="T2" fmla="*/ 0 w 78"/>
                  <a:gd name="T3" fmla="*/ 71 h 167"/>
                  <a:gd name="T4" fmla="*/ 78 w 78"/>
                  <a:gd name="T5" fmla="*/ 0 h 167"/>
                  <a:gd name="T6" fmla="*/ 57 w 78"/>
                  <a:gd name="T7" fmla="*/ 167 h 167"/>
                </a:gdLst>
                <a:ahLst/>
                <a:cxnLst>
                  <a:cxn ang="0">
                    <a:pos x="T0" y="T1"/>
                  </a:cxn>
                  <a:cxn ang="0">
                    <a:pos x="T2" y="T3"/>
                  </a:cxn>
                  <a:cxn ang="0">
                    <a:pos x="T4" y="T5"/>
                  </a:cxn>
                  <a:cxn ang="0">
                    <a:pos x="T6" y="T7"/>
                  </a:cxn>
                </a:cxnLst>
                <a:rect l="0" t="0" r="r" b="b"/>
                <a:pathLst>
                  <a:path w="78" h="167">
                    <a:moveTo>
                      <a:pt x="57" y="167"/>
                    </a:moveTo>
                    <a:lnTo>
                      <a:pt x="0" y="71"/>
                    </a:lnTo>
                    <a:lnTo>
                      <a:pt x="78" y="0"/>
                    </a:lnTo>
                    <a:lnTo>
                      <a:pt x="57" y="167"/>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Shape 121"/>
              <p:cNvSpPr/>
              <p:nvPr/>
            </p:nvSpPr>
            <p:spPr bwMode="auto">
              <a:xfrm>
                <a:off x="5502276" y="4565650"/>
                <a:ext cx="142875" cy="279400"/>
              </a:xfrm>
              <a:custGeom>
                <a:avLst/>
                <a:gdLst>
                  <a:gd name="T0" fmla="*/ 27 w 38"/>
                  <a:gd name="T1" fmla="*/ 74 h 74"/>
                  <a:gd name="T2" fmla="*/ 25 w 38"/>
                  <a:gd name="T3" fmla="*/ 73 h 74"/>
                  <a:gd name="T4" fmla="*/ 1 w 38"/>
                  <a:gd name="T5" fmla="*/ 33 h 74"/>
                  <a:gd name="T6" fmla="*/ 1 w 38"/>
                  <a:gd name="T7" fmla="*/ 31 h 74"/>
                  <a:gd name="T8" fmla="*/ 34 w 38"/>
                  <a:gd name="T9" fmla="*/ 1 h 74"/>
                  <a:gd name="T10" fmla="*/ 37 w 38"/>
                  <a:gd name="T11" fmla="*/ 1 h 74"/>
                  <a:gd name="T12" fmla="*/ 38 w 38"/>
                  <a:gd name="T13" fmla="*/ 3 h 74"/>
                  <a:gd name="T14" fmla="*/ 29 w 38"/>
                  <a:gd name="T15" fmla="*/ 73 h 74"/>
                  <a:gd name="T16" fmla="*/ 27 w 38"/>
                  <a:gd name="T17" fmla="*/ 74 h 74"/>
                  <a:gd name="T18" fmla="*/ 5 w 38"/>
                  <a:gd name="T19" fmla="*/ 33 h 74"/>
                  <a:gd name="T20" fmla="*/ 26 w 38"/>
                  <a:gd name="T21" fmla="*/ 66 h 74"/>
                  <a:gd name="T22" fmla="*/ 33 w 38"/>
                  <a:gd name="T23" fmla="*/ 8 h 74"/>
                  <a:gd name="T24" fmla="*/ 5 w 38"/>
                  <a:gd name="T2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74">
                    <a:moveTo>
                      <a:pt x="27" y="74"/>
                    </a:moveTo>
                    <a:cubicBezTo>
                      <a:pt x="26" y="74"/>
                      <a:pt x="25" y="74"/>
                      <a:pt x="25" y="73"/>
                    </a:cubicBezTo>
                    <a:cubicBezTo>
                      <a:pt x="1" y="33"/>
                      <a:pt x="1" y="33"/>
                      <a:pt x="1" y="33"/>
                    </a:cubicBezTo>
                    <a:cubicBezTo>
                      <a:pt x="0" y="33"/>
                      <a:pt x="1" y="32"/>
                      <a:pt x="1" y="31"/>
                    </a:cubicBezTo>
                    <a:cubicBezTo>
                      <a:pt x="34" y="1"/>
                      <a:pt x="34" y="1"/>
                      <a:pt x="34" y="1"/>
                    </a:cubicBezTo>
                    <a:cubicBezTo>
                      <a:pt x="35" y="0"/>
                      <a:pt x="36" y="0"/>
                      <a:pt x="37" y="1"/>
                    </a:cubicBezTo>
                    <a:cubicBezTo>
                      <a:pt x="38" y="1"/>
                      <a:pt x="38" y="2"/>
                      <a:pt x="38" y="3"/>
                    </a:cubicBezTo>
                    <a:cubicBezTo>
                      <a:pt x="29" y="73"/>
                      <a:pt x="29" y="73"/>
                      <a:pt x="29" y="73"/>
                    </a:cubicBezTo>
                    <a:cubicBezTo>
                      <a:pt x="29" y="73"/>
                      <a:pt x="28" y="74"/>
                      <a:pt x="27" y="74"/>
                    </a:cubicBezTo>
                    <a:close/>
                    <a:moveTo>
                      <a:pt x="5" y="33"/>
                    </a:moveTo>
                    <a:cubicBezTo>
                      <a:pt x="26" y="66"/>
                      <a:pt x="26" y="66"/>
                      <a:pt x="26" y="66"/>
                    </a:cubicBezTo>
                    <a:cubicBezTo>
                      <a:pt x="33" y="8"/>
                      <a:pt x="33" y="8"/>
                      <a:pt x="33" y="8"/>
                    </a:cubicBezTo>
                    <a:lnTo>
                      <a:pt x="5" y="3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Shape 122"/>
              <p:cNvSpPr/>
              <p:nvPr/>
            </p:nvSpPr>
            <p:spPr bwMode="auto">
              <a:xfrm>
                <a:off x="5568951" y="1930400"/>
                <a:ext cx="2454275" cy="3157538"/>
              </a:xfrm>
              <a:custGeom>
                <a:avLst/>
                <a:gdLst>
                  <a:gd name="T0" fmla="*/ 24 w 650"/>
                  <a:gd name="T1" fmla="*/ 779 h 836"/>
                  <a:gd name="T2" fmla="*/ 410 w 650"/>
                  <a:gd name="T3" fmla="*/ 834 h 836"/>
                  <a:gd name="T4" fmla="*/ 446 w 650"/>
                  <a:gd name="T5" fmla="*/ 810 h 836"/>
                  <a:gd name="T6" fmla="*/ 646 w 650"/>
                  <a:gd name="T7" fmla="*/ 63 h 836"/>
                  <a:gd name="T8" fmla="*/ 624 w 650"/>
                  <a:gd name="T9" fmla="*/ 33 h 836"/>
                  <a:gd name="T10" fmla="*/ 231 w 650"/>
                  <a:gd name="T11" fmla="*/ 1 h 836"/>
                  <a:gd name="T12" fmla="*/ 196 w 650"/>
                  <a:gd name="T13" fmla="*/ 26 h 836"/>
                  <a:gd name="T14" fmla="*/ 4 w 650"/>
                  <a:gd name="T15" fmla="*/ 748 h 836"/>
                  <a:gd name="T16" fmla="*/ 20 w 650"/>
                  <a:gd name="T17" fmla="*/ 778 h 836"/>
                  <a:gd name="T18" fmla="*/ 24 w 650"/>
                  <a:gd name="T19" fmla="*/ 779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836">
                    <a:moveTo>
                      <a:pt x="24" y="779"/>
                    </a:moveTo>
                    <a:cubicBezTo>
                      <a:pt x="410" y="834"/>
                      <a:pt x="410" y="834"/>
                      <a:pt x="410" y="834"/>
                    </a:cubicBezTo>
                    <a:cubicBezTo>
                      <a:pt x="426" y="836"/>
                      <a:pt x="442" y="826"/>
                      <a:pt x="446" y="810"/>
                    </a:cubicBezTo>
                    <a:cubicBezTo>
                      <a:pt x="646" y="63"/>
                      <a:pt x="646" y="63"/>
                      <a:pt x="646" y="63"/>
                    </a:cubicBezTo>
                    <a:cubicBezTo>
                      <a:pt x="650" y="48"/>
                      <a:pt x="640" y="34"/>
                      <a:pt x="624" y="33"/>
                    </a:cubicBezTo>
                    <a:cubicBezTo>
                      <a:pt x="231" y="1"/>
                      <a:pt x="231" y="1"/>
                      <a:pt x="231" y="1"/>
                    </a:cubicBezTo>
                    <a:cubicBezTo>
                      <a:pt x="215" y="0"/>
                      <a:pt x="200" y="11"/>
                      <a:pt x="196" y="26"/>
                    </a:cubicBezTo>
                    <a:cubicBezTo>
                      <a:pt x="4" y="748"/>
                      <a:pt x="4" y="748"/>
                      <a:pt x="4" y="748"/>
                    </a:cubicBezTo>
                    <a:cubicBezTo>
                      <a:pt x="0" y="761"/>
                      <a:pt x="8" y="774"/>
                      <a:pt x="20" y="778"/>
                    </a:cubicBezTo>
                    <a:cubicBezTo>
                      <a:pt x="22" y="778"/>
                      <a:pt x="23" y="778"/>
                      <a:pt x="24" y="77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Shape 123"/>
              <p:cNvSpPr/>
              <p:nvPr/>
            </p:nvSpPr>
            <p:spPr bwMode="auto">
              <a:xfrm>
                <a:off x="5568951" y="1922463"/>
                <a:ext cx="2454275" cy="3165475"/>
              </a:xfrm>
              <a:custGeom>
                <a:avLst/>
                <a:gdLst>
                  <a:gd name="T0" fmla="*/ 414 w 650"/>
                  <a:gd name="T1" fmla="*/ 838 h 838"/>
                  <a:gd name="T2" fmla="*/ 410 w 650"/>
                  <a:gd name="T3" fmla="*/ 838 h 838"/>
                  <a:gd name="T4" fmla="*/ 24 w 650"/>
                  <a:gd name="T5" fmla="*/ 783 h 838"/>
                  <a:gd name="T6" fmla="*/ 24 w 650"/>
                  <a:gd name="T7" fmla="*/ 783 h 838"/>
                  <a:gd name="T8" fmla="*/ 5 w 650"/>
                  <a:gd name="T9" fmla="*/ 771 h 838"/>
                  <a:gd name="T10" fmla="*/ 2 w 650"/>
                  <a:gd name="T11" fmla="*/ 749 h 838"/>
                  <a:gd name="T12" fmla="*/ 193 w 650"/>
                  <a:gd name="T13" fmla="*/ 28 h 838"/>
                  <a:gd name="T14" fmla="*/ 231 w 650"/>
                  <a:gd name="T15" fmla="*/ 1 h 838"/>
                  <a:gd name="T16" fmla="*/ 624 w 650"/>
                  <a:gd name="T17" fmla="*/ 33 h 838"/>
                  <a:gd name="T18" fmla="*/ 644 w 650"/>
                  <a:gd name="T19" fmla="*/ 44 h 838"/>
                  <a:gd name="T20" fmla="*/ 648 w 650"/>
                  <a:gd name="T21" fmla="*/ 66 h 838"/>
                  <a:gd name="T22" fmla="*/ 448 w 650"/>
                  <a:gd name="T23" fmla="*/ 812 h 838"/>
                  <a:gd name="T24" fmla="*/ 414 w 650"/>
                  <a:gd name="T25" fmla="*/ 838 h 838"/>
                  <a:gd name="T26" fmla="*/ 24 w 650"/>
                  <a:gd name="T27" fmla="*/ 779 h 838"/>
                  <a:gd name="T28" fmla="*/ 410 w 650"/>
                  <a:gd name="T29" fmla="*/ 834 h 838"/>
                  <a:gd name="T30" fmla="*/ 445 w 650"/>
                  <a:gd name="T31" fmla="*/ 811 h 838"/>
                  <a:gd name="T32" fmla="*/ 644 w 650"/>
                  <a:gd name="T33" fmla="*/ 65 h 838"/>
                  <a:gd name="T34" fmla="*/ 641 w 650"/>
                  <a:gd name="T35" fmla="*/ 46 h 838"/>
                  <a:gd name="T36" fmla="*/ 624 w 650"/>
                  <a:gd name="T37" fmla="*/ 37 h 838"/>
                  <a:gd name="T38" fmla="*/ 230 w 650"/>
                  <a:gd name="T39" fmla="*/ 5 h 838"/>
                  <a:gd name="T40" fmla="*/ 197 w 650"/>
                  <a:gd name="T41" fmla="*/ 29 h 838"/>
                  <a:gd name="T42" fmla="*/ 6 w 650"/>
                  <a:gd name="T43" fmla="*/ 750 h 838"/>
                  <a:gd name="T44" fmla="*/ 9 w 650"/>
                  <a:gd name="T45" fmla="*/ 769 h 838"/>
                  <a:gd name="T46" fmla="*/ 24 w 650"/>
                  <a:gd name="T47" fmla="*/ 779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838">
                    <a:moveTo>
                      <a:pt x="414" y="838"/>
                    </a:moveTo>
                    <a:cubicBezTo>
                      <a:pt x="413" y="838"/>
                      <a:pt x="411" y="838"/>
                      <a:pt x="410" y="838"/>
                    </a:cubicBezTo>
                    <a:cubicBezTo>
                      <a:pt x="24" y="783"/>
                      <a:pt x="24" y="783"/>
                      <a:pt x="24" y="783"/>
                    </a:cubicBezTo>
                    <a:cubicBezTo>
                      <a:pt x="24" y="783"/>
                      <a:pt x="24" y="783"/>
                      <a:pt x="24" y="783"/>
                    </a:cubicBezTo>
                    <a:cubicBezTo>
                      <a:pt x="16" y="782"/>
                      <a:pt x="9" y="778"/>
                      <a:pt x="5" y="771"/>
                    </a:cubicBezTo>
                    <a:cubicBezTo>
                      <a:pt x="1" y="765"/>
                      <a:pt x="0" y="757"/>
                      <a:pt x="2" y="749"/>
                    </a:cubicBezTo>
                    <a:cubicBezTo>
                      <a:pt x="193" y="28"/>
                      <a:pt x="193" y="28"/>
                      <a:pt x="193" y="28"/>
                    </a:cubicBezTo>
                    <a:cubicBezTo>
                      <a:pt x="198" y="11"/>
                      <a:pt x="214" y="0"/>
                      <a:pt x="231" y="1"/>
                    </a:cubicBezTo>
                    <a:cubicBezTo>
                      <a:pt x="624" y="33"/>
                      <a:pt x="624" y="33"/>
                      <a:pt x="624" y="33"/>
                    </a:cubicBezTo>
                    <a:cubicBezTo>
                      <a:pt x="632" y="33"/>
                      <a:pt x="639" y="37"/>
                      <a:pt x="644" y="44"/>
                    </a:cubicBezTo>
                    <a:cubicBezTo>
                      <a:pt x="649" y="50"/>
                      <a:pt x="650" y="58"/>
                      <a:pt x="648" y="66"/>
                    </a:cubicBezTo>
                    <a:cubicBezTo>
                      <a:pt x="448" y="812"/>
                      <a:pt x="448" y="812"/>
                      <a:pt x="448" y="812"/>
                    </a:cubicBezTo>
                    <a:cubicBezTo>
                      <a:pt x="444" y="827"/>
                      <a:pt x="430" y="838"/>
                      <a:pt x="414" y="838"/>
                    </a:cubicBezTo>
                    <a:close/>
                    <a:moveTo>
                      <a:pt x="24" y="779"/>
                    </a:moveTo>
                    <a:cubicBezTo>
                      <a:pt x="410" y="834"/>
                      <a:pt x="410" y="834"/>
                      <a:pt x="410" y="834"/>
                    </a:cubicBezTo>
                    <a:cubicBezTo>
                      <a:pt x="425" y="836"/>
                      <a:pt x="440" y="826"/>
                      <a:pt x="445" y="811"/>
                    </a:cubicBezTo>
                    <a:cubicBezTo>
                      <a:pt x="644" y="65"/>
                      <a:pt x="644" y="65"/>
                      <a:pt x="644" y="65"/>
                    </a:cubicBezTo>
                    <a:cubicBezTo>
                      <a:pt x="646" y="59"/>
                      <a:pt x="645" y="52"/>
                      <a:pt x="641" y="46"/>
                    </a:cubicBezTo>
                    <a:cubicBezTo>
                      <a:pt x="637" y="41"/>
                      <a:pt x="631" y="37"/>
                      <a:pt x="624" y="37"/>
                    </a:cubicBezTo>
                    <a:cubicBezTo>
                      <a:pt x="230" y="5"/>
                      <a:pt x="230" y="5"/>
                      <a:pt x="230" y="5"/>
                    </a:cubicBezTo>
                    <a:cubicBezTo>
                      <a:pt x="215" y="4"/>
                      <a:pt x="202" y="14"/>
                      <a:pt x="197" y="29"/>
                    </a:cubicBezTo>
                    <a:cubicBezTo>
                      <a:pt x="6" y="750"/>
                      <a:pt x="6" y="750"/>
                      <a:pt x="6" y="750"/>
                    </a:cubicBezTo>
                    <a:cubicBezTo>
                      <a:pt x="4" y="757"/>
                      <a:pt x="5" y="764"/>
                      <a:pt x="9" y="769"/>
                    </a:cubicBezTo>
                    <a:cubicBezTo>
                      <a:pt x="12" y="774"/>
                      <a:pt x="18" y="778"/>
                      <a:pt x="24" y="77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Shape 124"/>
              <p:cNvSpPr/>
              <p:nvPr/>
            </p:nvSpPr>
            <p:spPr bwMode="auto">
              <a:xfrm>
                <a:off x="5475288" y="1774825"/>
                <a:ext cx="2452688" cy="3157538"/>
              </a:xfrm>
              <a:custGeom>
                <a:avLst/>
                <a:gdLst>
                  <a:gd name="T0" fmla="*/ 24 w 650"/>
                  <a:gd name="T1" fmla="*/ 779 h 836"/>
                  <a:gd name="T2" fmla="*/ 410 w 650"/>
                  <a:gd name="T3" fmla="*/ 833 h 836"/>
                  <a:gd name="T4" fmla="*/ 446 w 650"/>
                  <a:gd name="T5" fmla="*/ 810 h 836"/>
                  <a:gd name="T6" fmla="*/ 646 w 650"/>
                  <a:gd name="T7" fmla="*/ 63 h 836"/>
                  <a:gd name="T8" fmla="*/ 624 w 650"/>
                  <a:gd name="T9" fmla="*/ 33 h 836"/>
                  <a:gd name="T10" fmla="*/ 230 w 650"/>
                  <a:gd name="T11" fmla="*/ 1 h 836"/>
                  <a:gd name="T12" fmla="*/ 195 w 650"/>
                  <a:gd name="T13" fmla="*/ 26 h 836"/>
                  <a:gd name="T14" fmla="*/ 4 w 650"/>
                  <a:gd name="T15" fmla="*/ 748 h 836"/>
                  <a:gd name="T16" fmla="*/ 20 w 650"/>
                  <a:gd name="T17" fmla="*/ 778 h 836"/>
                  <a:gd name="T18" fmla="*/ 24 w 650"/>
                  <a:gd name="T19" fmla="*/ 779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836">
                    <a:moveTo>
                      <a:pt x="24" y="779"/>
                    </a:moveTo>
                    <a:cubicBezTo>
                      <a:pt x="410" y="833"/>
                      <a:pt x="410" y="833"/>
                      <a:pt x="410" y="833"/>
                    </a:cubicBezTo>
                    <a:cubicBezTo>
                      <a:pt x="426" y="836"/>
                      <a:pt x="442" y="826"/>
                      <a:pt x="446" y="810"/>
                    </a:cubicBezTo>
                    <a:cubicBezTo>
                      <a:pt x="646" y="63"/>
                      <a:pt x="646" y="63"/>
                      <a:pt x="646" y="63"/>
                    </a:cubicBezTo>
                    <a:cubicBezTo>
                      <a:pt x="650" y="48"/>
                      <a:pt x="640" y="34"/>
                      <a:pt x="624" y="33"/>
                    </a:cubicBezTo>
                    <a:cubicBezTo>
                      <a:pt x="230" y="1"/>
                      <a:pt x="230" y="1"/>
                      <a:pt x="230" y="1"/>
                    </a:cubicBezTo>
                    <a:cubicBezTo>
                      <a:pt x="214" y="0"/>
                      <a:pt x="200" y="11"/>
                      <a:pt x="195" y="26"/>
                    </a:cubicBezTo>
                    <a:cubicBezTo>
                      <a:pt x="4" y="748"/>
                      <a:pt x="4" y="748"/>
                      <a:pt x="4" y="748"/>
                    </a:cubicBezTo>
                    <a:cubicBezTo>
                      <a:pt x="0" y="760"/>
                      <a:pt x="7" y="774"/>
                      <a:pt x="20" y="778"/>
                    </a:cubicBezTo>
                    <a:cubicBezTo>
                      <a:pt x="21" y="778"/>
                      <a:pt x="23" y="778"/>
                      <a:pt x="24" y="7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Shape 125"/>
              <p:cNvSpPr/>
              <p:nvPr/>
            </p:nvSpPr>
            <p:spPr bwMode="auto">
              <a:xfrm>
                <a:off x="5475288" y="1766888"/>
                <a:ext cx="2452688" cy="3165475"/>
              </a:xfrm>
              <a:custGeom>
                <a:avLst/>
                <a:gdLst>
                  <a:gd name="T0" fmla="*/ 414 w 650"/>
                  <a:gd name="T1" fmla="*/ 838 h 838"/>
                  <a:gd name="T2" fmla="*/ 409 w 650"/>
                  <a:gd name="T3" fmla="*/ 838 h 838"/>
                  <a:gd name="T4" fmla="*/ 24 w 650"/>
                  <a:gd name="T5" fmla="*/ 783 h 838"/>
                  <a:gd name="T6" fmla="*/ 5 w 650"/>
                  <a:gd name="T7" fmla="*/ 771 h 838"/>
                  <a:gd name="T8" fmla="*/ 2 w 650"/>
                  <a:gd name="T9" fmla="*/ 749 h 838"/>
                  <a:gd name="T10" fmla="*/ 193 w 650"/>
                  <a:gd name="T11" fmla="*/ 27 h 838"/>
                  <a:gd name="T12" fmla="*/ 231 w 650"/>
                  <a:gd name="T13" fmla="*/ 1 h 838"/>
                  <a:gd name="T14" fmla="*/ 624 w 650"/>
                  <a:gd name="T15" fmla="*/ 33 h 838"/>
                  <a:gd name="T16" fmla="*/ 644 w 650"/>
                  <a:gd name="T17" fmla="*/ 44 h 838"/>
                  <a:gd name="T18" fmla="*/ 648 w 650"/>
                  <a:gd name="T19" fmla="*/ 66 h 838"/>
                  <a:gd name="T20" fmla="*/ 448 w 650"/>
                  <a:gd name="T21" fmla="*/ 812 h 838"/>
                  <a:gd name="T22" fmla="*/ 414 w 650"/>
                  <a:gd name="T23" fmla="*/ 838 h 838"/>
                  <a:gd name="T24" fmla="*/ 228 w 650"/>
                  <a:gd name="T25" fmla="*/ 5 h 838"/>
                  <a:gd name="T26" fmla="*/ 197 w 650"/>
                  <a:gd name="T27" fmla="*/ 28 h 838"/>
                  <a:gd name="T28" fmla="*/ 6 w 650"/>
                  <a:gd name="T29" fmla="*/ 750 h 838"/>
                  <a:gd name="T30" fmla="*/ 9 w 650"/>
                  <a:gd name="T31" fmla="*/ 769 h 838"/>
                  <a:gd name="T32" fmla="*/ 24 w 650"/>
                  <a:gd name="T33" fmla="*/ 779 h 838"/>
                  <a:gd name="T34" fmla="*/ 24 w 650"/>
                  <a:gd name="T35" fmla="*/ 779 h 838"/>
                  <a:gd name="T36" fmla="*/ 410 w 650"/>
                  <a:gd name="T37" fmla="*/ 833 h 838"/>
                  <a:gd name="T38" fmla="*/ 444 w 650"/>
                  <a:gd name="T39" fmla="*/ 811 h 838"/>
                  <a:gd name="T40" fmla="*/ 644 w 650"/>
                  <a:gd name="T41" fmla="*/ 65 h 838"/>
                  <a:gd name="T42" fmla="*/ 641 w 650"/>
                  <a:gd name="T43" fmla="*/ 46 h 838"/>
                  <a:gd name="T44" fmla="*/ 623 w 650"/>
                  <a:gd name="T45" fmla="*/ 37 h 838"/>
                  <a:gd name="T46" fmla="*/ 230 w 650"/>
                  <a:gd name="T47" fmla="*/ 5 h 838"/>
                  <a:gd name="T48" fmla="*/ 228 w 650"/>
                  <a:gd name="T49" fmla="*/ 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0" h="838">
                    <a:moveTo>
                      <a:pt x="414" y="838"/>
                    </a:moveTo>
                    <a:cubicBezTo>
                      <a:pt x="413" y="838"/>
                      <a:pt x="411" y="838"/>
                      <a:pt x="409" y="838"/>
                    </a:cubicBezTo>
                    <a:cubicBezTo>
                      <a:pt x="24" y="783"/>
                      <a:pt x="24" y="783"/>
                      <a:pt x="24" y="783"/>
                    </a:cubicBezTo>
                    <a:cubicBezTo>
                      <a:pt x="16" y="782"/>
                      <a:pt x="9" y="777"/>
                      <a:pt x="5" y="771"/>
                    </a:cubicBezTo>
                    <a:cubicBezTo>
                      <a:pt x="1" y="765"/>
                      <a:pt x="0" y="757"/>
                      <a:pt x="2" y="749"/>
                    </a:cubicBezTo>
                    <a:cubicBezTo>
                      <a:pt x="193" y="27"/>
                      <a:pt x="193" y="27"/>
                      <a:pt x="193" y="27"/>
                    </a:cubicBezTo>
                    <a:cubicBezTo>
                      <a:pt x="198" y="11"/>
                      <a:pt x="214" y="0"/>
                      <a:pt x="231" y="1"/>
                    </a:cubicBezTo>
                    <a:cubicBezTo>
                      <a:pt x="624" y="33"/>
                      <a:pt x="624" y="33"/>
                      <a:pt x="624" y="33"/>
                    </a:cubicBezTo>
                    <a:cubicBezTo>
                      <a:pt x="632" y="33"/>
                      <a:pt x="639" y="37"/>
                      <a:pt x="644" y="44"/>
                    </a:cubicBezTo>
                    <a:cubicBezTo>
                      <a:pt x="649" y="50"/>
                      <a:pt x="650" y="58"/>
                      <a:pt x="648" y="66"/>
                    </a:cubicBezTo>
                    <a:cubicBezTo>
                      <a:pt x="448" y="812"/>
                      <a:pt x="448" y="812"/>
                      <a:pt x="448" y="812"/>
                    </a:cubicBezTo>
                    <a:cubicBezTo>
                      <a:pt x="444" y="827"/>
                      <a:pt x="430" y="838"/>
                      <a:pt x="414" y="838"/>
                    </a:cubicBezTo>
                    <a:close/>
                    <a:moveTo>
                      <a:pt x="228" y="5"/>
                    </a:moveTo>
                    <a:cubicBezTo>
                      <a:pt x="214" y="5"/>
                      <a:pt x="202" y="15"/>
                      <a:pt x="197" y="28"/>
                    </a:cubicBezTo>
                    <a:cubicBezTo>
                      <a:pt x="6" y="750"/>
                      <a:pt x="6" y="750"/>
                      <a:pt x="6" y="750"/>
                    </a:cubicBezTo>
                    <a:cubicBezTo>
                      <a:pt x="4" y="757"/>
                      <a:pt x="5" y="763"/>
                      <a:pt x="9" y="769"/>
                    </a:cubicBezTo>
                    <a:cubicBezTo>
                      <a:pt x="12" y="774"/>
                      <a:pt x="18" y="778"/>
                      <a:pt x="24" y="779"/>
                    </a:cubicBezTo>
                    <a:cubicBezTo>
                      <a:pt x="24" y="779"/>
                      <a:pt x="24" y="779"/>
                      <a:pt x="24" y="779"/>
                    </a:cubicBezTo>
                    <a:cubicBezTo>
                      <a:pt x="410" y="833"/>
                      <a:pt x="410" y="833"/>
                      <a:pt x="410" y="833"/>
                    </a:cubicBezTo>
                    <a:cubicBezTo>
                      <a:pt x="425" y="835"/>
                      <a:pt x="440" y="826"/>
                      <a:pt x="444" y="811"/>
                    </a:cubicBezTo>
                    <a:cubicBezTo>
                      <a:pt x="644" y="65"/>
                      <a:pt x="644" y="65"/>
                      <a:pt x="644" y="65"/>
                    </a:cubicBezTo>
                    <a:cubicBezTo>
                      <a:pt x="646" y="58"/>
                      <a:pt x="645" y="52"/>
                      <a:pt x="641" y="46"/>
                    </a:cubicBezTo>
                    <a:cubicBezTo>
                      <a:pt x="637" y="41"/>
                      <a:pt x="630" y="37"/>
                      <a:pt x="623" y="37"/>
                    </a:cubicBezTo>
                    <a:cubicBezTo>
                      <a:pt x="230" y="5"/>
                      <a:pt x="230" y="5"/>
                      <a:pt x="230" y="5"/>
                    </a:cubicBezTo>
                    <a:lnTo>
                      <a:pt x="228" y="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Shape 126"/>
              <p:cNvSpPr/>
              <p:nvPr/>
            </p:nvSpPr>
            <p:spPr bwMode="auto">
              <a:xfrm>
                <a:off x="5667376" y="2065338"/>
                <a:ext cx="2101850" cy="2401888"/>
              </a:xfrm>
              <a:custGeom>
                <a:avLst/>
                <a:gdLst>
                  <a:gd name="T0" fmla="*/ 1324 w 1324"/>
                  <a:gd name="T1" fmla="*/ 84 h 1513"/>
                  <a:gd name="T2" fmla="*/ 366 w 1324"/>
                  <a:gd name="T3" fmla="*/ 0 h 1513"/>
                  <a:gd name="T4" fmla="*/ 0 w 1324"/>
                  <a:gd name="T5" fmla="*/ 1387 h 1513"/>
                  <a:gd name="T6" fmla="*/ 942 w 1324"/>
                  <a:gd name="T7" fmla="*/ 1513 h 1513"/>
                  <a:gd name="T8" fmla="*/ 1324 w 1324"/>
                  <a:gd name="T9" fmla="*/ 84 h 1513"/>
                </a:gdLst>
                <a:ahLst/>
                <a:cxnLst>
                  <a:cxn ang="0">
                    <a:pos x="T0" y="T1"/>
                  </a:cxn>
                  <a:cxn ang="0">
                    <a:pos x="T2" y="T3"/>
                  </a:cxn>
                  <a:cxn ang="0">
                    <a:pos x="T4" y="T5"/>
                  </a:cxn>
                  <a:cxn ang="0">
                    <a:pos x="T6" y="T7"/>
                  </a:cxn>
                  <a:cxn ang="0">
                    <a:pos x="T8" y="T9"/>
                  </a:cxn>
                </a:cxnLst>
                <a:rect l="0" t="0" r="r" b="b"/>
                <a:pathLst>
                  <a:path w="1324" h="1513">
                    <a:moveTo>
                      <a:pt x="1324" y="84"/>
                    </a:moveTo>
                    <a:lnTo>
                      <a:pt x="366" y="0"/>
                    </a:lnTo>
                    <a:lnTo>
                      <a:pt x="0" y="1387"/>
                    </a:lnTo>
                    <a:lnTo>
                      <a:pt x="942" y="1513"/>
                    </a:lnTo>
                    <a:lnTo>
                      <a:pt x="1324" y="84"/>
                    </a:lnTo>
                    <a:close/>
                  </a:path>
                </a:pathLst>
              </a:custGeom>
              <a:solidFill>
                <a:srgbClr val="E82F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Shape 127"/>
              <p:cNvSpPr/>
              <p:nvPr/>
            </p:nvSpPr>
            <p:spPr bwMode="auto">
              <a:xfrm>
                <a:off x="6788151" y="3497263"/>
                <a:ext cx="320675" cy="665163"/>
              </a:xfrm>
              <a:custGeom>
                <a:avLst/>
                <a:gdLst>
                  <a:gd name="T0" fmla="*/ 83 w 85"/>
                  <a:gd name="T1" fmla="*/ 176 h 176"/>
                  <a:gd name="T2" fmla="*/ 81 w 85"/>
                  <a:gd name="T3" fmla="*/ 175 h 176"/>
                  <a:gd name="T4" fmla="*/ 0 w 85"/>
                  <a:gd name="T5" fmla="*/ 3 h 176"/>
                  <a:gd name="T6" fmla="*/ 1 w 85"/>
                  <a:gd name="T7" fmla="*/ 1 h 176"/>
                  <a:gd name="T8" fmla="*/ 1 w 85"/>
                  <a:gd name="T9" fmla="*/ 1 h 176"/>
                  <a:gd name="T10" fmla="*/ 4 w 85"/>
                  <a:gd name="T11" fmla="*/ 2 h 176"/>
                  <a:gd name="T12" fmla="*/ 85 w 85"/>
                  <a:gd name="T13" fmla="*/ 173 h 176"/>
                  <a:gd name="T14" fmla="*/ 84 w 85"/>
                  <a:gd name="T15" fmla="*/ 176 h 176"/>
                  <a:gd name="T16" fmla="*/ 84 w 85"/>
                  <a:gd name="T17" fmla="*/ 176 h 176"/>
                  <a:gd name="T18" fmla="*/ 83 w 85"/>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76">
                    <a:moveTo>
                      <a:pt x="83" y="176"/>
                    </a:moveTo>
                    <a:cubicBezTo>
                      <a:pt x="82" y="176"/>
                      <a:pt x="82" y="176"/>
                      <a:pt x="81" y="175"/>
                    </a:cubicBezTo>
                    <a:cubicBezTo>
                      <a:pt x="0" y="3"/>
                      <a:pt x="0" y="3"/>
                      <a:pt x="0" y="3"/>
                    </a:cubicBezTo>
                    <a:cubicBezTo>
                      <a:pt x="0" y="2"/>
                      <a:pt x="0" y="1"/>
                      <a:pt x="1" y="1"/>
                    </a:cubicBezTo>
                    <a:cubicBezTo>
                      <a:pt x="1" y="1"/>
                      <a:pt x="1" y="1"/>
                      <a:pt x="1" y="1"/>
                    </a:cubicBezTo>
                    <a:cubicBezTo>
                      <a:pt x="2" y="0"/>
                      <a:pt x="3" y="1"/>
                      <a:pt x="4" y="2"/>
                    </a:cubicBezTo>
                    <a:cubicBezTo>
                      <a:pt x="85" y="173"/>
                      <a:pt x="85" y="173"/>
                      <a:pt x="85" y="173"/>
                    </a:cubicBezTo>
                    <a:cubicBezTo>
                      <a:pt x="85" y="174"/>
                      <a:pt x="85" y="176"/>
                      <a:pt x="84" y="176"/>
                    </a:cubicBezTo>
                    <a:cubicBezTo>
                      <a:pt x="84" y="176"/>
                      <a:pt x="84" y="176"/>
                      <a:pt x="84" y="176"/>
                    </a:cubicBezTo>
                    <a:cubicBezTo>
                      <a:pt x="84" y="176"/>
                      <a:pt x="83" y="176"/>
                      <a:pt x="83" y="1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Shape 128"/>
              <p:cNvSpPr/>
              <p:nvPr/>
            </p:nvSpPr>
            <p:spPr bwMode="auto">
              <a:xfrm>
                <a:off x="6108701" y="4464050"/>
                <a:ext cx="465138" cy="279400"/>
              </a:xfrm>
              <a:custGeom>
                <a:avLst/>
                <a:gdLst>
                  <a:gd name="T0" fmla="*/ 15 w 123"/>
                  <a:gd name="T1" fmla="*/ 62 h 74"/>
                  <a:gd name="T2" fmla="*/ 91 w 123"/>
                  <a:gd name="T3" fmla="*/ 73 h 74"/>
                  <a:gd name="T4" fmla="*/ 113 w 123"/>
                  <a:gd name="T5" fmla="*/ 58 h 74"/>
                  <a:gd name="T6" fmla="*/ 120 w 123"/>
                  <a:gd name="T7" fmla="*/ 30 h 74"/>
                  <a:gd name="T8" fmla="*/ 110 w 123"/>
                  <a:gd name="T9" fmla="*/ 12 h 74"/>
                  <a:gd name="T10" fmla="*/ 107 w 123"/>
                  <a:gd name="T11" fmla="*/ 11 h 74"/>
                  <a:gd name="T12" fmla="*/ 32 w 123"/>
                  <a:gd name="T13" fmla="*/ 1 h 74"/>
                  <a:gd name="T14" fmla="*/ 10 w 123"/>
                  <a:gd name="T15" fmla="*/ 15 h 74"/>
                  <a:gd name="T16" fmla="*/ 3 w 123"/>
                  <a:gd name="T17" fmla="*/ 43 h 74"/>
                  <a:gd name="T18" fmla="*/ 13 w 123"/>
                  <a:gd name="T19" fmla="*/ 62 h 74"/>
                  <a:gd name="T20" fmla="*/ 15 w 123"/>
                  <a:gd name="T21"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74">
                    <a:moveTo>
                      <a:pt x="15" y="62"/>
                    </a:moveTo>
                    <a:cubicBezTo>
                      <a:pt x="91" y="73"/>
                      <a:pt x="91" y="73"/>
                      <a:pt x="91" y="73"/>
                    </a:cubicBezTo>
                    <a:cubicBezTo>
                      <a:pt x="101" y="74"/>
                      <a:pt x="110" y="68"/>
                      <a:pt x="113" y="58"/>
                    </a:cubicBezTo>
                    <a:cubicBezTo>
                      <a:pt x="120" y="30"/>
                      <a:pt x="120" y="30"/>
                      <a:pt x="120" y="30"/>
                    </a:cubicBezTo>
                    <a:cubicBezTo>
                      <a:pt x="123" y="22"/>
                      <a:pt x="118" y="14"/>
                      <a:pt x="110" y="12"/>
                    </a:cubicBezTo>
                    <a:cubicBezTo>
                      <a:pt x="109" y="11"/>
                      <a:pt x="108" y="11"/>
                      <a:pt x="107" y="11"/>
                    </a:cubicBezTo>
                    <a:cubicBezTo>
                      <a:pt x="32" y="1"/>
                      <a:pt x="32" y="1"/>
                      <a:pt x="32" y="1"/>
                    </a:cubicBezTo>
                    <a:cubicBezTo>
                      <a:pt x="22" y="0"/>
                      <a:pt x="13" y="6"/>
                      <a:pt x="10" y="15"/>
                    </a:cubicBezTo>
                    <a:cubicBezTo>
                      <a:pt x="3" y="43"/>
                      <a:pt x="3" y="43"/>
                      <a:pt x="3" y="43"/>
                    </a:cubicBezTo>
                    <a:cubicBezTo>
                      <a:pt x="0" y="51"/>
                      <a:pt x="5" y="59"/>
                      <a:pt x="13" y="62"/>
                    </a:cubicBezTo>
                    <a:cubicBezTo>
                      <a:pt x="14" y="62"/>
                      <a:pt x="15" y="62"/>
                      <a:pt x="15"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Shape 129"/>
              <p:cNvSpPr/>
              <p:nvPr/>
            </p:nvSpPr>
            <p:spPr bwMode="auto">
              <a:xfrm>
                <a:off x="6105526" y="4456113"/>
                <a:ext cx="471488" cy="290513"/>
              </a:xfrm>
              <a:custGeom>
                <a:avLst/>
                <a:gdLst>
                  <a:gd name="T0" fmla="*/ 94 w 125"/>
                  <a:gd name="T1" fmla="*/ 77 h 77"/>
                  <a:gd name="T2" fmla="*/ 91 w 125"/>
                  <a:gd name="T3" fmla="*/ 77 h 77"/>
                  <a:gd name="T4" fmla="*/ 16 w 125"/>
                  <a:gd name="T5" fmla="*/ 66 h 77"/>
                  <a:gd name="T6" fmla="*/ 16 w 125"/>
                  <a:gd name="T7" fmla="*/ 66 h 77"/>
                  <a:gd name="T8" fmla="*/ 1 w 125"/>
                  <a:gd name="T9" fmla="*/ 48 h 77"/>
                  <a:gd name="T10" fmla="*/ 2 w 125"/>
                  <a:gd name="T11" fmla="*/ 45 h 77"/>
                  <a:gd name="T12" fmla="*/ 9 w 125"/>
                  <a:gd name="T13" fmla="*/ 17 h 77"/>
                  <a:gd name="T14" fmla="*/ 33 w 125"/>
                  <a:gd name="T15" fmla="*/ 1 h 77"/>
                  <a:gd name="T16" fmla="*/ 108 w 125"/>
                  <a:gd name="T17" fmla="*/ 11 h 77"/>
                  <a:gd name="T18" fmla="*/ 121 w 125"/>
                  <a:gd name="T19" fmla="*/ 19 h 77"/>
                  <a:gd name="T20" fmla="*/ 123 w 125"/>
                  <a:gd name="T21" fmla="*/ 33 h 77"/>
                  <a:gd name="T22" fmla="*/ 116 w 125"/>
                  <a:gd name="T23" fmla="*/ 61 h 77"/>
                  <a:gd name="T24" fmla="*/ 94 w 125"/>
                  <a:gd name="T25" fmla="*/ 77 h 77"/>
                  <a:gd name="T26" fmla="*/ 17 w 125"/>
                  <a:gd name="T27" fmla="*/ 62 h 77"/>
                  <a:gd name="T28" fmla="*/ 92 w 125"/>
                  <a:gd name="T29" fmla="*/ 73 h 77"/>
                  <a:gd name="T30" fmla="*/ 112 w 125"/>
                  <a:gd name="T31" fmla="*/ 60 h 77"/>
                  <a:gd name="T32" fmla="*/ 119 w 125"/>
                  <a:gd name="T33" fmla="*/ 32 h 77"/>
                  <a:gd name="T34" fmla="*/ 118 w 125"/>
                  <a:gd name="T35" fmla="*/ 21 h 77"/>
                  <a:gd name="T36" fmla="*/ 108 w 125"/>
                  <a:gd name="T37" fmla="*/ 15 h 77"/>
                  <a:gd name="T38" fmla="*/ 33 w 125"/>
                  <a:gd name="T39" fmla="*/ 5 h 77"/>
                  <a:gd name="T40" fmla="*/ 13 w 125"/>
                  <a:gd name="T41" fmla="*/ 18 h 77"/>
                  <a:gd name="T42" fmla="*/ 6 w 125"/>
                  <a:gd name="T43" fmla="*/ 46 h 77"/>
                  <a:gd name="T44" fmla="*/ 14 w 125"/>
                  <a:gd name="T45" fmla="*/ 62 h 77"/>
                  <a:gd name="T46" fmla="*/ 17 w 125"/>
                  <a:gd name="T47"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77">
                    <a:moveTo>
                      <a:pt x="94" y="77"/>
                    </a:moveTo>
                    <a:cubicBezTo>
                      <a:pt x="93" y="77"/>
                      <a:pt x="92" y="77"/>
                      <a:pt x="91" y="77"/>
                    </a:cubicBezTo>
                    <a:cubicBezTo>
                      <a:pt x="16" y="66"/>
                      <a:pt x="16" y="66"/>
                      <a:pt x="16" y="66"/>
                    </a:cubicBezTo>
                    <a:cubicBezTo>
                      <a:pt x="16" y="66"/>
                      <a:pt x="16" y="66"/>
                      <a:pt x="16" y="66"/>
                    </a:cubicBezTo>
                    <a:cubicBezTo>
                      <a:pt x="7" y="65"/>
                      <a:pt x="0" y="57"/>
                      <a:pt x="1" y="48"/>
                    </a:cubicBezTo>
                    <a:cubicBezTo>
                      <a:pt x="1" y="47"/>
                      <a:pt x="2" y="46"/>
                      <a:pt x="2" y="45"/>
                    </a:cubicBezTo>
                    <a:cubicBezTo>
                      <a:pt x="9" y="17"/>
                      <a:pt x="9" y="17"/>
                      <a:pt x="9" y="17"/>
                    </a:cubicBezTo>
                    <a:cubicBezTo>
                      <a:pt x="12" y="6"/>
                      <a:pt x="22" y="0"/>
                      <a:pt x="33" y="1"/>
                    </a:cubicBezTo>
                    <a:cubicBezTo>
                      <a:pt x="108" y="11"/>
                      <a:pt x="108" y="11"/>
                      <a:pt x="108" y="11"/>
                    </a:cubicBezTo>
                    <a:cubicBezTo>
                      <a:pt x="114" y="12"/>
                      <a:pt x="118" y="15"/>
                      <a:pt x="121" y="19"/>
                    </a:cubicBezTo>
                    <a:cubicBezTo>
                      <a:pt x="124" y="23"/>
                      <a:pt x="125" y="28"/>
                      <a:pt x="123" y="33"/>
                    </a:cubicBezTo>
                    <a:cubicBezTo>
                      <a:pt x="116" y="61"/>
                      <a:pt x="116" y="61"/>
                      <a:pt x="116" y="61"/>
                    </a:cubicBezTo>
                    <a:cubicBezTo>
                      <a:pt x="113" y="70"/>
                      <a:pt x="104" y="77"/>
                      <a:pt x="94" y="77"/>
                    </a:cubicBezTo>
                    <a:close/>
                    <a:moveTo>
                      <a:pt x="17" y="62"/>
                    </a:moveTo>
                    <a:cubicBezTo>
                      <a:pt x="92" y="73"/>
                      <a:pt x="92" y="73"/>
                      <a:pt x="92" y="73"/>
                    </a:cubicBezTo>
                    <a:cubicBezTo>
                      <a:pt x="101" y="74"/>
                      <a:pt x="109" y="69"/>
                      <a:pt x="112" y="60"/>
                    </a:cubicBezTo>
                    <a:cubicBezTo>
                      <a:pt x="119" y="32"/>
                      <a:pt x="119" y="32"/>
                      <a:pt x="119" y="32"/>
                    </a:cubicBezTo>
                    <a:cubicBezTo>
                      <a:pt x="120" y="28"/>
                      <a:pt x="120" y="24"/>
                      <a:pt x="118" y="21"/>
                    </a:cubicBezTo>
                    <a:cubicBezTo>
                      <a:pt x="115" y="18"/>
                      <a:pt x="112" y="16"/>
                      <a:pt x="108" y="15"/>
                    </a:cubicBezTo>
                    <a:cubicBezTo>
                      <a:pt x="33" y="5"/>
                      <a:pt x="33" y="5"/>
                      <a:pt x="33" y="5"/>
                    </a:cubicBezTo>
                    <a:cubicBezTo>
                      <a:pt x="24" y="4"/>
                      <a:pt x="16" y="9"/>
                      <a:pt x="13" y="18"/>
                    </a:cubicBezTo>
                    <a:cubicBezTo>
                      <a:pt x="6" y="46"/>
                      <a:pt x="6" y="46"/>
                      <a:pt x="6" y="46"/>
                    </a:cubicBezTo>
                    <a:cubicBezTo>
                      <a:pt x="4" y="53"/>
                      <a:pt x="7" y="60"/>
                      <a:pt x="14" y="62"/>
                    </a:cubicBezTo>
                    <a:cubicBezTo>
                      <a:pt x="15" y="62"/>
                      <a:pt x="16" y="62"/>
                      <a:pt x="17" y="62"/>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Shape 130"/>
              <p:cNvSpPr/>
              <p:nvPr/>
            </p:nvSpPr>
            <p:spPr bwMode="auto">
              <a:xfrm>
                <a:off x="6878638" y="1955800"/>
                <a:ext cx="449263" cy="53975"/>
              </a:xfrm>
              <a:custGeom>
                <a:avLst/>
                <a:gdLst>
                  <a:gd name="T0" fmla="*/ 117 w 119"/>
                  <a:gd name="T1" fmla="*/ 14 h 14"/>
                  <a:gd name="T2" fmla="*/ 117 w 119"/>
                  <a:gd name="T3" fmla="*/ 14 h 14"/>
                  <a:gd name="T4" fmla="*/ 2 w 119"/>
                  <a:gd name="T5" fmla="*/ 5 h 14"/>
                  <a:gd name="T6" fmla="*/ 0 w 119"/>
                  <a:gd name="T7" fmla="*/ 2 h 14"/>
                  <a:gd name="T8" fmla="*/ 2 w 119"/>
                  <a:gd name="T9" fmla="*/ 1 h 14"/>
                  <a:gd name="T10" fmla="*/ 117 w 119"/>
                  <a:gd name="T11" fmla="*/ 10 h 14"/>
                  <a:gd name="T12" fmla="*/ 119 w 119"/>
                  <a:gd name="T13" fmla="*/ 12 h 14"/>
                  <a:gd name="T14" fmla="*/ 117 w 1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4">
                    <a:moveTo>
                      <a:pt x="117" y="14"/>
                    </a:moveTo>
                    <a:cubicBezTo>
                      <a:pt x="117" y="14"/>
                      <a:pt x="117" y="14"/>
                      <a:pt x="117" y="14"/>
                    </a:cubicBezTo>
                    <a:cubicBezTo>
                      <a:pt x="2" y="5"/>
                      <a:pt x="2" y="5"/>
                      <a:pt x="2" y="5"/>
                    </a:cubicBezTo>
                    <a:cubicBezTo>
                      <a:pt x="0" y="5"/>
                      <a:pt x="0" y="4"/>
                      <a:pt x="0" y="2"/>
                    </a:cubicBezTo>
                    <a:cubicBezTo>
                      <a:pt x="0" y="1"/>
                      <a:pt x="1" y="0"/>
                      <a:pt x="2" y="1"/>
                    </a:cubicBezTo>
                    <a:cubicBezTo>
                      <a:pt x="117" y="10"/>
                      <a:pt x="117" y="10"/>
                      <a:pt x="117" y="10"/>
                    </a:cubicBezTo>
                    <a:cubicBezTo>
                      <a:pt x="118" y="10"/>
                      <a:pt x="119" y="11"/>
                      <a:pt x="119" y="12"/>
                    </a:cubicBezTo>
                    <a:cubicBezTo>
                      <a:pt x="119" y="13"/>
                      <a:pt x="118" y="14"/>
                      <a:pt x="117" y="14"/>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Shape 131"/>
              <p:cNvSpPr/>
              <p:nvPr/>
            </p:nvSpPr>
            <p:spPr bwMode="auto">
              <a:xfrm>
                <a:off x="6757988" y="1949450"/>
                <a:ext cx="76200" cy="19050"/>
              </a:xfrm>
              <a:custGeom>
                <a:avLst/>
                <a:gdLst>
                  <a:gd name="T0" fmla="*/ 18 w 20"/>
                  <a:gd name="T1" fmla="*/ 5 h 5"/>
                  <a:gd name="T2" fmla="*/ 18 w 20"/>
                  <a:gd name="T3" fmla="*/ 5 h 5"/>
                  <a:gd name="T4" fmla="*/ 2 w 20"/>
                  <a:gd name="T5" fmla="*/ 4 h 5"/>
                  <a:gd name="T6" fmla="*/ 1 w 20"/>
                  <a:gd name="T7" fmla="*/ 2 h 5"/>
                  <a:gd name="T8" fmla="*/ 1 w 20"/>
                  <a:gd name="T9" fmla="*/ 2 h 5"/>
                  <a:gd name="T10" fmla="*/ 3 w 20"/>
                  <a:gd name="T11" fmla="*/ 0 h 5"/>
                  <a:gd name="T12" fmla="*/ 18 w 20"/>
                  <a:gd name="T13" fmla="*/ 1 h 5"/>
                  <a:gd name="T14" fmla="*/ 20 w 20"/>
                  <a:gd name="T15" fmla="*/ 3 h 5"/>
                  <a:gd name="T16" fmla="*/ 18 w 20"/>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
                    <a:moveTo>
                      <a:pt x="18" y="5"/>
                    </a:moveTo>
                    <a:cubicBezTo>
                      <a:pt x="18" y="5"/>
                      <a:pt x="18" y="5"/>
                      <a:pt x="18" y="5"/>
                    </a:cubicBezTo>
                    <a:cubicBezTo>
                      <a:pt x="2" y="4"/>
                      <a:pt x="2" y="4"/>
                      <a:pt x="2" y="4"/>
                    </a:cubicBezTo>
                    <a:cubicBezTo>
                      <a:pt x="1" y="4"/>
                      <a:pt x="0" y="3"/>
                      <a:pt x="1" y="2"/>
                    </a:cubicBezTo>
                    <a:cubicBezTo>
                      <a:pt x="1" y="2"/>
                      <a:pt x="1" y="2"/>
                      <a:pt x="1" y="2"/>
                    </a:cubicBezTo>
                    <a:cubicBezTo>
                      <a:pt x="1" y="1"/>
                      <a:pt x="2" y="0"/>
                      <a:pt x="3" y="0"/>
                    </a:cubicBezTo>
                    <a:cubicBezTo>
                      <a:pt x="18" y="1"/>
                      <a:pt x="18" y="1"/>
                      <a:pt x="18" y="1"/>
                    </a:cubicBezTo>
                    <a:cubicBezTo>
                      <a:pt x="19" y="1"/>
                      <a:pt x="20" y="2"/>
                      <a:pt x="20" y="3"/>
                    </a:cubicBezTo>
                    <a:cubicBezTo>
                      <a:pt x="20" y="4"/>
                      <a:pt x="19" y="5"/>
                      <a:pt x="18" y="5"/>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Shape 132"/>
              <p:cNvSpPr/>
              <p:nvPr/>
            </p:nvSpPr>
            <p:spPr bwMode="auto">
              <a:xfrm>
                <a:off x="6143626" y="2563813"/>
                <a:ext cx="1293813" cy="850900"/>
              </a:xfrm>
              <a:custGeom>
                <a:avLst/>
                <a:gdLst>
                  <a:gd name="T0" fmla="*/ 294 w 343"/>
                  <a:gd name="T1" fmla="*/ 225 h 225"/>
                  <a:gd name="T2" fmla="*/ 300 w 343"/>
                  <a:gd name="T3" fmla="*/ 26 h 225"/>
                  <a:gd name="T4" fmla="*/ 90 w 343"/>
                  <a:gd name="T5" fmla="*/ 0 h 225"/>
                  <a:gd name="T6" fmla="*/ 49 w 343"/>
                  <a:gd name="T7" fmla="*/ 67 h 225"/>
                  <a:gd name="T8" fmla="*/ 17 w 343"/>
                  <a:gd name="T9" fmla="*/ 193 h 225"/>
                  <a:gd name="T10" fmla="*/ 294 w 343"/>
                  <a:gd name="T11" fmla="*/ 225 h 225"/>
                </a:gdLst>
                <a:ahLst/>
                <a:cxnLst>
                  <a:cxn ang="0">
                    <a:pos x="T0" y="T1"/>
                  </a:cxn>
                  <a:cxn ang="0">
                    <a:pos x="T2" y="T3"/>
                  </a:cxn>
                  <a:cxn ang="0">
                    <a:pos x="T4" y="T5"/>
                  </a:cxn>
                  <a:cxn ang="0">
                    <a:pos x="T6" y="T7"/>
                  </a:cxn>
                  <a:cxn ang="0">
                    <a:pos x="T8" y="T9"/>
                  </a:cxn>
                  <a:cxn ang="0">
                    <a:pos x="T10" y="T11"/>
                  </a:cxn>
                </a:cxnLst>
                <a:rect l="0" t="0" r="r" b="b"/>
                <a:pathLst>
                  <a:path w="343" h="225">
                    <a:moveTo>
                      <a:pt x="294" y="225"/>
                    </a:moveTo>
                    <a:cubicBezTo>
                      <a:pt x="294" y="225"/>
                      <a:pt x="343" y="62"/>
                      <a:pt x="300" y="26"/>
                    </a:cubicBezTo>
                    <a:cubicBezTo>
                      <a:pt x="90" y="0"/>
                      <a:pt x="90" y="0"/>
                      <a:pt x="90" y="0"/>
                    </a:cubicBezTo>
                    <a:cubicBezTo>
                      <a:pt x="90" y="0"/>
                      <a:pt x="54" y="38"/>
                      <a:pt x="49" y="67"/>
                    </a:cubicBezTo>
                    <a:cubicBezTo>
                      <a:pt x="44" y="95"/>
                      <a:pt x="0" y="157"/>
                      <a:pt x="17" y="193"/>
                    </a:cubicBezTo>
                    <a:lnTo>
                      <a:pt x="294" y="22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Shape 133"/>
              <p:cNvSpPr/>
              <p:nvPr/>
            </p:nvSpPr>
            <p:spPr bwMode="auto">
              <a:xfrm>
                <a:off x="6157913" y="2557463"/>
                <a:ext cx="1287463" cy="863600"/>
              </a:xfrm>
              <a:custGeom>
                <a:avLst/>
                <a:gdLst>
                  <a:gd name="T0" fmla="*/ 290 w 341"/>
                  <a:gd name="T1" fmla="*/ 229 h 229"/>
                  <a:gd name="T2" fmla="*/ 289 w 341"/>
                  <a:gd name="T3" fmla="*/ 229 h 229"/>
                  <a:gd name="T4" fmla="*/ 12 w 341"/>
                  <a:gd name="T5" fmla="*/ 197 h 229"/>
                  <a:gd name="T6" fmla="*/ 11 w 341"/>
                  <a:gd name="T7" fmla="*/ 196 h 229"/>
                  <a:gd name="T8" fmla="*/ 29 w 341"/>
                  <a:gd name="T9" fmla="*/ 104 h 229"/>
                  <a:gd name="T10" fmla="*/ 43 w 341"/>
                  <a:gd name="T11" fmla="*/ 68 h 229"/>
                  <a:gd name="T12" fmla="*/ 85 w 341"/>
                  <a:gd name="T13" fmla="*/ 1 h 229"/>
                  <a:gd name="T14" fmla="*/ 86 w 341"/>
                  <a:gd name="T15" fmla="*/ 0 h 229"/>
                  <a:gd name="T16" fmla="*/ 296 w 341"/>
                  <a:gd name="T17" fmla="*/ 26 h 229"/>
                  <a:gd name="T18" fmla="*/ 297 w 341"/>
                  <a:gd name="T19" fmla="*/ 26 h 229"/>
                  <a:gd name="T20" fmla="*/ 291 w 341"/>
                  <a:gd name="T21" fmla="*/ 227 h 229"/>
                  <a:gd name="T22" fmla="*/ 290 w 341"/>
                  <a:gd name="T23" fmla="*/ 229 h 229"/>
                  <a:gd name="T24" fmla="*/ 14 w 341"/>
                  <a:gd name="T25" fmla="*/ 193 h 229"/>
                  <a:gd name="T26" fmla="*/ 288 w 341"/>
                  <a:gd name="T27" fmla="*/ 225 h 229"/>
                  <a:gd name="T28" fmla="*/ 295 w 341"/>
                  <a:gd name="T29" fmla="*/ 30 h 229"/>
                  <a:gd name="T30" fmla="*/ 87 w 341"/>
                  <a:gd name="T31" fmla="*/ 5 h 229"/>
                  <a:gd name="T32" fmla="*/ 47 w 341"/>
                  <a:gd name="T33" fmla="*/ 69 h 229"/>
                  <a:gd name="T34" fmla="*/ 33 w 341"/>
                  <a:gd name="T35" fmla="*/ 106 h 229"/>
                  <a:gd name="T36" fmla="*/ 14 w 341"/>
                  <a:gd name="T37" fmla="*/ 19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 h="229">
                    <a:moveTo>
                      <a:pt x="290" y="229"/>
                    </a:moveTo>
                    <a:cubicBezTo>
                      <a:pt x="289" y="229"/>
                      <a:pt x="289" y="229"/>
                      <a:pt x="289" y="229"/>
                    </a:cubicBezTo>
                    <a:cubicBezTo>
                      <a:pt x="12" y="197"/>
                      <a:pt x="12" y="197"/>
                      <a:pt x="12" y="197"/>
                    </a:cubicBezTo>
                    <a:cubicBezTo>
                      <a:pt x="12" y="197"/>
                      <a:pt x="11" y="197"/>
                      <a:pt x="11" y="196"/>
                    </a:cubicBezTo>
                    <a:cubicBezTo>
                      <a:pt x="0" y="171"/>
                      <a:pt x="16" y="134"/>
                      <a:pt x="29" y="104"/>
                    </a:cubicBezTo>
                    <a:cubicBezTo>
                      <a:pt x="36" y="90"/>
                      <a:pt x="41" y="77"/>
                      <a:pt x="43" y="68"/>
                    </a:cubicBezTo>
                    <a:cubicBezTo>
                      <a:pt x="48" y="39"/>
                      <a:pt x="83" y="2"/>
                      <a:pt x="85" y="1"/>
                    </a:cubicBezTo>
                    <a:cubicBezTo>
                      <a:pt x="85" y="0"/>
                      <a:pt x="86" y="0"/>
                      <a:pt x="86" y="0"/>
                    </a:cubicBezTo>
                    <a:cubicBezTo>
                      <a:pt x="296" y="26"/>
                      <a:pt x="296" y="26"/>
                      <a:pt x="296" y="26"/>
                    </a:cubicBezTo>
                    <a:cubicBezTo>
                      <a:pt x="297" y="26"/>
                      <a:pt x="297" y="26"/>
                      <a:pt x="297" y="26"/>
                    </a:cubicBezTo>
                    <a:cubicBezTo>
                      <a:pt x="341" y="63"/>
                      <a:pt x="293" y="221"/>
                      <a:pt x="291" y="227"/>
                    </a:cubicBezTo>
                    <a:cubicBezTo>
                      <a:pt x="291" y="228"/>
                      <a:pt x="290" y="229"/>
                      <a:pt x="290" y="229"/>
                    </a:cubicBezTo>
                    <a:close/>
                    <a:moveTo>
                      <a:pt x="14" y="193"/>
                    </a:moveTo>
                    <a:cubicBezTo>
                      <a:pt x="288" y="225"/>
                      <a:pt x="288" y="225"/>
                      <a:pt x="288" y="225"/>
                    </a:cubicBezTo>
                    <a:cubicBezTo>
                      <a:pt x="293" y="208"/>
                      <a:pt x="334" y="63"/>
                      <a:pt x="295" y="30"/>
                    </a:cubicBezTo>
                    <a:cubicBezTo>
                      <a:pt x="87" y="5"/>
                      <a:pt x="87" y="5"/>
                      <a:pt x="87" y="5"/>
                    </a:cubicBezTo>
                    <a:cubicBezTo>
                      <a:pt x="82" y="10"/>
                      <a:pt x="52" y="43"/>
                      <a:pt x="47" y="69"/>
                    </a:cubicBezTo>
                    <a:cubicBezTo>
                      <a:pt x="45" y="79"/>
                      <a:pt x="40" y="91"/>
                      <a:pt x="33" y="106"/>
                    </a:cubicBezTo>
                    <a:cubicBezTo>
                      <a:pt x="21" y="134"/>
                      <a:pt x="5" y="170"/>
                      <a:pt x="14" y="19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Shape 134"/>
              <p:cNvSpPr/>
              <p:nvPr/>
            </p:nvSpPr>
            <p:spPr bwMode="auto">
              <a:xfrm>
                <a:off x="5995988" y="3228975"/>
                <a:ext cx="1339850" cy="200025"/>
              </a:xfrm>
              <a:custGeom>
                <a:avLst/>
                <a:gdLst>
                  <a:gd name="T0" fmla="*/ 352 w 355"/>
                  <a:gd name="T1" fmla="*/ 53 h 53"/>
                  <a:gd name="T2" fmla="*/ 352 w 355"/>
                  <a:gd name="T3" fmla="*/ 53 h 53"/>
                  <a:gd name="T4" fmla="*/ 1 w 355"/>
                  <a:gd name="T5" fmla="*/ 4 h 53"/>
                  <a:gd name="T6" fmla="*/ 0 w 355"/>
                  <a:gd name="T7" fmla="*/ 2 h 53"/>
                  <a:gd name="T8" fmla="*/ 2 w 355"/>
                  <a:gd name="T9" fmla="*/ 0 h 53"/>
                  <a:gd name="T10" fmla="*/ 353 w 355"/>
                  <a:gd name="T11" fmla="*/ 49 h 53"/>
                  <a:gd name="T12" fmla="*/ 354 w 355"/>
                  <a:gd name="T13" fmla="*/ 52 h 53"/>
                  <a:gd name="T14" fmla="*/ 352 w 355"/>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53">
                    <a:moveTo>
                      <a:pt x="352" y="53"/>
                    </a:moveTo>
                    <a:cubicBezTo>
                      <a:pt x="352" y="53"/>
                      <a:pt x="352" y="53"/>
                      <a:pt x="352" y="53"/>
                    </a:cubicBezTo>
                    <a:cubicBezTo>
                      <a:pt x="1" y="4"/>
                      <a:pt x="1" y="4"/>
                      <a:pt x="1" y="4"/>
                    </a:cubicBezTo>
                    <a:cubicBezTo>
                      <a:pt x="0" y="4"/>
                      <a:pt x="0" y="3"/>
                      <a:pt x="0" y="2"/>
                    </a:cubicBezTo>
                    <a:cubicBezTo>
                      <a:pt x="0" y="1"/>
                      <a:pt x="1" y="0"/>
                      <a:pt x="2" y="0"/>
                    </a:cubicBezTo>
                    <a:cubicBezTo>
                      <a:pt x="353" y="49"/>
                      <a:pt x="353" y="49"/>
                      <a:pt x="353" y="49"/>
                    </a:cubicBezTo>
                    <a:cubicBezTo>
                      <a:pt x="354" y="50"/>
                      <a:pt x="355" y="51"/>
                      <a:pt x="354" y="52"/>
                    </a:cubicBezTo>
                    <a:cubicBezTo>
                      <a:pt x="354" y="53"/>
                      <a:pt x="353" y="53"/>
                      <a:pt x="352" y="5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Shape 135"/>
              <p:cNvSpPr/>
              <p:nvPr/>
            </p:nvSpPr>
            <p:spPr bwMode="auto">
              <a:xfrm>
                <a:off x="5535613" y="2563813"/>
                <a:ext cx="1739900" cy="1609725"/>
              </a:xfrm>
              <a:custGeom>
                <a:avLst/>
                <a:gdLst>
                  <a:gd name="T0" fmla="*/ 461 w 461"/>
                  <a:gd name="T1" fmla="*/ 26 h 426"/>
                  <a:gd name="T2" fmla="*/ 427 w 461"/>
                  <a:gd name="T3" fmla="*/ 73 h 426"/>
                  <a:gd name="T4" fmla="*/ 364 w 461"/>
                  <a:gd name="T5" fmla="*/ 337 h 426"/>
                  <a:gd name="T6" fmla="*/ 275 w 461"/>
                  <a:gd name="T7" fmla="*/ 426 h 426"/>
                  <a:gd name="T8" fmla="*/ 0 w 461"/>
                  <a:gd name="T9" fmla="*/ 387 h 426"/>
                  <a:gd name="T10" fmla="*/ 131 w 461"/>
                  <a:gd name="T11" fmla="*/ 282 h 426"/>
                  <a:gd name="T12" fmla="*/ 185 w 461"/>
                  <a:gd name="T13" fmla="*/ 52 h 426"/>
                  <a:gd name="T14" fmla="*/ 251 w 461"/>
                  <a:gd name="T15" fmla="*/ 0 h 426"/>
                  <a:gd name="T16" fmla="*/ 461 w 461"/>
                  <a:gd name="T17" fmla="*/ 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426">
                    <a:moveTo>
                      <a:pt x="461" y="26"/>
                    </a:moveTo>
                    <a:cubicBezTo>
                      <a:pt x="461" y="26"/>
                      <a:pt x="440" y="28"/>
                      <a:pt x="427" y="73"/>
                    </a:cubicBezTo>
                    <a:cubicBezTo>
                      <a:pt x="407" y="140"/>
                      <a:pt x="381" y="283"/>
                      <a:pt x="364" y="337"/>
                    </a:cubicBezTo>
                    <a:cubicBezTo>
                      <a:pt x="340" y="415"/>
                      <a:pt x="275" y="426"/>
                      <a:pt x="275" y="426"/>
                    </a:cubicBezTo>
                    <a:cubicBezTo>
                      <a:pt x="0" y="387"/>
                      <a:pt x="0" y="387"/>
                      <a:pt x="0" y="387"/>
                    </a:cubicBezTo>
                    <a:cubicBezTo>
                      <a:pt x="0" y="387"/>
                      <a:pt x="112" y="348"/>
                      <a:pt x="131" y="282"/>
                    </a:cubicBezTo>
                    <a:cubicBezTo>
                      <a:pt x="151" y="213"/>
                      <a:pt x="178" y="82"/>
                      <a:pt x="185" y="52"/>
                    </a:cubicBezTo>
                    <a:cubicBezTo>
                      <a:pt x="199" y="0"/>
                      <a:pt x="251" y="0"/>
                      <a:pt x="251" y="0"/>
                    </a:cubicBezTo>
                    <a:lnTo>
                      <a:pt x="461"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Shape 136"/>
              <p:cNvSpPr/>
              <p:nvPr/>
            </p:nvSpPr>
            <p:spPr bwMode="auto">
              <a:xfrm>
                <a:off x="5527676" y="2557463"/>
                <a:ext cx="1755775" cy="1624013"/>
              </a:xfrm>
              <a:custGeom>
                <a:avLst/>
                <a:gdLst>
                  <a:gd name="T0" fmla="*/ 277 w 465"/>
                  <a:gd name="T1" fmla="*/ 430 h 430"/>
                  <a:gd name="T2" fmla="*/ 276 w 465"/>
                  <a:gd name="T3" fmla="*/ 430 h 430"/>
                  <a:gd name="T4" fmla="*/ 2 w 465"/>
                  <a:gd name="T5" fmla="*/ 390 h 430"/>
                  <a:gd name="T6" fmla="*/ 0 w 465"/>
                  <a:gd name="T7" fmla="*/ 389 h 430"/>
                  <a:gd name="T8" fmla="*/ 1 w 465"/>
                  <a:gd name="T9" fmla="*/ 387 h 430"/>
                  <a:gd name="T10" fmla="*/ 131 w 465"/>
                  <a:gd name="T11" fmla="*/ 283 h 430"/>
                  <a:gd name="T12" fmla="*/ 174 w 465"/>
                  <a:gd name="T13" fmla="*/ 104 h 430"/>
                  <a:gd name="T14" fmla="*/ 185 w 465"/>
                  <a:gd name="T15" fmla="*/ 54 h 430"/>
                  <a:gd name="T16" fmla="*/ 253 w 465"/>
                  <a:gd name="T17" fmla="*/ 0 h 430"/>
                  <a:gd name="T18" fmla="*/ 463 w 465"/>
                  <a:gd name="T19" fmla="*/ 26 h 430"/>
                  <a:gd name="T20" fmla="*/ 465 w 465"/>
                  <a:gd name="T21" fmla="*/ 28 h 430"/>
                  <a:gd name="T22" fmla="*/ 463 w 465"/>
                  <a:gd name="T23" fmla="*/ 30 h 430"/>
                  <a:gd name="T24" fmla="*/ 431 w 465"/>
                  <a:gd name="T25" fmla="*/ 75 h 430"/>
                  <a:gd name="T26" fmla="*/ 398 w 465"/>
                  <a:gd name="T27" fmla="*/ 215 h 430"/>
                  <a:gd name="T28" fmla="*/ 368 w 465"/>
                  <a:gd name="T29" fmla="*/ 340 h 430"/>
                  <a:gd name="T30" fmla="*/ 313 w 465"/>
                  <a:gd name="T31" fmla="*/ 415 h 430"/>
                  <a:gd name="T32" fmla="*/ 277 w 465"/>
                  <a:gd name="T33" fmla="*/ 430 h 430"/>
                  <a:gd name="T34" fmla="*/ 10 w 465"/>
                  <a:gd name="T35" fmla="*/ 388 h 430"/>
                  <a:gd name="T36" fmla="*/ 277 w 465"/>
                  <a:gd name="T37" fmla="*/ 426 h 430"/>
                  <a:gd name="T38" fmla="*/ 364 w 465"/>
                  <a:gd name="T39" fmla="*/ 338 h 430"/>
                  <a:gd name="T40" fmla="*/ 394 w 465"/>
                  <a:gd name="T41" fmla="*/ 214 h 430"/>
                  <a:gd name="T42" fmla="*/ 427 w 465"/>
                  <a:gd name="T43" fmla="*/ 74 h 430"/>
                  <a:gd name="T44" fmla="*/ 455 w 465"/>
                  <a:gd name="T45" fmla="*/ 29 h 430"/>
                  <a:gd name="T46" fmla="*/ 253 w 465"/>
                  <a:gd name="T47" fmla="*/ 4 h 430"/>
                  <a:gd name="T48" fmla="*/ 189 w 465"/>
                  <a:gd name="T49" fmla="*/ 55 h 430"/>
                  <a:gd name="T50" fmla="*/ 178 w 465"/>
                  <a:gd name="T51" fmla="*/ 105 h 430"/>
                  <a:gd name="T52" fmla="*/ 135 w 465"/>
                  <a:gd name="T53" fmla="*/ 284 h 430"/>
                  <a:gd name="T54" fmla="*/ 61 w 465"/>
                  <a:gd name="T55" fmla="*/ 363 h 430"/>
                  <a:gd name="T56" fmla="*/ 10 w 465"/>
                  <a:gd name="T57" fmla="*/ 38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5" h="430">
                    <a:moveTo>
                      <a:pt x="277" y="430"/>
                    </a:moveTo>
                    <a:cubicBezTo>
                      <a:pt x="276" y="430"/>
                      <a:pt x="276" y="430"/>
                      <a:pt x="276" y="430"/>
                    </a:cubicBezTo>
                    <a:cubicBezTo>
                      <a:pt x="2" y="390"/>
                      <a:pt x="2" y="390"/>
                      <a:pt x="2" y="390"/>
                    </a:cubicBezTo>
                    <a:cubicBezTo>
                      <a:pt x="1" y="390"/>
                      <a:pt x="0" y="390"/>
                      <a:pt x="0" y="389"/>
                    </a:cubicBezTo>
                    <a:cubicBezTo>
                      <a:pt x="0" y="388"/>
                      <a:pt x="0" y="387"/>
                      <a:pt x="1" y="387"/>
                    </a:cubicBezTo>
                    <a:cubicBezTo>
                      <a:pt x="2" y="386"/>
                      <a:pt x="112" y="347"/>
                      <a:pt x="131" y="283"/>
                    </a:cubicBezTo>
                    <a:cubicBezTo>
                      <a:pt x="144" y="235"/>
                      <a:pt x="162" y="156"/>
                      <a:pt x="174" y="104"/>
                    </a:cubicBezTo>
                    <a:cubicBezTo>
                      <a:pt x="179" y="81"/>
                      <a:pt x="183" y="63"/>
                      <a:pt x="185" y="54"/>
                    </a:cubicBezTo>
                    <a:cubicBezTo>
                      <a:pt x="199" y="1"/>
                      <a:pt x="253" y="0"/>
                      <a:pt x="253" y="0"/>
                    </a:cubicBezTo>
                    <a:cubicBezTo>
                      <a:pt x="463" y="26"/>
                      <a:pt x="463" y="26"/>
                      <a:pt x="463" y="26"/>
                    </a:cubicBezTo>
                    <a:cubicBezTo>
                      <a:pt x="464" y="26"/>
                      <a:pt x="465" y="26"/>
                      <a:pt x="465" y="28"/>
                    </a:cubicBezTo>
                    <a:cubicBezTo>
                      <a:pt x="465" y="29"/>
                      <a:pt x="464" y="29"/>
                      <a:pt x="463" y="30"/>
                    </a:cubicBezTo>
                    <a:cubicBezTo>
                      <a:pt x="463" y="30"/>
                      <a:pt x="443" y="33"/>
                      <a:pt x="431" y="75"/>
                    </a:cubicBezTo>
                    <a:cubicBezTo>
                      <a:pt x="421" y="110"/>
                      <a:pt x="409" y="163"/>
                      <a:pt x="398" y="215"/>
                    </a:cubicBezTo>
                    <a:cubicBezTo>
                      <a:pt x="387" y="265"/>
                      <a:pt x="376" y="313"/>
                      <a:pt x="368" y="340"/>
                    </a:cubicBezTo>
                    <a:cubicBezTo>
                      <a:pt x="355" y="381"/>
                      <a:pt x="332" y="403"/>
                      <a:pt x="313" y="415"/>
                    </a:cubicBezTo>
                    <a:cubicBezTo>
                      <a:pt x="302" y="422"/>
                      <a:pt x="290" y="427"/>
                      <a:pt x="277" y="430"/>
                    </a:cubicBezTo>
                    <a:close/>
                    <a:moveTo>
                      <a:pt x="10" y="388"/>
                    </a:moveTo>
                    <a:cubicBezTo>
                      <a:pt x="277" y="426"/>
                      <a:pt x="277" y="426"/>
                      <a:pt x="277" y="426"/>
                    </a:cubicBezTo>
                    <a:cubicBezTo>
                      <a:pt x="281" y="425"/>
                      <a:pt x="341" y="412"/>
                      <a:pt x="364" y="338"/>
                    </a:cubicBezTo>
                    <a:cubicBezTo>
                      <a:pt x="372" y="312"/>
                      <a:pt x="383" y="264"/>
                      <a:pt x="394" y="214"/>
                    </a:cubicBezTo>
                    <a:cubicBezTo>
                      <a:pt x="405" y="162"/>
                      <a:pt x="417" y="109"/>
                      <a:pt x="427" y="74"/>
                    </a:cubicBezTo>
                    <a:cubicBezTo>
                      <a:pt x="435" y="45"/>
                      <a:pt x="448" y="34"/>
                      <a:pt x="455" y="29"/>
                    </a:cubicBezTo>
                    <a:cubicBezTo>
                      <a:pt x="253" y="4"/>
                      <a:pt x="253" y="4"/>
                      <a:pt x="253" y="4"/>
                    </a:cubicBezTo>
                    <a:cubicBezTo>
                      <a:pt x="251" y="4"/>
                      <a:pt x="202" y="5"/>
                      <a:pt x="189" y="55"/>
                    </a:cubicBezTo>
                    <a:cubicBezTo>
                      <a:pt x="187" y="64"/>
                      <a:pt x="183" y="82"/>
                      <a:pt x="178" y="105"/>
                    </a:cubicBezTo>
                    <a:cubicBezTo>
                      <a:pt x="166" y="157"/>
                      <a:pt x="148" y="236"/>
                      <a:pt x="135" y="284"/>
                    </a:cubicBezTo>
                    <a:cubicBezTo>
                      <a:pt x="125" y="319"/>
                      <a:pt x="89" y="346"/>
                      <a:pt x="61" y="363"/>
                    </a:cubicBezTo>
                    <a:cubicBezTo>
                      <a:pt x="45" y="372"/>
                      <a:pt x="28" y="381"/>
                      <a:pt x="10" y="388"/>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Shape 137"/>
              <p:cNvSpPr/>
              <p:nvPr/>
            </p:nvSpPr>
            <p:spPr bwMode="auto">
              <a:xfrm>
                <a:off x="6629401" y="3825875"/>
                <a:ext cx="155575" cy="30163"/>
              </a:xfrm>
              <a:custGeom>
                <a:avLst/>
                <a:gdLst>
                  <a:gd name="T0" fmla="*/ 39 w 41"/>
                  <a:gd name="T1" fmla="*/ 8 h 8"/>
                  <a:gd name="T2" fmla="*/ 39 w 41"/>
                  <a:gd name="T3" fmla="*/ 8 h 8"/>
                  <a:gd name="T4" fmla="*/ 2 w 41"/>
                  <a:gd name="T5" fmla="*/ 4 h 8"/>
                  <a:gd name="T6" fmla="*/ 0 w 41"/>
                  <a:gd name="T7" fmla="*/ 2 h 8"/>
                  <a:gd name="T8" fmla="*/ 2 w 41"/>
                  <a:gd name="T9" fmla="*/ 0 h 8"/>
                  <a:gd name="T10" fmla="*/ 2 w 41"/>
                  <a:gd name="T11" fmla="*/ 0 h 8"/>
                  <a:gd name="T12" fmla="*/ 39 w 41"/>
                  <a:gd name="T13" fmla="*/ 4 h 8"/>
                  <a:gd name="T14" fmla="*/ 41 w 41"/>
                  <a:gd name="T15" fmla="*/ 6 h 8"/>
                  <a:gd name="T16" fmla="*/ 39 w 41"/>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
                    <a:moveTo>
                      <a:pt x="39" y="8"/>
                    </a:moveTo>
                    <a:cubicBezTo>
                      <a:pt x="39" y="8"/>
                      <a:pt x="39" y="8"/>
                      <a:pt x="39" y="8"/>
                    </a:cubicBezTo>
                    <a:cubicBezTo>
                      <a:pt x="2" y="4"/>
                      <a:pt x="2" y="4"/>
                      <a:pt x="2" y="4"/>
                    </a:cubicBezTo>
                    <a:cubicBezTo>
                      <a:pt x="1" y="4"/>
                      <a:pt x="0" y="3"/>
                      <a:pt x="0" y="2"/>
                    </a:cubicBezTo>
                    <a:cubicBezTo>
                      <a:pt x="0" y="0"/>
                      <a:pt x="1" y="0"/>
                      <a:pt x="2" y="0"/>
                    </a:cubicBezTo>
                    <a:cubicBezTo>
                      <a:pt x="2" y="0"/>
                      <a:pt x="2" y="0"/>
                      <a:pt x="2" y="0"/>
                    </a:cubicBezTo>
                    <a:cubicBezTo>
                      <a:pt x="39" y="4"/>
                      <a:pt x="39" y="4"/>
                      <a:pt x="39" y="4"/>
                    </a:cubicBezTo>
                    <a:cubicBezTo>
                      <a:pt x="40" y="4"/>
                      <a:pt x="41" y="5"/>
                      <a:pt x="41" y="6"/>
                    </a:cubicBezTo>
                    <a:cubicBezTo>
                      <a:pt x="41" y="7"/>
                      <a:pt x="40" y="8"/>
                      <a:pt x="39" y="8"/>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Shape 138"/>
              <p:cNvSpPr/>
              <p:nvPr/>
            </p:nvSpPr>
            <p:spPr bwMode="auto">
              <a:xfrm>
                <a:off x="6094413" y="3762375"/>
                <a:ext cx="438150" cy="63500"/>
              </a:xfrm>
              <a:custGeom>
                <a:avLst/>
                <a:gdLst>
                  <a:gd name="T0" fmla="*/ 114 w 116"/>
                  <a:gd name="T1" fmla="*/ 17 h 17"/>
                  <a:gd name="T2" fmla="*/ 114 w 116"/>
                  <a:gd name="T3" fmla="*/ 17 h 17"/>
                  <a:gd name="T4" fmla="*/ 2 w 116"/>
                  <a:gd name="T5" fmla="*/ 5 h 17"/>
                  <a:gd name="T6" fmla="*/ 1 w 116"/>
                  <a:gd name="T7" fmla="*/ 2 h 17"/>
                  <a:gd name="T8" fmla="*/ 3 w 116"/>
                  <a:gd name="T9" fmla="*/ 1 h 17"/>
                  <a:gd name="T10" fmla="*/ 3 w 116"/>
                  <a:gd name="T11" fmla="*/ 1 h 17"/>
                  <a:gd name="T12" fmla="*/ 114 w 116"/>
                  <a:gd name="T13" fmla="*/ 13 h 17"/>
                  <a:gd name="T14" fmla="*/ 116 w 116"/>
                  <a:gd name="T15" fmla="*/ 15 h 17"/>
                  <a:gd name="T16" fmla="*/ 114 w 1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7">
                    <a:moveTo>
                      <a:pt x="114" y="17"/>
                    </a:moveTo>
                    <a:cubicBezTo>
                      <a:pt x="114" y="17"/>
                      <a:pt x="114" y="17"/>
                      <a:pt x="114" y="17"/>
                    </a:cubicBezTo>
                    <a:cubicBezTo>
                      <a:pt x="2" y="5"/>
                      <a:pt x="2" y="5"/>
                      <a:pt x="2" y="5"/>
                    </a:cubicBezTo>
                    <a:cubicBezTo>
                      <a:pt x="1" y="4"/>
                      <a:pt x="0" y="3"/>
                      <a:pt x="1" y="2"/>
                    </a:cubicBezTo>
                    <a:cubicBezTo>
                      <a:pt x="1" y="1"/>
                      <a:pt x="2" y="0"/>
                      <a:pt x="3" y="1"/>
                    </a:cubicBezTo>
                    <a:cubicBezTo>
                      <a:pt x="3" y="1"/>
                      <a:pt x="3" y="1"/>
                      <a:pt x="3" y="1"/>
                    </a:cubicBezTo>
                    <a:cubicBezTo>
                      <a:pt x="114" y="13"/>
                      <a:pt x="114" y="13"/>
                      <a:pt x="114" y="13"/>
                    </a:cubicBezTo>
                    <a:cubicBezTo>
                      <a:pt x="115" y="13"/>
                      <a:pt x="116" y="14"/>
                      <a:pt x="116" y="15"/>
                    </a:cubicBezTo>
                    <a:cubicBezTo>
                      <a:pt x="116" y="16"/>
                      <a:pt x="115" y="17"/>
                      <a:pt x="114" y="17"/>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Shape 139"/>
              <p:cNvSpPr/>
              <p:nvPr/>
            </p:nvSpPr>
            <p:spPr bwMode="auto">
              <a:xfrm>
                <a:off x="6516688" y="3984625"/>
                <a:ext cx="142875" cy="30163"/>
              </a:xfrm>
              <a:custGeom>
                <a:avLst/>
                <a:gdLst>
                  <a:gd name="T0" fmla="*/ 36 w 38"/>
                  <a:gd name="T1" fmla="*/ 8 h 8"/>
                  <a:gd name="T2" fmla="*/ 36 w 38"/>
                  <a:gd name="T3" fmla="*/ 8 h 8"/>
                  <a:gd name="T4" fmla="*/ 2 w 38"/>
                  <a:gd name="T5" fmla="*/ 4 h 8"/>
                  <a:gd name="T6" fmla="*/ 0 w 38"/>
                  <a:gd name="T7" fmla="*/ 2 h 8"/>
                  <a:gd name="T8" fmla="*/ 2 w 38"/>
                  <a:gd name="T9" fmla="*/ 0 h 8"/>
                  <a:gd name="T10" fmla="*/ 36 w 38"/>
                  <a:gd name="T11" fmla="*/ 4 h 8"/>
                  <a:gd name="T12" fmla="*/ 38 w 38"/>
                  <a:gd name="T13" fmla="*/ 6 h 8"/>
                  <a:gd name="T14" fmla="*/ 36 w 3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
                    <a:moveTo>
                      <a:pt x="36" y="8"/>
                    </a:moveTo>
                    <a:cubicBezTo>
                      <a:pt x="36" y="8"/>
                      <a:pt x="36" y="8"/>
                      <a:pt x="36" y="8"/>
                    </a:cubicBezTo>
                    <a:cubicBezTo>
                      <a:pt x="2" y="4"/>
                      <a:pt x="2" y="4"/>
                      <a:pt x="2" y="4"/>
                    </a:cubicBezTo>
                    <a:cubicBezTo>
                      <a:pt x="0" y="4"/>
                      <a:pt x="0" y="3"/>
                      <a:pt x="0" y="2"/>
                    </a:cubicBezTo>
                    <a:cubicBezTo>
                      <a:pt x="0" y="1"/>
                      <a:pt x="1" y="0"/>
                      <a:pt x="2" y="0"/>
                    </a:cubicBezTo>
                    <a:cubicBezTo>
                      <a:pt x="36" y="4"/>
                      <a:pt x="36" y="4"/>
                      <a:pt x="36" y="4"/>
                    </a:cubicBezTo>
                    <a:cubicBezTo>
                      <a:pt x="37" y="4"/>
                      <a:pt x="38" y="5"/>
                      <a:pt x="38" y="6"/>
                    </a:cubicBezTo>
                    <a:cubicBezTo>
                      <a:pt x="38" y="7"/>
                      <a:pt x="37" y="8"/>
                      <a:pt x="36" y="8"/>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Shape 140"/>
              <p:cNvSpPr/>
              <p:nvPr/>
            </p:nvSpPr>
            <p:spPr bwMode="auto">
              <a:xfrm>
                <a:off x="5969001" y="3924300"/>
                <a:ext cx="419100" cy="60325"/>
              </a:xfrm>
              <a:custGeom>
                <a:avLst/>
                <a:gdLst>
                  <a:gd name="T0" fmla="*/ 109 w 111"/>
                  <a:gd name="T1" fmla="*/ 16 h 16"/>
                  <a:gd name="T2" fmla="*/ 108 w 111"/>
                  <a:gd name="T3" fmla="*/ 16 h 16"/>
                  <a:gd name="T4" fmla="*/ 2 w 111"/>
                  <a:gd name="T5" fmla="*/ 4 h 16"/>
                  <a:gd name="T6" fmla="*/ 0 w 111"/>
                  <a:gd name="T7" fmla="*/ 2 h 16"/>
                  <a:gd name="T8" fmla="*/ 3 w 111"/>
                  <a:gd name="T9" fmla="*/ 0 h 16"/>
                  <a:gd name="T10" fmla="*/ 109 w 111"/>
                  <a:gd name="T11" fmla="*/ 12 h 16"/>
                  <a:gd name="T12" fmla="*/ 111 w 111"/>
                  <a:gd name="T13" fmla="*/ 14 h 16"/>
                  <a:gd name="T14" fmla="*/ 109 w 111"/>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6">
                    <a:moveTo>
                      <a:pt x="109" y="16"/>
                    </a:moveTo>
                    <a:cubicBezTo>
                      <a:pt x="108" y="16"/>
                      <a:pt x="108" y="16"/>
                      <a:pt x="108" y="16"/>
                    </a:cubicBezTo>
                    <a:cubicBezTo>
                      <a:pt x="2" y="4"/>
                      <a:pt x="2" y="4"/>
                      <a:pt x="2" y="4"/>
                    </a:cubicBezTo>
                    <a:cubicBezTo>
                      <a:pt x="1" y="4"/>
                      <a:pt x="0" y="3"/>
                      <a:pt x="0" y="2"/>
                    </a:cubicBezTo>
                    <a:cubicBezTo>
                      <a:pt x="0" y="0"/>
                      <a:pt x="1" y="0"/>
                      <a:pt x="3" y="0"/>
                    </a:cubicBezTo>
                    <a:cubicBezTo>
                      <a:pt x="109" y="12"/>
                      <a:pt x="109" y="12"/>
                      <a:pt x="109" y="12"/>
                    </a:cubicBezTo>
                    <a:cubicBezTo>
                      <a:pt x="110" y="12"/>
                      <a:pt x="111" y="13"/>
                      <a:pt x="111" y="14"/>
                    </a:cubicBezTo>
                    <a:cubicBezTo>
                      <a:pt x="111" y="15"/>
                      <a:pt x="110" y="16"/>
                      <a:pt x="109" y="16"/>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Shape 141"/>
              <p:cNvSpPr/>
              <p:nvPr/>
            </p:nvSpPr>
            <p:spPr bwMode="auto">
              <a:xfrm>
                <a:off x="5316538" y="3530600"/>
                <a:ext cx="1257300" cy="642938"/>
              </a:xfrm>
              <a:custGeom>
                <a:avLst/>
                <a:gdLst>
                  <a:gd name="T0" fmla="*/ 333 w 333"/>
                  <a:gd name="T1" fmla="*/ 170 h 170"/>
                  <a:gd name="T2" fmla="*/ 289 w 333"/>
                  <a:gd name="T3" fmla="*/ 52 h 170"/>
                  <a:gd name="T4" fmla="*/ 0 w 333"/>
                  <a:gd name="T5" fmla="*/ 0 h 170"/>
                  <a:gd name="T6" fmla="*/ 58 w 333"/>
                  <a:gd name="T7" fmla="*/ 130 h 170"/>
                  <a:gd name="T8" fmla="*/ 333 w 333"/>
                  <a:gd name="T9" fmla="*/ 170 h 170"/>
                </a:gdLst>
                <a:ahLst/>
                <a:cxnLst>
                  <a:cxn ang="0">
                    <a:pos x="T0" y="T1"/>
                  </a:cxn>
                  <a:cxn ang="0">
                    <a:pos x="T2" y="T3"/>
                  </a:cxn>
                  <a:cxn ang="0">
                    <a:pos x="T4" y="T5"/>
                  </a:cxn>
                  <a:cxn ang="0">
                    <a:pos x="T6" y="T7"/>
                  </a:cxn>
                  <a:cxn ang="0">
                    <a:pos x="T8" y="T9"/>
                  </a:cxn>
                </a:cxnLst>
                <a:rect l="0" t="0" r="r" b="b"/>
                <a:pathLst>
                  <a:path w="333" h="170">
                    <a:moveTo>
                      <a:pt x="333" y="170"/>
                    </a:moveTo>
                    <a:cubicBezTo>
                      <a:pt x="300" y="140"/>
                      <a:pt x="284" y="96"/>
                      <a:pt x="289" y="52"/>
                    </a:cubicBezTo>
                    <a:cubicBezTo>
                      <a:pt x="0" y="0"/>
                      <a:pt x="0" y="0"/>
                      <a:pt x="0" y="0"/>
                    </a:cubicBezTo>
                    <a:cubicBezTo>
                      <a:pt x="0" y="0"/>
                      <a:pt x="25" y="97"/>
                      <a:pt x="58" y="130"/>
                    </a:cubicBezTo>
                    <a:lnTo>
                      <a:pt x="333" y="1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Shape 142"/>
              <p:cNvSpPr/>
              <p:nvPr/>
            </p:nvSpPr>
            <p:spPr bwMode="auto">
              <a:xfrm>
                <a:off x="5308601" y="3524250"/>
                <a:ext cx="1273175" cy="657225"/>
              </a:xfrm>
              <a:custGeom>
                <a:avLst/>
                <a:gdLst>
                  <a:gd name="T0" fmla="*/ 335 w 337"/>
                  <a:gd name="T1" fmla="*/ 174 h 174"/>
                  <a:gd name="T2" fmla="*/ 334 w 337"/>
                  <a:gd name="T3" fmla="*/ 174 h 174"/>
                  <a:gd name="T4" fmla="*/ 60 w 337"/>
                  <a:gd name="T5" fmla="*/ 134 h 174"/>
                  <a:gd name="T6" fmla="*/ 58 w 337"/>
                  <a:gd name="T7" fmla="*/ 134 h 174"/>
                  <a:gd name="T8" fmla="*/ 0 w 337"/>
                  <a:gd name="T9" fmla="*/ 3 h 174"/>
                  <a:gd name="T10" fmla="*/ 1 w 337"/>
                  <a:gd name="T11" fmla="*/ 1 h 174"/>
                  <a:gd name="T12" fmla="*/ 3 w 337"/>
                  <a:gd name="T13" fmla="*/ 0 h 174"/>
                  <a:gd name="T14" fmla="*/ 291 w 337"/>
                  <a:gd name="T15" fmla="*/ 52 h 174"/>
                  <a:gd name="T16" fmla="*/ 293 w 337"/>
                  <a:gd name="T17" fmla="*/ 54 h 174"/>
                  <a:gd name="T18" fmla="*/ 336 w 337"/>
                  <a:gd name="T19" fmla="*/ 171 h 174"/>
                  <a:gd name="T20" fmla="*/ 336 w 337"/>
                  <a:gd name="T21" fmla="*/ 174 h 174"/>
                  <a:gd name="T22" fmla="*/ 335 w 337"/>
                  <a:gd name="T23" fmla="*/ 174 h 174"/>
                  <a:gd name="T24" fmla="*/ 61 w 337"/>
                  <a:gd name="T25" fmla="*/ 131 h 174"/>
                  <a:gd name="T26" fmla="*/ 329 w 337"/>
                  <a:gd name="T27" fmla="*/ 169 h 174"/>
                  <a:gd name="T28" fmla="*/ 288 w 337"/>
                  <a:gd name="T29" fmla="*/ 56 h 174"/>
                  <a:gd name="T30" fmla="*/ 5 w 337"/>
                  <a:gd name="T31" fmla="*/ 5 h 174"/>
                  <a:gd name="T32" fmla="*/ 61 w 337"/>
                  <a:gd name="T33" fmla="*/ 13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174">
                    <a:moveTo>
                      <a:pt x="335" y="174"/>
                    </a:moveTo>
                    <a:cubicBezTo>
                      <a:pt x="334" y="174"/>
                      <a:pt x="334" y="174"/>
                      <a:pt x="334" y="174"/>
                    </a:cubicBezTo>
                    <a:cubicBezTo>
                      <a:pt x="60" y="134"/>
                      <a:pt x="60" y="134"/>
                      <a:pt x="60" y="134"/>
                    </a:cubicBezTo>
                    <a:cubicBezTo>
                      <a:pt x="59" y="134"/>
                      <a:pt x="59" y="134"/>
                      <a:pt x="58" y="134"/>
                    </a:cubicBezTo>
                    <a:cubicBezTo>
                      <a:pt x="26" y="100"/>
                      <a:pt x="1" y="7"/>
                      <a:pt x="0" y="3"/>
                    </a:cubicBezTo>
                    <a:cubicBezTo>
                      <a:pt x="0" y="2"/>
                      <a:pt x="0" y="1"/>
                      <a:pt x="1" y="1"/>
                    </a:cubicBezTo>
                    <a:cubicBezTo>
                      <a:pt x="1" y="0"/>
                      <a:pt x="2" y="0"/>
                      <a:pt x="3" y="0"/>
                    </a:cubicBezTo>
                    <a:cubicBezTo>
                      <a:pt x="291" y="52"/>
                      <a:pt x="291" y="52"/>
                      <a:pt x="291" y="52"/>
                    </a:cubicBezTo>
                    <a:cubicBezTo>
                      <a:pt x="292" y="52"/>
                      <a:pt x="293" y="53"/>
                      <a:pt x="293" y="54"/>
                    </a:cubicBezTo>
                    <a:cubicBezTo>
                      <a:pt x="288" y="98"/>
                      <a:pt x="304" y="141"/>
                      <a:pt x="336" y="171"/>
                    </a:cubicBezTo>
                    <a:cubicBezTo>
                      <a:pt x="337" y="171"/>
                      <a:pt x="337" y="173"/>
                      <a:pt x="336" y="174"/>
                    </a:cubicBezTo>
                    <a:cubicBezTo>
                      <a:pt x="336" y="174"/>
                      <a:pt x="335" y="174"/>
                      <a:pt x="335" y="174"/>
                    </a:cubicBezTo>
                    <a:close/>
                    <a:moveTo>
                      <a:pt x="61" y="131"/>
                    </a:moveTo>
                    <a:cubicBezTo>
                      <a:pt x="329" y="169"/>
                      <a:pt x="329" y="169"/>
                      <a:pt x="329" y="169"/>
                    </a:cubicBezTo>
                    <a:cubicBezTo>
                      <a:pt x="299" y="139"/>
                      <a:pt x="284" y="98"/>
                      <a:pt x="288" y="56"/>
                    </a:cubicBezTo>
                    <a:cubicBezTo>
                      <a:pt x="5" y="5"/>
                      <a:pt x="5" y="5"/>
                      <a:pt x="5" y="5"/>
                    </a:cubicBezTo>
                    <a:cubicBezTo>
                      <a:pt x="10" y="21"/>
                      <a:pt x="32" y="101"/>
                      <a:pt x="61" y="13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Shape 143"/>
              <p:cNvSpPr/>
              <p:nvPr/>
            </p:nvSpPr>
            <p:spPr bwMode="auto">
              <a:xfrm>
                <a:off x="6321426" y="2806700"/>
                <a:ext cx="690563" cy="93663"/>
              </a:xfrm>
              <a:custGeom>
                <a:avLst/>
                <a:gdLst>
                  <a:gd name="T0" fmla="*/ 181 w 183"/>
                  <a:gd name="T1" fmla="*/ 25 h 25"/>
                  <a:gd name="T2" fmla="*/ 181 w 183"/>
                  <a:gd name="T3" fmla="*/ 25 h 25"/>
                  <a:gd name="T4" fmla="*/ 2 w 183"/>
                  <a:gd name="T5" fmla="*/ 5 h 25"/>
                  <a:gd name="T6" fmla="*/ 0 w 183"/>
                  <a:gd name="T7" fmla="*/ 2 h 25"/>
                  <a:gd name="T8" fmla="*/ 0 w 183"/>
                  <a:gd name="T9" fmla="*/ 2 h 25"/>
                  <a:gd name="T10" fmla="*/ 2 w 183"/>
                  <a:gd name="T11" fmla="*/ 0 h 25"/>
                  <a:gd name="T12" fmla="*/ 181 w 183"/>
                  <a:gd name="T13" fmla="*/ 21 h 25"/>
                  <a:gd name="T14" fmla="*/ 183 w 183"/>
                  <a:gd name="T15" fmla="*/ 23 h 25"/>
                  <a:gd name="T16" fmla="*/ 181 w 18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25">
                    <a:moveTo>
                      <a:pt x="181" y="25"/>
                    </a:moveTo>
                    <a:cubicBezTo>
                      <a:pt x="181" y="25"/>
                      <a:pt x="181" y="25"/>
                      <a:pt x="181" y="25"/>
                    </a:cubicBezTo>
                    <a:cubicBezTo>
                      <a:pt x="2" y="5"/>
                      <a:pt x="2" y="5"/>
                      <a:pt x="2" y="5"/>
                    </a:cubicBezTo>
                    <a:cubicBezTo>
                      <a:pt x="1" y="4"/>
                      <a:pt x="0" y="3"/>
                      <a:pt x="0" y="2"/>
                    </a:cubicBezTo>
                    <a:cubicBezTo>
                      <a:pt x="0" y="2"/>
                      <a:pt x="0" y="2"/>
                      <a:pt x="0" y="2"/>
                    </a:cubicBezTo>
                    <a:cubicBezTo>
                      <a:pt x="0" y="1"/>
                      <a:pt x="1" y="0"/>
                      <a:pt x="2" y="0"/>
                    </a:cubicBezTo>
                    <a:cubicBezTo>
                      <a:pt x="181" y="21"/>
                      <a:pt x="181" y="21"/>
                      <a:pt x="181" y="21"/>
                    </a:cubicBezTo>
                    <a:cubicBezTo>
                      <a:pt x="182" y="21"/>
                      <a:pt x="183" y="22"/>
                      <a:pt x="183" y="23"/>
                    </a:cubicBezTo>
                    <a:cubicBezTo>
                      <a:pt x="183" y="24"/>
                      <a:pt x="182" y="25"/>
                      <a:pt x="181" y="25"/>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Shape 144"/>
              <p:cNvSpPr/>
              <p:nvPr/>
            </p:nvSpPr>
            <p:spPr bwMode="auto">
              <a:xfrm>
                <a:off x="6842126" y="3044825"/>
                <a:ext cx="139700" cy="30163"/>
              </a:xfrm>
              <a:custGeom>
                <a:avLst/>
                <a:gdLst>
                  <a:gd name="T0" fmla="*/ 35 w 37"/>
                  <a:gd name="T1" fmla="*/ 8 h 8"/>
                  <a:gd name="T2" fmla="*/ 35 w 37"/>
                  <a:gd name="T3" fmla="*/ 8 h 8"/>
                  <a:gd name="T4" fmla="*/ 1 w 37"/>
                  <a:gd name="T5" fmla="*/ 4 h 8"/>
                  <a:gd name="T6" fmla="*/ 0 w 37"/>
                  <a:gd name="T7" fmla="*/ 2 h 8"/>
                  <a:gd name="T8" fmla="*/ 2 w 37"/>
                  <a:gd name="T9" fmla="*/ 0 h 8"/>
                  <a:gd name="T10" fmla="*/ 35 w 37"/>
                  <a:gd name="T11" fmla="*/ 4 h 8"/>
                  <a:gd name="T12" fmla="*/ 37 w 37"/>
                  <a:gd name="T13" fmla="*/ 6 h 8"/>
                  <a:gd name="T14" fmla="*/ 35 w 3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8">
                    <a:moveTo>
                      <a:pt x="35" y="8"/>
                    </a:moveTo>
                    <a:cubicBezTo>
                      <a:pt x="35" y="8"/>
                      <a:pt x="35" y="8"/>
                      <a:pt x="35" y="8"/>
                    </a:cubicBezTo>
                    <a:cubicBezTo>
                      <a:pt x="1" y="4"/>
                      <a:pt x="1" y="4"/>
                      <a:pt x="1" y="4"/>
                    </a:cubicBezTo>
                    <a:cubicBezTo>
                      <a:pt x="0" y="4"/>
                      <a:pt x="0" y="3"/>
                      <a:pt x="0" y="2"/>
                    </a:cubicBezTo>
                    <a:cubicBezTo>
                      <a:pt x="0" y="1"/>
                      <a:pt x="1" y="0"/>
                      <a:pt x="2" y="0"/>
                    </a:cubicBezTo>
                    <a:cubicBezTo>
                      <a:pt x="35" y="4"/>
                      <a:pt x="35" y="4"/>
                      <a:pt x="35" y="4"/>
                    </a:cubicBezTo>
                    <a:cubicBezTo>
                      <a:pt x="37" y="4"/>
                      <a:pt x="37" y="5"/>
                      <a:pt x="37" y="6"/>
                    </a:cubicBezTo>
                    <a:cubicBezTo>
                      <a:pt x="37" y="7"/>
                      <a:pt x="36" y="8"/>
                      <a:pt x="35" y="8"/>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Shape 145"/>
              <p:cNvSpPr/>
              <p:nvPr/>
            </p:nvSpPr>
            <p:spPr bwMode="auto">
              <a:xfrm>
                <a:off x="6294438" y="2979738"/>
                <a:ext cx="422275" cy="65088"/>
              </a:xfrm>
              <a:custGeom>
                <a:avLst/>
                <a:gdLst>
                  <a:gd name="T0" fmla="*/ 109 w 112"/>
                  <a:gd name="T1" fmla="*/ 17 h 17"/>
                  <a:gd name="T2" fmla="*/ 109 w 112"/>
                  <a:gd name="T3" fmla="*/ 17 h 17"/>
                  <a:gd name="T4" fmla="*/ 2 w 112"/>
                  <a:gd name="T5" fmla="*/ 5 h 17"/>
                  <a:gd name="T6" fmla="*/ 0 w 112"/>
                  <a:gd name="T7" fmla="*/ 2 h 17"/>
                  <a:gd name="T8" fmla="*/ 2 w 112"/>
                  <a:gd name="T9" fmla="*/ 0 h 17"/>
                  <a:gd name="T10" fmla="*/ 110 w 112"/>
                  <a:gd name="T11" fmla="*/ 13 h 17"/>
                  <a:gd name="T12" fmla="*/ 112 w 112"/>
                  <a:gd name="T13" fmla="*/ 15 h 17"/>
                  <a:gd name="T14" fmla="*/ 109 w 112"/>
                  <a:gd name="T15" fmla="*/ 17 h 17"/>
                  <a:gd name="T16" fmla="*/ 109 w 112"/>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
                    <a:moveTo>
                      <a:pt x="109" y="17"/>
                    </a:moveTo>
                    <a:cubicBezTo>
                      <a:pt x="109" y="17"/>
                      <a:pt x="109" y="17"/>
                      <a:pt x="109" y="17"/>
                    </a:cubicBezTo>
                    <a:cubicBezTo>
                      <a:pt x="2" y="5"/>
                      <a:pt x="2" y="5"/>
                      <a:pt x="2" y="5"/>
                    </a:cubicBezTo>
                    <a:cubicBezTo>
                      <a:pt x="1" y="4"/>
                      <a:pt x="0" y="3"/>
                      <a:pt x="0" y="2"/>
                    </a:cubicBezTo>
                    <a:cubicBezTo>
                      <a:pt x="0" y="1"/>
                      <a:pt x="1" y="0"/>
                      <a:pt x="2" y="0"/>
                    </a:cubicBezTo>
                    <a:cubicBezTo>
                      <a:pt x="110" y="13"/>
                      <a:pt x="110" y="13"/>
                      <a:pt x="110" y="13"/>
                    </a:cubicBezTo>
                    <a:cubicBezTo>
                      <a:pt x="111" y="13"/>
                      <a:pt x="112" y="14"/>
                      <a:pt x="112" y="15"/>
                    </a:cubicBezTo>
                    <a:cubicBezTo>
                      <a:pt x="111" y="16"/>
                      <a:pt x="111" y="17"/>
                      <a:pt x="109" y="17"/>
                    </a:cubicBezTo>
                    <a:cubicBezTo>
                      <a:pt x="109" y="17"/>
                      <a:pt x="109" y="17"/>
                      <a:pt x="109" y="17"/>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Shape 146"/>
              <p:cNvSpPr/>
              <p:nvPr/>
            </p:nvSpPr>
            <p:spPr bwMode="auto">
              <a:xfrm>
                <a:off x="6716713" y="3195638"/>
                <a:ext cx="222250" cy="41275"/>
              </a:xfrm>
              <a:custGeom>
                <a:avLst/>
                <a:gdLst>
                  <a:gd name="T0" fmla="*/ 57 w 59"/>
                  <a:gd name="T1" fmla="*/ 11 h 11"/>
                  <a:gd name="T2" fmla="*/ 57 w 59"/>
                  <a:gd name="T3" fmla="*/ 11 h 11"/>
                  <a:gd name="T4" fmla="*/ 2 w 59"/>
                  <a:gd name="T5" fmla="*/ 4 h 11"/>
                  <a:gd name="T6" fmla="*/ 0 w 59"/>
                  <a:gd name="T7" fmla="*/ 2 h 11"/>
                  <a:gd name="T8" fmla="*/ 2 w 59"/>
                  <a:gd name="T9" fmla="*/ 0 h 11"/>
                  <a:gd name="T10" fmla="*/ 57 w 59"/>
                  <a:gd name="T11" fmla="*/ 7 h 11"/>
                  <a:gd name="T12" fmla="*/ 59 w 59"/>
                  <a:gd name="T13" fmla="*/ 9 h 11"/>
                  <a:gd name="T14" fmla="*/ 59 w 59"/>
                  <a:gd name="T15" fmla="*/ 9 h 11"/>
                  <a:gd name="T16" fmla="*/ 57 w 5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1">
                    <a:moveTo>
                      <a:pt x="57" y="11"/>
                    </a:moveTo>
                    <a:cubicBezTo>
                      <a:pt x="57" y="11"/>
                      <a:pt x="57" y="11"/>
                      <a:pt x="57" y="11"/>
                    </a:cubicBezTo>
                    <a:cubicBezTo>
                      <a:pt x="2" y="4"/>
                      <a:pt x="2" y="4"/>
                      <a:pt x="2" y="4"/>
                    </a:cubicBezTo>
                    <a:cubicBezTo>
                      <a:pt x="1" y="4"/>
                      <a:pt x="0" y="3"/>
                      <a:pt x="0" y="2"/>
                    </a:cubicBezTo>
                    <a:cubicBezTo>
                      <a:pt x="0" y="1"/>
                      <a:pt x="1" y="0"/>
                      <a:pt x="2" y="0"/>
                    </a:cubicBezTo>
                    <a:cubicBezTo>
                      <a:pt x="57" y="7"/>
                      <a:pt x="57" y="7"/>
                      <a:pt x="57" y="7"/>
                    </a:cubicBezTo>
                    <a:cubicBezTo>
                      <a:pt x="59" y="7"/>
                      <a:pt x="59" y="8"/>
                      <a:pt x="59" y="9"/>
                    </a:cubicBezTo>
                    <a:cubicBezTo>
                      <a:pt x="59" y="9"/>
                      <a:pt x="59" y="9"/>
                      <a:pt x="59" y="9"/>
                    </a:cubicBezTo>
                    <a:cubicBezTo>
                      <a:pt x="59" y="10"/>
                      <a:pt x="58" y="11"/>
                      <a:pt x="57" y="11"/>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Shape 147"/>
              <p:cNvSpPr/>
              <p:nvPr/>
            </p:nvSpPr>
            <p:spPr bwMode="auto">
              <a:xfrm>
                <a:off x="6248401" y="3141663"/>
                <a:ext cx="284163" cy="46038"/>
              </a:xfrm>
              <a:custGeom>
                <a:avLst/>
                <a:gdLst>
                  <a:gd name="T0" fmla="*/ 73 w 75"/>
                  <a:gd name="T1" fmla="*/ 12 h 12"/>
                  <a:gd name="T2" fmla="*/ 73 w 75"/>
                  <a:gd name="T3" fmla="*/ 12 h 12"/>
                  <a:gd name="T4" fmla="*/ 2 w 75"/>
                  <a:gd name="T5" fmla="*/ 4 h 12"/>
                  <a:gd name="T6" fmla="*/ 1 w 75"/>
                  <a:gd name="T7" fmla="*/ 2 h 12"/>
                  <a:gd name="T8" fmla="*/ 3 w 75"/>
                  <a:gd name="T9" fmla="*/ 0 h 12"/>
                  <a:gd name="T10" fmla="*/ 73 w 75"/>
                  <a:gd name="T11" fmla="*/ 8 h 12"/>
                  <a:gd name="T12" fmla="*/ 75 w 75"/>
                  <a:gd name="T13" fmla="*/ 10 h 12"/>
                  <a:gd name="T14" fmla="*/ 73 w 75"/>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2">
                    <a:moveTo>
                      <a:pt x="73" y="12"/>
                    </a:moveTo>
                    <a:cubicBezTo>
                      <a:pt x="73" y="12"/>
                      <a:pt x="73" y="12"/>
                      <a:pt x="73" y="12"/>
                    </a:cubicBezTo>
                    <a:cubicBezTo>
                      <a:pt x="2" y="4"/>
                      <a:pt x="2" y="4"/>
                      <a:pt x="2" y="4"/>
                    </a:cubicBezTo>
                    <a:cubicBezTo>
                      <a:pt x="1" y="4"/>
                      <a:pt x="0" y="3"/>
                      <a:pt x="1" y="2"/>
                    </a:cubicBezTo>
                    <a:cubicBezTo>
                      <a:pt x="1" y="1"/>
                      <a:pt x="2" y="0"/>
                      <a:pt x="3" y="0"/>
                    </a:cubicBezTo>
                    <a:cubicBezTo>
                      <a:pt x="73" y="8"/>
                      <a:pt x="73" y="8"/>
                      <a:pt x="73" y="8"/>
                    </a:cubicBezTo>
                    <a:cubicBezTo>
                      <a:pt x="74" y="8"/>
                      <a:pt x="75" y="9"/>
                      <a:pt x="75" y="10"/>
                    </a:cubicBezTo>
                    <a:cubicBezTo>
                      <a:pt x="75" y="11"/>
                      <a:pt x="74" y="12"/>
                      <a:pt x="73" y="12"/>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Shape 148"/>
              <p:cNvSpPr/>
              <p:nvPr/>
            </p:nvSpPr>
            <p:spPr bwMode="auto">
              <a:xfrm>
                <a:off x="6716713" y="3354388"/>
                <a:ext cx="188913" cy="33338"/>
              </a:xfrm>
              <a:custGeom>
                <a:avLst/>
                <a:gdLst>
                  <a:gd name="T0" fmla="*/ 48 w 50"/>
                  <a:gd name="T1" fmla="*/ 9 h 9"/>
                  <a:gd name="T2" fmla="*/ 48 w 50"/>
                  <a:gd name="T3" fmla="*/ 9 h 9"/>
                  <a:gd name="T4" fmla="*/ 1 w 50"/>
                  <a:gd name="T5" fmla="*/ 4 h 9"/>
                  <a:gd name="T6" fmla="*/ 0 w 50"/>
                  <a:gd name="T7" fmla="*/ 1 h 9"/>
                  <a:gd name="T8" fmla="*/ 2 w 50"/>
                  <a:gd name="T9" fmla="*/ 0 h 9"/>
                  <a:gd name="T10" fmla="*/ 48 w 50"/>
                  <a:gd name="T11" fmla="*/ 5 h 9"/>
                  <a:gd name="T12" fmla="*/ 50 w 50"/>
                  <a:gd name="T13" fmla="*/ 7 h 9"/>
                  <a:gd name="T14" fmla="*/ 48 w 5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
                    <a:moveTo>
                      <a:pt x="48" y="9"/>
                    </a:moveTo>
                    <a:cubicBezTo>
                      <a:pt x="48" y="9"/>
                      <a:pt x="48" y="9"/>
                      <a:pt x="48" y="9"/>
                    </a:cubicBezTo>
                    <a:cubicBezTo>
                      <a:pt x="1" y="4"/>
                      <a:pt x="1" y="4"/>
                      <a:pt x="1" y="4"/>
                    </a:cubicBezTo>
                    <a:cubicBezTo>
                      <a:pt x="0" y="4"/>
                      <a:pt x="0" y="3"/>
                      <a:pt x="0" y="1"/>
                    </a:cubicBezTo>
                    <a:cubicBezTo>
                      <a:pt x="0" y="0"/>
                      <a:pt x="1" y="0"/>
                      <a:pt x="2" y="0"/>
                    </a:cubicBezTo>
                    <a:cubicBezTo>
                      <a:pt x="48" y="5"/>
                      <a:pt x="48" y="5"/>
                      <a:pt x="48" y="5"/>
                    </a:cubicBezTo>
                    <a:cubicBezTo>
                      <a:pt x="49" y="5"/>
                      <a:pt x="50" y="6"/>
                      <a:pt x="50" y="7"/>
                    </a:cubicBezTo>
                    <a:cubicBezTo>
                      <a:pt x="50" y="8"/>
                      <a:pt x="49" y="9"/>
                      <a:pt x="48" y="9"/>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Shape 149"/>
              <p:cNvSpPr/>
              <p:nvPr/>
            </p:nvSpPr>
            <p:spPr bwMode="auto">
              <a:xfrm>
                <a:off x="6215063" y="3297238"/>
                <a:ext cx="331788" cy="49213"/>
              </a:xfrm>
              <a:custGeom>
                <a:avLst/>
                <a:gdLst>
                  <a:gd name="T0" fmla="*/ 86 w 88"/>
                  <a:gd name="T1" fmla="*/ 13 h 13"/>
                  <a:gd name="T2" fmla="*/ 85 w 88"/>
                  <a:gd name="T3" fmla="*/ 13 h 13"/>
                  <a:gd name="T4" fmla="*/ 2 w 88"/>
                  <a:gd name="T5" fmla="*/ 4 h 13"/>
                  <a:gd name="T6" fmla="*/ 0 w 88"/>
                  <a:gd name="T7" fmla="*/ 2 h 13"/>
                  <a:gd name="T8" fmla="*/ 2 w 88"/>
                  <a:gd name="T9" fmla="*/ 0 h 13"/>
                  <a:gd name="T10" fmla="*/ 86 w 88"/>
                  <a:gd name="T11" fmla="*/ 9 h 13"/>
                  <a:gd name="T12" fmla="*/ 88 w 88"/>
                  <a:gd name="T13" fmla="*/ 11 h 13"/>
                  <a:gd name="T14" fmla="*/ 86 w 8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3">
                    <a:moveTo>
                      <a:pt x="86" y="13"/>
                    </a:moveTo>
                    <a:cubicBezTo>
                      <a:pt x="85" y="13"/>
                      <a:pt x="85" y="13"/>
                      <a:pt x="85" y="13"/>
                    </a:cubicBezTo>
                    <a:cubicBezTo>
                      <a:pt x="2" y="4"/>
                      <a:pt x="2" y="4"/>
                      <a:pt x="2" y="4"/>
                    </a:cubicBezTo>
                    <a:cubicBezTo>
                      <a:pt x="1" y="4"/>
                      <a:pt x="0" y="3"/>
                      <a:pt x="0" y="2"/>
                    </a:cubicBezTo>
                    <a:cubicBezTo>
                      <a:pt x="0" y="1"/>
                      <a:pt x="1" y="0"/>
                      <a:pt x="2" y="0"/>
                    </a:cubicBezTo>
                    <a:cubicBezTo>
                      <a:pt x="86" y="9"/>
                      <a:pt x="86" y="9"/>
                      <a:pt x="86" y="9"/>
                    </a:cubicBezTo>
                    <a:cubicBezTo>
                      <a:pt x="87" y="9"/>
                      <a:pt x="88" y="10"/>
                      <a:pt x="88" y="11"/>
                    </a:cubicBezTo>
                    <a:cubicBezTo>
                      <a:pt x="88" y="12"/>
                      <a:pt x="87" y="13"/>
                      <a:pt x="86" y="13"/>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Shape 150"/>
              <p:cNvSpPr/>
              <p:nvPr/>
            </p:nvSpPr>
            <p:spPr bwMode="auto">
              <a:xfrm>
                <a:off x="6697663" y="3524250"/>
                <a:ext cx="169863" cy="33338"/>
              </a:xfrm>
              <a:custGeom>
                <a:avLst/>
                <a:gdLst>
                  <a:gd name="T0" fmla="*/ 43 w 45"/>
                  <a:gd name="T1" fmla="*/ 9 h 9"/>
                  <a:gd name="T2" fmla="*/ 43 w 45"/>
                  <a:gd name="T3" fmla="*/ 9 h 9"/>
                  <a:gd name="T4" fmla="*/ 2 w 45"/>
                  <a:gd name="T5" fmla="*/ 4 h 9"/>
                  <a:gd name="T6" fmla="*/ 0 w 45"/>
                  <a:gd name="T7" fmla="*/ 2 h 9"/>
                  <a:gd name="T8" fmla="*/ 3 w 45"/>
                  <a:gd name="T9" fmla="*/ 0 h 9"/>
                  <a:gd name="T10" fmla="*/ 3 w 45"/>
                  <a:gd name="T11" fmla="*/ 0 h 9"/>
                  <a:gd name="T12" fmla="*/ 43 w 45"/>
                  <a:gd name="T13" fmla="*/ 5 h 9"/>
                  <a:gd name="T14" fmla="*/ 45 w 45"/>
                  <a:gd name="T15" fmla="*/ 7 h 9"/>
                  <a:gd name="T16" fmla="*/ 43 w 45"/>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
                    <a:moveTo>
                      <a:pt x="43" y="9"/>
                    </a:moveTo>
                    <a:cubicBezTo>
                      <a:pt x="43" y="9"/>
                      <a:pt x="43" y="9"/>
                      <a:pt x="43" y="9"/>
                    </a:cubicBezTo>
                    <a:cubicBezTo>
                      <a:pt x="2" y="4"/>
                      <a:pt x="2" y="4"/>
                      <a:pt x="2" y="4"/>
                    </a:cubicBezTo>
                    <a:cubicBezTo>
                      <a:pt x="1" y="4"/>
                      <a:pt x="0" y="3"/>
                      <a:pt x="0" y="2"/>
                    </a:cubicBezTo>
                    <a:cubicBezTo>
                      <a:pt x="0" y="1"/>
                      <a:pt x="1" y="0"/>
                      <a:pt x="3" y="0"/>
                    </a:cubicBezTo>
                    <a:cubicBezTo>
                      <a:pt x="3" y="0"/>
                      <a:pt x="3" y="0"/>
                      <a:pt x="3" y="0"/>
                    </a:cubicBezTo>
                    <a:cubicBezTo>
                      <a:pt x="43" y="5"/>
                      <a:pt x="43" y="5"/>
                      <a:pt x="43" y="5"/>
                    </a:cubicBezTo>
                    <a:cubicBezTo>
                      <a:pt x="45" y="5"/>
                      <a:pt x="45" y="6"/>
                      <a:pt x="45" y="7"/>
                    </a:cubicBezTo>
                    <a:cubicBezTo>
                      <a:pt x="45" y="8"/>
                      <a:pt x="44" y="9"/>
                      <a:pt x="43" y="9"/>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Shape 151"/>
              <p:cNvSpPr/>
              <p:nvPr/>
            </p:nvSpPr>
            <p:spPr bwMode="auto">
              <a:xfrm>
                <a:off x="6176963" y="3467100"/>
                <a:ext cx="441325" cy="63500"/>
              </a:xfrm>
              <a:custGeom>
                <a:avLst/>
                <a:gdLst>
                  <a:gd name="T0" fmla="*/ 115 w 117"/>
                  <a:gd name="T1" fmla="*/ 17 h 17"/>
                  <a:gd name="T2" fmla="*/ 114 w 117"/>
                  <a:gd name="T3" fmla="*/ 17 h 17"/>
                  <a:gd name="T4" fmla="*/ 2 w 117"/>
                  <a:gd name="T5" fmla="*/ 4 h 17"/>
                  <a:gd name="T6" fmla="*/ 0 w 117"/>
                  <a:gd name="T7" fmla="*/ 2 h 17"/>
                  <a:gd name="T8" fmla="*/ 3 w 117"/>
                  <a:gd name="T9" fmla="*/ 0 h 17"/>
                  <a:gd name="T10" fmla="*/ 3 w 117"/>
                  <a:gd name="T11" fmla="*/ 0 h 17"/>
                  <a:gd name="T12" fmla="*/ 115 w 117"/>
                  <a:gd name="T13" fmla="*/ 12 h 17"/>
                  <a:gd name="T14" fmla="*/ 117 w 117"/>
                  <a:gd name="T15" fmla="*/ 15 h 17"/>
                  <a:gd name="T16" fmla="*/ 115 w 1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7">
                    <a:moveTo>
                      <a:pt x="115" y="17"/>
                    </a:moveTo>
                    <a:cubicBezTo>
                      <a:pt x="114" y="17"/>
                      <a:pt x="114" y="17"/>
                      <a:pt x="114" y="17"/>
                    </a:cubicBezTo>
                    <a:cubicBezTo>
                      <a:pt x="2" y="4"/>
                      <a:pt x="2" y="4"/>
                      <a:pt x="2" y="4"/>
                    </a:cubicBezTo>
                    <a:cubicBezTo>
                      <a:pt x="1" y="4"/>
                      <a:pt x="0" y="3"/>
                      <a:pt x="0" y="2"/>
                    </a:cubicBezTo>
                    <a:cubicBezTo>
                      <a:pt x="1" y="0"/>
                      <a:pt x="2" y="0"/>
                      <a:pt x="3" y="0"/>
                    </a:cubicBezTo>
                    <a:cubicBezTo>
                      <a:pt x="3" y="0"/>
                      <a:pt x="3" y="0"/>
                      <a:pt x="3" y="0"/>
                    </a:cubicBezTo>
                    <a:cubicBezTo>
                      <a:pt x="115" y="12"/>
                      <a:pt x="115" y="12"/>
                      <a:pt x="115" y="12"/>
                    </a:cubicBezTo>
                    <a:cubicBezTo>
                      <a:pt x="116" y="13"/>
                      <a:pt x="117" y="14"/>
                      <a:pt x="117" y="15"/>
                    </a:cubicBezTo>
                    <a:cubicBezTo>
                      <a:pt x="117" y="16"/>
                      <a:pt x="116" y="17"/>
                      <a:pt x="115" y="17"/>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Shape 152"/>
              <p:cNvSpPr/>
              <p:nvPr/>
            </p:nvSpPr>
            <p:spPr bwMode="auto">
              <a:xfrm>
                <a:off x="6629401" y="3659188"/>
                <a:ext cx="200025" cy="38100"/>
              </a:xfrm>
              <a:custGeom>
                <a:avLst/>
                <a:gdLst>
                  <a:gd name="T0" fmla="*/ 51 w 53"/>
                  <a:gd name="T1" fmla="*/ 9 h 10"/>
                  <a:gd name="T2" fmla="*/ 50 w 53"/>
                  <a:gd name="T3" fmla="*/ 9 h 10"/>
                  <a:gd name="T4" fmla="*/ 2 w 53"/>
                  <a:gd name="T5" fmla="*/ 4 h 10"/>
                  <a:gd name="T6" fmla="*/ 0 w 53"/>
                  <a:gd name="T7" fmla="*/ 2 h 10"/>
                  <a:gd name="T8" fmla="*/ 2 w 53"/>
                  <a:gd name="T9" fmla="*/ 0 h 10"/>
                  <a:gd name="T10" fmla="*/ 2 w 53"/>
                  <a:gd name="T11" fmla="*/ 0 h 10"/>
                  <a:gd name="T12" fmla="*/ 51 w 53"/>
                  <a:gd name="T13" fmla="*/ 5 h 10"/>
                  <a:gd name="T14" fmla="*/ 53 w 53"/>
                  <a:gd name="T15" fmla="*/ 8 h 10"/>
                  <a:gd name="T16" fmla="*/ 51 w 5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
                    <a:moveTo>
                      <a:pt x="51" y="9"/>
                    </a:moveTo>
                    <a:cubicBezTo>
                      <a:pt x="50" y="9"/>
                      <a:pt x="50" y="9"/>
                      <a:pt x="50" y="9"/>
                    </a:cubicBezTo>
                    <a:cubicBezTo>
                      <a:pt x="2" y="4"/>
                      <a:pt x="2" y="4"/>
                      <a:pt x="2" y="4"/>
                    </a:cubicBezTo>
                    <a:cubicBezTo>
                      <a:pt x="1" y="4"/>
                      <a:pt x="0" y="3"/>
                      <a:pt x="0" y="2"/>
                    </a:cubicBezTo>
                    <a:cubicBezTo>
                      <a:pt x="0" y="1"/>
                      <a:pt x="1" y="0"/>
                      <a:pt x="2" y="0"/>
                    </a:cubicBezTo>
                    <a:cubicBezTo>
                      <a:pt x="2" y="0"/>
                      <a:pt x="2" y="0"/>
                      <a:pt x="2" y="0"/>
                    </a:cubicBezTo>
                    <a:cubicBezTo>
                      <a:pt x="51" y="5"/>
                      <a:pt x="51" y="5"/>
                      <a:pt x="51" y="5"/>
                    </a:cubicBezTo>
                    <a:cubicBezTo>
                      <a:pt x="52" y="5"/>
                      <a:pt x="53" y="6"/>
                      <a:pt x="53" y="8"/>
                    </a:cubicBezTo>
                    <a:cubicBezTo>
                      <a:pt x="53" y="9"/>
                      <a:pt x="52" y="10"/>
                      <a:pt x="51" y="9"/>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Shape 153"/>
              <p:cNvSpPr/>
              <p:nvPr/>
            </p:nvSpPr>
            <p:spPr bwMode="auto">
              <a:xfrm>
                <a:off x="6138863" y="3603625"/>
                <a:ext cx="423863" cy="60325"/>
              </a:xfrm>
              <a:custGeom>
                <a:avLst/>
                <a:gdLst>
                  <a:gd name="T0" fmla="*/ 110 w 112"/>
                  <a:gd name="T1" fmla="*/ 16 h 16"/>
                  <a:gd name="T2" fmla="*/ 110 w 112"/>
                  <a:gd name="T3" fmla="*/ 16 h 16"/>
                  <a:gd name="T4" fmla="*/ 2 w 112"/>
                  <a:gd name="T5" fmla="*/ 4 h 16"/>
                  <a:gd name="T6" fmla="*/ 0 w 112"/>
                  <a:gd name="T7" fmla="*/ 2 h 16"/>
                  <a:gd name="T8" fmla="*/ 3 w 112"/>
                  <a:gd name="T9" fmla="*/ 0 h 16"/>
                  <a:gd name="T10" fmla="*/ 110 w 112"/>
                  <a:gd name="T11" fmla="*/ 12 h 16"/>
                  <a:gd name="T12" fmla="*/ 112 w 112"/>
                  <a:gd name="T13" fmla="*/ 14 h 16"/>
                  <a:gd name="T14" fmla="*/ 110 w 11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6">
                    <a:moveTo>
                      <a:pt x="110" y="16"/>
                    </a:moveTo>
                    <a:cubicBezTo>
                      <a:pt x="110" y="16"/>
                      <a:pt x="110" y="16"/>
                      <a:pt x="110" y="16"/>
                    </a:cubicBezTo>
                    <a:cubicBezTo>
                      <a:pt x="2" y="4"/>
                      <a:pt x="2" y="4"/>
                      <a:pt x="2" y="4"/>
                    </a:cubicBezTo>
                    <a:cubicBezTo>
                      <a:pt x="1" y="4"/>
                      <a:pt x="0" y="3"/>
                      <a:pt x="0" y="2"/>
                    </a:cubicBezTo>
                    <a:cubicBezTo>
                      <a:pt x="0" y="1"/>
                      <a:pt x="1" y="0"/>
                      <a:pt x="3" y="0"/>
                    </a:cubicBezTo>
                    <a:cubicBezTo>
                      <a:pt x="110" y="12"/>
                      <a:pt x="110" y="12"/>
                      <a:pt x="110" y="12"/>
                    </a:cubicBezTo>
                    <a:cubicBezTo>
                      <a:pt x="112" y="12"/>
                      <a:pt x="112" y="13"/>
                      <a:pt x="112" y="14"/>
                    </a:cubicBezTo>
                    <a:cubicBezTo>
                      <a:pt x="112" y="16"/>
                      <a:pt x="111" y="16"/>
                      <a:pt x="110" y="16"/>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Shape 154"/>
              <p:cNvSpPr/>
              <p:nvPr/>
            </p:nvSpPr>
            <p:spPr bwMode="auto">
              <a:xfrm>
                <a:off x="4406901" y="1933575"/>
                <a:ext cx="1800225" cy="1582738"/>
              </a:xfrm>
              <a:custGeom>
                <a:avLst/>
                <a:gdLst>
                  <a:gd name="T0" fmla="*/ 101 w 477"/>
                  <a:gd name="T1" fmla="*/ 395 h 419"/>
                  <a:gd name="T2" fmla="*/ 8 w 477"/>
                  <a:gd name="T3" fmla="*/ 195 h 419"/>
                  <a:gd name="T4" fmla="*/ 24 w 477"/>
                  <a:gd name="T5" fmla="*/ 151 h 419"/>
                  <a:gd name="T6" fmla="*/ 332 w 477"/>
                  <a:gd name="T7" fmla="*/ 8 h 419"/>
                  <a:gd name="T8" fmla="*/ 376 w 477"/>
                  <a:gd name="T9" fmla="*/ 24 h 419"/>
                  <a:gd name="T10" fmla="*/ 469 w 477"/>
                  <a:gd name="T11" fmla="*/ 224 h 419"/>
                  <a:gd name="T12" fmla="*/ 453 w 477"/>
                  <a:gd name="T13" fmla="*/ 268 h 419"/>
                  <a:gd name="T14" fmla="*/ 145 w 477"/>
                  <a:gd name="T15" fmla="*/ 411 h 419"/>
                  <a:gd name="T16" fmla="*/ 101 w 477"/>
                  <a:gd name="T17" fmla="*/ 395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19">
                    <a:moveTo>
                      <a:pt x="101" y="395"/>
                    </a:moveTo>
                    <a:cubicBezTo>
                      <a:pt x="8" y="195"/>
                      <a:pt x="8" y="195"/>
                      <a:pt x="8" y="195"/>
                    </a:cubicBezTo>
                    <a:cubicBezTo>
                      <a:pt x="0" y="178"/>
                      <a:pt x="8" y="158"/>
                      <a:pt x="24" y="151"/>
                    </a:cubicBezTo>
                    <a:cubicBezTo>
                      <a:pt x="332" y="8"/>
                      <a:pt x="332" y="8"/>
                      <a:pt x="332" y="8"/>
                    </a:cubicBezTo>
                    <a:cubicBezTo>
                      <a:pt x="348" y="0"/>
                      <a:pt x="368" y="7"/>
                      <a:pt x="376" y="24"/>
                    </a:cubicBezTo>
                    <a:cubicBezTo>
                      <a:pt x="469" y="224"/>
                      <a:pt x="469" y="224"/>
                      <a:pt x="469" y="224"/>
                    </a:cubicBezTo>
                    <a:cubicBezTo>
                      <a:pt x="477" y="241"/>
                      <a:pt x="469" y="260"/>
                      <a:pt x="453" y="268"/>
                    </a:cubicBezTo>
                    <a:cubicBezTo>
                      <a:pt x="145" y="411"/>
                      <a:pt x="145" y="411"/>
                      <a:pt x="145" y="411"/>
                    </a:cubicBezTo>
                    <a:cubicBezTo>
                      <a:pt x="129" y="419"/>
                      <a:pt x="109" y="411"/>
                      <a:pt x="101" y="3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Shape 155"/>
              <p:cNvSpPr/>
              <p:nvPr/>
            </p:nvSpPr>
            <p:spPr bwMode="auto">
              <a:xfrm>
                <a:off x="4398963" y="1925638"/>
                <a:ext cx="1816100" cy="1579563"/>
              </a:xfrm>
              <a:custGeom>
                <a:avLst/>
                <a:gdLst>
                  <a:gd name="T0" fmla="*/ 134 w 481"/>
                  <a:gd name="T1" fmla="*/ 418 h 418"/>
                  <a:gd name="T2" fmla="*/ 102 w 481"/>
                  <a:gd name="T3" fmla="*/ 398 h 418"/>
                  <a:gd name="T4" fmla="*/ 8 w 481"/>
                  <a:gd name="T5" fmla="*/ 198 h 418"/>
                  <a:gd name="T6" fmla="*/ 25 w 481"/>
                  <a:gd name="T7" fmla="*/ 151 h 418"/>
                  <a:gd name="T8" fmla="*/ 333 w 481"/>
                  <a:gd name="T9" fmla="*/ 8 h 418"/>
                  <a:gd name="T10" fmla="*/ 379 w 481"/>
                  <a:gd name="T11" fmla="*/ 25 h 418"/>
                  <a:gd name="T12" fmla="*/ 473 w 481"/>
                  <a:gd name="T13" fmla="*/ 225 h 418"/>
                  <a:gd name="T14" fmla="*/ 456 w 481"/>
                  <a:gd name="T15" fmla="*/ 272 h 418"/>
                  <a:gd name="T16" fmla="*/ 456 w 481"/>
                  <a:gd name="T17" fmla="*/ 272 h 418"/>
                  <a:gd name="T18" fmla="*/ 148 w 481"/>
                  <a:gd name="T19" fmla="*/ 415 h 418"/>
                  <a:gd name="T20" fmla="*/ 134 w 481"/>
                  <a:gd name="T21" fmla="*/ 418 h 418"/>
                  <a:gd name="T22" fmla="*/ 348 w 481"/>
                  <a:gd name="T23" fmla="*/ 8 h 418"/>
                  <a:gd name="T24" fmla="*/ 335 w 481"/>
                  <a:gd name="T25" fmla="*/ 11 h 418"/>
                  <a:gd name="T26" fmla="*/ 27 w 481"/>
                  <a:gd name="T27" fmla="*/ 154 h 418"/>
                  <a:gd name="T28" fmla="*/ 12 w 481"/>
                  <a:gd name="T29" fmla="*/ 196 h 418"/>
                  <a:gd name="T30" fmla="*/ 12 w 481"/>
                  <a:gd name="T31" fmla="*/ 196 h 418"/>
                  <a:gd name="T32" fmla="*/ 105 w 481"/>
                  <a:gd name="T33" fmla="*/ 396 h 418"/>
                  <a:gd name="T34" fmla="*/ 147 w 481"/>
                  <a:gd name="T35" fmla="*/ 411 h 418"/>
                  <a:gd name="T36" fmla="*/ 454 w 481"/>
                  <a:gd name="T37" fmla="*/ 268 h 418"/>
                  <a:gd name="T38" fmla="*/ 469 w 481"/>
                  <a:gd name="T39" fmla="*/ 227 h 418"/>
                  <a:gd name="T40" fmla="*/ 376 w 481"/>
                  <a:gd name="T41" fmla="*/ 26 h 418"/>
                  <a:gd name="T42" fmla="*/ 348 w 481"/>
                  <a:gd name="T43" fmla="*/ 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418">
                    <a:moveTo>
                      <a:pt x="134" y="418"/>
                    </a:moveTo>
                    <a:cubicBezTo>
                      <a:pt x="120" y="418"/>
                      <a:pt x="107" y="410"/>
                      <a:pt x="102" y="398"/>
                    </a:cubicBezTo>
                    <a:cubicBezTo>
                      <a:pt x="8" y="198"/>
                      <a:pt x="8" y="198"/>
                      <a:pt x="8" y="198"/>
                    </a:cubicBezTo>
                    <a:cubicBezTo>
                      <a:pt x="0" y="180"/>
                      <a:pt x="8" y="159"/>
                      <a:pt x="25" y="151"/>
                    </a:cubicBezTo>
                    <a:cubicBezTo>
                      <a:pt x="333" y="8"/>
                      <a:pt x="333" y="8"/>
                      <a:pt x="333" y="8"/>
                    </a:cubicBezTo>
                    <a:cubicBezTo>
                      <a:pt x="350" y="0"/>
                      <a:pt x="371" y="7"/>
                      <a:pt x="379" y="25"/>
                    </a:cubicBezTo>
                    <a:cubicBezTo>
                      <a:pt x="473" y="225"/>
                      <a:pt x="473" y="225"/>
                      <a:pt x="473" y="225"/>
                    </a:cubicBezTo>
                    <a:cubicBezTo>
                      <a:pt x="481" y="243"/>
                      <a:pt x="473" y="264"/>
                      <a:pt x="456" y="272"/>
                    </a:cubicBezTo>
                    <a:cubicBezTo>
                      <a:pt x="456" y="272"/>
                      <a:pt x="456" y="272"/>
                      <a:pt x="456" y="272"/>
                    </a:cubicBezTo>
                    <a:cubicBezTo>
                      <a:pt x="148" y="415"/>
                      <a:pt x="148" y="415"/>
                      <a:pt x="148" y="415"/>
                    </a:cubicBezTo>
                    <a:cubicBezTo>
                      <a:pt x="144" y="417"/>
                      <a:pt x="139" y="418"/>
                      <a:pt x="134" y="418"/>
                    </a:cubicBezTo>
                    <a:close/>
                    <a:moveTo>
                      <a:pt x="348" y="8"/>
                    </a:moveTo>
                    <a:cubicBezTo>
                      <a:pt x="343" y="8"/>
                      <a:pt x="339" y="9"/>
                      <a:pt x="335" y="11"/>
                    </a:cubicBezTo>
                    <a:cubicBezTo>
                      <a:pt x="27" y="154"/>
                      <a:pt x="27" y="154"/>
                      <a:pt x="27" y="154"/>
                    </a:cubicBezTo>
                    <a:cubicBezTo>
                      <a:pt x="12" y="162"/>
                      <a:pt x="5" y="180"/>
                      <a:pt x="12" y="196"/>
                    </a:cubicBezTo>
                    <a:cubicBezTo>
                      <a:pt x="12" y="196"/>
                      <a:pt x="12" y="196"/>
                      <a:pt x="12" y="196"/>
                    </a:cubicBezTo>
                    <a:cubicBezTo>
                      <a:pt x="105" y="396"/>
                      <a:pt x="105" y="396"/>
                      <a:pt x="105" y="396"/>
                    </a:cubicBezTo>
                    <a:cubicBezTo>
                      <a:pt x="113" y="412"/>
                      <a:pt x="131" y="418"/>
                      <a:pt x="147" y="411"/>
                    </a:cubicBezTo>
                    <a:cubicBezTo>
                      <a:pt x="454" y="268"/>
                      <a:pt x="454" y="268"/>
                      <a:pt x="454" y="268"/>
                    </a:cubicBezTo>
                    <a:cubicBezTo>
                      <a:pt x="470" y="261"/>
                      <a:pt x="476" y="242"/>
                      <a:pt x="469" y="227"/>
                    </a:cubicBezTo>
                    <a:cubicBezTo>
                      <a:pt x="376" y="26"/>
                      <a:pt x="376" y="26"/>
                      <a:pt x="376" y="26"/>
                    </a:cubicBezTo>
                    <a:cubicBezTo>
                      <a:pt x="371" y="16"/>
                      <a:pt x="360" y="9"/>
                      <a:pt x="348" y="8"/>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Shape 156"/>
              <p:cNvSpPr/>
              <p:nvPr/>
            </p:nvSpPr>
            <p:spPr bwMode="auto">
              <a:xfrm>
                <a:off x="5434013" y="2119313"/>
                <a:ext cx="425450" cy="460375"/>
              </a:xfrm>
              <a:custGeom>
                <a:avLst/>
                <a:gdLst>
                  <a:gd name="T0" fmla="*/ 29 w 113"/>
                  <a:gd name="T1" fmla="*/ 105 h 122"/>
                  <a:gd name="T2" fmla="*/ 5 w 113"/>
                  <a:gd name="T3" fmla="*/ 54 h 122"/>
                  <a:gd name="T4" fmla="*/ 17 w 113"/>
                  <a:gd name="T5" fmla="*/ 23 h 122"/>
                  <a:gd name="T6" fmla="*/ 52 w 113"/>
                  <a:gd name="T7" fmla="*/ 6 h 122"/>
                  <a:gd name="T8" fmla="*/ 84 w 113"/>
                  <a:gd name="T9" fmla="*/ 18 h 122"/>
                  <a:gd name="T10" fmla="*/ 108 w 113"/>
                  <a:gd name="T11" fmla="*/ 68 h 122"/>
                  <a:gd name="T12" fmla="*/ 96 w 113"/>
                  <a:gd name="T13" fmla="*/ 100 h 122"/>
                  <a:gd name="T14" fmla="*/ 60 w 113"/>
                  <a:gd name="T15" fmla="*/ 117 h 122"/>
                  <a:gd name="T16" fmla="*/ 29 w 113"/>
                  <a:gd name="T17" fmla="*/ 10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22">
                    <a:moveTo>
                      <a:pt x="29" y="105"/>
                    </a:moveTo>
                    <a:cubicBezTo>
                      <a:pt x="5" y="54"/>
                      <a:pt x="5" y="54"/>
                      <a:pt x="5" y="54"/>
                    </a:cubicBezTo>
                    <a:cubicBezTo>
                      <a:pt x="0" y="42"/>
                      <a:pt x="5" y="28"/>
                      <a:pt x="17" y="23"/>
                    </a:cubicBezTo>
                    <a:cubicBezTo>
                      <a:pt x="52" y="6"/>
                      <a:pt x="52" y="6"/>
                      <a:pt x="52" y="6"/>
                    </a:cubicBezTo>
                    <a:cubicBezTo>
                      <a:pt x="64" y="0"/>
                      <a:pt x="79" y="6"/>
                      <a:pt x="84" y="18"/>
                    </a:cubicBezTo>
                    <a:cubicBezTo>
                      <a:pt x="108" y="68"/>
                      <a:pt x="108" y="68"/>
                      <a:pt x="108" y="68"/>
                    </a:cubicBezTo>
                    <a:cubicBezTo>
                      <a:pt x="113" y="80"/>
                      <a:pt x="108" y="94"/>
                      <a:pt x="96" y="100"/>
                    </a:cubicBezTo>
                    <a:cubicBezTo>
                      <a:pt x="60" y="117"/>
                      <a:pt x="60" y="117"/>
                      <a:pt x="60" y="117"/>
                    </a:cubicBezTo>
                    <a:cubicBezTo>
                      <a:pt x="48" y="122"/>
                      <a:pt x="34" y="117"/>
                      <a:pt x="29" y="105"/>
                    </a:cubicBezTo>
                    <a:close/>
                  </a:path>
                </a:pathLst>
              </a:custGeom>
              <a:solidFill>
                <a:srgbClr val="E82F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Shape 157"/>
              <p:cNvSpPr/>
              <p:nvPr/>
            </p:nvSpPr>
            <p:spPr bwMode="auto">
              <a:xfrm>
                <a:off x="4579938" y="2478088"/>
                <a:ext cx="388938" cy="249238"/>
              </a:xfrm>
              <a:custGeom>
                <a:avLst/>
                <a:gdLst>
                  <a:gd name="T0" fmla="*/ 4 w 103"/>
                  <a:gd name="T1" fmla="*/ 55 h 66"/>
                  <a:gd name="T2" fmla="*/ 4 w 103"/>
                  <a:gd name="T3" fmla="*/ 55 h 66"/>
                  <a:gd name="T4" fmla="*/ 11 w 103"/>
                  <a:gd name="T5" fmla="*/ 35 h 66"/>
                  <a:gd name="T6" fmla="*/ 80 w 103"/>
                  <a:gd name="T7" fmla="*/ 3 h 66"/>
                  <a:gd name="T8" fmla="*/ 99 w 103"/>
                  <a:gd name="T9" fmla="*/ 11 h 66"/>
                  <a:gd name="T10" fmla="*/ 99 w 103"/>
                  <a:gd name="T11" fmla="*/ 11 h 66"/>
                  <a:gd name="T12" fmla="*/ 92 w 103"/>
                  <a:gd name="T13" fmla="*/ 30 h 66"/>
                  <a:gd name="T14" fmla="*/ 23 w 103"/>
                  <a:gd name="T15" fmla="*/ 62 h 66"/>
                  <a:gd name="T16" fmla="*/ 4 w 103"/>
                  <a:gd name="T17"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66">
                    <a:moveTo>
                      <a:pt x="4" y="55"/>
                    </a:moveTo>
                    <a:cubicBezTo>
                      <a:pt x="4" y="55"/>
                      <a:pt x="4" y="55"/>
                      <a:pt x="4" y="55"/>
                    </a:cubicBezTo>
                    <a:cubicBezTo>
                      <a:pt x="0" y="48"/>
                      <a:pt x="3" y="39"/>
                      <a:pt x="11" y="35"/>
                    </a:cubicBezTo>
                    <a:cubicBezTo>
                      <a:pt x="80" y="3"/>
                      <a:pt x="80" y="3"/>
                      <a:pt x="80" y="3"/>
                    </a:cubicBezTo>
                    <a:cubicBezTo>
                      <a:pt x="87" y="0"/>
                      <a:pt x="96" y="3"/>
                      <a:pt x="99" y="11"/>
                    </a:cubicBezTo>
                    <a:cubicBezTo>
                      <a:pt x="99" y="11"/>
                      <a:pt x="99" y="11"/>
                      <a:pt x="99" y="11"/>
                    </a:cubicBezTo>
                    <a:cubicBezTo>
                      <a:pt x="103" y="18"/>
                      <a:pt x="100" y="27"/>
                      <a:pt x="92" y="30"/>
                    </a:cubicBezTo>
                    <a:cubicBezTo>
                      <a:pt x="23" y="62"/>
                      <a:pt x="23" y="62"/>
                      <a:pt x="23" y="62"/>
                    </a:cubicBezTo>
                    <a:cubicBezTo>
                      <a:pt x="16" y="66"/>
                      <a:pt x="7" y="62"/>
                      <a:pt x="4" y="55"/>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Shape 158"/>
              <p:cNvSpPr/>
              <p:nvPr/>
            </p:nvSpPr>
            <p:spPr bwMode="auto">
              <a:xfrm>
                <a:off x="5738813" y="2678113"/>
                <a:ext cx="284163" cy="211138"/>
              </a:xfrm>
              <a:custGeom>
                <a:avLst/>
                <a:gdLst>
                  <a:gd name="T0" fmla="*/ 8 w 75"/>
                  <a:gd name="T1" fmla="*/ 50 h 56"/>
                  <a:gd name="T2" fmla="*/ 1 w 75"/>
                  <a:gd name="T3" fmla="*/ 36 h 56"/>
                  <a:gd name="T4" fmla="*/ 5 w 75"/>
                  <a:gd name="T5" fmla="*/ 26 h 56"/>
                  <a:gd name="T6" fmla="*/ 57 w 75"/>
                  <a:gd name="T7" fmla="*/ 2 h 56"/>
                  <a:gd name="T8" fmla="*/ 67 w 75"/>
                  <a:gd name="T9" fmla="*/ 6 h 56"/>
                  <a:gd name="T10" fmla="*/ 73 w 75"/>
                  <a:gd name="T11" fmla="*/ 20 h 56"/>
                  <a:gd name="T12" fmla="*/ 70 w 75"/>
                  <a:gd name="T13" fmla="*/ 30 h 56"/>
                  <a:gd name="T14" fmla="*/ 18 w 75"/>
                  <a:gd name="T15" fmla="*/ 54 h 56"/>
                  <a:gd name="T16" fmla="*/ 8 w 75"/>
                  <a:gd name="T17"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56">
                    <a:moveTo>
                      <a:pt x="8" y="50"/>
                    </a:moveTo>
                    <a:cubicBezTo>
                      <a:pt x="1" y="36"/>
                      <a:pt x="1" y="36"/>
                      <a:pt x="1" y="36"/>
                    </a:cubicBezTo>
                    <a:cubicBezTo>
                      <a:pt x="0" y="32"/>
                      <a:pt x="1" y="28"/>
                      <a:pt x="5" y="26"/>
                    </a:cubicBezTo>
                    <a:cubicBezTo>
                      <a:pt x="57" y="2"/>
                      <a:pt x="57" y="2"/>
                      <a:pt x="57" y="2"/>
                    </a:cubicBezTo>
                    <a:cubicBezTo>
                      <a:pt x="60" y="0"/>
                      <a:pt x="65" y="2"/>
                      <a:pt x="67" y="6"/>
                    </a:cubicBezTo>
                    <a:cubicBezTo>
                      <a:pt x="73" y="20"/>
                      <a:pt x="73" y="20"/>
                      <a:pt x="73" y="20"/>
                    </a:cubicBezTo>
                    <a:cubicBezTo>
                      <a:pt x="75" y="24"/>
                      <a:pt x="73" y="28"/>
                      <a:pt x="70" y="30"/>
                    </a:cubicBezTo>
                    <a:cubicBezTo>
                      <a:pt x="18" y="54"/>
                      <a:pt x="18" y="54"/>
                      <a:pt x="18" y="54"/>
                    </a:cubicBezTo>
                    <a:cubicBezTo>
                      <a:pt x="14" y="56"/>
                      <a:pt x="10" y="54"/>
                      <a:pt x="8" y="5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Shape 159"/>
              <p:cNvSpPr/>
              <p:nvPr/>
            </p:nvSpPr>
            <p:spPr bwMode="auto">
              <a:xfrm>
                <a:off x="5437188" y="2817813"/>
                <a:ext cx="287338" cy="207963"/>
              </a:xfrm>
              <a:custGeom>
                <a:avLst/>
                <a:gdLst>
                  <a:gd name="T0" fmla="*/ 9 w 76"/>
                  <a:gd name="T1" fmla="*/ 50 h 55"/>
                  <a:gd name="T2" fmla="*/ 2 w 76"/>
                  <a:gd name="T3" fmla="*/ 36 h 55"/>
                  <a:gd name="T4" fmla="*/ 6 w 76"/>
                  <a:gd name="T5" fmla="*/ 26 h 55"/>
                  <a:gd name="T6" fmla="*/ 58 w 76"/>
                  <a:gd name="T7" fmla="*/ 2 h 55"/>
                  <a:gd name="T8" fmla="*/ 67 w 76"/>
                  <a:gd name="T9" fmla="*/ 6 h 55"/>
                  <a:gd name="T10" fmla="*/ 74 w 76"/>
                  <a:gd name="T11" fmla="*/ 20 h 55"/>
                  <a:gd name="T12" fmla="*/ 70 w 76"/>
                  <a:gd name="T13" fmla="*/ 30 h 55"/>
                  <a:gd name="T14" fmla="*/ 19 w 76"/>
                  <a:gd name="T15" fmla="*/ 54 h 55"/>
                  <a:gd name="T16" fmla="*/ 9 w 76"/>
                  <a:gd name="T17"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5">
                    <a:moveTo>
                      <a:pt x="9" y="50"/>
                    </a:moveTo>
                    <a:cubicBezTo>
                      <a:pt x="2" y="36"/>
                      <a:pt x="2" y="36"/>
                      <a:pt x="2" y="36"/>
                    </a:cubicBezTo>
                    <a:cubicBezTo>
                      <a:pt x="0" y="32"/>
                      <a:pt x="2" y="28"/>
                      <a:pt x="6" y="26"/>
                    </a:cubicBezTo>
                    <a:cubicBezTo>
                      <a:pt x="58" y="2"/>
                      <a:pt x="58" y="2"/>
                      <a:pt x="58" y="2"/>
                    </a:cubicBezTo>
                    <a:cubicBezTo>
                      <a:pt x="61" y="0"/>
                      <a:pt x="66" y="2"/>
                      <a:pt x="67" y="6"/>
                    </a:cubicBezTo>
                    <a:cubicBezTo>
                      <a:pt x="74" y="20"/>
                      <a:pt x="74" y="20"/>
                      <a:pt x="74" y="20"/>
                    </a:cubicBezTo>
                    <a:cubicBezTo>
                      <a:pt x="76" y="23"/>
                      <a:pt x="74" y="28"/>
                      <a:pt x="70" y="30"/>
                    </a:cubicBezTo>
                    <a:cubicBezTo>
                      <a:pt x="19" y="54"/>
                      <a:pt x="19" y="54"/>
                      <a:pt x="19" y="54"/>
                    </a:cubicBezTo>
                    <a:cubicBezTo>
                      <a:pt x="15" y="55"/>
                      <a:pt x="10" y="54"/>
                      <a:pt x="9" y="5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Shape 160"/>
              <p:cNvSpPr/>
              <p:nvPr/>
            </p:nvSpPr>
            <p:spPr bwMode="auto">
              <a:xfrm>
                <a:off x="5138738" y="2957513"/>
                <a:ext cx="287338" cy="207963"/>
              </a:xfrm>
              <a:custGeom>
                <a:avLst/>
                <a:gdLst>
                  <a:gd name="T0" fmla="*/ 9 w 76"/>
                  <a:gd name="T1" fmla="*/ 50 h 55"/>
                  <a:gd name="T2" fmla="*/ 2 w 76"/>
                  <a:gd name="T3" fmla="*/ 36 h 55"/>
                  <a:gd name="T4" fmla="*/ 6 w 76"/>
                  <a:gd name="T5" fmla="*/ 26 h 55"/>
                  <a:gd name="T6" fmla="*/ 57 w 76"/>
                  <a:gd name="T7" fmla="*/ 2 h 55"/>
                  <a:gd name="T8" fmla="*/ 67 w 76"/>
                  <a:gd name="T9" fmla="*/ 5 h 55"/>
                  <a:gd name="T10" fmla="*/ 74 w 76"/>
                  <a:gd name="T11" fmla="*/ 19 h 55"/>
                  <a:gd name="T12" fmla="*/ 70 w 76"/>
                  <a:gd name="T13" fmla="*/ 29 h 55"/>
                  <a:gd name="T14" fmla="*/ 18 w 76"/>
                  <a:gd name="T15" fmla="*/ 53 h 55"/>
                  <a:gd name="T16" fmla="*/ 9 w 76"/>
                  <a:gd name="T17"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5">
                    <a:moveTo>
                      <a:pt x="9" y="50"/>
                    </a:moveTo>
                    <a:cubicBezTo>
                      <a:pt x="2" y="36"/>
                      <a:pt x="2" y="36"/>
                      <a:pt x="2" y="36"/>
                    </a:cubicBezTo>
                    <a:cubicBezTo>
                      <a:pt x="0" y="32"/>
                      <a:pt x="2" y="28"/>
                      <a:pt x="6" y="26"/>
                    </a:cubicBezTo>
                    <a:cubicBezTo>
                      <a:pt x="57" y="2"/>
                      <a:pt x="57" y="2"/>
                      <a:pt x="57" y="2"/>
                    </a:cubicBezTo>
                    <a:cubicBezTo>
                      <a:pt x="61" y="0"/>
                      <a:pt x="66" y="2"/>
                      <a:pt x="67" y="5"/>
                    </a:cubicBezTo>
                    <a:cubicBezTo>
                      <a:pt x="74" y="19"/>
                      <a:pt x="74" y="19"/>
                      <a:pt x="74" y="19"/>
                    </a:cubicBezTo>
                    <a:cubicBezTo>
                      <a:pt x="76" y="23"/>
                      <a:pt x="74" y="28"/>
                      <a:pt x="70" y="29"/>
                    </a:cubicBezTo>
                    <a:cubicBezTo>
                      <a:pt x="18" y="53"/>
                      <a:pt x="18" y="53"/>
                      <a:pt x="18" y="53"/>
                    </a:cubicBezTo>
                    <a:cubicBezTo>
                      <a:pt x="15" y="55"/>
                      <a:pt x="10" y="54"/>
                      <a:pt x="9" y="5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Shape 161"/>
              <p:cNvSpPr/>
              <p:nvPr/>
            </p:nvSpPr>
            <p:spPr bwMode="auto">
              <a:xfrm>
                <a:off x="4841876" y="3097213"/>
                <a:ext cx="285750" cy="207963"/>
              </a:xfrm>
              <a:custGeom>
                <a:avLst/>
                <a:gdLst>
                  <a:gd name="T0" fmla="*/ 8 w 76"/>
                  <a:gd name="T1" fmla="*/ 50 h 55"/>
                  <a:gd name="T2" fmla="*/ 2 w 76"/>
                  <a:gd name="T3" fmla="*/ 35 h 55"/>
                  <a:gd name="T4" fmla="*/ 5 w 76"/>
                  <a:gd name="T5" fmla="*/ 26 h 55"/>
                  <a:gd name="T6" fmla="*/ 57 w 76"/>
                  <a:gd name="T7" fmla="*/ 2 h 55"/>
                  <a:gd name="T8" fmla="*/ 67 w 76"/>
                  <a:gd name="T9" fmla="*/ 5 h 55"/>
                  <a:gd name="T10" fmla="*/ 74 w 76"/>
                  <a:gd name="T11" fmla="*/ 19 h 55"/>
                  <a:gd name="T12" fmla="*/ 70 w 76"/>
                  <a:gd name="T13" fmla="*/ 29 h 55"/>
                  <a:gd name="T14" fmla="*/ 18 w 76"/>
                  <a:gd name="T15" fmla="*/ 53 h 55"/>
                  <a:gd name="T16" fmla="*/ 8 w 76"/>
                  <a:gd name="T17"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5">
                    <a:moveTo>
                      <a:pt x="8" y="50"/>
                    </a:moveTo>
                    <a:cubicBezTo>
                      <a:pt x="2" y="35"/>
                      <a:pt x="2" y="35"/>
                      <a:pt x="2" y="35"/>
                    </a:cubicBezTo>
                    <a:cubicBezTo>
                      <a:pt x="0" y="32"/>
                      <a:pt x="2" y="27"/>
                      <a:pt x="5" y="26"/>
                    </a:cubicBezTo>
                    <a:cubicBezTo>
                      <a:pt x="57" y="2"/>
                      <a:pt x="57" y="2"/>
                      <a:pt x="57" y="2"/>
                    </a:cubicBezTo>
                    <a:cubicBezTo>
                      <a:pt x="61" y="0"/>
                      <a:pt x="65" y="1"/>
                      <a:pt x="67" y="5"/>
                    </a:cubicBezTo>
                    <a:cubicBezTo>
                      <a:pt x="74" y="19"/>
                      <a:pt x="74" y="19"/>
                      <a:pt x="74" y="19"/>
                    </a:cubicBezTo>
                    <a:cubicBezTo>
                      <a:pt x="76" y="23"/>
                      <a:pt x="74" y="27"/>
                      <a:pt x="70" y="29"/>
                    </a:cubicBezTo>
                    <a:cubicBezTo>
                      <a:pt x="18" y="53"/>
                      <a:pt x="18" y="53"/>
                      <a:pt x="18" y="53"/>
                    </a:cubicBezTo>
                    <a:cubicBezTo>
                      <a:pt x="15" y="55"/>
                      <a:pt x="10" y="53"/>
                      <a:pt x="8" y="5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Shape 162"/>
              <p:cNvSpPr/>
              <p:nvPr/>
            </p:nvSpPr>
            <p:spPr bwMode="auto">
              <a:xfrm>
                <a:off x="6811963" y="2201863"/>
                <a:ext cx="222250" cy="339725"/>
              </a:xfrm>
              <a:custGeom>
                <a:avLst/>
                <a:gdLst>
                  <a:gd name="T0" fmla="*/ 57 w 59"/>
                  <a:gd name="T1" fmla="*/ 90 h 90"/>
                  <a:gd name="T2" fmla="*/ 55 w 59"/>
                  <a:gd name="T3" fmla="*/ 89 h 90"/>
                  <a:gd name="T4" fmla="*/ 1 w 59"/>
                  <a:gd name="T5" fmla="*/ 3 h 90"/>
                  <a:gd name="T6" fmla="*/ 2 w 59"/>
                  <a:gd name="T7" fmla="*/ 1 h 90"/>
                  <a:gd name="T8" fmla="*/ 4 w 59"/>
                  <a:gd name="T9" fmla="*/ 1 h 90"/>
                  <a:gd name="T10" fmla="*/ 59 w 59"/>
                  <a:gd name="T11" fmla="*/ 86 h 90"/>
                  <a:gd name="T12" fmla="*/ 58 w 59"/>
                  <a:gd name="T13" fmla="*/ 89 h 90"/>
                  <a:gd name="T14" fmla="*/ 57 w 59"/>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0">
                    <a:moveTo>
                      <a:pt x="57" y="90"/>
                    </a:moveTo>
                    <a:cubicBezTo>
                      <a:pt x="56" y="90"/>
                      <a:pt x="56" y="89"/>
                      <a:pt x="55" y="89"/>
                    </a:cubicBezTo>
                    <a:cubicBezTo>
                      <a:pt x="1" y="3"/>
                      <a:pt x="1" y="3"/>
                      <a:pt x="1" y="3"/>
                    </a:cubicBezTo>
                    <a:cubicBezTo>
                      <a:pt x="0" y="2"/>
                      <a:pt x="1" y="1"/>
                      <a:pt x="2" y="1"/>
                    </a:cubicBezTo>
                    <a:cubicBezTo>
                      <a:pt x="3" y="0"/>
                      <a:pt x="4" y="0"/>
                      <a:pt x="4" y="1"/>
                    </a:cubicBezTo>
                    <a:cubicBezTo>
                      <a:pt x="59" y="86"/>
                      <a:pt x="59" y="86"/>
                      <a:pt x="59" y="86"/>
                    </a:cubicBezTo>
                    <a:cubicBezTo>
                      <a:pt x="59" y="87"/>
                      <a:pt x="59" y="89"/>
                      <a:pt x="58" y="89"/>
                    </a:cubicBezTo>
                    <a:cubicBezTo>
                      <a:pt x="58" y="89"/>
                      <a:pt x="58" y="90"/>
                      <a:pt x="57" y="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Shape 163"/>
              <p:cNvSpPr/>
              <p:nvPr/>
            </p:nvSpPr>
            <p:spPr bwMode="auto">
              <a:xfrm>
                <a:off x="6289676" y="2228850"/>
                <a:ext cx="125413" cy="219075"/>
              </a:xfrm>
              <a:custGeom>
                <a:avLst/>
                <a:gdLst>
                  <a:gd name="T0" fmla="*/ 31 w 33"/>
                  <a:gd name="T1" fmla="*/ 58 h 58"/>
                  <a:gd name="T2" fmla="*/ 29 w 33"/>
                  <a:gd name="T3" fmla="*/ 57 h 58"/>
                  <a:gd name="T4" fmla="*/ 1 w 33"/>
                  <a:gd name="T5" fmla="*/ 3 h 58"/>
                  <a:gd name="T6" fmla="*/ 2 w 33"/>
                  <a:gd name="T7" fmla="*/ 0 h 58"/>
                  <a:gd name="T8" fmla="*/ 2 w 33"/>
                  <a:gd name="T9" fmla="*/ 0 h 58"/>
                  <a:gd name="T10" fmla="*/ 4 w 33"/>
                  <a:gd name="T11" fmla="*/ 1 h 58"/>
                  <a:gd name="T12" fmla="*/ 5 w 33"/>
                  <a:gd name="T13" fmla="*/ 1 h 58"/>
                  <a:gd name="T14" fmla="*/ 32 w 33"/>
                  <a:gd name="T15" fmla="*/ 55 h 58"/>
                  <a:gd name="T16" fmla="*/ 31 w 33"/>
                  <a:gd name="T17" fmla="*/ 58 h 58"/>
                  <a:gd name="T18" fmla="*/ 31 w 33"/>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8">
                    <a:moveTo>
                      <a:pt x="31" y="58"/>
                    </a:moveTo>
                    <a:cubicBezTo>
                      <a:pt x="30" y="58"/>
                      <a:pt x="29" y="57"/>
                      <a:pt x="29" y="57"/>
                    </a:cubicBezTo>
                    <a:cubicBezTo>
                      <a:pt x="1" y="3"/>
                      <a:pt x="1" y="3"/>
                      <a:pt x="1" y="3"/>
                    </a:cubicBezTo>
                    <a:cubicBezTo>
                      <a:pt x="0" y="2"/>
                      <a:pt x="1" y="1"/>
                      <a:pt x="2" y="0"/>
                    </a:cubicBezTo>
                    <a:cubicBezTo>
                      <a:pt x="2" y="0"/>
                      <a:pt x="2" y="0"/>
                      <a:pt x="2" y="0"/>
                    </a:cubicBezTo>
                    <a:cubicBezTo>
                      <a:pt x="3" y="0"/>
                      <a:pt x="4" y="0"/>
                      <a:pt x="4" y="1"/>
                    </a:cubicBezTo>
                    <a:cubicBezTo>
                      <a:pt x="4" y="1"/>
                      <a:pt x="4" y="1"/>
                      <a:pt x="5" y="1"/>
                    </a:cubicBezTo>
                    <a:cubicBezTo>
                      <a:pt x="32" y="55"/>
                      <a:pt x="32" y="55"/>
                      <a:pt x="32" y="55"/>
                    </a:cubicBezTo>
                    <a:cubicBezTo>
                      <a:pt x="33" y="56"/>
                      <a:pt x="32" y="57"/>
                      <a:pt x="31" y="58"/>
                    </a:cubicBezTo>
                    <a:cubicBezTo>
                      <a:pt x="31" y="58"/>
                      <a:pt x="31" y="58"/>
                      <a:pt x="3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Shape 164"/>
              <p:cNvSpPr/>
              <p:nvPr/>
            </p:nvSpPr>
            <p:spPr bwMode="auto">
              <a:xfrm>
                <a:off x="4157663" y="3289300"/>
                <a:ext cx="536575" cy="473075"/>
              </a:xfrm>
              <a:custGeom>
                <a:avLst/>
                <a:gdLst>
                  <a:gd name="T0" fmla="*/ 142 w 142"/>
                  <a:gd name="T1" fmla="*/ 92 h 125"/>
                  <a:gd name="T2" fmla="*/ 125 w 142"/>
                  <a:gd name="T3" fmla="*/ 111 h 125"/>
                  <a:gd name="T4" fmla="*/ 48 w 142"/>
                  <a:gd name="T5" fmla="*/ 90 h 125"/>
                  <a:gd name="T6" fmla="*/ 11 w 142"/>
                  <a:gd name="T7" fmla="*/ 19 h 125"/>
                  <a:gd name="T8" fmla="*/ 28 w 142"/>
                  <a:gd name="T9" fmla="*/ 0 h 125"/>
                  <a:gd name="T10" fmla="*/ 142 w 142"/>
                  <a:gd name="T11" fmla="*/ 92 h 125"/>
                </a:gdLst>
                <a:ahLst/>
                <a:cxnLst>
                  <a:cxn ang="0">
                    <a:pos x="T0" y="T1"/>
                  </a:cxn>
                  <a:cxn ang="0">
                    <a:pos x="T2" y="T3"/>
                  </a:cxn>
                  <a:cxn ang="0">
                    <a:pos x="T4" y="T5"/>
                  </a:cxn>
                  <a:cxn ang="0">
                    <a:pos x="T6" y="T7"/>
                  </a:cxn>
                  <a:cxn ang="0">
                    <a:pos x="T8" y="T9"/>
                  </a:cxn>
                  <a:cxn ang="0">
                    <a:pos x="T10" y="T11"/>
                  </a:cxn>
                </a:cxnLst>
                <a:rect l="0" t="0" r="r" b="b"/>
                <a:pathLst>
                  <a:path w="142" h="125">
                    <a:moveTo>
                      <a:pt x="142" y="92"/>
                    </a:moveTo>
                    <a:cubicBezTo>
                      <a:pt x="125" y="111"/>
                      <a:pt x="125" y="111"/>
                      <a:pt x="125" y="111"/>
                    </a:cubicBezTo>
                    <a:cubicBezTo>
                      <a:pt x="114" y="125"/>
                      <a:pt x="80" y="115"/>
                      <a:pt x="48" y="90"/>
                    </a:cubicBezTo>
                    <a:cubicBezTo>
                      <a:pt x="16" y="64"/>
                      <a:pt x="0" y="33"/>
                      <a:pt x="11" y="19"/>
                    </a:cubicBezTo>
                    <a:cubicBezTo>
                      <a:pt x="28" y="0"/>
                      <a:pt x="28" y="0"/>
                      <a:pt x="28" y="0"/>
                    </a:cubicBezTo>
                    <a:lnTo>
                      <a:pt x="142"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Shape 165"/>
              <p:cNvSpPr/>
              <p:nvPr/>
            </p:nvSpPr>
            <p:spPr bwMode="auto">
              <a:xfrm>
                <a:off x="4168776" y="3281363"/>
                <a:ext cx="533400" cy="468313"/>
              </a:xfrm>
              <a:custGeom>
                <a:avLst/>
                <a:gdLst>
                  <a:gd name="T0" fmla="*/ 106 w 141"/>
                  <a:gd name="T1" fmla="*/ 121 h 124"/>
                  <a:gd name="T2" fmla="*/ 44 w 141"/>
                  <a:gd name="T3" fmla="*/ 93 h 124"/>
                  <a:gd name="T4" fmla="*/ 9 w 141"/>
                  <a:gd name="T5" fmla="*/ 53 h 124"/>
                  <a:gd name="T6" fmla="*/ 6 w 141"/>
                  <a:gd name="T7" fmla="*/ 20 h 124"/>
                  <a:gd name="T8" fmla="*/ 23 w 141"/>
                  <a:gd name="T9" fmla="*/ 0 h 124"/>
                  <a:gd name="T10" fmla="*/ 26 w 141"/>
                  <a:gd name="T11" fmla="*/ 0 h 124"/>
                  <a:gd name="T12" fmla="*/ 140 w 141"/>
                  <a:gd name="T13" fmla="*/ 92 h 124"/>
                  <a:gd name="T14" fmla="*/ 141 w 141"/>
                  <a:gd name="T15" fmla="*/ 93 h 124"/>
                  <a:gd name="T16" fmla="*/ 141 w 141"/>
                  <a:gd name="T17" fmla="*/ 95 h 124"/>
                  <a:gd name="T18" fmla="*/ 123 w 141"/>
                  <a:gd name="T19" fmla="*/ 114 h 124"/>
                  <a:gd name="T20" fmla="*/ 106 w 141"/>
                  <a:gd name="T21" fmla="*/ 121 h 124"/>
                  <a:gd name="T22" fmla="*/ 25 w 141"/>
                  <a:gd name="T23" fmla="*/ 5 h 124"/>
                  <a:gd name="T24" fmla="*/ 9 w 141"/>
                  <a:gd name="T25" fmla="*/ 23 h 124"/>
                  <a:gd name="T26" fmla="*/ 12 w 141"/>
                  <a:gd name="T27" fmla="*/ 51 h 124"/>
                  <a:gd name="T28" fmla="*/ 46 w 141"/>
                  <a:gd name="T29" fmla="*/ 90 h 124"/>
                  <a:gd name="T30" fmla="*/ 120 w 141"/>
                  <a:gd name="T31" fmla="*/ 112 h 124"/>
                  <a:gd name="T32" fmla="*/ 136 w 141"/>
                  <a:gd name="T33" fmla="*/ 94 h 124"/>
                  <a:gd name="T34" fmla="*/ 25 w 141"/>
                  <a:gd name="T35"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24">
                    <a:moveTo>
                      <a:pt x="106" y="121"/>
                    </a:moveTo>
                    <a:cubicBezTo>
                      <a:pt x="90" y="121"/>
                      <a:pt x="66" y="111"/>
                      <a:pt x="44" y="93"/>
                    </a:cubicBezTo>
                    <a:cubicBezTo>
                      <a:pt x="30" y="82"/>
                      <a:pt x="18" y="69"/>
                      <a:pt x="9" y="53"/>
                    </a:cubicBezTo>
                    <a:cubicBezTo>
                      <a:pt x="1" y="39"/>
                      <a:pt x="0" y="27"/>
                      <a:pt x="6" y="20"/>
                    </a:cubicBezTo>
                    <a:cubicBezTo>
                      <a:pt x="23" y="0"/>
                      <a:pt x="23" y="0"/>
                      <a:pt x="23" y="0"/>
                    </a:cubicBezTo>
                    <a:cubicBezTo>
                      <a:pt x="24" y="0"/>
                      <a:pt x="25" y="0"/>
                      <a:pt x="26" y="0"/>
                    </a:cubicBezTo>
                    <a:cubicBezTo>
                      <a:pt x="140" y="92"/>
                      <a:pt x="140" y="92"/>
                      <a:pt x="140" y="92"/>
                    </a:cubicBezTo>
                    <a:cubicBezTo>
                      <a:pt x="141" y="92"/>
                      <a:pt x="141" y="93"/>
                      <a:pt x="141" y="93"/>
                    </a:cubicBezTo>
                    <a:cubicBezTo>
                      <a:pt x="141" y="94"/>
                      <a:pt x="141" y="94"/>
                      <a:pt x="141" y="95"/>
                    </a:cubicBezTo>
                    <a:cubicBezTo>
                      <a:pt x="123" y="114"/>
                      <a:pt x="123" y="114"/>
                      <a:pt x="123" y="114"/>
                    </a:cubicBezTo>
                    <a:cubicBezTo>
                      <a:pt x="119" y="119"/>
                      <a:pt x="113" y="122"/>
                      <a:pt x="106" y="121"/>
                    </a:cubicBezTo>
                    <a:close/>
                    <a:moveTo>
                      <a:pt x="25" y="5"/>
                    </a:moveTo>
                    <a:cubicBezTo>
                      <a:pt x="9" y="23"/>
                      <a:pt x="9" y="23"/>
                      <a:pt x="9" y="23"/>
                    </a:cubicBezTo>
                    <a:cubicBezTo>
                      <a:pt x="4" y="28"/>
                      <a:pt x="6" y="39"/>
                      <a:pt x="12" y="51"/>
                    </a:cubicBezTo>
                    <a:cubicBezTo>
                      <a:pt x="21" y="66"/>
                      <a:pt x="32" y="80"/>
                      <a:pt x="46" y="90"/>
                    </a:cubicBezTo>
                    <a:cubicBezTo>
                      <a:pt x="76" y="115"/>
                      <a:pt x="110" y="124"/>
                      <a:pt x="120" y="112"/>
                    </a:cubicBezTo>
                    <a:cubicBezTo>
                      <a:pt x="136" y="94"/>
                      <a:pt x="136" y="94"/>
                      <a:pt x="136" y="94"/>
                    </a:cubicBezTo>
                    <a:lnTo>
                      <a:pt x="25" y="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Shape 166"/>
              <p:cNvSpPr/>
              <p:nvPr/>
            </p:nvSpPr>
            <p:spPr bwMode="auto">
              <a:xfrm>
                <a:off x="4222751" y="3236913"/>
                <a:ext cx="512763" cy="449263"/>
              </a:xfrm>
              <a:custGeom>
                <a:avLst/>
                <a:gdLst>
                  <a:gd name="T0" fmla="*/ 10 w 136"/>
                  <a:gd name="T1" fmla="*/ 14 h 119"/>
                  <a:gd name="T2" fmla="*/ 87 w 136"/>
                  <a:gd name="T3" fmla="*/ 35 h 119"/>
                  <a:gd name="T4" fmla="*/ 125 w 136"/>
                  <a:gd name="T5" fmla="*/ 105 h 119"/>
                  <a:gd name="T6" fmla="*/ 48 w 136"/>
                  <a:gd name="T7" fmla="*/ 84 h 119"/>
                  <a:gd name="T8" fmla="*/ 10 w 136"/>
                  <a:gd name="T9" fmla="*/ 14 h 119"/>
                </a:gdLst>
                <a:ahLst/>
                <a:cxnLst>
                  <a:cxn ang="0">
                    <a:pos x="T0" y="T1"/>
                  </a:cxn>
                  <a:cxn ang="0">
                    <a:pos x="T2" y="T3"/>
                  </a:cxn>
                  <a:cxn ang="0">
                    <a:pos x="T4" y="T5"/>
                  </a:cxn>
                  <a:cxn ang="0">
                    <a:pos x="T6" y="T7"/>
                  </a:cxn>
                  <a:cxn ang="0">
                    <a:pos x="T8" y="T9"/>
                  </a:cxn>
                </a:cxnLst>
                <a:rect l="0" t="0" r="r" b="b"/>
                <a:pathLst>
                  <a:path w="136" h="119">
                    <a:moveTo>
                      <a:pt x="10" y="14"/>
                    </a:moveTo>
                    <a:cubicBezTo>
                      <a:pt x="21" y="0"/>
                      <a:pt x="56" y="10"/>
                      <a:pt x="87" y="35"/>
                    </a:cubicBezTo>
                    <a:cubicBezTo>
                      <a:pt x="119" y="60"/>
                      <a:pt x="136" y="92"/>
                      <a:pt x="125" y="105"/>
                    </a:cubicBezTo>
                    <a:cubicBezTo>
                      <a:pt x="114" y="119"/>
                      <a:pt x="80" y="109"/>
                      <a:pt x="48" y="84"/>
                    </a:cubicBezTo>
                    <a:cubicBezTo>
                      <a:pt x="16" y="59"/>
                      <a:pt x="0" y="27"/>
                      <a:pt x="10"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Shape 167"/>
              <p:cNvSpPr/>
              <p:nvPr/>
            </p:nvSpPr>
            <p:spPr bwMode="auto">
              <a:xfrm>
                <a:off x="4233863" y="3251200"/>
                <a:ext cx="509588" cy="427038"/>
              </a:xfrm>
              <a:custGeom>
                <a:avLst/>
                <a:gdLst>
                  <a:gd name="T0" fmla="*/ 106 w 135"/>
                  <a:gd name="T1" fmla="*/ 110 h 113"/>
                  <a:gd name="T2" fmla="*/ 44 w 135"/>
                  <a:gd name="T3" fmla="*/ 82 h 113"/>
                  <a:gd name="T4" fmla="*/ 9 w 135"/>
                  <a:gd name="T5" fmla="*/ 42 h 113"/>
                  <a:gd name="T6" fmla="*/ 6 w 135"/>
                  <a:gd name="T7" fmla="*/ 9 h 113"/>
                  <a:gd name="T8" fmla="*/ 6 w 135"/>
                  <a:gd name="T9" fmla="*/ 9 h 113"/>
                  <a:gd name="T10" fmla="*/ 39 w 135"/>
                  <a:gd name="T11" fmla="*/ 4 h 113"/>
                  <a:gd name="T12" fmla="*/ 86 w 135"/>
                  <a:gd name="T13" fmla="*/ 30 h 113"/>
                  <a:gd name="T14" fmla="*/ 124 w 135"/>
                  <a:gd name="T15" fmla="*/ 103 h 113"/>
                  <a:gd name="T16" fmla="*/ 106 w 135"/>
                  <a:gd name="T17" fmla="*/ 110 h 113"/>
                  <a:gd name="T18" fmla="*/ 24 w 135"/>
                  <a:gd name="T19" fmla="*/ 6 h 113"/>
                  <a:gd name="T20" fmla="*/ 9 w 135"/>
                  <a:gd name="T21" fmla="*/ 11 h 113"/>
                  <a:gd name="T22" fmla="*/ 9 w 135"/>
                  <a:gd name="T23" fmla="*/ 11 h 113"/>
                  <a:gd name="T24" fmla="*/ 12 w 135"/>
                  <a:gd name="T25" fmla="*/ 39 h 113"/>
                  <a:gd name="T26" fmla="*/ 46 w 135"/>
                  <a:gd name="T27" fmla="*/ 79 h 113"/>
                  <a:gd name="T28" fmla="*/ 120 w 135"/>
                  <a:gd name="T29" fmla="*/ 100 h 113"/>
                  <a:gd name="T30" fmla="*/ 83 w 135"/>
                  <a:gd name="T31" fmla="*/ 33 h 113"/>
                  <a:gd name="T32" fmla="*/ 38 w 135"/>
                  <a:gd name="T33" fmla="*/ 8 h 113"/>
                  <a:gd name="T34" fmla="*/ 24 w 135"/>
                  <a:gd name="T35" fmla="*/ 6 h 113"/>
                  <a:gd name="T36" fmla="*/ 7 w 135"/>
                  <a:gd name="T37" fmla="*/ 10 h 113"/>
                  <a:gd name="T38" fmla="*/ 7 w 135"/>
                  <a:gd name="T39" fmla="*/ 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13">
                    <a:moveTo>
                      <a:pt x="106" y="110"/>
                    </a:moveTo>
                    <a:cubicBezTo>
                      <a:pt x="90" y="110"/>
                      <a:pt x="66" y="100"/>
                      <a:pt x="44" y="82"/>
                    </a:cubicBezTo>
                    <a:cubicBezTo>
                      <a:pt x="30" y="71"/>
                      <a:pt x="18" y="57"/>
                      <a:pt x="9" y="42"/>
                    </a:cubicBezTo>
                    <a:cubicBezTo>
                      <a:pt x="1" y="27"/>
                      <a:pt x="0" y="16"/>
                      <a:pt x="6" y="9"/>
                    </a:cubicBezTo>
                    <a:cubicBezTo>
                      <a:pt x="6" y="9"/>
                      <a:pt x="6" y="9"/>
                      <a:pt x="6" y="9"/>
                    </a:cubicBezTo>
                    <a:cubicBezTo>
                      <a:pt x="12" y="1"/>
                      <a:pt x="23" y="0"/>
                      <a:pt x="39" y="4"/>
                    </a:cubicBezTo>
                    <a:cubicBezTo>
                      <a:pt x="56" y="9"/>
                      <a:pt x="72" y="18"/>
                      <a:pt x="86" y="30"/>
                    </a:cubicBezTo>
                    <a:cubicBezTo>
                      <a:pt x="119" y="56"/>
                      <a:pt x="135" y="88"/>
                      <a:pt x="124" y="103"/>
                    </a:cubicBezTo>
                    <a:cubicBezTo>
                      <a:pt x="119" y="108"/>
                      <a:pt x="113" y="110"/>
                      <a:pt x="106" y="110"/>
                    </a:cubicBezTo>
                    <a:close/>
                    <a:moveTo>
                      <a:pt x="24" y="6"/>
                    </a:moveTo>
                    <a:cubicBezTo>
                      <a:pt x="18" y="5"/>
                      <a:pt x="13" y="7"/>
                      <a:pt x="9" y="11"/>
                    </a:cubicBezTo>
                    <a:cubicBezTo>
                      <a:pt x="9" y="11"/>
                      <a:pt x="9" y="11"/>
                      <a:pt x="9" y="11"/>
                    </a:cubicBezTo>
                    <a:cubicBezTo>
                      <a:pt x="4" y="17"/>
                      <a:pt x="6" y="27"/>
                      <a:pt x="12" y="39"/>
                    </a:cubicBezTo>
                    <a:cubicBezTo>
                      <a:pt x="21" y="55"/>
                      <a:pt x="33" y="68"/>
                      <a:pt x="46" y="79"/>
                    </a:cubicBezTo>
                    <a:cubicBezTo>
                      <a:pt x="77" y="103"/>
                      <a:pt x="110" y="113"/>
                      <a:pt x="120" y="100"/>
                    </a:cubicBezTo>
                    <a:cubicBezTo>
                      <a:pt x="130" y="88"/>
                      <a:pt x="113" y="57"/>
                      <a:pt x="83" y="33"/>
                    </a:cubicBezTo>
                    <a:cubicBezTo>
                      <a:pt x="70" y="21"/>
                      <a:pt x="54" y="13"/>
                      <a:pt x="38" y="8"/>
                    </a:cubicBezTo>
                    <a:cubicBezTo>
                      <a:pt x="33" y="6"/>
                      <a:pt x="28" y="6"/>
                      <a:pt x="24" y="6"/>
                    </a:cubicBezTo>
                    <a:close/>
                    <a:moveTo>
                      <a:pt x="7" y="10"/>
                    </a:moveTo>
                    <a:cubicBezTo>
                      <a:pt x="7" y="10"/>
                      <a:pt x="7" y="10"/>
                      <a:pt x="7" y="10"/>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Shape 168"/>
              <p:cNvSpPr/>
              <p:nvPr/>
            </p:nvSpPr>
            <p:spPr bwMode="auto">
              <a:xfrm>
                <a:off x="4332288" y="3327400"/>
                <a:ext cx="301625" cy="257175"/>
              </a:xfrm>
              <a:custGeom>
                <a:avLst/>
                <a:gdLst>
                  <a:gd name="T0" fmla="*/ 12 w 80"/>
                  <a:gd name="T1" fmla="*/ 1 h 68"/>
                  <a:gd name="T2" fmla="*/ 20 w 80"/>
                  <a:gd name="T3" fmla="*/ 8 h 68"/>
                  <a:gd name="T4" fmla="*/ 20 w 80"/>
                  <a:gd name="T5" fmla="*/ 8 h 68"/>
                  <a:gd name="T6" fmla="*/ 27 w 80"/>
                  <a:gd name="T7" fmla="*/ 9 h 68"/>
                  <a:gd name="T8" fmla="*/ 45 w 80"/>
                  <a:gd name="T9" fmla="*/ 18 h 68"/>
                  <a:gd name="T10" fmla="*/ 54 w 80"/>
                  <a:gd name="T11" fmla="*/ 26 h 68"/>
                  <a:gd name="T12" fmla="*/ 58 w 80"/>
                  <a:gd name="T13" fmla="*/ 32 h 68"/>
                  <a:gd name="T14" fmla="*/ 55 w 80"/>
                  <a:gd name="T15" fmla="*/ 36 h 68"/>
                  <a:gd name="T16" fmla="*/ 52 w 80"/>
                  <a:gd name="T17" fmla="*/ 38 h 68"/>
                  <a:gd name="T18" fmla="*/ 66 w 80"/>
                  <a:gd name="T19" fmla="*/ 52 h 68"/>
                  <a:gd name="T20" fmla="*/ 64 w 80"/>
                  <a:gd name="T21" fmla="*/ 44 h 68"/>
                  <a:gd name="T22" fmla="*/ 72 w 80"/>
                  <a:gd name="T23" fmla="*/ 42 h 68"/>
                  <a:gd name="T24" fmla="*/ 78 w 80"/>
                  <a:gd name="T25" fmla="*/ 50 h 68"/>
                  <a:gd name="T26" fmla="*/ 78 w 80"/>
                  <a:gd name="T27" fmla="*/ 58 h 68"/>
                  <a:gd name="T28" fmla="*/ 75 w 80"/>
                  <a:gd name="T29" fmla="*/ 60 h 68"/>
                  <a:gd name="T30" fmla="*/ 80 w 80"/>
                  <a:gd name="T31" fmla="*/ 65 h 68"/>
                  <a:gd name="T32" fmla="*/ 72 w 80"/>
                  <a:gd name="T33" fmla="*/ 68 h 68"/>
                  <a:gd name="T34" fmla="*/ 66 w 80"/>
                  <a:gd name="T35" fmla="*/ 63 h 68"/>
                  <a:gd name="T36" fmla="*/ 59 w 80"/>
                  <a:gd name="T37" fmla="*/ 63 h 68"/>
                  <a:gd name="T38" fmla="*/ 45 w 80"/>
                  <a:gd name="T39" fmla="*/ 59 h 68"/>
                  <a:gd name="T40" fmla="*/ 28 w 80"/>
                  <a:gd name="T41" fmla="*/ 47 h 68"/>
                  <a:gd name="T42" fmla="*/ 26 w 80"/>
                  <a:gd name="T43" fmla="*/ 35 h 68"/>
                  <a:gd name="T44" fmla="*/ 32 w 80"/>
                  <a:gd name="T45" fmla="*/ 32 h 68"/>
                  <a:gd name="T46" fmla="*/ 33 w 80"/>
                  <a:gd name="T47" fmla="*/ 31 h 68"/>
                  <a:gd name="T48" fmla="*/ 19 w 80"/>
                  <a:gd name="T49" fmla="*/ 18 h 68"/>
                  <a:gd name="T50" fmla="*/ 19 w 80"/>
                  <a:gd name="T51" fmla="*/ 18 h 68"/>
                  <a:gd name="T52" fmla="*/ 18 w 80"/>
                  <a:gd name="T53" fmla="*/ 21 h 68"/>
                  <a:gd name="T54" fmla="*/ 21 w 80"/>
                  <a:gd name="T55" fmla="*/ 25 h 68"/>
                  <a:gd name="T56" fmla="*/ 8 w 80"/>
                  <a:gd name="T57" fmla="*/ 26 h 68"/>
                  <a:gd name="T58" fmla="*/ 5 w 80"/>
                  <a:gd name="T59" fmla="*/ 23 h 68"/>
                  <a:gd name="T60" fmla="*/ 1 w 80"/>
                  <a:gd name="T61" fmla="*/ 13 h 68"/>
                  <a:gd name="T62" fmla="*/ 8 w 80"/>
                  <a:gd name="T63" fmla="*/ 8 h 68"/>
                  <a:gd name="T64" fmla="*/ 8 w 80"/>
                  <a:gd name="T65" fmla="*/ 8 h 68"/>
                  <a:gd name="T66" fmla="*/ 0 w 80"/>
                  <a:gd name="T67" fmla="*/ 0 h 68"/>
                  <a:gd name="T68" fmla="*/ 12 w 80"/>
                  <a:gd name="T69" fmla="*/ 1 h 68"/>
                  <a:gd name="T70" fmla="*/ 44 w 80"/>
                  <a:gd name="T71" fmla="*/ 42 h 68"/>
                  <a:gd name="T72" fmla="*/ 42 w 80"/>
                  <a:gd name="T73" fmla="*/ 46 h 68"/>
                  <a:gd name="T74" fmla="*/ 50 w 80"/>
                  <a:gd name="T75" fmla="*/ 53 h 68"/>
                  <a:gd name="T76" fmla="*/ 57 w 80"/>
                  <a:gd name="T77" fmla="*/ 54 h 68"/>
                  <a:gd name="T78" fmla="*/ 44 w 80"/>
                  <a:gd name="T79" fmla="*/ 42 h 68"/>
                  <a:gd name="T80" fmla="*/ 41 w 80"/>
                  <a:gd name="T81" fmla="*/ 28 h 68"/>
                  <a:gd name="T82" fmla="*/ 43 w 80"/>
                  <a:gd name="T83" fmla="*/ 26 h 68"/>
                  <a:gd name="T84" fmla="*/ 35 w 80"/>
                  <a:gd name="T85" fmla="*/ 19 h 68"/>
                  <a:gd name="T86" fmla="*/ 29 w 80"/>
                  <a:gd name="T87" fmla="*/ 17 h 68"/>
                  <a:gd name="T88" fmla="*/ 41 w 80"/>
                  <a:gd name="T89" fmla="*/ 2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68">
                    <a:moveTo>
                      <a:pt x="12" y="1"/>
                    </a:moveTo>
                    <a:cubicBezTo>
                      <a:pt x="20" y="8"/>
                      <a:pt x="20" y="8"/>
                      <a:pt x="20" y="8"/>
                    </a:cubicBezTo>
                    <a:cubicBezTo>
                      <a:pt x="20" y="8"/>
                      <a:pt x="20" y="8"/>
                      <a:pt x="20" y="8"/>
                    </a:cubicBezTo>
                    <a:cubicBezTo>
                      <a:pt x="23" y="8"/>
                      <a:pt x="25" y="9"/>
                      <a:pt x="27" y="9"/>
                    </a:cubicBezTo>
                    <a:cubicBezTo>
                      <a:pt x="34" y="11"/>
                      <a:pt x="40" y="14"/>
                      <a:pt x="45" y="18"/>
                    </a:cubicBezTo>
                    <a:cubicBezTo>
                      <a:pt x="49" y="20"/>
                      <a:pt x="52" y="23"/>
                      <a:pt x="54" y="26"/>
                    </a:cubicBezTo>
                    <a:cubicBezTo>
                      <a:pt x="56" y="28"/>
                      <a:pt x="57" y="30"/>
                      <a:pt x="58" y="32"/>
                    </a:cubicBezTo>
                    <a:cubicBezTo>
                      <a:pt x="58" y="34"/>
                      <a:pt x="57" y="35"/>
                      <a:pt x="55" y="36"/>
                    </a:cubicBezTo>
                    <a:cubicBezTo>
                      <a:pt x="54" y="37"/>
                      <a:pt x="53" y="38"/>
                      <a:pt x="52" y="38"/>
                    </a:cubicBezTo>
                    <a:cubicBezTo>
                      <a:pt x="66" y="52"/>
                      <a:pt x="66" y="52"/>
                      <a:pt x="66" y="52"/>
                    </a:cubicBezTo>
                    <a:cubicBezTo>
                      <a:pt x="68" y="50"/>
                      <a:pt x="67" y="47"/>
                      <a:pt x="64" y="44"/>
                    </a:cubicBezTo>
                    <a:cubicBezTo>
                      <a:pt x="72" y="42"/>
                      <a:pt x="72" y="42"/>
                      <a:pt x="72" y="42"/>
                    </a:cubicBezTo>
                    <a:cubicBezTo>
                      <a:pt x="75" y="44"/>
                      <a:pt x="77" y="47"/>
                      <a:pt x="78" y="50"/>
                    </a:cubicBezTo>
                    <a:cubicBezTo>
                      <a:pt x="80" y="53"/>
                      <a:pt x="80" y="56"/>
                      <a:pt x="78" y="58"/>
                    </a:cubicBezTo>
                    <a:cubicBezTo>
                      <a:pt x="77" y="59"/>
                      <a:pt x="76" y="59"/>
                      <a:pt x="75" y="60"/>
                    </a:cubicBezTo>
                    <a:cubicBezTo>
                      <a:pt x="80" y="65"/>
                      <a:pt x="80" y="65"/>
                      <a:pt x="80" y="65"/>
                    </a:cubicBezTo>
                    <a:cubicBezTo>
                      <a:pt x="72" y="68"/>
                      <a:pt x="72" y="68"/>
                      <a:pt x="72" y="68"/>
                    </a:cubicBezTo>
                    <a:cubicBezTo>
                      <a:pt x="66" y="63"/>
                      <a:pt x="66" y="63"/>
                      <a:pt x="66" y="63"/>
                    </a:cubicBezTo>
                    <a:cubicBezTo>
                      <a:pt x="64" y="63"/>
                      <a:pt x="62" y="63"/>
                      <a:pt x="59" y="63"/>
                    </a:cubicBezTo>
                    <a:cubicBezTo>
                      <a:pt x="54" y="62"/>
                      <a:pt x="49" y="61"/>
                      <a:pt x="45" y="59"/>
                    </a:cubicBezTo>
                    <a:cubicBezTo>
                      <a:pt x="38" y="56"/>
                      <a:pt x="33" y="52"/>
                      <a:pt x="28" y="47"/>
                    </a:cubicBezTo>
                    <a:cubicBezTo>
                      <a:pt x="24" y="42"/>
                      <a:pt x="23" y="38"/>
                      <a:pt x="26" y="35"/>
                    </a:cubicBezTo>
                    <a:cubicBezTo>
                      <a:pt x="27" y="34"/>
                      <a:pt x="30" y="32"/>
                      <a:pt x="32" y="32"/>
                    </a:cubicBezTo>
                    <a:cubicBezTo>
                      <a:pt x="33" y="31"/>
                      <a:pt x="33" y="31"/>
                      <a:pt x="33" y="31"/>
                    </a:cubicBezTo>
                    <a:cubicBezTo>
                      <a:pt x="19" y="18"/>
                      <a:pt x="19" y="18"/>
                      <a:pt x="19" y="18"/>
                    </a:cubicBezTo>
                    <a:cubicBezTo>
                      <a:pt x="19" y="18"/>
                      <a:pt x="19" y="18"/>
                      <a:pt x="19" y="18"/>
                    </a:cubicBezTo>
                    <a:cubicBezTo>
                      <a:pt x="18" y="19"/>
                      <a:pt x="18" y="20"/>
                      <a:pt x="18" y="21"/>
                    </a:cubicBezTo>
                    <a:cubicBezTo>
                      <a:pt x="18" y="22"/>
                      <a:pt x="19" y="24"/>
                      <a:pt x="21" y="25"/>
                    </a:cubicBezTo>
                    <a:cubicBezTo>
                      <a:pt x="8" y="26"/>
                      <a:pt x="8" y="26"/>
                      <a:pt x="8" y="26"/>
                    </a:cubicBezTo>
                    <a:cubicBezTo>
                      <a:pt x="6" y="25"/>
                      <a:pt x="5" y="24"/>
                      <a:pt x="5" y="23"/>
                    </a:cubicBezTo>
                    <a:cubicBezTo>
                      <a:pt x="1" y="19"/>
                      <a:pt x="0" y="15"/>
                      <a:pt x="1" y="13"/>
                    </a:cubicBezTo>
                    <a:cubicBezTo>
                      <a:pt x="2" y="10"/>
                      <a:pt x="5" y="8"/>
                      <a:pt x="8" y="8"/>
                    </a:cubicBezTo>
                    <a:cubicBezTo>
                      <a:pt x="8" y="8"/>
                      <a:pt x="8" y="8"/>
                      <a:pt x="8" y="8"/>
                    </a:cubicBezTo>
                    <a:cubicBezTo>
                      <a:pt x="5" y="5"/>
                      <a:pt x="3" y="3"/>
                      <a:pt x="0" y="0"/>
                    </a:cubicBezTo>
                    <a:lnTo>
                      <a:pt x="12" y="1"/>
                    </a:lnTo>
                    <a:close/>
                    <a:moveTo>
                      <a:pt x="44" y="42"/>
                    </a:moveTo>
                    <a:cubicBezTo>
                      <a:pt x="43" y="43"/>
                      <a:pt x="41" y="44"/>
                      <a:pt x="42" y="46"/>
                    </a:cubicBezTo>
                    <a:cubicBezTo>
                      <a:pt x="42" y="48"/>
                      <a:pt x="46" y="52"/>
                      <a:pt x="50" y="53"/>
                    </a:cubicBezTo>
                    <a:cubicBezTo>
                      <a:pt x="52" y="54"/>
                      <a:pt x="55" y="54"/>
                      <a:pt x="57" y="54"/>
                    </a:cubicBezTo>
                    <a:lnTo>
                      <a:pt x="44" y="42"/>
                    </a:lnTo>
                    <a:close/>
                    <a:moveTo>
                      <a:pt x="41" y="28"/>
                    </a:moveTo>
                    <a:cubicBezTo>
                      <a:pt x="42" y="28"/>
                      <a:pt x="43" y="27"/>
                      <a:pt x="43" y="26"/>
                    </a:cubicBezTo>
                    <a:cubicBezTo>
                      <a:pt x="44" y="24"/>
                      <a:pt x="39" y="20"/>
                      <a:pt x="35" y="19"/>
                    </a:cubicBezTo>
                    <a:cubicBezTo>
                      <a:pt x="33" y="18"/>
                      <a:pt x="31" y="17"/>
                      <a:pt x="29" y="17"/>
                    </a:cubicBezTo>
                    <a:lnTo>
                      <a:pt x="41" y="28"/>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Shape 169"/>
              <p:cNvSpPr/>
              <p:nvPr/>
            </p:nvSpPr>
            <p:spPr bwMode="auto">
              <a:xfrm>
                <a:off x="4689476" y="4414838"/>
                <a:ext cx="566738" cy="381000"/>
              </a:xfrm>
              <a:custGeom>
                <a:avLst/>
                <a:gdLst>
                  <a:gd name="T0" fmla="*/ 133 w 150"/>
                  <a:gd name="T1" fmla="*/ 0 h 101"/>
                  <a:gd name="T2" fmla="*/ 143 w 150"/>
                  <a:gd name="T3" fmla="*/ 23 h 101"/>
                  <a:gd name="T4" fmla="*/ 90 w 150"/>
                  <a:gd name="T5" fmla="*/ 83 h 101"/>
                  <a:gd name="T6" fmla="*/ 10 w 150"/>
                  <a:gd name="T7" fmla="*/ 85 h 101"/>
                  <a:gd name="T8" fmla="*/ 0 w 150"/>
                  <a:gd name="T9" fmla="*/ 61 h 101"/>
                  <a:gd name="T10" fmla="*/ 133 w 150"/>
                  <a:gd name="T11" fmla="*/ 0 h 101"/>
                </a:gdLst>
                <a:ahLst/>
                <a:cxnLst>
                  <a:cxn ang="0">
                    <a:pos x="T0" y="T1"/>
                  </a:cxn>
                  <a:cxn ang="0">
                    <a:pos x="T2" y="T3"/>
                  </a:cxn>
                  <a:cxn ang="0">
                    <a:pos x="T4" y="T5"/>
                  </a:cxn>
                  <a:cxn ang="0">
                    <a:pos x="T6" y="T7"/>
                  </a:cxn>
                  <a:cxn ang="0">
                    <a:pos x="T8" y="T9"/>
                  </a:cxn>
                  <a:cxn ang="0">
                    <a:pos x="T10" y="T11"/>
                  </a:cxn>
                </a:cxnLst>
                <a:rect l="0" t="0" r="r" b="b"/>
                <a:pathLst>
                  <a:path w="150" h="101">
                    <a:moveTo>
                      <a:pt x="133" y="0"/>
                    </a:moveTo>
                    <a:cubicBezTo>
                      <a:pt x="143" y="23"/>
                      <a:pt x="143" y="23"/>
                      <a:pt x="143" y="23"/>
                    </a:cubicBezTo>
                    <a:cubicBezTo>
                      <a:pt x="150" y="39"/>
                      <a:pt x="126" y="66"/>
                      <a:pt x="90" y="83"/>
                    </a:cubicBezTo>
                    <a:cubicBezTo>
                      <a:pt x="53" y="100"/>
                      <a:pt x="17" y="101"/>
                      <a:pt x="10" y="85"/>
                    </a:cubicBezTo>
                    <a:cubicBezTo>
                      <a:pt x="0" y="61"/>
                      <a:pt x="0" y="61"/>
                      <a:pt x="0" y="61"/>
                    </a:cubicBezTo>
                    <a:lnTo>
                      <a:pt x="1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Shape 170"/>
              <p:cNvSpPr/>
              <p:nvPr/>
            </p:nvSpPr>
            <p:spPr bwMode="auto">
              <a:xfrm>
                <a:off x="4683126" y="4406900"/>
                <a:ext cx="584200" cy="382588"/>
              </a:xfrm>
              <a:custGeom>
                <a:avLst/>
                <a:gdLst>
                  <a:gd name="T0" fmla="*/ 39 w 155"/>
                  <a:gd name="T1" fmla="*/ 101 h 101"/>
                  <a:gd name="T2" fmla="*/ 10 w 155"/>
                  <a:gd name="T3" fmla="*/ 88 h 101"/>
                  <a:gd name="T4" fmla="*/ 0 w 155"/>
                  <a:gd name="T5" fmla="*/ 64 h 101"/>
                  <a:gd name="T6" fmla="*/ 1 w 155"/>
                  <a:gd name="T7" fmla="*/ 62 h 101"/>
                  <a:gd name="T8" fmla="*/ 134 w 155"/>
                  <a:gd name="T9" fmla="*/ 0 h 101"/>
                  <a:gd name="T10" fmla="*/ 136 w 155"/>
                  <a:gd name="T11" fmla="*/ 0 h 101"/>
                  <a:gd name="T12" fmla="*/ 137 w 155"/>
                  <a:gd name="T13" fmla="*/ 1 h 101"/>
                  <a:gd name="T14" fmla="*/ 147 w 155"/>
                  <a:gd name="T15" fmla="*/ 25 h 101"/>
                  <a:gd name="T16" fmla="*/ 93 w 155"/>
                  <a:gd name="T17" fmla="*/ 87 h 101"/>
                  <a:gd name="T18" fmla="*/ 39 w 155"/>
                  <a:gd name="T19" fmla="*/ 101 h 101"/>
                  <a:gd name="T20" fmla="*/ 5 w 155"/>
                  <a:gd name="T21" fmla="*/ 64 h 101"/>
                  <a:gd name="T22" fmla="*/ 14 w 155"/>
                  <a:gd name="T23" fmla="*/ 87 h 101"/>
                  <a:gd name="T24" fmla="*/ 91 w 155"/>
                  <a:gd name="T25" fmla="*/ 83 h 101"/>
                  <a:gd name="T26" fmla="*/ 143 w 155"/>
                  <a:gd name="T27" fmla="*/ 26 h 101"/>
                  <a:gd name="T28" fmla="*/ 134 w 155"/>
                  <a:gd name="T29" fmla="*/ 4 h 101"/>
                  <a:gd name="T30" fmla="*/ 5 w 155"/>
                  <a:gd name="T31"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01">
                    <a:moveTo>
                      <a:pt x="39" y="101"/>
                    </a:moveTo>
                    <a:cubicBezTo>
                      <a:pt x="24" y="101"/>
                      <a:pt x="14" y="97"/>
                      <a:pt x="10" y="88"/>
                    </a:cubicBezTo>
                    <a:cubicBezTo>
                      <a:pt x="0" y="64"/>
                      <a:pt x="0" y="64"/>
                      <a:pt x="0" y="64"/>
                    </a:cubicBezTo>
                    <a:cubicBezTo>
                      <a:pt x="0" y="63"/>
                      <a:pt x="0" y="62"/>
                      <a:pt x="1" y="62"/>
                    </a:cubicBezTo>
                    <a:cubicBezTo>
                      <a:pt x="134" y="0"/>
                      <a:pt x="134" y="0"/>
                      <a:pt x="134" y="0"/>
                    </a:cubicBezTo>
                    <a:cubicBezTo>
                      <a:pt x="135" y="0"/>
                      <a:pt x="135" y="0"/>
                      <a:pt x="136" y="0"/>
                    </a:cubicBezTo>
                    <a:cubicBezTo>
                      <a:pt x="136" y="0"/>
                      <a:pt x="137" y="0"/>
                      <a:pt x="137" y="1"/>
                    </a:cubicBezTo>
                    <a:cubicBezTo>
                      <a:pt x="147" y="25"/>
                      <a:pt x="147" y="25"/>
                      <a:pt x="147" y="25"/>
                    </a:cubicBezTo>
                    <a:cubicBezTo>
                      <a:pt x="155" y="42"/>
                      <a:pt x="131" y="69"/>
                      <a:pt x="93" y="87"/>
                    </a:cubicBezTo>
                    <a:cubicBezTo>
                      <a:pt x="76" y="95"/>
                      <a:pt x="57" y="100"/>
                      <a:pt x="39" y="101"/>
                    </a:cubicBezTo>
                    <a:close/>
                    <a:moveTo>
                      <a:pt x="5" y="64"/>
                    </a:moveTo>
                    <a:cubicBezTo>
                      <a:pt x="14" y="87"/>
                      <a:pt x="14" y="87"/>
                      <a:pt x="14" y="87"/>
                    </a:cubicBezTo>
                    <a:cubicBezTo>
                      <a:pt x="20" y="101"/>
                      <a:pt x="56" y="99"/>
                      <a:pt x="91" y="83"/>
                    </a:cubicBezTo>
                    <a:cubicBezTo>
                      <a:pt x="126" y="67"/>
                      <a:pt x="150" y="41"/>
                      <a:pt x="143" y="26"/>
                    </a:cubicBezTo>
                    <a:cubicBezTo>
                      <a:pt x="134" y="4"/>
                      <a:pt x="134" y="4"/>
                      <a:pt x="134" y="4"/>
                    </a:cubicBezTo>
                    <a:lnTo>
                      <a:pt x="5" y="6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Shape 171"/>
              <p:cNvSpPr/>
              <p:nvPr/>
            </p:nvSpPr>
            <p:spPr bwMode="auto">
              <a:xfrm>
                <a:off x="4664076" y="4354513"/>
                <a:ext cx="554038" cy="350838"/>
              </a:xfrm>
              <a:custGeom>
                <a:avLst/>
                <a:gdLst>
                  <a:gd name="T0" fmla="*/ 60 w 147"/>
                  <a:gd name="T1" fmla="*/ 18 h 93"/>
                  <a:gd name="T2" fmla="*/ 140 w 147"/>
                  <a:gd name="T3" fmla="*/ 16 h 93"/>
                  <a:gd name="T4" fmla="*/ 87 w 147"/>
                  <a:gd name="T5" fmla="*/ 75 h 93"/>
                  <a:gd name="T6" fmla="*/ 7 w 147"/>
                  <a:gd name="T7" fmla="*/ 77 h 93"/>
                  <a:gd name="T8" fmla="*/ 60 w 147"/>
                  <a:gd name="T9" fmla="*/ 18 h 93"/>
                </a:gdLst>
                <a:ahLst/>
                <a:cxnLst>
                  <a:cxn ang="0">
                    <a:pos x="T0" y="T1"/>
                  </a:cxn>
                  <a:cxn ang="0">
                    <a:pos x="T2" y="T3"/>
                  </a:cxn>
                  <a:cxn ang="0">
                    <a:pos x="T4" y="T5"/>
                  </a:cxn>
                  <a:cxn ang="0">
                    <a:pos x="T6" y="T7"/>
                  </a:cxn>
                  <a:cxn ang="0">
                    <a:pos x="T8" y="T9"/>
                  </a:cxn>
                </a:cxnLst>
                <a:rect l="0" t="0" r="r" b="b"/>
                <a:pathLst>
                  <a:path w="147" h="93">
                    <a:moveTo>
                      <a:pt x="60" y="18"/>
                    </a:moveTo>
                    <a:cubicBezTo>
                      <a:pt x="97" y="1"/>
                      <a:pt x="133" y="0"/>
                      <a:pt x="140" y="16"/>
                    </a:cubicBezTo>
                    <a:cubicBezTo>
                      <a:pt x="147" y="31"/>
                      <a:pt x="123" y="58"/>
                      <a:pt x="87" y="75"/>
                    </a:cubicBezTo>
                    <a:cubicBezTo>
                      <a:pt x="50" y="92"/>
                      <a:pt x="14" y="93"/>
                      <a:pt x="7" y="77"/>
                    </a:cubicBezTo>
                    <a:cubicBezTo>
                      <a:pt x="0" y="62"/>
                      <a:pt x="23" y="35"/>
                      <a:pt x="60"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Shape 172"/>
              <p:cNvSpPr/>
              <p:nvPr/>
            </p:nvSpPr>
            <p:spPr bwMode="auto">
              <a:xfrm>
                <a:off x="4652963" y="4346575"/>
                <a:ext cx="576263" cy="352425"/>
              </a:xfrm>
              <a:custGeom>
                <a:avLst/>
                <a:gdLst>
                  <a:gd name="T0" fmla="*/ 36 w 153"/>
                  <a:gd name="T1" fmla="*/ 93 h 93"/>
                  <a:gd name="T2" fmla="*/ 8 w 153"/>
                  <a:gd name="T3" fmla="*/ 80 h 93"/>
                  <a:gd name="T4" fmla="*/ 62 w 153"/>
                  <a:gd name="T5" fmla="*/ 18 h 93"/>
                  <a:gd name="T6" fmla="*/ 145 w 153"/>
                  <a:gd name="T7" fmla="*/ 17 h 93"/>
                  <a:gd name="T8" fmla="*/ 91 w 153"/>
                  <a:gd name="T9" fmla="*/ 79 h 93"/>
                  <a:gd name="T10" fmla="*/ 39 w 153"/>
                  <a:gd name="T11" fmla="*/ 93 h 93"/>
                  <a:gd name="T12" fmla="*/ 36 w 153"/>
                  <a:gd name="T13" fmla="*/ 93 h 93"/>
                  <a:gd name="T14" fmla="*/ 117 w 153"/>
                  <a:gd name="T15" fmla="*/ 9 h 93"/>
                  <a:gd name="T16" fmla="*/ 64 w 153"/>
                  <a:gd name="T17" fmla="*/ 22 h 93"/>
                  <a:gd name="T18" fmla="*/ 12 w 153"/>
                  <a:gd name="T19" fmla="*/ 79 h 93"/>
                  <a:gd name="T20" fmla="*/ 39 w 153"/>
                  <a:gd name="T21" fmla="*/ 89 h 93"/>
                  <a:gd name="T22" fmla="*/ 89 w 153"/>
                  <a:gd name="T23" fmla="*/ 75 h 93"/>
                  <a:gd name="T24" fmla="*/ 141 w 153"/>
                  <a:gd name="T25" fmla="*/ 19 h 93"/>
                  <a:gd name="T26" fmla="*/ 117 w 153"/>
                  <a:gd name="T2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93">
                    <a:moveTo>
                      <a:pt x="36" y="93"/>
                    </a:moveTo>
                    <a:cubicBezTo>
                      <a:pt x="22" y="93"/>
                      <a:pt x="12" y="88"/>
                      <a:pt x="8" y="80"/>
                    </a:cubicBezTo>
                    <a:cubicBezTo>
                      <a:pt x="0" y="63"/>
                      <a:pt x="24" y="36"/>
                      <a:pt x="62" y="18"/>
                    </a:cubicBezTo>
                    <a:cubicBezTo>
                      <a:pt x="101" y="0"/>
                      <a:pt x="137" y="0"/>
                      <a:pt x="145" y="17"/>
                    </a:cubicBezTo>
                    <a:cubicBezTo>
                      <a:pt x="153" y="34"/>
                      <a:pt x="129" y="61"/>
                      <a:pt x="91" y="79"/>
                    </a:cubicBezTo>
                    <a:cubicBezTo>
                      <a:pt x="74" y="87"/>
                      <a:pt x="57" y="92"/>
                      <a:pt x="39" y="93"/>
                    </a:cubicBezTo>
                    <a:lnTo>
                      <a:pt x="36" y="93"/>
                    </a:lnTo>
                    <a:close/>
                    <a:moveTo>
                      <a:pt x="117" y="9"/>
                    </a:moveTo>
                    <a:cubicBezTo>
                      <a:pt x="98" y="9"/>
                      <a:pt x="80" y="14"/>
                      <a:pt x="64" y="22"/>
                    </a:cubicBezTo>
                    <a:cubicBezTo>
                      <a:pt x="29" y="38"/>
                      <a:pt x="5" y="64"/>
                      <a:pt x="12" y="79"/>
                    </a:cubicBezTo>
                    <a:cubicBezTo>
                      <a:pt x="15" y="86"/>
                      <a:pt x="25" y="89"/>
                      <a:pt x="39" y="89"/>
                    </a:cubicBezTo>
                    <a:cubicBezTo>
                      <a:pt x="56" y="88"/>
                      <a:pt x="73" y="83"/>
                      <a:pt x="89" y="75"/>
                    </a:cubicBezTo>
                    <a:cubicBezTo>
                      <a:pt x="124" y="59"/>
                      <a:pt x="148" y="33"/>
                      <a:pt x="141" y="19"/>
                    </a:cubicBezTo>
                    <a:cubicBezTo>
                      <a:pt x="138" y="12"/>
                      <a:pt x="129" y="9"/>
                      <a:pt x="117" y="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Shape 173"/>
              <p:cNvSpPr/>
              <p:nvPr/>
            </p:nvSpPr>
            <p:spPr bwMode="auto">
              <a:xfrm>
                <a:off x="4757738" y="4422775"/>
                <a:ext cx="350838" cy="207963"/>
              </a:xfrm>
              <a:custGeom>
                <a:avLst/>
                <a:gdLst>
                  <a:gd name="T0" fmla="*/ 6 w 93"/>
                  <a:gd name="T1" fmla="*/ 37 h 55"/>
                  <a:gd name="T2" fmla="*/ 15 w 93"/>
                  <a:gd name="T3" fmla="*/ 33 h 55"/>
                  <a:gd name="T4" fmla="*/ 16 w 93"/>
                  <a:gd name="T5" fmla="*/ 33 h 55"/>
                  <a:gd name="T6" fmla="*/ 20 w 93"/>
                  <a:gd name="T7" fmla="*/ 27 h 55"/>
                  <a:gd name="T8" fmla="*/ 35 w 93"/>
                  <a:gd name="T9" fmla="*/ 15 h 55"/>
                  <a:gd name="T10" fmla="*/ 47 w 93"/>
                  <a:gd name="T11" fmla="*/ 10 h 55"/>
                  <a:gd name="T12" fmla="*/ 54 w 93"/>
                  <a:gd name="T13" fmla="*/ 10 h 55"/>
                  <a:gd name="T14" fmla="*/ 56 w 93"/>
                  <a:gd name="T15" fmla="*/ 14 h 55"/>
                  <a:gd name="T16" fmla="*/ 57 w 93"/>
                  <a:gd name="T17" fmla="*/ 18 h 55"/>
                  <a:gd name="T18" fmla="*/ 75 w 93"/>
                  <a:gd name="T19" fmla="*/ 12 h 55"/>
                  <a:gd name="T20" fmla="*/ 67 w 93"/>
                  <a:gd name="T21" fmla="*/ 10 h 55"/>
                  <a:gd name="T22" fmla="*/ 69 w 93"/>
                  <a:gd name="T23" fmla="*/ 2 h 55"/>
                  <a:gd name="T24" fmla="*/ 79 w 93"/>
                  <a:gd name="T25" fmla="*/ 0 h 55"/>
                  <a:gd name="T26" fmla="*/ 86 w 93"/>
                  <a:gd name="T27" fmla="*/ 4 h 55"/>
                  <a:gd name="T28" fmla="*/ 87 w 93"/>
                  <a:gd name="T29" fmla="*/ 8 h 55"/>
                  <a:gd name="T30" fmla="*/ 93 w 93"/>
                  <a:gd name="T31" fmla="*/ 6 h 55"/>
                  <a:gd name="T32" fmla="*/ 92 w 93"/>
                  <a:gd name="T33" fmla="*/ 14 h 55"/>
                  <a:gd name="T34" fmla="*/ 85 w 93"/>
                  <a:gd name="T35" fmla="*/ 16 h 55"/>
                  <a:gd name="T36" fmla="*/ 82 w 93"/>
                  <a:gd name="T37" fmla="*/ 23 h 55"/>
                  <a:gd name="T38" fmla="*/ 72 w 93"/>
                  <a:gd name="T39" fmla="*/ 34 h 55"/>
                  <a:gd name="T40" fmla="*/ 55 w 93"/>
                  <a:gd name="T41" fmla="*/ 44 h 55"/>
                  <a:gd name="T42" fmla="*/ 43 w 93"/>
                  <a:gd name="T43" fmla="*/ 41 h 55"/>
                  <a:gd name="T44" fmla="*/ 42 w 93"/>
                  <a:gd name="T45" fmla="*/ 33 h 55"/>
                  <a:gd name="T46" fmla="*/ 42 w 93"/>
                  <a:gd name="T47" fmla="*/ 32 h 55"/>
                  <a:gd name="T48" fmla="*/ 24 w 93"/>
                  <a:gd name="T49" fmla="*/ 39 h 55"/>
                  <a:gd name="T50" fmla="*/ 24 w 93"/>
                  <a:gd name="T51" fmla="*/ 39 h 55"/>
                  <a:gd name="T52" fmla="*/ 26 w 93"/>
                  <a:gd name="T53" fmla="*/ 41 h 55"/>
                  <a:gd name="T54" fmla="*/ 31 w 93"/>
                  <a:gd name="T55" fmla="*/ 41 h 55"/>
                  <a:gd name="T56" fmla="*/ 26 w 93"/>
                  <a:gd name="T57" fmla="*/ 53 h 55"/>
                  <a:gd name="T58" fmla="*/ 22 w 93"/>
                  <a:gd name="T59" fmla="*/ 54 h 55"/>
                  <a:gd name="T60" fmla="*/ 11 w 93"/>
                  <a:gd name="T61" fmla="*/ 53 h 55"/>
                  <a:gd name="T62" fmla="*/ 10 w 93"/>
                  <a:gd name="T63" fmla="*/ 45 h 55"/>
                  <a:gd name="T64" fmla="*/ 10 w 93"/>
                  <a:gd name="T65" fmla="*/ 45 h 55"/>
                  <a:gd name="T66" fmla="*/ 0 w 93"/>
                  <a:gd name="T67" fmla="*/ 48 h 55"/>
                  <a:gd name="T68" fmla="*/ 6 w 93"/>
                  <a:gd name="T69" fmla="*/ 37 h 55"/>
                  <a:gd name="T70" fmla="*/ 57 w 93"/>
                  <a:gd name="T71" fmla="*/ 26 h 55"/>
                  <a:gd name="T72" fmla="*/ 59 w 93"/>
                  <a:gd name="T73" fmla="*/ 30 h 55"/>
                  <a:gd name="T74" fmla="*/ 69 w 93"/>
                  <a:gd name="T75" fmla="*/ 26 h 55"/>
                  <a:gd name="T76" fmla="*/ 73 w 93"/>
                  <a:gd name="T77" fmla="*/ 21 h 55"/>
                  <a:gd name="T78" fmla="*/ 57 w 93"/>
                  <a:gd name="T79" fmla="*/ 26 h 55"/>
                  <a:gd name="T80" fmla="*/ 43 w 93"/>
                  <a:gd name="T81" fmla="*/ 23 h 55"/>
                  <a:gd name="T82" fmla="*/ 42 w 93"/>
                  <a:gd name="T83" fmla="*/ 20 h 55"/>
                  <a:gd name="T84" fmla="*/ 31 w 93"/>
                  <a:gd name="T85" fmla="*/ 24 h 55"/>
                  <a:gd name="T86" fmla="*/ 27 w 93"/>
                  <a:gd name="T87" fmla="*/ 29 h 55"/>
                  <a:gd name="T88" fmla="*/ 43 w 93"/>
                  <a:gd name="T89"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 h="55">
                    <a:moveTo>
                      <a:pt x="6" y="37"/>
                    </a:moveTo>
                    <a:cubicBezTo>
                      <a:pt x="15" y="33"/>
                      <a:pt x="15" y="33"/>
                      <a:pt x="15" y="33"/>
                    </a:cubicBezTo>
                    <a:cubicBezTo>
                      <a:pt x="16" y="33"/>
                      <a:pt x="16" y="33"/>
                      <a:pt x="16" y="33"/>
                    </a:cubicBezTo>
                    <a:cubicBezTo>
                      <a:pt x="17" y="31"/>
                      <a:pt x="18" y="29"/>
                      <a:pt x="20" y="27"/>
                    </a:cubicBezTo>
                    <a:cubicBezTo>
                      <a:pt x="24" y="22"/>
                      <a:pt x="30" y="18"/>
                      <a:pt x="35" y="15"/>
                    </a:cubicBezTo>
                    <a:cubicBezTo>
                      <a:pt x="39" y="13"/>
                      <a:pt x="43" y="11"/>
                      <a:pt x="47" y="10"/>
                    </a:cubicBezTo>
                    <a:cubicBezTo>
                      <a:pt x="49" y="10"/>
                      <a:pt x="52" y="10"/>
                      <a:pt x="54" y="10"/>
                    </a:cubicBezTo>
                    <a:cubicBezTo>
                      <a:pt x="55" y="11"/>
                      <a:pt x="56" y="12"/>
                      <a:pt x="56" y="14"/>
                    </a:cubicBezTo>
                    <a:cubicBezTo>
                      <a:pt x="56" y="15"/>
                      <a:pt x="57" y="17"/>
                      <a:pt x="57" y="18"/>
                    </a:cubicBezTo>
                    <a:cubicBezTo>
                      <a:pt x="75" y="12"/>
                      <a:pt x="75" y="12"/>
                      <a:pt x="75" y="12"/>
                    </a:cubicBezTo>
                    <a:cubicBezTo>
                      <a:pt x="74" y="9"/>
                      <a:pt x="71" y="9"/>
                      <a:pt x="67" y="10"/>
                    </a:cubicBezTo>
                    <a:cubicBezTo>
                      <a:pt x="69" y="2"/>
                      <a:pt x="69" y="2"/>
                      <a:pt x="69" y="2"/>
                    </a:cubicBezTo>
                    <a:cubicBezTo>
                      <a:pt x="72" y="0"/>
                      <a:pt x="76" y="0"/>
                      <a:pt x="79" y="0"/>
                    </a:cubicBezTo>
                    <a:cubicBezTo>
                      <a:pt x="82" y="0"/>
                      <a:pt x="85" y="1"/>
                      <a:pt x="86" y="4"/>
                    </a:cubicBezTo>
                    <a:cubicBezTo>
                      <a:pt x="86" y="5"/>
                      <a:pt x="86" y="7"/>
                      <a:pt x="87" y="8"/>
                    </a:cubicBezTo>
                    <a:cubicBezTo>
                      <a:pt x="93" y="6"/>
                      <a:pt x="93" y="6"/>
                      <a:pt x="93" y="6"/>
                    </a:cubicBezTo>
                    <a:cubicBezTo>
                      <a:pt x="92" y="14"/>
                      <a:pt x="92" y="14"/>
                      <a:pt x="92" y="14"/>
                    </a:cubicBezTo>
                    <a:cubicBezTo>
                      <a:pt x="85" y="16"/>
                      <a:pt x="85" y="16"/>
                      <a:pt x="85" y="16"/>
                    </a:cubicBezTo>
                    <a:cubicBezTo>
                      <a:pt x="84" y="19"/>
                      <a:pt x="83" y="21"/>
                      <a:pt x="82" y="23"/>
                    </a:cubicBezTo>
                    <a:cubicBezTo>
                      <a:pt x="79" y="27"/>
                      <a:pt x="76" y="31"/>
                      <a:pt x="72" y="34"/>
                    </a:cubicBezTo>
                    <a:cubicBezTo>
                      <a:pt x="67" y="39"/>
                      <a:pt x="61" y="42"/>
                      <a:pt x="55" y="44"/>
                    </a:cubicBezTo>
                    <a:cubicBezTo>
                      <a:pt x="48" y="46"/>
                      <a:pt x="44" y="45"/>
                      <a:pt x="43" y="41"/>
                    </a:cubicBezTo>
                    <a:cubicBezTo>
                      <a:pt x="42" y="39"/>
                      <a:pt x="42" y="36"/>
                      <a:pt x="42" y="33"/>
                    </a:cubicBezTo>
                    <a:cubicBezTo>
                      <a:pt x="42" y="33"/>
                      <a:pt x="42" y="33"/>
                      <a:pt x="42" y="32"/>
                    </a:cubicBezTo>
                    <a:cubicBezTo>
                      <a:pt x="24" y="39"/>
                      <a:pt x="24" y="39"/>
                      <a:pt x="24" y="39"/>
                    </a:cubicBezTo>
                    <a:cubicBezTo>
                      <a:pt x="24" y="39"/>
                      <a:pt x="24" y="39"/>
                      <a:pt x="24" y="39"/>
                    </a:cubicBezTo>
                    <a:cubicBezTo>
                      <a:pt x="24" y="40"/>
                      <a:pt x="25" y="41"/>
                      <a:pt x="26" y="41"/>
                    </a:cubicBezTo>
                    <a:cubicBezTo>
                      <a:pt x="28" y="42"/>
                      <a:pt x="30" y="41"/>
                      <a:pt x="31" y="41"/>
                    </a:cubicBezTo>
                    <a:cubicBezTo>
                      <a:pt x="26" y="53"/>
                      <a:pt x="26" y="53"/>
                      <a:pt x="26" y="53"/>
                    </a:cubicBezTo>
                    <a:cubicBezTo>
                      <a:pt x="25" y="53"/>
                      <a:pt x="23" y="54"/>
                      <a:pt x="22" y="54"/>
                    </a:cubicBezTo>
                    <a:cubicBezTo>
                      <a:pt x="17" y="55"/>
                      <a:pt x="13" y="55"/>
                      <a:pt x="11" y="53"/>
                    </a:cubicBezTo>
                    <a:cubicBezTo>
                      <a:pt x="9" y="50"/>
                      <a:pt x="9" y="47"/>
                      <a:pt x="10" y="45"/>
                    </a:cubicBezTo>
                    <a:cubicBezTo>
                      <a:pt x="10" y="44"/>
                      <a:pt x="10" y="44"/>
                      <a:pt x="10" y="45"/>
                    </a:cubicBezTo>
                    <a:cubicBezTo>
                      <a:pt x="0" y="48"/>
                      <a:pt x="0" y="48"/>
                      <a:pt x="0" y="48"/>
                    </a:cubicBezTo>
                    <a:lnTo>
                      <a:pt x="6" y="37"/>
                    </a:lnTo>
                    <a:close/>
                    <a:moveTo>
                      <a:pt x="57" y="26"/>
                    </a:moveTo>
                    <a:cubicBezTo>
                      <a:pt x="57" y="28"/>
                      <a:pt x="57" y="30"/>
                      <a:pt x="59" y="30"/>
                    </a:cubicBezTo>
                    <a:cubicBezTo>
                      <a:pt x="63" y="30"/>
                      <a:pt x="66" y="29"/>
                      <a:pt x="69" y="26"/>
                    </a:cubicBezTo>
                    <a:cubicBezTo>
                      <a:pt x="71" y="24"/>
                      <a:pt x="72" y="22"/>
                      <a:pt x="73" y="21"/>
                    </a:cubicBezTo>
                    <a:lnTo>
                      <a:pt x="57" y="26"/>
                    </a:lnTo>
                    <a:close/>
                    <a:moveTo>
                      <a:pt x="43" y="23"/>
                    </a:moveTo>
                    <a:cubicBezTo>
                      <a:pt x="43" y="22"/>
                      <a:pt x="43" y="21"/>
                      <a:pt x="42" y="20"/>
                    </a:cubicBezTo>
                    <a:cubicBezTo>
                      <a:pt x="40" y="19"/>
                      <a:pt x="35" y="21"/>
                      <a:pt x="31" y="24"/>
                    </a:cubicBezTo>
                    <a:cubicBezTo>
                      <a:pt x="30" y="26"/>
                      <a:pt x="29" y="27"/>
                      <a:pt x="27" y="29"/>
                    </a:cubicBezTo>
                    <a:lnTo>
                      <a:pt x="43" y="2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Shape 174"/>
              <p:cNvSpPr/>
              <p:nvPr/>
            </p:nvSpPr>
            <p:spPr bwMode="auto">
              <a:xfrm>
                <a:off x="4768851" y="3716338"/>
                <a:ext cx="566738" cy="555625"/>
              </a:xfrm>
              <a:custGeom>
                <a:avLst/>
                <a:gdLst>
                  <a:gd name="T0" fmla="*/ 15 w 150"/>
                  <a:gd name="T1" fmla="*/ 35 h 147"/>
                  <a:gd name="T2" fmla="*/ 16 w 150"/>
                  <a:gd name="T3" fmla="*/ 113 h 147"/>
                  <a:gd name="T4" fmla="*/ 38 w 150"/>
                  <a:gd name="T5" fmla="*/ 128 h 147"/>
                  <a:gd name="T6" fmla="*/ 131 w 150"/>
                  <a:gd name="T7" fmla="*/ 105 h 147"/>
                  <a:gd name="T8" fmla="*/ 108 w 150"/>
                  <a:gd name="T9" fmla="*/ 12 h 147"/>
                  <a:gd name="T10" fmla="*/ 84 w 150"/>
                  <a:gd name="T11" fmla="*/ 0 h 147"/>
                  <a:gd name="T12" fmla="*/ 15 w 150"/>
                  <a:gd name="T13" fmla="*/ 35 h 147"/>
                </a:gdLst>
                <a:ahLst/>
                <a:cxnLst>
                  <a:cxn ang="0">
                    <a:pos x="T0" y="T1"/>
                  </a:cxn>
                  <a:cxn ang="0">
                    <a:pos x="T2" y="T3"/>
                  </a:cxn>
                  <a:cxn ang="0">
                    <a:pos x="T4" y="T5"/>
                  </a:cxn>
                  <a:cxn ang="0">
                    <a:pos x="T6" y="T7"/>
                  </a:cxn>
                  <a:cxn ang="0">
                    <a:pos x="T8" y="T9"/>
                  </a:cxn>
                  <a:cxn ang="0">
                    <a:pos x="T10" y="T11"/>
                  </a:cxn>
                  <a:cxn ang="0">
                    <a:pos x="T12" y="T13"/>
                  </a:cxn>
                </a:cxnLst>
                <a:rect l="0" t="0" r="r" b="b"/>
                <a:pathLst>
                  <a:path w="150" h="147">
                    <a:moveTo>
                      <a:pt x="15" y="35"/>
                    </a:moveTo>
                    <a:cubicBezTo>
                      <a:pt x="0" y="59"/>
                      <a:pt x="16" y="113"/>
                      <a:pt x="16" y="113"/>
                    </a:cubicBezTo>
                    <a:cubicBezTo>
                      <a:pt x="38" y="128"/>
                      <a:pt x="38" y="128"/>
                      <a:pt x="38" y="128"/>
                    </a:cubicBezTo>
                    <a:cubicBezTo>
                      <a:pt x="70" y="147"/>
                      <a:pt x="112" y="137"/>
                      <a:pt x="131" y="105"/>
                    </a:cubicBezTo>
                    <a:cubicBezTo>
                      <a:pt x="150" y="73"/>
                      <a:pt x="140" y="31"/>
                      <a:pt x="108" y="12"/>
                    </a:cubicBezTo>
                    <a:cubicBezTo>
                      <a:pt x="84" y="0"/>
                      <a:pt x="84" y="0"/>
                      <a:pt x="84" y="0"/>
                    </a:cubicBezTo>
                    <a:cubicBezTo>
                      <a:pt x="84" y="0"/>
                      <a:pt x="29" y="11"/>
                      <a:pt x="1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Shape 175"/>
              <p:cNvSpPr/>
              <p:nvPr/>
            </p:nvSpPr>
            <p:spPr bwMode="auto">
              <a:xfrm>
                <a:off x="4762501" y="3708400"/>
                <a:ext cx="581025" cy="555625"/>
              </a:xfrm>
              <a:custGeom>
                <a:avLst/>
                <a:gdLst>
                  <a:gd name="T0" fmla="*/ 75 w 154"/>
                  <a:gd name="T1" fmla="*/ 142 h 147"/>
                  <a:gd name="T2" fmla="*/ 39 w 154"/>
                  <a:gd name="T3" fmla="*/ 132 h 147"/>
                  <a:gd name="T4" fmla="*/ 17 w 154"/>
                  <a:gd name="T5" fmla="*/ 116 h 147"/>
                  <a:gd name="T6" fmla="*/ 17 w 154"/>
                  <a:gd name="T7" fmla="*/ 115 h 147"/>
                  <a:gd name="T8" fmla="*/ 15 w 154"/>
                  <a:gd name="T9" fmla="*/ 36 h 147"/>
                  <a:gd name="T10" fmla="*/ 15 w 154"/>
                  <a:gd name="T11" fmla="*/ 36 h 147"/>
                  <a:gd name="T12" fmla="*/ 86 w 154"/>
                  <a:gd name="T13" fmla="*/ 0 h 147"/>
                  <a:gd name="T14" fmla="*/ 87 w 154"/>
                  <a:gd name="T15" fmla="*/ 0 h 147"/>
                  <a:gd name="T16" fmla="*/ 111 w 154"/>
                  <a:gd name="T17" fmla="*/ 12 h 147"/>
                  <a:gd name="T18" fmla="*/ 135 w 154"/>
                  <a:gd name="T19" fmla="*/ 108 h 147"/>
                  <a:gd name="T20" fmla="*/ 75 w 154"/>
                  <a:gd name="T21" fmla="*/ 142 h 147"/>
                  <a:gd name="T22" fmla="*/ 20 w 154"/>
                  <a:gd name="T23" fmla="*/ 113 h 147"/>
                  <a:gd name="T24" fmla="*/ 41 w 154"/>
                  <a:gd name="T25" fmla="*/ 129 h 147"/>
                  <a:gd name="T26" fmla="*/ 131 w 154"/>
                  <a:gd name="T27" fmla="*/ 106 h 147"/>
                  <a:gd name="T28" fmla="*/ 109 w 154"/>
                  <a:gd name="T29" fmla="*/ 16 h 147"/>
                  <a:gd name="T30" fmla="*/ 86 w 154"/>
                  <a:gd name="T31" fmla="*/ 5 h 147"/>
                  <a:gd name="T32" fmla="*/ 18 w 154"/>
                  <a:gd name="T33" fmla="*/ 38 h 147"/>
                  <a:gd name="T34" fmla="*/ 18 w 154"/>
                  <a:gd name="T35" fmla="*/ 38 h 147"/>
                  <a:gd name="T36" fmla="*/ 20 w 154"/>
                  <a:gd name="T37" fmla="*/ 113 h 147"/>
                  <a:gd name="T38" fmla="*/ 17 w 154"/>
                  <a:gd name="T39" fmla="*/ 37 h 147"/>
                  <a:gd name="T40" fmla="*/ 17 w 154"/>
                  <a:gd name="T41" fmla="*/ 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47">
                    <a:moveTo>
                      <a:pt x="75" y="142"/>
                    </a:moveTo>
                    <a:cubicBezTo>
                      <a:pt x="62" y="142"/>
                      <a:pt x="50" y="138"/>
                      <a:pt x="39" y="132"/>
                    </a:cubicBezTo>
                    <a:cubicBezTo>
                      <a:pt x="17" y="116"/>
                      <a:pt x="17" y="116"/>
                      <a:pt x="17" y="116"/>
                    </a:cubicBezTo>
                    <a:cubicBezTo>
                      <a:pt x="17" y="116"/>
                      <a:pt x="17" y="116"/>
                      <a:pt x="17" y="115"/>
                    </a:cubicBezTo>
                    <a:cubicBezTo>
                      <a:pt x="16" y="113"/>
                      <a:pt x="0" y="61"/>
                      <a:pt x="15" y="36"/>
                    </a:cubicBezTo>
                    <a:cubicBezTo>
                      <a:pt x="15" y="36"/>
                      <a:pt x="15" y="36"/>
                      <a:pt x="15" y="36"/>
                    </a:cubicBezTo>
                    <a:cubicBezTo>
                      <a:pt x="30" y="12"/>
                      <a:pt x="83" y="1"/>
                      <a:pt x="86" y="0"/>
                    </a:cubicBezTo>
                    <a:cubicBezTo>
                      <a:pt x="86" y="0"/>
                      <a:pt x="86" y="0"/>
                      <a:pt x="87" y="0"/>
                    </a:cubicBezTo>
                    <a:cubicBezTo>
                      <a:pt x="111" y="12"/>
                      <a:pt x="111" y="12"/>
                      <a:pt x="111" y="12"/>
                    </a:cubicBezTo>
                    <a:cubicBezTo>
                      <a:pt x="144" y="32"/>
                      <a:pt x="154" y="75"/>
                      <a:pt x="135" y="108"/>
                    </a:cubicBezTo>
                    <a:cubicBezTo>
                      <a:pt x="122" y="129"/>
                      <a:pt x="99" y="142"/>
                      <a:pt x="75" y="142"/>
                    </a:cubicBezTo>
                    <a:close/>
                    <a:moveTo>
                      <a:pt x="20" y="113"/>
                    </a:moveTo>
                    <a:cubicBezTo>
                      <a:pt x="41" y="129"/>
                      <a:pt x="41" y="129"/>
                      <a:pt x="41" y="129"/>
                    </a:cubicBezTo>
                    <a:cubicBezTo>
                      <a:pt x="72" y="147"/>
                      <a:pt x="112" y="137"/>
                      <a:pt x="131" y="106"/>
                    </a:cubicBezTo>
                    <a:cubicBezTo>
                      <a:pt x="150" y="75"/>
                      <a:pt x="140" y="35"/>
                      <a:pt x="109" y="16"/>
                    </a:cubicBezTo>
                    <a:cubicBezTo>
                      <a:pt x="86" y="5"/>
                      <a:pt x="86" y="5"/>
                      <a:pt x="86" y="5"/>
                    </a:cubicBezTo>
                    <a:cubicBezTo>
                      <a:pt x="79" y="6"/>
                      <a:pt x="31" y="17"/>
                      <a:pt x="18" y="38"/>
                    </a:cubicBezTo>
                    <a:cubicBezTo>
                      <a:pt x="18" y="38"/>
                      <a:pt x="18" y="38"/>
                      <a:pt x="18" y="38"/>
                    </a:cubicBezTo>
                    <a:cubicBezTo>
                      <a:pt x="5" y="60"/>
                      <a:pt x="18" y="107"/>
                      <a:pt x="20" y="113"/>
                    </a:cubicBezTo>
                    <a:close/>
                    <a:moveTo>
                      <a:pt x="17" y="37"/>
                    </a:moveTo>
                    <a:cubicBezTo>
                      <a:pt x="17" y="37"/>
                      <a:pt x="17" y="37"/>
                      <a:pt x="17" y="37"/>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Oval 176"/>
              <p:cNvSpPr/>
              <p:nvPr/>
            </p:nvSpPr>
            <p:spPr bwMode="auto">
              <a:xfrm>
                <a:off x="4732338" y="3689350"/>
                <a:ext cx="512763" cy="514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Shape 177"/>
              <p:cNvSpPr/>
              <p:nvPr/>
            </p:nvSpPr>
            <p:spPr bwMode="auto">
              <a:xfrm>
                <a:off x="4724401" y="3683000"/>
                <a:ext cx="565150" cy="528638"/>
              </a:xfrm>
              <a:custGeom>
                <a:avLst/>
                <a:gdLst>
                  <a:gd name="T0" fmla="*/ 70 w 150"/>
                  <a:gd name="T1" fmla="*/ 140 h 140"/>
                  <a:gd name="T2" fmla="*/ 0 w 150"/>
                  <a:gd name="T3" fmla="*/ 70 h 140"/>
                  <a:gd name="T4" fmla="*/ 70 w 150"/>
                  <a:gd name="T5" fmla="*/ 0 h 140"/>
                  <a:gd name="T6" fmla="*/ 106 w 150"/>
                  <a:gd name="T7" fmla="*/ 10 h 140"/>
                  <a:gd name="T8" fmla="*/ 106 w 150"/>
                  <a:gd name="T9" fmla="*/ 10 h 140"/>
                  <a:gd name="T10" fmla="*/ 130 w 150"/>
                  <a:gd name="T11" fmla="*/ 106 h 140"/>
                  <a:gd name="T12" fmla="*/ 70 w 150"/>
                  <a:gd name="T13" fmla="*/ 140 h 140"/>
                  <a:gd name="T14" fmla="*/ 70 w 150"/>
                  <a:gd name="T15" fmla="*/ 5 h 140"/>
                  <a:gd name="T16" fmla="*/ 4 w 150"/>
                  <a:gd name="T17" fmla="*/ 70 h 140"/>
                  <a:gd name="T18" fmla="*/ 70 w 150"/>
                  <a:gd name="T19" fmla="*/ 136 h 140"/>
                  <a:gd name="T20" fmla="*/ 136 w 150"/>
                  <a:gd name="T21" fmla="*/ 70 h 140"/>
                  <a:gd name="T22" fmla="*/ 104 w 150"/>
                  <a:gd name="T23" fmla="*/ 14 h 140"/>
                  <a:gd name="T24" fmla="*/ 70 w 150"/>
                  <a:gd name="T25" fmla="*/ 4 h 140"/>
                  <a:gd name="T26" fmla="*/ 70 w 150"/>
                  <a:gd name="T27" fmla="*/ 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40">
                    <a:moveTo>
                      <a:pt x="70" y="140"/>
                    </a:moveTo>
                    <a:cubicBezTo>
                      <a:pt x="31" y="140"/>
                      <a:pt x="0" y="109"/>
                      <a:pt x="0" y="70"/>
                    </a:cubicBezTo>
                    <a:cubicBezTo>
                      <a:pt x="0" y="32"/>
                      <a:pt x="32" y="0"/>
                      <a:pt x="70" y="0"/>
                    </a:cubicBezTo>
                    <a:cubicBezTo>
                      <a:pt x="83" y="1"/>
                      <a:pt x="95" y="4"/>
                      <a:pt x="106" y="10"/>
                    </a:cubicBezTo>
                    <a:cubicBezTo>
                      <a:pt x="106" y="10"/>
                      <a:pt x="106" y="10"/>
                      <a:pt x="106" y="10"/>
                    </a:cubicBezTo>
                    <a:cubicBezTo>
                      <a:pt x="139" y="30"/>
                      <a:pt x="150" y="73"/>
                      <a:pt x="130" y="106"/>
                    </a:cubicBezTo>
                    <a:cubicBezTo>
                      <a:pt x="117" y="127"/>
                      <a:pt x="95" y="140"/>
                      <a:pt x="70" y="140"/>
                    </a:cubicBezTo>
                    <a:close/>
                    <a:moveTo>
                      <a:pt x="70" y="5"/>
                    </a:moveTo>
                    <a:cubicBezTo>
                      <a:pt x="34" y="4"/>
                      <a:pt x="4" y="34"/>
                      <a:pt x="4" y="70"/>
                    </a:cubicBezTo>
                    <a:cubicBezTo>
                      <a:pt x="4" y="106"/>
                      <a:pt x="34" y="136"/>
                      <a:pt x="70" y="136"/>
                    </a:cubicBezTo>
                    <a:cubicBezTo>
                      <a:pt x="106" y="136"/>
                      <a:pt x="136" y="107"/>
                      <a:pt x="136" y="70"/>
                    </a:cubicBezTo>
                    <a:cubicBezTo>
                      <a:pt x="136" y="47"/>
                      <a:pt x="124" y="26"/>
                      <a:pt x="104" y="14"/>
                    </a:cubicBezTo>
                    <a:cubicBezTo>
                      <a:pt x="94" y="8"/>
                      <a:pt x="82" y="4"/>
                      <a:pt x="70" y="4"/>
                    </a:cubicBezTo>
                    <a:lnTo>
                      <a:pt x="70" y="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Shape 178"/>
              <p:cNvSpPr/>
              <p:nvPr/>
            </p:nvSpPr>
            <p:spPr bwMode="auto">
              <a:xfrm>
                <a:off x="4818063" y="3810000"/>
                <a:ext cx="339725" cy="284163"/>
              </a:xfrm>
              <a:custGeom>
                <a:avLst/>
                <a:gdLst>
                  <a:gd name="T0" fmla="*/ 7 w 90"/>
                  <a:gd name="T1" fmla="*/ 5 h 75"/>
                  <a:gd name="T2" fmla="*/ 15 w 90"/>
                  <a:gd name="T3" fmla="*/ 10 h 75"/>
                  <a:gd name="T4" fmla="*/ 17 w 90"/>
                  <a:gd name="T5" fmla="*/ 10 h 75"/>
                  <a:gd name="T6" fmla="*/ 29 w 90"/>
                  <a:gd name="T7" fmla="*/ 2 h 75"/>
                  <a:gd name="T8" fmla="*/ 44 w 90"/>
                  <a:gd name="T9" fmla="*/ 2 h 75"/>
                  <a:gd name="T10" fmla="*/ 48 w 90"/>
                  <a:gd name="T11" fmla="*/ 4 h 75"/>
                  <a:gd name="T12" fmla="*/ 40 w 90"/>
                  <a:gd name="T13" fmla="*/ 17 h 75"/>
                  <a:gd name="T14" fmla="*/ 34 w 90"/>
                  <a:gd name="T15" fmla="*/ 16 h 75"/>
                  <a:gd name="T16" fmla="*/ 28 w 90"/>
                  <a:gd name="T17" fmla="*/ 17 h 75"/>
                  <a:gd name="T18" fmla="*/ 28 w 90"/>
                  <a:gd name="T19" fmla="*/ 18 h 75"/>
                  <a:gd name="T20" fmla="*/ 45 w 90"/>
                  <a:gd name="T21" fmla="*/ 28 h 75"/>
                  <a:gd name="T22" fmla="*/ 46 w 90"/>
                  <a:gd name="T23" fmla="*/ 26 h 75"/>
                  <a:gd name="T24" fmla="*/ 55 w 90"/>
                  <a:gd name="T25" fmla="*/ 18 h 75"/>
                  <a:gd name="T26" fmla="*/ 73 w 90"/>
                  <a:gd name="T27" fmla="*/ 17 h 75"/>
                  <a:gd name="T28" fmla="*/ 85 w 90"/>
                  <a:gd name="T29" fmla="*/ 29 h 75"/>
                  <a:gd name="T30" fmla="*/ 87 w 90"/>
                  <a:gd name="T31" fmla="*/ 43 h 75"/>
                  <a:gd name="T32" fmla="*/ 84 w 90"/>
                  <a:gd name="T33" fmla="*/ 52 h 75"/>
                  <a:gd name="T34" fmla="*/ 90 w 90"/>
                  <a:gd name="T35" fmla="*/ 55 h 75"/>
                  <a:gd name="T36" fmla="*/ 83 w 90"/>
                  <a:gd name="T37" fmla="*/ 68 h 75"/>
                  <a:gd name="T38" fmla="*/ 77 w 90"/>
                  <a:gd name="T39" fmla="*/ 63 h 75"/>
                  <a:gd name="T40" fmla="*/ 71 w 90"/>
                  <a:gd name="T41" fmla="*/ 69 h 75"/>
                  <a:gd name="T42" fmla="*/ 56 w 90"/>
                  <a:gd name="T43" fmla="*/ 75 h 75"/>
                  <a:gd name="T44" fmla="*/ 43 w 90"/>
                  <a:gd name="T45" fmla="*/ 72 h 75"/>
                  <a:gd name="T46" fmla="*/ 51 w 90"/>
                  <a:gd name="T47" fmla="*/ 59 h 75"/>
                  <a:gd name="T48" fmla="*/ 65 w 90"/>
                  <a:gd name="T49" fmla="*/ 57 h 75"/>
                  <a:gd name="T50" fmla="*/ 48 w 90"/>
                  <a:gd name="T51" fmla="*/ 46 h 75"/>
                  <a:gd name="T52" fmla="*/ 41 w 90"/>
                  <a:gd name="T53" fmla="*/ 52 h 75"/>
                  <a:gd name="T54" fmla="*/ 32 w 90"/>
                  <a:gd name="T55" fmla="*/ 57 h 75"/>
                  <a:gd name="T56" fmla="*/ 21 w 90"/>
                  <a:gd name="T57" fmla="*/ 57 h 75"/>
                  <a:gd name="T58" fmla="*/ 11 w 90"/>
                  <a:gd name="T59" fmla="*/ 49 h 75"/>
                  <a:gd name="T60" fmla="*/ 6 w 90"/>
                  <a:gd name="T61" fmla="*/ 31 h 75"/>
                  <a:gd name="T62" fmla="*/ 8 w 90"/>
                  <a:gd name="T63" fmla="*/ 24 h 75"/>
                  <a:gd name="T64" fmla="*/ 9 w 90"/>
                  <a:gd name="T65" fmla="*/ 23 h 75"/>
                  <a:gd name="T66" fmla="*/ 0 w 90"/>
                  <a:gd name="T67" fmla="*/ 17 h 75"/>
                  <a:gd name="T68" fmla="*/ 7 w 90"/>
                  <a:gd name="T69" fmla="*/ 5 h 75"/>
                  <a:gd name="T70" fmla="*/ 72 w 90"/>
                  <a:gd name="T71" fmla="*/ 44 h 75"/>
                  <a:gd name="T72" fmla="*/ 73 w 90"/>
                  <a:gd name="T73" fmla="*/ 38 h 75"/>
                  <a:gd name="T74" fmla="*/ 65 w 90"/>
                  <a:gd name="T75" fmla="*/ 31 h 75"/>
                  <a:gd name="T76" fmla="*/ 57 w 90"/>
                  <a:gd name="T77" fmla="*/ 35 h 75"/>
                  <a:gd name="T78" fmla="*/ 72 w 90"/>
                  <a:gd name="T79" fmla="*/ 44 h 75"/>
                  <a:gd name="T80" fmla="*/ 20 w 90"/>
                  <a:gd name="T81" fmla="*/ 29 h 75"/>
                  <a:gd name="T82" fmla="*/ 19 w 90"/>
                  <a:gd name="T83" fmla="*/ 35 h 75"/>
                  <a:gd name="T84" fmla="*/ 27 w 90"/>
                  <a:gd name="T85" fmla="*/ 42 h 75"/>
                  <a:gd name="T86" fmla="*/ 29 w 90"/>
                  <a:gd name="T87" fmla="*/ 42 h 75"/>
                  <a:gd name="T88" fmla="*/ 34 w 90"/>
                  <a:gd name="T89" fmla="*/ 38 h 75"/>
                  <a:gd name="T90" fmla="*/ 20 w 90"/>
                  <a:gd name="T91" fmla="*/ 2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75">
                    <a:moveTo>
                      <a:pt x="7" y="5"/>
                    </a:moveTo>
                    <a:cubicBezTo>
                      <a:pt x="15" y="10"/>
                      <a:pt x="15" y="10"/>
                      <a:pt x="15" y="10"/>
                    </a:cubicBezTo>
                    <a:cubicBezTo>
                      <a:pt x="16" y="11"/>
                      <a:pt x="16" y="11"/>
                      <a:pt x="17" y="10"/>
                    </a:cubicBezTo>
                    <a:cubicBezTo>
                      <a:pt x="20" y="6"/>
                      <a:pt x="24" y="4"/>
                      <a:pt x="29" y="2"/>
                    </a:cubicBezTo>
                    <a:cubicBezTo>
                      <a:pt x="34" y="0"/>
                      <a:pt x="39" y="0"/>
                      <a:pt x="44" y="2"/>
                    </a:cubicBezTo>
                    <a:cubicBezTo>
                      <a:pt x="45" y="3"/>
                      <a:pt x="47" y="3"/>
                      <a:pt x="48" y="4"/>
                    </a:cubicBezTo>
                    <a:cubicBezTo>
                      <a:pt x="40" y="17"/>
                      <a:pt x="40" y="17"/>
                      <a:pt x="40" y="17"/>
                    </a:cubicBezTo>
                    <a:cubicBezTo>
                      <a:pt x="38" y="16"/>
                      <a:pt x="36" y="15"/>
                      <a:pt x="34" y="16"/>
                    </a:cubicBezTo>
                    <a:cubicBezTo>
                      <a:pt x="32" y="16"/>
                      <a:pt x="30" y="17"/>
                      <a:pt x="28" y="17"/>
                    </a:cubicBezTo>
                    <a:cubicBezTo>
                      <a:pt x="28" y="18"/>
                      <a:pt x="28" y="18"/>
                      <a:pt x="28" y="18"/>
                    </a:cubicBezTo>
                    <a:cubicBezTo>
                      <a:pt x="45" y="28"/>
                      <a:pt x="45" y="28"/>
                      <a:pt x="45" y="28"/>
                    </a:cubicBezTo>
                    <a:cubicBezTo>
                      <a:pt x="46" y="26"/>
                      <a:pt x="46" y="26"/>
                      <a:pt x="46" y="26"/>
                    </a:cubicBezTo>
                    <a:cubicBezTo>
                      <a:pt x="49" y="23"/>
                      <a:pt x="52" y="21"/>
                      <a:pt x="55" y="18"/>
                    </a:cubicBezTo>
                    <a:cubicBezTo>
                      <a:pt x="60" y="15"/>
                      <a:pt x="67" y="14"/>
                      <a:pt x="73" y="17"/>
                    </a:cubicBezTo>
                    <a:cubicBezTo>
                      <a:pt x="78" y="19"/>
                      <a:pt x="83" y="23"/>
                      <a:pt x="85" y="29"/>
                    </a:cubicBezTo>
                    <a:cubicBezTo>
                      <a:pt x="87" y="33"/>
                      <a:pt x="88" y="38"/>
                      <a:pt x="87" y="43"/>
                    </a:cubicBezTo>
                    <a:cubicBezTo>
                      <a:pt x="86" y="46"/>
                      <a:pt x="85" y="49"/>
                      <a:pt x="84" y="52"/>
                    </a:cubicBezTo>
                    <a:cubicBezTo>
                      <a:pt x="90" y="55"/>
                      <a:pt x="90" y="55"/>
                      <a:pt x="90" y="55"/>
                    </a:cubicBezTo>
                    <a:cubicBezTo>
                      <a:pt x="83" y="68"/>
                      <a:pt x="83" y="68"/>
                      <a:pt x="83" y="68"/>
                    </a:cubicBezTo>
                    <a:cubicBezTo>
                      <a:pt x="77" y="63"/>
                      <a:pt x="77" y="63"/>
                      <a:pt x="77" y="63"/>
                    </a:cubicBezTo>
                    <a:cubicBezTo>
                      <a:pt x="75" y="66"/>
                      <a:pt x="73" y="68"/>
                      <a:pt x="71" y="69"/>
                    </a:cubicBezTo>
                    <a:cubicBezTo>
                      <a:pt x="67" y="73"/>
                      <a:pt x="61" y="75"/>
                      <a:pt x="56" y="75"/>
                    </a:cubicBezTo>
                    <a:cubicBezTo>
                      <a:pt x="52" y="75"/>
                      <a:pt x="47" y="74"/>
                      <a:pt x="43" y="72"/>
                    </a:cubicBezTo>
                    <a:cubicBezTo>
                      <a:pt x="51" y="59"/>
                      <a:pt x="51" y="59"/>
                      <a:pt x="51" y="59"/>
                    </a:cubicBezTo>
                    <a:cubicBezTo>
                      <a:pt x="56" y="61"/>
                      <a:pt x="61" y="60"/>
                      <a:pt x="65" y="57"/>
                    </a:cubicBezTo>
                    <a:cubicBezTo>
                      <a:pt x="48" y="46"/>
                      <a:pt x="48" y="46"/>
                      <a:pt x="48" y="46"/>
                    </a:cubicBezTo>
                    <a:cubicBezTo>
                      <a:pt x="45" y="48"/>
                      <a:pt x="43" y="50"/>
                      <a:pt x="41" y="52"/>
                    </a:cubicBezTo>
                    <a:cubicBezTo>
                      <a:pt x="39" y="55"/>
                      <a:pt x="35" y="56"/>
                      <a:pt x="32" y="57"/>
                    </a:cubicBezTo>
                    <a:cubicBezTo>
                      <a:pt x="28" y="58"/>
                      <a:pt x="25" y="58"/>
                      <a:pt x="21" y="57"/>
                    </a:cubicBezTo>
                    <a:cubicBezTo>
                      <a:pt x="17" y="55"/>
                      <a:pt x="13" y="53"/>
                      <a:pt x="11" y="49"/>
                    </a:cubicBezTo>
                    <a:cubicBezTo>
                      <a:pt x="7" y="44"/>
                      <a:pt x="5" y="37"/>
                      <a:pt x="6" y="31"/>
                    </a:cubicBezTo>
                    <a:cubicBezTo>
                      <a:pt x="7" y="29"/>
                      <a:pt x="8" y="26"/>
                      <a:pt x="8" y="24"/>
                    </a:cubicBezTo>
                    <a:cubicBezTo>
                      <a:pt x="8" y="23"/>
                      <a:pt x="8" y="23"/>
                      <a:pt x="9" y="23"/>
                    </a:cubicBezTo>
                    <a:cubicBezTo>
                      <a:pt x="0" y="17"/>
                      <a:pt x="0" y="17"/>
                      <a:pt x="0" y="17"/>
                    </a:cubicBezTo>
                    <a:lnTo>
                      <a:pt x="7" y="5"/>
                    </a:lnTo>
                    <a:close/>
                    <a:moveTo>
                      <a:pt x="72" y="44"/>
                    </a:moveTo>
                    <a:cubicBezTo>
                      <a:pt x="73" y="42"/>
                      <a:pt x="74" y="40"/>
                      <a:pt x="73" y="38"/>
                    </a:cubicBezTo>
                    <a:cubicBezTo>
                      <a:pt x="72" y="34"/>
                      <a:pt x="69" y="31"/>
                      <a:pt x="65" y="31"/>
                    </a:cubicBezTo>
                    <a:cubicBezTo>
                      <a:pt x="62" y="32"/>
                      <a:pt x="59" y="33"/>
                      <a:pt x="57" y="35"/>
                    </a:cubicBezTo>
                    <a:lnTo>
                      <a:pt x="72" y="44"/>
                    </a:lnTo>
                    <a:close/>
                    <a:moveTo>
                      <a:pt x="20" y="29"/>
                    </a:moveTo>
                    <a:cubicBezTo>
                      <a:pt x="19" y="31"/>
                      <a:pt x="19" y="33"/>
                      <a:pt x="19" y="35"/>
                    </a:cubicBezTo>
                    <a:cubicBezTo>
                      <a:pt x="20" y="39"/>
                      <a:pt x="23" y="42"/>
                      <a:pt x="27" y="42"/>
                    </a:cubicBezTo>
                    <a:cubicBezTo>
                      <a:pt x="28" y="42"/>
                      <a:pt x="28" y="42"/>
                      <a:pt x="29" y="42"/>
                    </a:cubicBezTo>
                    <a:cubicBezTo>
                      <a:pt x="31" y="41"/>
                      <a:pt x="33" y="40"/>
                      <a:pt x="34" y="38"/>
                    </a:cubicBezTo>
                    <a:lnTo>
                      <a:pt x="20" y="2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1" name="Title 180"/>
          <p:cNvSpPr>
            <a:spLocks noGrp="1"/>
          </p:cNvSpPr>
          <p:nvPr>
            <p:ph type="title"/>
          </p:nvPr>
        </p:nvSpPr>
        <p:spPr>
          <a:xfrm>
            <a:off x="623569" y="211683"/>
            <a:ext cx="10858500" cy="1028700"/>
          </a:xfrm>
        </p:spPr>
        <p:txBody>
          <a:bodyPr wrap="square">
            <a:normAutofit/>
          </a:bodyPr>
          <a:lstStyle/>
          <a:p>
            <a:pPr lvl="0"/>
            <a:r>
              <a:rPr lang="en-US" dirty="0"/>
              <a:t>Total artist fee (Recommended Rates of Pay (</a:t>
            </a:r>
            <a:r>
              <a:rPr lang="en-US" dirty="0" err="1"/>
              <a:t>RRoP</a:t>
            </a:r>
            <a:r>
              <a:rPr lang="en-US" dirty="0"/>
              <a:t>) | Scottish Artist Union)</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371097"/>
            <a:ext cx="11531600" cy="5918519"/>
            <a:chOff x="0" y="371097"/>
            <a:chExt cx="11531600" cy="5918519"/>
          </a:xfrm>
        </p:grpSpPr>
        <p:grpSp>
          <p:nvGrpSpPr>
            <p:cNvPr id="2" name="Group 1"/>
            <p:cNvGrpSpPr/>
            <p:nvPr/>
          </p:nvGrpSpPr>
          <p:grpSpPr>
            <a:xfrm>
              <a:off x="0" y="371097"/>
              <a:ext cx="4706094" cy="5918519"/>
              <a:chOff x="0" y="1130300"/>
              <a:chExt cx="3847479" cy="4838699"/>
            </a:xfrm>
          </p:grpSpPr>
          <p:sp>
            <p:nvSpPr>
              <p:cNvPr id="7" name="Freeform: Shape 6"/>
              <p:cNvSpPr/>
              <p:nvPr/>
            </p:nvSpPr>
            <p:spPr>
              <a:xfrm>
                <a:off x="0" y="1130300"/>
                <a:ext cx="2419350" cy="4838699"/>
              </a:xfrm>
              <a:custGeom>
                <a:avLst/>
                <a:gdLst>
                  <a:gd name="connsiteX0" fmla="*/ 0 w 2286000"/>
                  <a:gd name="connsiteY0" fmla="*/ 0 h 4572000"/>
                  <a:gd name="connsiteX1" fmla="*/ 2286000 w 2286000"/>
                  <a:gd name="connsiteY1" fmla="*/ 2286000 h 4572000"/>
                  <a:gd name="connsiteX2" fmla="*/ 0 w 2286000"/>
                  <a:gd name="connsiteY2" fmla="*/ 4572000 h 4572000"/>
                </a:gdLst>
                <a:ahLst/>
                <a:cxnLst>
                  <a:cxn ang="0">
                    <a:pos x="connsiteX0" y="connsiteY0"/>
                  </a:cxn>
                  <a:cxn ang="0">
                    <a:pos x="connsiteX1" y="connsiteY1"/>
                  </a:cxn>
                  <a:cxn ang="0">
                    <a:pos x="connsiteX2" y="connsiteY2"/>
                  </a:cxn>
                </a:cxnLst>
                <a:rect l="l" t="t" r="r" b="b"/>
                <a:pathLst>
                  <a:path w="2286000" h="4572000">
                    <a:moveTo>
                      <a:pt x="0" y="0"/>
                    </a:moveTo>
                    <a:cubicBezTo>
                      <a:pt x="1262523" y="0"/>
                      <a:pt x="2286000" y="1023477"/>
                      <a:pt x="2286000" y="2286000"/>
                    </a:cubicBezTo>
                    <a:cubicBezTo>
                      <a:pt x="2286000" y="3548523"/>
                      <a:pt x="1262523" y="4572000"/>
                      <a:pt x="0" y="4572000"/>
                    </a:cubicBezTo>
                    <a:close/>
                  </a:path>
                </a:pathLst>
              </a:custGeom>
              <a:solidFill>
                <a:schemeClr val="tx2">
                  <a:alpha val="15000"/>
                </a:schemeClr>
              </a:solidFill>
              <a:ln w="12700" cap="flat">
                <a:noFill/>
                <a:prstDash val="solid"/>
                <a:miter/>
              </a:ln>
            </p:spPr>
            <p:txBody>
              <a:bodyPr lIns="91440" tIns="93600" rIns="91440" bIns="45720" rtlCol="0" anchor="ctr"/>
              <a:lstStyle/>
              <a:p>
                <a:pPr algn="ctr"/>
                <a:endParaRPr kumimoji="1" lang="zh-CN" altLang="en-US" sz="1050" dirty="0"/>
              </a:p>
            </p:txBody>
          </p:sp>
          <p:sp>
            <p:nvSpPr>
              <p:cNvPr id="9" name="Freeform: Shape 8"/>
              <p:cNvSpPr/>
              <p:nvPr/>
            </p:nvSpPr>
            <p:spPr>
              <a:xfrm>
                <a:off x="783297" y="3787953"/>
                <a:ext cx="3064182" cy="1505130"/>
              </a:xfrm>
              <a:custGeom>
                <a:avLst/>
                <a:gdLst>
                  <a:gd name="connsiteX0" fmla="*/ 0 w 3064182"/>
                  <a:gd name="connsiteY0" fmla="*/ 0 h 1505130"/>
                  <a:gd name="connsiteX1" fmla="*/ 3064182 w 3064182"/>
                  <a:gd name="connsiteY1" fmla="*/ 0 h 1505130"/>
                  <a:gd name="connsiteX2" fmla="*/ 3057699 w 3064182"/>
                  <a:gd name="connsiteY2" fmla="*/ 128399 h 1505130"/>
                  <a:gd name="connsiteX3" fmla="*/ 1532091 w 3064182"/>
                  <a:gd name="connsiteY3" fmla="*/ 1505130 h 1505130"/>
                  <a:gd name="connsiteX4" fmla="*/ 6483 w 3064182"/>
                  <a:gd name="connsiteY4" fmla="*/ 128399 h 150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182" h="1505130">
                    <a:moveTo>
                      <a:pt x="0" y="0"/>
                    </a:moveTo>
                    <a:lnTo>
                      <a:pt x="3064182" y="0"/>
                    </a:lnTo>
                    <a:lnTo>
                      <a:pt x="3057699" y="128399"/>
                    </a:lnTo>
                    <a:cubicBezTo>
                      <a:pt x="2979167" y="901688"/>
                      <a:pt x="2326099" y="1505130"/>
                      <a:pt x="1532091" y="1505130"/>
                    </a:cubicBezTo>
                    <a:cubicBezTo>
                      <a:pt x="738083" y="1505130"/>
                      <a:pt x="85015" y="901688"/>
                      <a:pt x="6483" y="12839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2" name="Rectangle: Rounded Corners 11"/>
            <p:cNvSpPr/>
            <p:nvPr/>
          </p:nvSpPr>
          <p:spPr>
            <a:xfrm>
              <a:off x="6512118" y="1395139"/>
              <a:ext cx="5019482" cy="4680079"/>
            </a:xfrm>
            <a:prstGeom prst="roundRect">
              <a:avLst>
                <a:gd name="adj" fmla="val 10000"/>
              </a:avLst>
            </a:prstGeom>
            <a:solidFill>
              <a:schemeClr val="tx1">
                <a:lumMod val="25000"/>
                <a:lumOff val="75000"/>
                <a:alpha val="20000"/>
              </a:schemeClr>
            </a:solidFill>
            <a:ln w="6055" cap="flat">
              <a:noFill/>
              <a:prstDash val="solid"/>
              <a:miter/>
            </a:ln>
          </p:spPr>
          <p:txBody>
            <a:bodyPr rtlCol="0" anchor="ctr"/>
            <a:lstStyle/>
            <a:p>
              <a:endParaRPr lang="zh-CN" altLang="en-US"/>
            </a:p>
          </p:txBody>
        </p:sp>
        <p:sp>
          <p:nvSpPr>
            <p:cNvPr id="26" name="TextBox 25"/>
            <p:cNvSpPr txBox="1"/>
            <p:nvPr/>
          </p:nvSpPr>
          <p:spPr>
            <a:xfrm>
              <a:off x="660400" y="1190200"/>
              <a:ext cx="5435600" cy="830997"/>
            </a:xfrm>
            <a:prstGeom prst="rect">
              <a:avLst/>
            </a:prstGeom>
            <a:noFill/>
            <a:ln>
              <a:noFill/>
            </a:ln>
          </p:spPr>
          <p:txBody>
            <a:bodyPr wrap="square" lIns="91440" tIns="45720" rIns="91440" bIns="45720" anchor="ctr" anchorCtr="0">
              <a:spAutoFit/>
            </a:bodyPr>
            <a:lstStyle/>
            <a:p>
              <a:pPr>
                <a:lnSpc>
                  <a:spcPct val="100000"/>
                </a:lnSpc>
                <a:buSzPct val="25000"/>
              </a:pPr>
              <a:r>
                <a:rPr lang="en-US" altLang="zh-CN" sz="2400" b="1" dirty="0" err="1">
                  <a:solidFill>
                    <a:schemeClr val="accent1">
                      <a:lumMod val="75000"/>
                    </a:schemeClr>
                  </a:solidFill>
                </a:rPr>
                <a:t>Summerhall</a:t>
              </a:r>
              <a:r>
                <a:rPr lang="en-US" altLang="zh-CN" sz="2400" b="1" dirty="0">
                  <a:solidFill>
                    <a:schemeClr val="accent1">
                      <a:lumMod val="75000"/>
                    </a:schemeClr>
                  </a:solidFill>
                </a:rPr>
                <a:t> Science Gallery for a 10-day Exhibition: </a:t>
              </a:r>
              <a:r>
                <a:rPr lang="zh-CN" altLang="en-US" sz="2400" b="1" dirty="0">
                  <a:solidFill>
                    <a:schemeClr val="accent1">
                      <a:lumMod val="75000"/>
                    </a:schemeClr>
                  </a:solidFill>
                </a:rPr>
                <a:t>￡</a:t>
              </a:r>
              <a:r>
                <a:rPr lang="en-US" altLang="zh-CN" sz="2400" b="1" dirty="0">
                  <a:solidFill>
                    <a:schemeClr val="accent1">
                      <a:lumMod val="75000"/>
                    </a:schemeClr>
                  </a:solidFill>
                </a:rPr>
                <a:t>2500</a:t>
              </a:r>
            </a:p>
          </p:txBody>
        </p:sp>
      </p:grpSp>
      <p:sp>
        <p:nvSpPr>
          <p:cNvPr id="28" name="Title 27"/>
          <p:cNvSpPr>
            <a:spLocks noGrp="1"/>
          </p:cNvSpPr>
          <p:nvPr>
            <p:ph type="title"/>
          </p:nvPr>
        </p:nvSpPr>
        <p:spPr/>
        <p:txBody>
          <a:bodyPr wrap="square">
            <a:normAutofit/>
          </a:bodyPr>
          <a:lstStyle/>
          <a:p>
            <a:pPr lvl="0"/>
            <a:r>
              <a:rPr lang="en-US" dirty="0"/>
              <a:t>Venue Cost</a:t>
            </a:r>
          </a:p>
        </p:txBody>
      </p:sp>
      <p:sp>
        <p:nvSpPr>
          <p:cNvPr id="5" name="文本框 4"/>
          <p:cNvSpPr txBox="1"/>
          <p:nvPr/>
        </p:nvSpPr>
        <p:spPr>
          <a:xfrm>
            <a:off x="6690607" y="1534138"/>
            <a:ext cx="4543293" cy="4339650"/>
          </a:xfrm>
          <a:prstGeom prst="rect">
            <a:avLst/>
          </a:prstGeom>
          <a:noFill/>
        </p:spPr>
        <p:txBody>
          <a:bodyPr wrap="square" rtlCol="0">
            <a:spAutoFit/>
          </a:bodyPr>
          <a:lstStyle/>
          <a:p>
            <a:pPr algn="just"/>
            <a:endParaRPr lang="en-US" altLang="zh-CN" dirty="0"/>
          </a:p>
          <a:p>
            <a:pPr algn="just"/>
            <a:r>
              <a:rPr lang="en-US" altLang="zh-CN" strike="sngStrike" dirty="0"/>
              <a:t>By reviewing the 2024 </a:t>
            </a:r>
            <a:r>
              <a:rPr lang="en-US" altLang="zh-CN" strike="sngStrike" dirty="0" err="1"/>
              <a:t>Summerhall</a:t>
            </a:r>
            <a:r>
              <a:rPr lang="en-US" altLang="zh-CN" strike="sngStrike" dirty="0"/>
              <a:t> pricing for cinema venues and performing the necessary calculations, I estimate that renting a space comparable in size to the Science Gallery for a 24-day arts festival would cost approximately £4,000.</a:t>
            </a:r>
          </a:p>
          <a:p>
            <a:pPr algn="just"/>
            <a:endParaRPr lang="en-US" altLang="zh-CN" strike="sngStrike" dirty="0"/>
          </a:p>
          <a:p>
            <a:pPr algn="just"/>
            <a:r>
              <a:rPr lang="en-US" altLang="zh-CN" strike="sngStrike" dirty="0"/>
              <a:t>I anticipate the cost for a ten-day booking would be around £1,600.</a:t>
            </a:r>
          </a:p>
          <a:p>
            <a:pPr algn="just"/>
            <a:endParaRPr lang="en-US" altLang="zh-CN" strike="sngStrike" dirty="0"/>
          </a:p>
          <a:p>
            <a:pPr algn="just"/>
            <a:endParaRPr lang="zh-CN" altLang="zh-CN" strike="sngStrike" dirty="0"/>
          </a:p>
          <a:p>
            <a:r>
              <a:rPr lang="en-US" altLang="zh-CN" sz="1200" strike="sngStrike" dirty="0" err="1">
                <a:latin typeface="Microsoft JhengHei UI Light" pitchFamily="34" charset="-120"/>
                <a:ea typeface="Microsoft JhengHei UI Light" pitchFamily="34" charset="-120"/>
              </a:rPr>
              <a:t>Summerhall</a:t>
            </a:r>
            <a:r>
              <a:rPr lang="en-US" altLang="zh-CN" sz="1200" strike="sngStrike" dirty="0">
                <a:latin typeface="Microsoft JhengHei UI Light" pitchFamily="34" charset="-120"/>
                <a:ea typeface="Microsoft JhengHei UI Light" pitchFamily="34" charset="-120"/>
              </a:rPr>
              <a:t> Arts, </a:t>
            </a:r>
            <a:r>
              <a:rPr lang="en-US" altLang="zh-CN" sz="1200" strike="sngStrike" dirty="0" err="1">
                <a:latin typeface="Microsoft JhengHei UI Light" pitchFamily="34" charset="-120"/>
                <a:ea typeface="Microsoft JhengHei UI Light" pitchFamily="34" charset="-120"/>
              </a:rPr>
              <a:t>Summerhall</a:t>
            </a:r>
            <a:r>
              <a:rPr lang="en-US" altLang="zh-CN" sz="1200" strike="sngStrike" dirty="0">
                <a:latin typeface="Microsoft JhengHei UI Light" pitchFamily="34" charset="-120"/>
                <a:ea typeface="Microsoft JhengHei UI Light" pitchFamily="34" charset="-120"/>
              </a:rPr>
              <a:t> Festival Information Pack 2024 (Edinburgh: </a:t>
            </a:r>
            <a:r>
              <a:rPr lang="en-US" altLang="zh-CN" sz="1200" strike="sngStrike" dirty="0" err="1">
                <a:latin typeface="Microsoft JhengHei UI Light" pitchFamily="34" charset="-120"/>
                <a:ea typeface="Microsoft JhengHei UI Light" pitchFamily="34" charset="-120"/>
              </a:rPr>
              <a:t>Summerhall</a:t>
            </a:r>
            <a:r>
              <a:rPr lang="en-US" altLang="zh-CN" sz="1200" strike="sngStrike" dirty="0">
                <a:latin typeface="Microsoft JhengHei UI Light" pitchFamily="34" charset="-120"/>
                <a:ea typeface="Microsoft JhengHei UI Light" pitchFamily="34" charset="-120"/>
              </a:rPr>
              <a:t>, 2024), 7–8, </a:t>
            </a:r>
            <a:r>
              <a:rPr lang="en-US" altLang="zh-CN" sz="1200" strike="sngStrike" dirty="0">
                <a:latin typeface="Microsoft JhengHei UI Light" pitchFamily="34" charset="-120"/>
                <a:ea typeface="Microsoft JhengHei UI Light" pitchFamily="34" charset="-120"/>
                <a:hlinkClick r:id="rId3"/>
              </a:rPr>
              <a:t>https://www.summerhall.co.uk/wp-content/uploads/2023/11/Summerhall-Festival-Information-Pack-2024.pdf</a:t>
            </a:r>
            <a:endParaRPr lang="zh-CN" altLang="en-US" sz="1200" strike="sngStrike" dirty="0">
              <a:latin typeface="Microsoft JhengHei UI Light" pitchFamily="34" charset="-120"/>
              <a:ea typeface="Microsoft JhengHei UI Light" pitchFamily="34" charset="-120"/>
            </a:endParaRPr>
          </a:p>
        </p:txBody>
      </p:sp>
      <p:pic>
        <p:nvPicPr>
          <p:cNvPr id="6" name="图片 5" descr="文本&#10;&#10;AI 生成的内容可能不正确。"/>
          <p:cNvPicPr/>
          <p:nvPr/>
        </p:nvPicPr>
        <p:blipFill>
          <a:blip r:embed="rId4"/>
          <a:srcRect l="2287" t="-1046" r="2678" b="1991"/>
          <a:stretch>
            <a:fillRect/>
          </a:stretch>
        </p:blipFill>
        <p:spPr>
          <a:xfrm>
            <a:off x="739471" y="1395139"/>
            <a:ext cx="5407256" cy="5124890"/>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a:normAutofit fontScale="90000"/>
          </a:bodyPr>
          <a:lstStyle/>
          <a:p>
            <a:r>
              <a:rPr lang="en-US" altLang="zh-CN" dirty="0"/>
              <a:t>05.</a:t>
            </a:r>
            <a:r>
              <a:rPr kumimoji="1" lang="en-US" altLang="zh-CN" dirty="0"/>
              <a:t> Exhibition Souvenirs</a:t>
            </a:r>
            <a:endParaRPr lang="en-US" altLang="zh-CN" dirty="0"/>
          </a:p>
        </p:txBody>
      </p:sp>
      <p:sp>
        <p:nvSpPr>
          <p:cNvPr id="4" name="Subtitle 3"/>
          <p:cNvSpPr>
            <a:spLocks noGrp="1"/>
          </p:cNvSpPr>
          <p:nvPr>
            <p:ph type="subTitle" idx="1"/>
          </p:nvPr>
        </p:nvSpPr>
        <p:spPr/>
        <p:txBody>
          <a:bodyPr wrap="square">
            <a:normAutofit/>
          </a:bodyPr>
          <a:lstStyle/>
          <a:p>
            <a:r>
              <a:rPr lang="en-US" altLang="zh-CN" dirty="0"/>
              <a:t>Canvas bags, silk scarves, and hats</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596790" y="117453"/>
            <a:ext cx="10858500" cy="1028700"/>
          </a:xfrm>
        </p:spPr>
        <p:txBody>
          <a:bodyPr wrap="square">
            <a:normAutofit/>
          </a:bodyPr>
          <a:lstStyle/>
          <a:p>
            <a:r>
              <a:rPr lang="en-US" altLang="zh-CN" dirty="0"/>
              <a:t>Canvas bags, silk scarves, and hats</a:t>
            </a:r>
            <a:br>
              <a:rPr lang="en-US" altLang="zh-CN" dirty="0"/>
            </a:br>
            <a:r>
              <a:rPr lang="en-US" altLang="zh-CN" sz="2400" dirty="0">
                <a:solidFill>
                  <a:schemeClr val="accent1">
                    <a:lumMod val="75000"/>
                  </a:schemeClr>
                </a:solidFill>
                <a:latin typeface="+mn-lt"/>
                <a:ea typeface="+mn-ea"/>
                <a:cs typeface="+mn-cs"/>
              </a:rPr>
              <a:t>Product images are generated by AI</a:t>
            </a:r>
          </a:p>
        </p:txBody>
      </p:sp>
      <p:pic>
        <p:nvPicPr>
          <p:cNvPr id="1027" name="图片 6" descr="Chicken Patter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4522" y="889622"/>
            <a:ext cx="2441248" cy="1727249"/>
          </a:xfrm>
          <a:prstGeom prst="ellipse">
            <a:avLst/>
          </a:prstGeom>
          <a:noFill/>
          <a:extLst>
            <a:ext uri="{909E8E84-426E-40DD-AFC4-6F175D3DCCD1}">
              <a14:hiddenFill xmlns:a14="http://schemas.microsoft.com/office/drawing/2010/main">
                <a:solidFill>
                  <a:srgbClr val="FFFFFF"/>
                </a:solidFill>
              </a14:hiddenFill>
            </a:ext>
          </a:extLst>
        </p:spPr>
      </p:pic>
      <p:pic>
        <p:nvPicPr>
          <p:cNvPr id="1026" name="图片 7" descr="Swan Pattern"/>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6085" y="2221141"/>
            <a:ext cx="2965450" cy="2222500"/>
          </a:xfrm>
          <a:prstGeom prst="ellipse">
            <a:avLst/>
          </a:prstGeom>
          <a:noFill/>
          <a:extLst>
            <a:ext uri="{909E8E84-426E-40DD-AFC4-6F175D3DCCD1}">
              <a14:hiddenFill xmlns:a14="http://schemas.microsoft.com/office/drawing/2010/main">
                <a:solidFill>
                  <a:srgbClr val="FFFFFF"/>
                </a:solidFill>
              </a14:hiddenFill>
            </a:ext>
          </a:extLst>
        </p:spPr>
      </p:pic>
      <p:pic>
        <p:nvPicPr>
          <p:cNvPr id="1025" name="图片 8" descr="Chicken Pattern"/>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7021" y="3841515"/>
            <a:ext cx="3016250" cy="2266950"/>
          </a:xfrm>
          <a:prstGeom prst="ellipse">
            <a:avLst/>
          </a:prstGeom>
          <a:noFill/>
          <a:extLst>
            <a:ext uri="{909E8E84-426E-40DD-AFC4-6F175D3DCCD1}">
              <a14:hiddenFill xmlns:a14="http://schemas.microsoft.com/office/drawing/2010/main">
                <a:solidFill>
                  <a:srgbClr val="FFFFFF"/>
                </a:solidFill>
              </a14:hiddenFill>
            </a:ext>
          </a:extLst>
        </p:spPr>
      </p:pic>
      <p:sp>
        <p:nvSpPr>
          <p:cNvPr id="3" name="Rectangle 4"/>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5"/>
          <p:cNvSpPr/>
          <p:nvPr/>
        </p:nvSpPr>
        <p:spPr bwMode="auto">
          <a:xfrm>
            <a:off x="0" y="2546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6"/>
          <p:cNvSpPr/>
          <p:nvPr/>
        </p:nvSpPr>
        <p:spPr bwMode="auto">
          <a:xfrm>
            <a:off x="0" y="4768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7"/>
          <p:cNvSpPr/>
          <p:nvPr/>
        </p:nvSpPr>
        <p:spPr bwMode="auto">
          <a:xfrm>
            <a:off x="0" y="7035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 name="图片 6"/>
          <p:cNvPicPr/>
          <p:nvPr/>
        </p:nvPicPr>
        <p:blipFill>
          <a:blip r:embed="rId6"/>
          <a:srcRect l="171" t="144" r="50334" b="462"/>
          <a:stretch>
            <a:fillRect/>
          </a:stretch>
        </p:blipFill>
        <p:spPr>
          <a:xfrm>
            <a:off x="3819641" y="1342097"/>
            <a:ext cx="3675668" cy="4726194"/>
          </a:xfrm>
          <a:prstGeom prst="rect">
            <a:avLst/>
          </a:prstGeom>
        </p:spPr>
      </p:pic>
      <p:pic>
        <p:nvPicPr>
          <p:cNvPr id="9" name="图片 8"/>
          <p:cNvPicPr/>
          <p:nvPr/>
        </p:nvPicPr>
        <p:blipFill>
          <a:blip r:embed="rId6"/>
          <a:srcRect l="50370" t="50808"/>
          <a:stretch>
            <a:fillRect/>
          </a:stretch>
        </p:blipFill>
        <p:spPr>
          <a:xfrm>
            <a:off x="287441" y="1342097"/>
            <a:ext cx="3404795" cy="2266951"/>
          </a:xfrm>
          <a:prstGeom prst="rect">
            <a:avLst/>
          </a:prstGeom>
        </p:spPr>
      </p:pic>
      <p:pic>
        <p:nvPicPr>
          <p:cNvPr id="10" name="图片 9"/>
          <p:cNvPicPr/>
          <p:nvPr/>
        </p:nvPicPr>
        <p:blipFill>
          <a:blip r:embed="rId6"/>
          <a:srcRect l="50673" b="51339"/>
          <a:stretch>
            <a:fillRect/>
          </a:stretch>
        </p:blipFill>
        <p:spPr>
          <a:xfrm>
            <a:off x="287441" y="3750601"/>
            <a:ext cx="3404795" cy="2266949"/>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19750" y="1810010"/>
            <a:ext cx="5334000" cy="666489"/>
          </a:xfrm>
        </p:spPr>
        <p:txBody>
          <a:bodyPr wrap="square">
            <a:normAutofit fontScale="90000"/>
          </a:bodyPr>
          <a:lstStyle/>
          <a:p>
            <a:br>
              <a:rPr lang="zh-CN" altLang="zh-CN" dirty="0"/>
            </a:br>
            <a:r>
              <a:rPr lang="en-US" altLang="zh-CN" dirty="0"/>
              <a:t>1. Exhibition Inspiration</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a:normAutofit/>
          </a:bodyPr>
          <a:lstStyle/>
          <a:p>
            <a:r>
              <a:rPr lang="en-US" altLang="zh-CN" dirty="0"/>
              <a:t>Thank You</a:t>
            </a:r>
          </a:p>
        </p:txBody>
      </p:sp>
      <p:sp>
        <p:nvSpPr>
          <p:cNvPr id="5" name="Text Placeholder 4"/>
          <p:cNvSpPr>
            <a:spLocks noGrp="1"/>
          </p:cNvSpPr>
          <p:nvPr>
            <p:ph type="body" sz="quarter" idx="13"/>
          </p:nvPr>
        </p:nvSpPr>
        <p:spPr/>
        <p:txBody>
          <a:bodyPr wrap="square">
            <a:normAutofit/>
          </a:bodyPr>
          <a:lstStyle/>
          <a:p>
            <a:pPr lvl="0"/>
            <a:r>
              <a:rPr lang="en-US" altLang="zh-CN" dirty="0"/>
              <a:t>Xinger Gao</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5297" y="0"/>
            <a:ext cx="11243709" cy="6858000"/>
            <a:chOff x="555297" y="0"/>
            <a:chExt cx="11243709" cy="6858000"/>
          </a:xfrm>
        </p:grpSpPr>
        <p:grpSp>
          <p:nvGrpSpPr>
            <p:cNvPr id="10" name="Group 9"/>
            <p:cNvGrpSpPr/>
            <p:nvPr/>
          </p:nvGrpSpPr>
          <p:grpSpPr>
            <a:xfrm>
              <a:off x="660400" y="0"/>
              <a:ext cx="10858500" cy="6858000"/>
              <a:chOff x="660400" y="0"/>
              <a:chExt cx="10858500" cy="6858000"/>
            </a:xfrm>
          </p:grpSpPr>
          <p:cxnSp>
            <p:nvCxnSpPr>
              <p:cNvPr id="4" name="Straight Connector 3"/>
              <p:cNvCxnSpPr/>
              <p:nvPr/>
            </p:nvCxnSpPr>
            <p:spPr>
              <a:xfrm>
                <a:off x="6604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5189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3472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755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038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32100" y="0"/>
                <a:ext cx="0" cy="6858000"/>
              </a:xfrm>
              <a:prstGeom prst="line">
                <a:avLst/>
              </a:prstGeom>
              <a:ln>
                <a:solidFill>
                  <a:schemeClr val="tx1">
                    <a:lumMod val="50000"/>
                    <a:lumOff val="50000"/>
                    <a:alpha val="1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55297" y="1343922"/>
              <a:ext cx="11243709" cy="830997"/>
            </a:xfrm>
            <a:prstGeom prst="rect">
              <a:avLst/>
            </a:prstGeom>
            <a:noFill/>
          </p:spPr>
          <p:txBody>
            <a:bodyPr wrap="square" rtlCol="0">
              <a:spAutoFit/>
            </a:bodyPr>
            <a:lstStyle/>
            <a:p>
              <a:pPr>
                <a:lnSpc>
                  <a:spcPct val="100000"/>
                </a:lnSpc>
              </a:pPr>
              <a:r>
                <a:rPr lang="en-US" altLang="zh-CN" sz="2400" b="1" dirty="0">
                  <a:solidFill>
                    <a:schemeClr val="accent1">
                      <a:lumMod val="75000"/>
                    </a:schemeClr>
                  </a:solidFill>
                </a:rPr>
                <a:t>My Public:</a:t>
              </a:r>
              <a:r>
                <a:rPr lang="zh-CN" altLang="en-US" sz="2400" b="1" dirty="0">
                  <a:solidFill>
                    <a:schemeClr val="accent1">
                      <a:lumMod val="75000"/>
                    </a:schemeClr>
                  </a:solidFill>
                </a:rPr>
                <a:t> </a:t>
              </a:r>
              <a:r>
                <a:rPr lang="en-US" altLang="zh-CN" sz="2400" b="1" dirty="0">
                  <a:solidFill>
                    <a:schemeClr val="accent1">
                      <a:lumMod val="75000"/>
                    </a:schemeClr>
                  </a:solidFill>
                </a:rPr>
                <a:t>People of Edinburgh, International Students Worldwide</a:t>
              </a:r>
            </a:p>
            <a:p>
              <a:pPr>
                <a:lnSpc>
                  <a:spcPct val="100000"/>
                </a:lnSpc>
              </a:pPr>
              <a:endParaRPr lang="zh-CN" altLang="en-US" sz="2400" b="1" dirty="0">
                <a:solidFill>
                  <a:schemeClr val="tx1"/>
                </a:solidFill>
              </a:endParaRPr>
            </a:p>
          </p:txBody>
        </p:sp>
        <p:sp>
          <p:nvSpPr>
            <p:cNvPr id="17" name="Freeform: Shape 16"/>
            <p:cNvSpPr/>
            <p:nvPr/>
          </p:nvSpPr>
          <p:spPr bwMode="auto">
            <a:xfrm>
              <a:off x="7303513" y="3939659"/>
              <a:ext cx="205561" cy="168853"/>
            </a:xfrm>
            <a:custGeom>
              <a:avLst/>
              <a:gdLst>
                <a:gd name="connsiteX0" fmla="*/ 96626 w 533400"/>
                <a:gd name="connsiteY0" fmla="*/ 133971 h 438150"/>
                <a:gd name="connsiteX1" fmla="*/ 125201 w 533400"/>
                <a:gd name="connsiteY1" fmla="*/ 286371 h 438150"/>
                <a:gd name="connsiteX2" fmla="*/ 410951 w 533400"/>
                <a:gd name="connsiteY2" fmla="*/ 286371 h 438150"/>
                <a:gd name="connsiteX3" fmla="*/ 439526 w 533400"/>
                <a:gd name="connsiteY3" fmla="*/ 133971 h 438150"/>
                <a:gd name="connsiteX4" fmla="*/ 534776 w 533400"/>
                <a:gd name="connsiteY4" fmla="*/ 133971 h 438150"/>
                <a:gd name="connsiteX5" fmla="*/ 515726 w 533400"/>
                <a:gd name="connsiteY5" fmla="*/ 381621 h 438150"/>
                <a:gd name="connsiteX6" fmla="*/ 458576 w 533400"/>
                <a:gd name="connsiteY6" fmla="*/ 381621 h 438150"/>
                <a:gd name="connsiteX7" fmla="*/ 458576 w 533400"/>
                <a:gd name="connsiteY7" fmla="*/ 438771 h 438150"/>
                <a:gd name="connsiteX8" fmla="*/ 439526 w 533400"/>
                <a:gd name="connsiteY8" fmla="*/ 438771 h 438150"/>
                <a:gd name="connsiteX9" fmla="*/ 439526 w 533400"/>
                <a:gd name="connsiteY9" fmla="*/ 381621 h 438150"/>
                <a:gd name="connsiteX10" fmla="*/ 96626 w 533400"/>
                <a:gd name="connsiteY10" fmla="*/ 381621 h 438150"/>
                <a:gd name="connsiteX11" fmla="*/ 96626 w 533400"/>
                <a:gd name="connsiteY11" fmla="*/ 438771 h 438150"/>
                <a:gd name="connsiteX12" fmla="*/ 77576 w 533400"/>
                <a:gd name="connsiteY12" fmla="*/ 438771 h 438150"/>
                <a:gd name="connsiteX13" fmla="*/ 77576 w 533400"/>
                <a:gd name="connsiteY13" fmla="*/ 381621 h 438150"/>
                <a:gd name="connsiteX14" fmla="*/ 20426 w 533400"/>
                <a:gd name="connsiteY14" fmla="*/ 381621 h 438150"/>
                <a:gd name="connsiteX15" fmla="*/ 1376 w 533400"/>
                <a:gd name="connsiteY15" fmla="*/ 133971 h 438150"/>
                <a:gd name="connsiteX16" fmla="*/ 96626 w 533400"/>
                <a:gd name="connsiteY16" fmla="*/ 133971 h 438150"/>
                <a:gd name="connsiteX17" fmla="*/ 487151 w 533400"/>
                <a:gd name="connsiteY17" fmla="*/ 621 h 438150"/>
                <a:gd name="connsiteX18" fmla="*/ 487151 w 533400"/>
                <a:gd name="connsiteY18" fmla="*/ 114921 h 438150"/>
                <a:gd name="connsiteX19" fmla="*/ 425239 w 533400"/>
                <a:gd name="connsiteY19" fmla="*/ 114921 h 438150"/>
                <a:gd name="connsiteX20" fmla="*/ 396664 w 533400"/>
                <a:gd name="connsiteY20" fmla="*/ 267321 h 438150"/>
                <a:gd name="connsiteX21" fmla="*/ 139489 w 533400"/>
                <a:gd name="connsiteY21" fmla="*/ 267321 h 438150"/>
                <a:gd name="connsiteX22" fmla="*/ 110914 w 533400"/>
                <a:gd name="connsiteY22" fmla="*/ 114921 h 438150"/>
                <a:gd name="connsiteX23" fmla="*/ 58526 w 533400"/>
                <a:gd name="connsiteY23" fmla="*/ 114921 h 438150"/>
                <a:gd name="connsiteX24" fmla="*/ 58526 w 533400"/>
                <a:gd name="connsiteY24" fmla="*/ 621 h 438150"/>
                <a:gd name="connsiteX25" fmla="*/ 487151 w 533400"/>
                <a:gd name="connsiteY2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400" h="438150">
                  <a:moveTo>
                    <a:pt x="96626" y="133971"/>
                  </a:moveTo>
                  <a:lnTo>
                    <a:pt x="125201" y="286371"/>
                  </a:lnTo>
                  <a:lnTo>
                    <a:pt x="410951" y="286371"/>
                  </a:lnTo>
                  <a:lnTo>
                    <a:pt x="439526" y="133971"/>
                  </a:lnTo>
                  <a:lnTo>
                    <a:pt x="534776" y="133971"/>
                  </a:lnTo>
                  <a:lnTo>
                    <a:pt x="515726" y="381621"/>
                  </a:lnTo>
                  <a:lnTo>
                    <a:pt x="458576" y="381621"/>
                  </a:lnTo>
                  <a:lnTo>
                    <a:pt x="458576" y="438771"/>
                  </a:lnTo>
                  <a:lnTo>
                    <a:pt x="439526" y="438771"/>
                  </a:lnTo>
                  <a:lnTo>
                    <a:pt x="439526" y="381621"/>
                  </a:lnTo>
                  <a:lnTo>
                    <a:pt x="96626" y="381621"/>
                  </a:lnTo>
                  <a:lnTo>
                    <a:pt x="96626" y="438771"/>
                  </a:lnTo>
                  <a:lnTo>
                    <a:pt x="77576" y="438771"/>
                  </a:lnTo>
                  <a:lnTo>
                    <a:pt x="77576" y="381621"/>
                  </a:lnTo>
                  <a:lnTo>
                    <a:pt x="20426" y="381621"/>
                  </a:lnTo>
                  <a:lnTo>
                    <a:pt x="1376" y="133971"/>
                  </a:lnTo>
                  <a:lnTo>
                    <a:pt x="96626" y="133971"/>
                  </a:lnTo>
                  <a:close/>
                  <a:moveTo>
                    <a:pt x="487151" y="621"/>
                  </a:moveTo>
                  <a:lnTo>
                    <a:pt x="487151" y="114921"/>
                  </a:lnTo>
                  <a:lnTo>
                    <a:pt x="425239" y="114921"/>
                  </a:lnTo>
                  <a:lnTo>
                    <a:pt x="396664" y="267321"/>
                  </a:lnTo>
                  <a:lnTo>
                    <a:pt x="139489" y="267321"/>
                  </a:lnTo>
                  <a:lnTo>
                    <a:pt x="110914" y="114921"/>
                  </a:lnTo>
                  <a:lnTo>
                    <a:pt x="58526" y="114921"/>
                  </a:lnTo>
                  <a:lnTo>
                    <a:pt x="58526" y="621"/>
                  </a:lnTo>
                  <a:lnTo>
                    <a:pt x="487151" y="62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20" name="Freeform: Shape 19"/>
            <p:cNvSpPr/>
            <p:nvPr/>
          </p:nvSpPr>
          <p:spPr bwMode="auto">
            <a:xfrm>
              <a:off x="5133151" y="3930482"/>
              <a:ext cx="205561" cy="187207"/>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86396 h 485775"/>
                <a:gd name="connsiteX10" fmla="*/ 1504 w 533400"/>
                <a:gd name="connsiteY10" fmla="*/ 486396 h 485775"/>
                <a:gd name="connsiteX11" fmla="*/ 1504 w 533400"/>
                <a:gd name="connsiteY11" fmla="*/ 229221 h 485775"/>
                <a:gd name="connsiteX12" fmla="*/ 125329 w 533400"/>
                <a:gd name="connsiteY12" fmla="*/ 229221 h 485775"/>
                <a:gd name="connsiteX13" fmla="*/ 411079 w 533400"/>
                <a:gd name="connsiteY13" fmla="*/ 621 h 485775"/>
                <a:gd name="connsiteX14" fmla="*/ 411079 w 533400"/>
                <a:gd name="connsiteY14" fmla="*/ 114921 h 485775"/>
                <a:gd name="connsiteX15" fmla="*/ 534904 w 533400"/>
                <a:gd name="connsiteY15" fmla="*/ 114921 h 485775"/>
                <a:gd name="connsiteX16" fmla="*/ 534904 w 533400"/>
                <a:gd name="connsiteY16" fmla="*/ 210171 h 485775"/>
                <a:gd name="connsiteX17" fmla="*/ 1504 w 533400"/>
                <a:gd name="connsiteY17" fmla="*/ 210171 h 485775"/>
                <a:gd name="connsiteX18" fmla="*/ 1504 w 533400"/>
                <a:gd name="connsiteY18" fmla="*/ 114921 h 485775"/>
                <a:gd name="connsiteX19" fmla="*/ 125329 w 533400"/>
                <a:gd name="connsiteY19" fmla="*/ 114921 h 485775"/>
                <a:gd name="connsiteX20" fmla="*/ 125329 w 533400"/>
                <a:gd name="connsiteY20" fmla="*/ 621 h 485775"/>
                <a:gd name="connsiteX21" fmla="*/ 411079 w 533400"/>
                <a:gd name="connsiteY21" fmla="*/ 621 h 485775"/>
                <a:gd name="connsiteX22" fmla="*/ 392029 w 533400"/>
                <a:gd name="connsiteY22" fmla="*/ 19671 h 485775"/>
                <a:gd name="connsiteX23" fmla="*/ 144379 w 533400"/>
                <a:gd name="connsiteY23" fmla="*/ 19671 h 485775"/>
                <a:gd name="connsiteX24" fmla="*/ 144379 w 533400"/>
                <a:gd name="connsiteY24" fmla="*/ 114921 h 485775"/>
                <a:gd name="connsiteX25" fmla="*/ 392029 w 533400"/>
                <a:gd name="connsiteY25" fmla="*/ 114921 h 485775"/>
                <a:gd name="connsiteX26" fmla="*/ 392029 w 533400"/>
                <a:gd name="connsiteY26"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86396"/>
                  </a:lnTo>
                  <a:lnTo>
                    <a:pt x="1504" y="486396"/>
                  </a:lnTo>
                  <a:lnTo>
                    <a:pt x="1504" y="229221"/>
                  </a:lnTo>
                  <a:lnTo>
                    <a:pt x="125329" y="229221"/>
                  </a:lnTo>
                  <a:close/>
                  <a:moveTo>
                    <a:pt x="411079" y="621"/>
                  </a:moveTo>
                  <a:lnTo>
                    <a:pt x="411079" y="114921"/>
                  </a:lnTo>
                  <a:lnTo>
                    <a:pt x="534904" y="114921"/>
                  </a:lnTo>
                  <a:lnTo>
                    <a:pt x="534904" y="210171"/>
                  </a:lnTo>
                  <a:lnTo>
                    <a:pt x="1504" y="210171"/>
                  </a:lnTo>
                  <a:lnTo>
                    <a:pt x="1504" y="114921"/>
                  </a:lnTo>
                  <a:lnTo>
                    <a:pt x="125329" y="114921"/>
                  </a:lnTo>
                  <a:lnTo>
                    <a:pt x="125329" y="621"/>
                  </a:lnTo>
                  <a:lnTo>
                    <a:pt x="411079" y="621"/>
                  </a:lnTo>
                  <a:close/>
                  <a:moveTo>
                    <a:pt x="392029" y="19671"/>
                  </a:moveTo>
                  <a:lnTo>
                    <a:pt x="144379" y="19671"/>
                  </a:lnTo>
                  <a:lnTo>
                    <a:pt x="144379" y="114921"/>
                  </a:lnTo>
                  <a:lnTo>
                    <a:pt x="392029" y="114921"/>
                  </a:lnTo>
                  <a:lnTo>
                    <a:pt x="392029" y="1967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23" name="Freeform: Shape 22"/>
            <p:cNvSpPr/>
            <p:nvPr/>
          </p:nvSpPr>
          <p:spPr bwMode="auto">
            <a:xfrm>
              <a:off x="2962790" y="3954002"/>
              <a:ext cx="205561" cy="163687"/>
            </a:xfrm>
            <a:custGeom>
              <a:avLst/>
              <a:gdLst>
                <a:gd name="connsiteX0" fmla="*/ 515342 w 514350"/>
                <a:gd name="connsiteY0" fmla="*/ 621 h 409575"/>
                <a:gd name="connsiteX1" fmla="*/ 515342 w 514350"/>
                <a:gd name="connsiteY1" fmla="*/ 353046 h 409575"/>
                <a:gd name="connsiteX2" fmla="*/ 192159 w 514350"/>
                <a:gd name="connsiteY2" fmla="*/ 353046 h 409575"/>
                <a:gd name="connsiteX3" fmla="*/ 115387 w 514350"/>
                <a:gd name="connsiteY3" fmla="*/ 410196 h 409575"/>
                <a:gd name="connsiteX4" fmla="*/ 115387 w 514350"/>
                <a:gd name="connsiteY4" fmla="*/ 353046 h 409575"/>
                <a:gd name="connsiteX5" fmla="*/ 992 w 514350"/>
                <a:gd name="connsiteY5" fmla="*/ 353046 h 409575"/>
                <a:gd name="connsiteX6" fmla="*/ 992 w 514350"/>
                <a:gd name="connsiteY6" fmla="*/ 621 h 409575"/>
                <a:gd name="connsiteX7" fmla="*/ 515342 w 514350"/>
                <a:gd name="connsiteY7" fmla="*/ 621 h 409575"/>
                <a:gd name="connsiteX8" fmla="*/ 124817 w 514350"/>
                <a:gd name="connsiteY8" fmla="*/ 143496 h 409575"/>
                <a:gd name="connsiteX9" fmla="*/ 91480 w 514350"/>
                <a:gd name="connsiteY9" fmla="*/ 176834 h 409575"/>
                <a:gd name="connsiteX10" fmla="*/ 124817 w 514350"/>
                <a:gd name="connsiteY10" fmla="*/ 210171 h 409575"/>
                <a:gd name="connsiteX11" fmla="*/ 158155 w 514350"/>
                <a:gd name="connsiteY11" fmla="*/ 176834 h 409575"/>
                <a:gd name="connsiteX12" fmla="*/ 124817 w 514350"/>
                <a:gd name="connsiteY12" fmla="*/ 143496 h 409575"/>
                <a:gd name="connsiteX13" fmla="*/ 258167 w 514350"/>
                <a:gd name="connsiteY13" fmla="*/ 143496 h 409575"/>
                <a:gd name="connsiteX14" fmla="*/ 224830 w 514350"/>
                <a:gd name="connsiteY14" fmla="*/ 176834 h 409575"/>
                <a:gd name="connsiteX15" fmla="*/ 258167 w 514350"/>
                <a:gd name="connsiteY15" fmla="*/ 210171 h 409575"/>
                <a:gd name="connsiteX16" fmla="*/ 291505 w 514350"/>
                <a:gd name="connsiteY16" fmla="*/ 176834 h 409575"/>
                <a:gd name="connsiteX17" fmla="*/ 258167 w 514350"/>
                <a:gd name="connsiteY17" fmla="*/ 143496 h 409575"/>
                <a:gd name="connsiteX18" fmla="*/ 391517 w 514350"/>
                <a:gd name="connsiteY18" fmla="*/ 143496 h 409575"/>
                <a:gd name="connsiteX19" fmla="*/ 358180 w 514350"/>
                <a:gd name="connsiteY19" fmla="*/ 176834 h 409575"/>
                <a:gd name="connsiteX20" fmla="*/ 391517 w 514350"/>
                <a:gd name="connsiteY20" fmla="*/ 210171 h 409575"/>
                <a:gd name="connsiteX21" fmla="*/ 424855 w 514350"/>
                <a:gd name="connsiteY21" fmla="*/ 176834 h 409575"/>
                <a:gd name="connsiteX22" fmla="*/ 391517 w 514350"/>
                <a:gd name="connsiteY22"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350" h="409575">
                  <a:moveTo>
                    <a:pt x="515342" y="621"/>
                  </a:moveTo>
                  <a:lnTo>
                    <a:pt x="515342" y="353046"/>
                  </a:lnTo>
                  <a:lnTo>
                    <a:pt x="192159" y="353046"/>
                  </a:lnTo>
                  <a:lnTo>
                    <a:pt x="115387" y="410196"/>
                  </a:lnTo>
                  <a:lnTo>
                    <a:pt x="115387" y="353046"/>
                  </a:lnTo>
                  <a:lnTo>
                    <a:pt x="992" y="353046"/>
                  </a:lnTo>
                  <a:lnTo>
                    <a:pt x="992" y="621"/>
                  </a:lnTo>
                  <a:lnTo>
                    <a:pt x="515342"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26" name="Freeform: Shape 25"/>
            <p:cNvSpPr/>
            <p:nvPr/>
          </p:nvSpPr>
          <p:spPr bwMode="auto">
            <a:xfrm>
              <a:off x="9482888" y="3921306"/>
              <a:ext cx="187529" cy="20556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30" name="TextBox 29"/>
            <p:cNvSpPr txBox="1"/>
            <p:nvPr/>
          </p:nvSpPr>
          <p:spPr>
            <a:xfrm>
              <a:off x="555297" y="1715075"/>
              <a:ext cx="6628881" cy="360612"/>
            </a:xfrm>
            <a:prstGeom prst="rect">
              <a:avLst/>
            </a:prstGeom>
            <a:noFill/>
          </p:spPr>
          <p:txBody>
            <a:bodyPr wrap="square" rtlCol="0">
              <a:spAutoFit/>
            </a:bodyPr>
            <a:lstStyle/>
            <a:p>
              <a:pPr>
                <a:lnSpc>
                  <a:spcPct val="120000"/>
                </a:lnSpc>
              </a:pPr>
              <a:endParaRPr lang="zh-CN" altLang="en-US" sz="1600" dirty="0"/>
            </a:p>
          </p:txBody>
        </p:sp>
        <p:sp>
          <p:nvSpPr>
            <p:cNvPr id="14" name="Freeform: Shape 13"/>
            <p:cNvSpPr/>
            <p:nvPr/>
          </p:nvSpPr>
          <p:spPr bwMode="auto">
            <a:xfrm>
              <a:off x="792430" y="3947000"/>
              <a:ext cx="205561" cy="154170"/>
            </a:xfrm>
            <a:custGeom>
              <a:avLst/>
              <a:gdLst>
                <a:gd name="connsiteX0" fmla="*/ 534008 w 533400"/>
                <a:gd name="connsiteY0" fmla="*/ 621 h 400050"/>
                <a:gd name="connsiteX1" fmla="*/ 534008 w 533400"/>
                <a:gd name="connsiteY1" fmla="*/ 400671 h 400050"/>
                <a:gd name="connsiteX2" fmla="*/ 608 w 533400"/>
                <a:gd name="connsiteY2" fmla="*/ 400671 h 400050"/>
                <a:gd name="connsiteX3" fmla="*/ 608 w 533400"/>
                <a:gd name="connsiteY3" fmla="*/ 621 h 400050"/>
                <a:gd name="connsiteX4" fmla="*/ 534008 w 533400"/>
                <a:gd name="connsiteY4" fmla="*/ 621 h 400050"/>
                <a:gd name="connsiteX5" fmla="*/ 375607 w 533400"/>
                <a:gd name="connsiteY5" fmla="*/ 172071 h 400050"/>
                <a:gd name="connsiteX6" fmla="*/ 247401 w 533400"/>
                <a:gd name="connsiteY6" fmla="*/ 341616 h 400050"/>
                <a:gd name="connsiteX7" fmla="*/ 139768 w 533400"/>
                <a:gd name="connsiteY7" fmla="*/ 235317 h 400050"/>
                <a:gd name="connsiteX8" fmla="*/ 19658 w 533400"/>
                <a:gd name="connsiteY8" fmla="*/ 381621 h 400050"/>
                <a:gd name="connsiteX9" fmla="*/ 514958 w 533400"/>
                <a:gd name="connsiteY9" fmla="*/ 381621 h 400050"/>
                <a:gd name="connsiteX10" fmla="*/ 375607 w 533400"/>
                <a:gd name="connsiteY10" fmla="*/ 172071 h 400050"/>
                <a:gd name="connsiteX11" fmla="*/ 95858 w 533400"/>
                <a:gd name="connsiteY11" fmla="*/ 57771 h 400050"/>
                <a:gd name="connsiteX12" fmla="*/ 57758 w 533400"/>
                <a:gd name="connsiteY12" fmla="*/ 95871 h 400050"/>
                <a:gd name="connsiteX13" fmla="*/ 95858 w 533400"/>
                <a:gd name="connsiteY13" fmla="*/ 133971 h 400050"/>
                <a:gd name="connsiteX14" fmla="*/ 133958 w 533400"/>
                <a:gd name="connsiteY14" fmla="*/ 95871 h 400050"/>
                <a:gd name="connsiteX15" fmla="*/ 95858 w 533400"/>
                <a:gd name="connsiteY15"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3400" h="400050">
                  <a:moveTo>
                    <a:pt x="534008" y="621"/>
                  </a:moveTo>
                  <a:lnTo>
                    <a:pt x="534008" y="400671"/>
                  </a:lnTo>
                  <a:lnTo>
                    <a:pt x="608" y="400671"/>
                  </a:lnTo>
                  <a:lnTo>
                    <a:pt x="608" y="621"/>
                  </a:lnTo>
                  <a:lnTo>
                    <a:pt x="534008" y="621"/>
                  </a:lnTo>
                  <a:close/>
                  <a:moveTo>
                    <a:pt x="375607" y="172071"/>
                  </a:moveTo>
                  <a:lnTo>
                    <a:pt x="247401" y="341616"/>
                  </a:lnTo>
                  <a:lnTo>
                    <a:pt x="139768" y="235317"/>
                  </a:lnTo>
                  <a:lnTo>
                    <a:pt x="19658" y="381621"/>
                  </a:lnTo>
                  <a:lnTo>
                    <a:pt x="514958" y="381621"/>
                  </a:lnTo>
                  <a:lnTo>
                    <a:pt x="375607" y="172071"/>
                  </a:ln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63" name="Title 62"/>
          <p:cNvSpPr>
            <a:spLocks noGrp="1"/>
          </p:cNvSpPr>
          <p:nvPr>
            <p:ph type="title"/>
          </p:nvPr>
        </p:nvSpPr>
        <p:spPr>
          <a:xfrm>
            <a:off x="581035" y="123111"/>
            <a:ext cx="10950565" cy="1028700"/>
          </a:xfrm>
        </p:spPr>
        <p:txBody>
          <a:bodyPr wrap="square">
            <a:normAutofit/>
          </a:bodyPr>
          <a:lstStyle/>
          <a:p>
            <a:pPr lvl="0"/>
            <a:r>
              <a:rPr lang="en-US" altLang="zh-CN" dirty="0"/>
              <a:t>Exhibition Inspiration</a:t>
            </a:r>
            <a:endParaRPr lang="en-US" dirty="0"/>
          </a:p>
        </p:txBody>
      </p:sp>
      <p:sp>
        <p:nvSpPr>
          <p:cNvPr id="3" name="文本框 2"/>
          <p:cNvSpPr txBox="1"/>
          <p:nvPr/>
        </p:nvSpPr>
        <p:spPr>
          <a:xfrm>
            <a:off x="568335" y="2436312"/>
            <a:ext cx="10174107" cy="3262432"/>
          </a:xfrm>
          <a:prstGeom prst="rect">
            <a:avLst/>
          </a:prstGeom>
          <a:noFill/>
        </p:spPr>
        <p:txBody>
          <a:bodyPr wrap="square" rtlCol="0">
            <a:spAutoFit/>
          </a:bodyPr>
          <a:lstStyle/>
          <a:p>
            <a:r>
              <a:rPr lang="en-US" altLang="zh-CN" sz="2000" dirty="0"/>
              <a:t>Most of them come from urban backgrounds, so I defined the exhibition's purpose to </a:t>
            </a:r>
            <a:r>
              <a:rPr lang="en-US" altLang="zh-CN" sz="2000" b="1" dirty="0">
                <a:solidFill>
                  <a:schemeClr val="accent1">
                    <a:lumMod val="75000"/>
                  </a:schemeClr>
                </a:solidFill>
              </a:rPr>
              <a:t>reveal the truth about how cities exploit rural areas</a:t>
            </a:r>
            <a:r>
              <a:rPr lang="en-US" altLang="zh-CN" sz="2000" dirty="0">
                <a:solidFill>
                  <a:schemeClr val="accent1">
                    <a:lumMod val="75000"/>
                  </a:schemeClr>
                </a:solidFill>
              </a:rPr>
              <a:t>. </a:t>
            </a:r>
            <a:r>
              <a:rPr lang="en-US" altLang="zh-CN" sz="2000" dirty="0"/>
              <a:t>Such an exhibition encourages city residents to reflect on urban exploitation of the countryside, </a:t>
            </a:r>
            <a:r>
              <a:rPr lang="en-US" altLang="zh-CN" sz="2000" b="1" dirty="0">
                <a:solidFill>
                  <a:schemeClr val="accent1">
                    <a:lumMod val="75000"/>
                  </a:schemeClr>
                </a:solidFill>
              </a:rPr>
              <a:t>preventing them from viewing rural areas solely as vacation destinations attached to cities</a:t>
            </a:r>
            <a:r>
              <a:rPr lang="en-US" altLang="zh-CN" sz="2000" dirty="0">
                <a:solidFill>
                  <a:schemeClr val="accent1">
                    <a:lumMod val="75000"/>
                  </a:schemeClr>
                </a:solidFill>
              </a:rPr>
              <a:t>.</a:t>
            </a:r>
            <a:endParaRPr lang="zh-CN" altLang="zh-CN" sz="2000" dirty="0">
              <a:solidFill>
                <a:schemeClr val="accent1">
                  <a:lumMod val="75000"/>
                </a:schemeClr>
              </a:solidFill>
            </a:endParaRPr>
          </a:p>
          <a:p>
            <a:r>
              <a:rPr lang="en-US" altLang="zh-CN" dirty="0"/>
              <a:t> </a:t>
            </a:r>
          </a:p>
          <a:p>
            <a:endParaRPr lang="zh-CN" altLang="zh-CN" dirty="0"/>
          </a:p>
          <a:p>
            <a:endParaRPr lang="en-US" altLang="zh-CN" sz="1200" dirty="0">
              <a:latin typeface="Microsoft JhengHei UI Light" pitchFamily="34" charset="-120"/>
              <a:ea typeface="Microsoft JhengHei UI Light" pitchFamily="34" charset="-120"/>
            </a:endParaRPr>
          </a:p>
          <a:p>
            <a:pPr algn="just"/>
            <a:r>
              <a:rPr lang="en-US" altLang="zh-CN" sz="1200" dirty="0">
                <a:latin typeface="Microsoft JhengHei UI Light" pitchFamily="34" charset="-120"/>
                <a:ea typeface="Microsoft JhengHei UI Light" pitchFamily="34" charset="-120"/>
              </a:rPr>
              <a:t>Kathrin Bohm &amp; </a:t>
            </a:r>
            <a:r>
              <a:rPr lang="en-US" altLang="zh-CN" sz="1200" dirty="0" err="1">
                <a:latin typeface="Microsoft JhengHei UI Light" pitchFamily="34" charset="-120"/>
                <a:ea typeface="Microsoft JhengHei UI Light" pitchFamily="34" charset="-120"/>
              </a:rPr>
              <a:t>Wapke</a:t>
            </a:r>
            <a:r>
              <a:rPr lang="en-US" altLang="zh-CN" sz="1200" dirty="0">
                <a:latin typeface="Microsoft JhengHei UI Light" pitchFamily="34" charset="-120"/>
                <a:ea typeface="Microsoft JhengHei UI Light" pitchFamily="34" charset="-120"/>
              </a:rPr>
              <a:t> Feenstra, </a:t>
            </a:r>
            <a:r>
              <a:rPr lang="zh-CN" altLang="zh-CN" sz="1200" dirty="0">
                <a:latin typeface="Microsoft JhengHei UI Light" pitchFamily="34" charset="-120"/>
                <a:ea typeface="Microsoft JhengHei UI Light" pitchFamily="34" charset="-120"/>
              </a:rPr>
              <a:t>“</a:t>
            </a:r>
            <a:r>
              <a:rPr lang="en-US" altLang="zh-CN" sz="1200" dirty="0">
                <a:latin typeface="Microsoft JhengHei UI Light" pitchFamily="34" charset="-120"/>
                <a:ea typeface="Microsoft JhengHei UI Light" pitchFamily="34" charset="-120"/>
              </a:rPr>
              <a:t>Introduction</a:t>
            </a:r>
            <a:r>
              <a:rPr lang="zh-CN" altLang="zh-CN" sz="1200" dirty="0">
                <a:latin typeface="Microsoft JhengHei UI Light" pitchFamily="34" charset="-120"/>
                <a:ea typeface="Microsoft JhengHei UI Light" pitchFamily="34" charset="-120"/>
              </a:rPr>
              <a:t>”</a:t>
            </a:r>
            <a:r>
              <a:rPr lang="en-US" altLang="zh-CN" sz="1200" dirty="0">
                <a:latin typeface="Microsoft JhengHei UI Light" pitchFamily="34" charset="-120"/>
                <a:ea typeface="Microsoft JhengHei UI Light" pitchFamily="34" charset="-120"/>
              </a:rPr>
              <a:t> in </a:t>
            </a:r>
            <a:r>
              <a:rPr lang="en-US" altLang="zh-CN" sz="1200" dirty="0" err="1">
                <a:latin typeface="Microsoft JhengHei UI Light" pitchFamily="34" charset="-120"/>
                <a:ea typeface="Microsoft JhengHei UI Light" pitchFamily="34" charset="-120"/>
              </a:rPr>
              <a:t>MyVillages</a:t>
            </a:r>
            <a:r>
              <a:rPr lang="en-US" altLang="zh-CN" sz="1200" dirty="0">
                <a:latin typeface="Microsoft JhengHei UI Light" pitchFamily="34" charset="-120"/>
                <a:ea typeface="Microsoft JhengHei UI Light" pitchFamily="34" charset="-120"/>
              </a:rPr>
              <a:t> (eds.), The Rural (Whitechapel Gallery, 2019), pp. 16.</a:t>
            </a:r>
            <a:endParaRPr lang="zh-CN" altLang="zh-CN" sz="1200" dirty="0">
              <a:latin typeface="Microsoft JhengHei UI Light" pitchFamily="34" charset="-120"/>
              <a:ea typeface="Microsoft JhengHei UI Light" pitchFamily="34" charset="-120"/>
            </a:endParaRPr>
          </a:p>
          <a:p>
            <a:pPr algn="just"/>
            <a:r>
              <a:rPr lang="en-US" altLang="zh-CN" sz="1200" dirty="0">
                <a:latin typeface="Microsoft JhengHei UI Light" pitchFamily="34" charset="-120"/>
                <a:ea typeface="Microsoft JhengHei UI Light" pitchFamily="34" charset="-120"/>
              </a:rPr>
              <a:t>An endless stream of images of the rural enters our imaginations through multiple screens and printed matter. This intense objectification of the rural is alarming and splits our roles into spectators and dwellers. The transition from an agricultural and mining economy to a service, and above all non-land-based, economy has fixed our view of the landscape. We see the rural environment as an image that serves us. We build the picture that we long for.</a:t>
            </a:r>
            <a:endParaRPr lang="zh-CN" altLang="zh-CN" sz="1200" dirty="0">
              <a:latin typeface="Microsoft JhengHei UI Light" pitchFamily="34" charset="-120"/>
              <a:ea typeface="Microsoft JhengHei UI Light" pitchFamily="34" charset="-120"/>
            </a:endParaRPr>
          </a:p>
          <a:p>
            <a:endParaRPr lang="zh-CN" alt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99222" y="1090856"/>
            <a:ext cx="10603571" cy="4093252"/>
            <a:chOff x="799222" y="1090856"/>
            <a:chExt cx="10603571" cy="4093252"/>
          </a:xfrm>
        </p:grpSpPr>
        <p:grpSp>
          <p:nvGrpSpPr>
            <p:cNvPr id="60" name="Group 59"/>
            <p:cNvGrpSpPr/>
            <p:nvPr/>
          </p:nvGrpSpPr>
          <p:grpSpPr>
            <a:xfrm>
              <a:off x="3977269" y="3630811"/>
              <a:ext cx="4991073" cy="1553297"/>
              <a:chOff x="3755099" y="3084510"/>
              <a:chExt cx="4991073" cy="1553297"/>
            </a:xfrm>
          </p:grpSpPr>
          <p:sp>
            <p:nvSpPr>
              <p:cNvPr id="15" name="TextBox 14"/>
              <p:cNvSpPr txBox="1"/>
              <p:nvPr/>
            </p:nvSpPr>
            <p:spPr>
              <a:xfrm>
                <a:off x="4439903" y="3102066"/>
                <a:ext cx="4306269" cy="1535741"/>
              </a:xfrm>
              <a:prstGeom prst="rect">
                <a:avLst/>
              </a:prstGeom>
              <a:no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spAutoFit/>
              </a:bodyPr>
              <a:lstStyle>
                <a:defPPr>
                  <a:defRPr lang="zh-CN"/>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just" defTabSz="913765">
                  <a:lnSpc>
                    <a:spcPct val="120000"/>
                  </a:lnSpc>
                  <a:buSzPct val="30000"/>
                  <a:defRPr/>
                </a:pPr>
                <a:r>
                  <a:rPr lang="en-US" altLang="zh-CN" sz="2000" dirty="0">
                    <a:solidFill>
                      <a:schemeClr val="tx1"/>
                    </a:solidFill>
                  </a:rPr>
                  <a:t>Has the </a:t>
                </a:r>
                <a:r>
                  <a:rPr lang="en-US" altLang="zh-CN" sz="2000" dirty="0">
                    <a:solidFill>
                      <a:schemeClr val="accent1">
                        <a:lumMod val="75000"/>
                      </a:schemeClr>
                    </a:solidFill>
                  </a:rPr>
                  <a:t>migration</a:t>
                </a:r>
                <a:r>
                  <a:rPr lang="en-US" altLang="zh-CN" sz="2000" dirty="0">
                    <a:solidFill>
                      <a:schemeClr val="tx1"/>
                    </a:solidFill>
                  </a:rPr>
                  <a:t> of young people to work in cities led to a decline in village's youth population, hindering labor supply and economic growth?</a:t>
                </a:r>
                <a:endParaRPr lang="zh-CN" altLang="en-US" sz="2000" dirty="0">
                  <a:solidFill>
                    <a:schemeClr val="tx1"/>
                  </a:solidFill>
                </a:endParaRPr>
              </a:p>
            </p:txBody>
          </p:sp>
          <p:sp>
            <p:nvSpPr>
              <p:cNvPr id="16" name="TextBox 15"/>
              <p:cNvSpPr txBox="1"/>
              <p:nvPr/>
            </p:nvSpPr>
            <p:spPr>
              <a:xfrm>
                <a:off x="4314936" y="3500605"/>
                <a:ext cx="2581791" cy="369332"/>
              </a:xfrm>
              <a:prstGeom prst="rect">
                <a:avLst/>
              </a:prstGeom>
              <a:no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b" anchorCtr="0" forceAA="0" compatLnSpc="1">
                <a:normAutofit/>
              </a:bodyPr>
              <a:lstStyle>
                <a:defPPr>
                  <a:defRPr lang="zh-CN"/>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R="0" lvl="0" algn="l" defTabSz="913765" rtl="0" eaLnBrk="1" fontAlgn="auto" latinLnBrk="0" hangingPunct="1">
                  <a:lnSpc>
                    <a:spcPct val="100000"/>
                  </a:lnSpc>
                  <a:spcBef>
                    <a:spcPts val="0"/>
                  </a:spcBef>
                  <a:spcAft>
                    <a:spcPts val="0"/>
                  </a:spcAft>
                  <a:buClrTx/>
                  <a:buSzPct val="25000"/>
                  <a:defRPr/>
                </a:pPr>
                <a:endParaRPr kumimoji="0" lang="zh-CN" altLang="en-US" sz="1600" b="1" i="0" u="none" strike="noStrike" kern="1200" cap="none" spc="0" normalizeH="0" baseline="0" noProof="0" dirty="0">
                  <a:ln>
                    <a:noFill/>
                  </a:ln>
                  <a:solidFill>
                    <a:schemeClr val="tx1"/>
                  </a:solidFill>
                  <a:effectLst/>
                  <a:uLnTx/>
                  <a:uFillTx/>
                </a:endParaRPr>
              </a:p>
            </p:txBody>
          </p:sp>
          <p:sp>
            <p:nvSpPr>
              <p:cNvPr id="58" name="TextBox 57"/>
              <p:cNvSpPr txBox="1"/>
              <p:nvPr/>
            </p:nvSpPr>
            <p:spPr>
              <a:xfrm>
                <a:off x="3755099" y="3084510"/>
                <a:ext cx="684804" cy="523220"/>
              </a:xfrm>
              <a:prstGeom prst="rect">
                <a:avLst/>
              </a:prstGeom>
              <a:noFill/>
            </p:spPr>
            <p:txBody>
              <a:bodyPr wrap="none" rtlCol="0">
                <a:spAutoFit/>
              </a:bodyPr>
              <a:lstStyle/>
              <a:p>
                <a:pPr algn="r"/>
                <a:r>
                  <a:rPr lang="en-US" altLang="zh-CN" sz="2800" b="1" dirty="0"/>
                  <a:t>02.</a:t>
                </a:r>
                <a:endParaRPr lang="zh-CN" altLang="en-US" sz="2800" b="1" dirty="0"/>
              </a:p>
            </p:txBody>
          </p:sp>
        </p:grpSp>
        <p:grpSp>
          <p:nvGrpSpPr>
            <p:cNvPr id="65" name="Group 64"/>
            <p:cNvGrpSpPr/>
            <p:nvPr/>
          </p:nvGrpSpPr>
          <p:grpSpPr>
            <a:xfrm>
              <a:off x="799222" y="2027949"/>
              <a:ext cx="3998246" cy="1602862"/>
              <a:chOff x="3949546" y="3521962"/>
              <a:chExt cx="3998246" cy="1602862"/>
            </a:xfrm>
          </p:grpSpPr>
          <p:sp>
            <p:nvSpPr>
              <p:cNvPr id="66" name="TextBox 65"/>
              <p:cNvSpPr txBox="1"/>
              <p:nvPr/>
            </p:nvSpPr>
            <p:spPr>
              <a:xfrm>
                <a:off x="4634349" y="3589083"/>
                <a:ext cx="3313443" cy="1535741"/>
              </a:xfrm>
              <a:prstGeom prst="rect">
                <a:avLst/>
              </a:prstGeom>
              <a:no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spAutoFit/>
              </a:bodyPr>
              <a:lstStyle>
                <a:defPPr>
                  <a:defRPr lang="zh-CN"/>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R="0" lvl="0" algn="just" defTabSz="913765" rtl="0" eaLnBrk="1" fontAlgn="auto" latinLnBrk="0" hangingPunct="1">
                  <a:lnSpc>
                    <a:spcPct val="120000"/>
                  </a:lnSpc>
                  <a:spcBef>
                    <a:spcPts val="0"/>
                  </a:spcBef>
                  <a:spcAft>
                    <a:spcPts val="0"/>
                  </a:spcAft>
                  <a:buClrTx/>
                  <a:buSzPct val="30000"/>
                  <a:defRPr/>
                </a:pPr>
                <a:r>
                  <a:rPr kumimoji="0" lang="en-US" altLang="zh-CN" sz="2000" i="0" u="none" strike="noStrike" kern="1200" cap="none" spc="0" normalizeH="0" baseline="0" noProof="0" dirty="0">
                    <a:ln>
                      <a:noFill/>
                    </a:ln>
                    <a:solidFill>
                      <a:schemeClr val="tx1"/>
                    </a:solidFill>
                    <a:effectLst/>
                    <a:uLnTx/>
                    <a:uFillTx/>
                  </a:rPr>
                  <a:t>Do </a:t>
                </a:r>
                <a:r>
                  <a:rPr kumimoji="0" lang="en-US" altLang="zh-CN" sz="2000" i="0" u="none" strike="noStrike" kern="1200" cap="none" spc="0" normalizeH="0" baseline="0" noProof="0" dirty="0">
                    <a:ln>
                      <a:noFill/>
                    </a:ln>
                    <a:solidFill>
                      <a:schemeClr val="accent1">
                        <a:lumMod val="75000"/>
                      </a:schemeClr>
                    </a:solidFill>
                    <a:effectLst/>
                    <a:uLnTx/>
                    <a:uFillTx/>
                  </a:rPr>
                  <a:t>industries</a:t>
                </a:r>
                <a:r>
                  <a:rPr kumimoji="0" lang="en-US" altLang="zh-CN" sz="2000" i="0" u="none" strike="noStrike" kern="1200" cap="none" spc="0" normalizeH="0" baseline="0" noProof="0" dirty="0">
                    <a:ln>
                      <a:noFill/>
                    </a:ln>
                    <a:solidFill>
                      <a:schemeClr val="tx1"/>
                    </a:solidFill>
                    <a:effectLst/>
                    <a:uLnTx/>
                    <a:uFillTx/>
                  </a:rPr>
                  <a:t> in village truly serve the local residents, or are they primarily serving the cities near them?</a:t>
                </a:r>
                <a:endParaRPr kumimoji="0" lang="zh-CN" altLang="en-US" sz="2000" i="0" u="none" strike="noStrike" kern="1200" cap="none" spc="0" normalizeH="0" baseline="0" noProof="0" dirty="0">
                  <a:ln>
                    <a:noFill/>
                  </a:ln>
                  <a:solidFill>
                    <a:schemeClr val="tx1"/>
                  </a:solidFill>
                  <a:effectLst/>
                  <a:uLnTx/>
                  <a:uFillTx/>
                </a:endParaRPr>
              </a:p>
            </p:txBody>
          </p:sp>
          <p:sp>
            <p:nvSpPr>
              <p:cNvPr id="68" name="TextBox 67"/>
              <p:cNvSpPr txBox="1"/>
              <p:nvPr/>
            </p:nvSpPr>
            <p:spPr>
              <a:xfrm>
                <a:off x="3949546" y="3521962"/>
                <a:ext cx="684803" cy="523220"/>
              </a:xfrm>
              <a:prstGeom prst="rect">
                <a:avLst/>
              </a:prstGeom>
              <a:noFill/>
            </p:spPr>
            <p:txBody>
              <a:bodyPr wrap="none" rtlCol="0">
                <a:spAutoFit/>
              </a:bodyPr>
              <a:lstStyle/>
              <a:p>
                <a:pPr algn="r"/>
                <a:r>
                  <a:rPr lang="en-US" altLang="zh-CN" sz="2800" b="1" dirty="0"/>
                  <a:t>01.</a:t>
                </a:r>
                <a:endParaRPr lang="zh-CN" altLang="en-US" sz="2800" b="1" dirty="0"/>
              </a:p>
            </p:txBody>
          </p:sp>
        </p:grpSp>
        <p:grpSp>
          <p:nvGrpSpPr>
            <p:cNvPr id="72" name="Group 71"/>
            <p:cNvGrpSpPr/>
            <p:nvPr/>
          </p:nvGrpSpPr>
          <p:grpSpPr>
            <a:xfrm>
              <a:off x="8265872" y="1090856"/>
              <a:ext cx="3136921" cy="2539955"/>
              <a:chOff x="8294298" y="848951"/>
              <a:chExt cx="3136921" cy="2539955"/>
            </a:xfrm>
          </p:grpSpPr>
          <p:sp>
            <p:nvSpPr>
              <p:cNvPr id="70" name="Rectangle 69"/>
              <p:cNvSpPr/>
              <p:nvPr/>
            </p:nvSpPr>
            <p:spPr>
              <a:xfrm flipH="1">
                <a:off x="8294298" y="1765705"/>
                <a:ext cx="2933145" cy="1623201"/>
              </a:xfrm>
              <a:prstGeom prst="rect">
                <a:avLst/>
              </a:prstGeom>
              <a:ln>
                <a:noFill/>
              </a:ln>
            </p:spPr>
            <p:txBody>
              <a:bodyPr wrap="square" lIns="91440" tIns="45720" rIns="91440" bIns="45720" anchor="t">
                <a:spAutoFit/>
              </a:bodyPr>
              <a:lstStyle/>
              <a:p>
                <a:pPr algn="just" defTabSz="913765">
                  <a:lnSpc>
                    <a:spcPct val="120000"/>
                  </a:lnSpc>
                  <a:buSzPct val="25000"/>
                  <a:defRPr/>
                </a:pPr>
                <a:r>
                  <a:rPr lang="en-US" altLang="zh-CN" dirty="0"/>
                  <a:t>In the era of modernization, are rural areas being </a:t>
                </a:r>
                <a:r>
                  <a:rPr lang="en-US" altLang="zh-CN" dirty="0">
                    <a:solidFill>
                      <a:schemeClr val="accent1">
                        <a:lumMod val="75000"/>
                      </a:schemeClr>
                    </a:solidFill>
                  </a:rPr>
                  <a:t>drained</a:t>
                </a:r>
                <a:r>
                  <a:rPr lang="en-US" altLang="zh-CN" dirty="0"/>
                  <a:t> by surrounding metropolises?</a:t>
                </a:r>
                <a:endParaRPr lang="zh-CN" altLang="zh-CN" dirty="0"/>
              </a:p>
              <a:p>
                <a:pPr algn="r" defTabSz="913765">
                  <a:lnSpc>
                    <a:spcPct val="120000"/>
                  </a:lnSpc>
                  <a:buSzPct val="25000"/>
                  <a:defRPr/>
                </a:pPr>
                <a:endParaRPr lang="zh-CN" altLang="en-US" sz="1200" dirty="0"/>
              </a:p>
            </p:txBody>
          </p:sp>
          <p:sp>
            <p:nvSpPr>
              <p:cNvPr id="71" name="TextBox 70"/>
              <p:cNvSpPr txBox="1"/>
              <p:nvPr/>
            </p:nvSpPr>
            <p:spPr>
              <a:xfrm>
                <a:off x="8387937" y="848951"/>
                <a:ext cx="3043282" cy="461665"/>
              </a:xfrm>
              <a:prstGeom prst="rect">
                <a:avLst/>
              </a:prstGeom>
              <a:noFill/>
              <a:ln>
                <a:noFill/>
              </a:ln>
            </p:spPr>
            <p:txBody>
              <a:bodyPr wrap="square" lIns="91440" tIns="45720" rIns="91440" bIns="45720" anchor="ctr" anchorCtr="0">
                <a:spAutoFit/>
              </a:bodyPr>
              <a:lstStyle/>
              <a:p>
                <a:pPr algn="r">
                  <a:lnSpc>
                    <a:spcPct val="100000"/>
                  </a:lnSpc>
                  <a:buSzPct val="25000"/>
                </a:pPr>
                <a:endParaRPr lang="zh-CN" altLang="en-US" sz="2400" b="1" dirty="0">
                  <a:solidFill>
                    <a:schemeClr val="tx1"/>
                  </a:solidFill>
                </a:endParaRPr>
              </a:p>
            </p:txBody>
          </p:sp>
        </p:grpSp>
      </p:grpSp>
      <p:sp>
        <p:nvSpPr>
          <p:cNvPr id="74" name="Title 73"/>
          <p:cNvSpPr>
            <a:spLocks noGrp="1"/>
          </p:cNvSpPr>
          <p:nvPr>
            <p:ph type="title"/>
          </p:nvPr>
        </p:nvSpPr>
        <p:spPr>
          <a:xfrm>
            <a:off x="718164" y="620799"/>
            <a:ext cx="10858500" cy="1028700"/>
          </a:xfrm>
        </p:spPr>
        <p:txBody>
          <a:bodyPr wrap="square">
            <a:normAutofit/>
          </a:bodyPr>
          <a:lstStyle/>
          <a:p>
            <a:pPr lvl="0">
              <a:buSzPct val="25000"/>
            </a:pPr>
            <a:r>
              <a:rPr lang="en-US" sz="2400" dirty="0">
                <a:solidFill>
                  <a:schemeClr val="accent1">
                    <a:lumMod val="75000"/>
                  </a:schemeClr>
                </a:solidFill>
                <a:latin typeface="+mn-lt"/>
                <a:ea typeface="+mn-ea"/>
                <a:cs typeface="+mn-cs"/>
              </a:rPr>
              <a:t>Exhibition Prompt Public to Reflect</a:t>
            </a:r>
          </a:p>
        </p:txBody>
      </p:sp>
      <p:sp>
        <p:nvSpPr>
          <p:cNvPr id="5" name="文本框 4"/>
          <p:cNvSpPr txBox="1"/>
          <p:nvPr/>
        </p:nvSpPr>
        <p:spPr>
          <a:xfrm>
            <a:off x="718164" y="567636"/>
            <a:ext cx="6097044" cy="523220"/>
          </a:xfrm>
          <a:prstGeom prst="rect">
            <a:avLst/>
          </a:prstGeom>
          <a:noFill/>
        </p:spPr>
        <p:txBody>
          <a:bodyPr wrap="square">
            <a:spAutoFit/>
          </a:bodyPr>
          <a:lstStyle/>
          <a:p>
            <a:r>
              <a:rPr lang="en-US" altLang="zh-CN" sz="2800" b="1" dirty="0">
                <a:latin typeface="+mj-lt"/>
                <a:ea typeface="+mj-ea"/>
                <a:cs typeface="+mj-cs"/>
              </a:rPr>
              <a:t>Exhibition Inspiration</a:t>
            </a:r>
            <a:endParaRPr lang="zh-CN" altLang="en-US" sz="2800" b="1" dirty="0">
              <a:latin typeface="+mj-lt"/>
              <a:ea typeface="+mj-ea"/>
              <a:cs typeface="+mj-cs"/>
            </a:endParaRPr>
          </a:p>
        </p:txBody>
      </p:sp>
      <p:sp>
        <p:nvSpPr>
          <p:cNvPr id="7" name="文本框 6"/>
          <p:cNvSpPr txBox="1"/>
          <p:nvPr/>
        </p:nvSpPr>
        <p:spPr>
          <a:xfrm>
            <a:off x="2168828" y="1946042"/>
            <a:ext cx="6097044" cy="523220"/>
          </a:xfrm>
          <a:prstGeom prst="rect">
            <a:avLst/>
          </a:prstGeom>
          <a:noFill/>
        </p:spPr>
        <p:txBody>
          <a:bodyPr wrap="square">
            <a:spAutoFit/>
          </a:bodyPr>
          <a:lstStyle/>
          <a:p>
            <a:pPr algn="r"/>
            <a:r>
              <a:rPr lang="en-US" altLang="zh-CN" sz="2800" b="1" dirty="0"/>
              <a:t>03.</a:t>
            </a:r>
            <a:endParaRPr lang="zh-CN" altLang="en-US" sz="2800" b="1" dirty="0"/>
          </a:p>
        </p:txBody>
      </p:sp>
      <p:sp>
        <p:nvSpPr>
          <p:cNvPr id="8" name="文本框 7"/>
          <p:cNvSpPr txBox="1"/>
          <p:nvPr/>
        </p:nvSpPr>
        <p:spPr>
          <a:xfrm>
            <a:off x="626472" y="5534598"/>
            <a:ext cx="10950192" cy="1107996"/>
          </a:xfrm>
          <a:prstGeom prst="rect">
            <a:avLst/>
          </a:prstGeom>
          <a:noFill/>
        </p:spPr>
        <p:txBody>
          <a:bodyPr wrap="square" rtlCol="0">
            <a:spAutoFit/>
          </a:bodyPr>
          <a:lstStyle/>
          <a:p>
            <a:pPr algn="just"/>
            <a:r>
              <a:rPr lang="en-US" altLang="zh-CN" sz="1200" dirty="0">
                <a:latin typeface="Microsoft JhengHei UI Light" pitchFamily="34" charset="-120"/>
                <a:ea typeface="Microsoft JhengHei UI Light" pitchFamily="34" charset="-120"/>
              </a:rPr>
              <a:t>Kathrin Bohm &amp; </a:t>
            </a:r>
            <a:r>
              <a:rPr lang="en-US" altLang="zh-CN" sz="1200" dirty="0" err="1">
                <a:latin typeface="Microsoft JhengHei UI Light" pitchFamily="34" charset="-120"/>
                <a:ea typeface="Microsoft JhengHei UI Light" pitchFamily="34" charset="-120"/>
              </a:rPr>
              <a:t>Wapke</a:t>
            </a:r>
            <a:r>
              <a:rPr lang="en-US" altLang="zh-CN" sz="1200" dirty="0">
                <a:latin typeface="Microsoft JhengHei UI Light" pitchFamily="34" charset="-120"/>
                <a:ea typeface="Microsoft JhengHei UI Light" pitchFamily="34" charset="-120"/>
              </a:rPr>
              <a:t> Feenstra, </a:t>
            </a:r>
            <a:r>
              <a:rPr lang="zh-CN" altLang="zh-CN" sz="1200" dirty="0">
                <a:latin typeface="Microsoft JhengHei UI Light" pitchFamily="34" charset="-120"/>
                <a:ea typeface="Microsoft JhengHei UI Light" pitchFamily="34" charset="-120"/>
              </a:rPr>
              <a:t>“</a:t>
            </a:r>
            <a:r>
              <a:rPr lang="en-US" altLang="zh-CN" sz="1200" dirty="0">
                <a:latin typeface="Microsoft JhengHei UI Light" pitchFamily="34" charset="-120"/>
                <a:ea typeface="Microsoft JhengHei UI Light" pitchFamily="34" charset="-120"/>
              </a:rPr>
              <a:t>Introduction</a:t>
            </a:r>
            <a:r>
              <a:rPr lang="zh-CN" altLang="zh-CN" sz="1200" dirty="0">
                <a:latin typeface="Microsoft JhengHei UI Light" pitchFamily="34" charset="-120"/>
                <a:ea typeface="Microsoft JhengHei UI Light" pitchFamily="34" charset="-120"/>
              </a:rPr>
              <a:t>”</a:t>
            </a:r>
            <a:r>
              <a:rPr lang="en-US" altLang="zh-CN" sz="1200" dirty="0">
                <a:latin typeface="Microsoft JhengHei UI Light" pitchFamily="34" charset="-120"/>
                <a:ea typeface="Microsoft JhengHei UI Light" pitchFamily="34" charset="-120"/>
              </a:rPr>
              <a:t> in </a:t>
            </a:r>
            <a:r>
              <a:rPr lang="en-US" altLang="zh-CN" sz="1200" dirty="0" err="1">
                <a:latin typeface="Microsoft JhengHei UI Light" pitchFamily="34" charset="-120"/>
                <a:ea typeface="Microsoft JhengHei UI Light" pitchFamily="34" charset="-120"/>
              </a:rPr>
              <a:t>MyVillages</a:t>
            </a:r>
            <a:r>
              <a:rPr lang="en-US" altLang="zh-CN" sz="1200" dirty="0">
                <a:latin typeface="Microsoft JhengHei UI Light" pitchFamily="34" charset="-120"/>
                <a:ea typeface="Microsoft JhengHei UI Light" pitchFamily="34" charset="-120"/>
              </a:rPr>
              <a:t> (eds.), The Rural (Whitechapel Gallery, 2019), pp. 15.</a:t>
            </a:r>
            <a:endParaRPr lang="zh-CN" altLang="zh-CN" sz="1200" dirty="0">
              <a:latin typeface="Microsoft JhengHei UI Light" pitchFamily="34" charset="-120"/>
              <a:ea typeface="Microsoft JhengHei UI Light" pitchFamily="34" charset="-120"/>
            </a:endParaRPr>
          </a:p>
          <a:p>
            <a:pPr algn="just"/>
            <a:r>
              <a:rPr lang="en-US" altLang="zh-CN" sz="1200" dirty="0">
                <a:latin typeface="Microsoft JhengHei UI Light" pitchFamily="34" charset="-120"/>
                <a:ea typeface="Microsoft JhengHei UI Light" pitchFamily="34" charset="-120"/>
              </a:rPr>
              <a:t>The rural is equally shaped by industrial production both within the rural and the cities. Industrial and technological revolutions/infrastructures in urban areas offered overcrowded and economically weak rural communities a new home, causing depopulation and a new urban working class, while industries that rely on ground and soil resources dig up rural landscapes and spit them out as hubris and holes.</a:t>
            </a:r>
            <a:endParaRPr lang="zh-CN" altLang="zh-CN" sz="1200" dirty="0">
              <a:latin typeface="Microsoft JhengHei UI Light" pitchFamily="34" charset="-120"/>
              <a:ea typeface="Microsoft JhengHei UI Light" pitchFamily="34" charset="-120"/>
            </a:endParaRPr>
          </a:p>
          <a:p>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a:normAutofit/>
          </a:bodyPr>
          <a:lstStyle/>
          <a:p>
            <a:r>
              <a:rPr kumimoji="1" lang="en-US" altLang="zh-CN" dirty="0"/>
              <a:t>2. Exhibition Concept</a:t>
            </a:r>
            <a:endParaRPr lang="en-US" altLang="zh-CN" dirty="0"/>
          </a:p>
        </p:txBody>
      </p:sp>
      <p:sp>
        <p:nvSpPr>
          <p:cNvPr id="4" name="Subtitle 3"/>
          <p:cNvSpPr>
            <a:spLocks noGrp="1"/>
          </p:cNvSpPr>
          <p:nvPr>
            <p:ph type="subTitle" idx="1"/>
          </p:nvPr>
        </p:nvSpPr>
        <p:spPr>
          <a:xfrm>
            <a:off x="5619750" y="2476500"/>
            <a:ext cx="5334000" cy="952500"/>
          </a:xfrm>
        </p:spPr>
        <p:txBody>
          <a:bodyPr wrap="square">
            <a:normAutofit/>
          </a:bodyPr>
          <a:lstStyle/>
          <a:p>
            <a:r>
              <a:rPr lang="en-US" altLang="zh-CN" dirty="0"/>
              <a:t>Art design transforming rural areas rather than industrial production</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0400" y="1270996"/>
            <a:ext cx="10858501" cy="3906981"/>
            <a:chOff x="660400" y="1270996"/>
            <a:chExt cx="10858501" cy="3906981"/>
          </a:xfrm>
        </p:grpSpPr>
        <p:grpSp>
          <p:nvGrpSpPr>
            <p:cNvPr id="23" name="Group 22"/>
            <p:cNvGrpSpPr/>
            <p:nvPr/>
          </p:nvGrpSpPr>
          <p:grpSpPr>
            <a:xfrm>
              <a:off x="660400" y="4129926"/>
              <a:ext cx="10858501" cy="1048051"/>
              <a:chOff x="660400" y="4129926"/>
              <a:chExt cx="10858501" cy="1048051"/>
            </a:xfrm>
          </p:grpSpPr>
          <p:grpSp>
            <p:nvGrpSpPr>
              <p:cNvPr id="5" name="Group 4"/>
              <p:cNvGrpSpPr/>
              <p:nvPr/>
            </p:nvGrpSpPr>
            <p:grpSpPr>
              <a:xfrm>
                <a:off x="660400" y="4129926"/>
                <a:ext cx="3116749" cy="1048051"/>
                <a:chOff x="805988" y="4609380"/>
                <a:chExt cx="1801182" cy="1048051"/>
              </a:xfrm>
            </p:grpSpPr>
            <p:sp>
              <p:nvSpPr>
                <p:cNvPr id="18" name="Oval 17"/>
                <p:cNvSpPr/>
                <p:nvPr/>
              </p:nvSpPr>
              <p:spPr>
                <a:xfrm>
                  <a:off x="805988" y="4609380"/>
                  <a:ext cx="314149" cy="542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b="1" dirty="0"/>
                    <a:t>01</a:t>
                  </a:r>
                  <a:endParaRPr lang="zh-CN" altLang="en-US" b="1" dirty="0"/>
                </a:p>
              </p:txBody>
            </p:sp>
            <p:sp>
              <p:nvSpPr>
                <p:cNvPr id="19" name="Rectangle 18"/>
                <p:cNvSpPr/>
                <p:nvPr/>
              </p:nvSpPr>
              <p:spPr>
                <a:xfrm>
                  <a:off x="809658" y="5349654"/>
                  <a:ext cx="179751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en-US" altLang="zh-CN" sz="2000" b="1" dirty="0">
                      <a:solidFill>
                        <a:schemeClr val="tx1"/>
                      </a:solidFill>
                    </a:rPr>
                    <a:t>Problem Identification</a:t>
                  </a:r>
                  <a:endParaRPr kumimoji="1" lang="zh-CN" altLang="en-US" sz="2000" b="1" dirty="0">
                    <a:solidFill>
                      <a:schemeClr val="tx1"/>
                    </a:solidFill>
                  </a:endParaRPr>
                </a:p>
              </p:txBody>
            </p:sp>
            <p:sp>
              <p:nvSpPr>
                <p:cNvPr id="20" name="Rectangle 19"/>
                <p:cNvSpPr/>
                <p:nvPr/>
              </p:nvSpPr>
              <p:spPr>
                <a:xfrm>
                  <a:off x="805989" y="5349654"/>
                  <a:ext cx="1797512" cy="176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20000"/>
                    </a:lnSpc>
                  </a:pPr>
                  <a:endParaRPr lang="en-US" altLang="zh-CN" sz="1050" dirty="0">
                    <a:solidFill>
                      <a:schemeClr val="tx1"/>
                    </a:solidFill>
                  </a:endParaRPr>
                </a:p>
              </p:txBody>
            </p:sp>
          </p:grpSp>
          <p:grpSp>
            <p:nvGrpSpPr>
              <p:cNvPr id="7" name="Group 6"/>
              <p:cNvGrpSpPr/>
              <p:nvPr/>
            </p:nvGrpSpPr>
            <p:grpSpPr>
              <a:xfrm>
                <a:off x="8383103" y="4195777"/>
                <a:ext cx="3135798" cy="982200"/>
                <a:chOff x="791311" y="4675231"/>
                <a:chExt cx="1812190" cy="982200"/>
              </a:xfrm>
            </p:grpSpPr>
            <p:sp>
              <p:nvSpPr>
                <p:cNvPr id="12" name="Oval 11"/>
                <p:cNvSpPr/>
                <p:nvPr/>
              </p:nvSpPr>
              <p:spPr>
                <a:xfrm>
                  <a:off x="791311" y="4675231"/>
                  <a:ext cx="314149" cy="542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b="1" dirty="0"/>
                    <a:t>02</a:t>
                  </a:r>
                  <a:endParaRPr lang="zh-CN" altLang="en-US" b="1" dirty="0"/>
                </a:p>
              </p:txBody>
            </p:sp>
            <p:sp>
              <p:nvSpPr>
                <p:cNvPr id="13" name="Rectangle 12"/>
                <p:cNvSpPr/>
                <p:nvPr/>
              </p:nvSpPr>
              <p:spPr>
                <a:xfrm>
                  <a:off x="805989" y="5349654"/>
                  <a:ext cx="179751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en-US" altLang="zh-CN" sz="2000" b="1" dirty="0">
                      <a:solidFill>
                        <a:schemeClr val="tx1"/>
                      </a:solidFill>
                    </a:rPr>
                    <a:t>Design Responses</a:t>
                  </a:r>
                  <a:endParaRPr kumimoji="1" lang="zh-CN" altLang="en-US" sz="2000" b="1" dirty="0">
                    <a:solidFill>
                      <a:schemeClr val="tx1"/>
                    </a:solidFill>
                  </a:endParaRPr>
                </a:p>
              </p:txBody>
            </p:sp>
            <p:sp>
              <p:nvSpPr>
                <p:cNvPr id="14" name="Rectangle 13"/>
                <p:cNvSpPr/>
                <p:nvPr/>
              </p:nvSpPr>
              <p:spPr>
                <a:xfrm>
                  <a:off x="805989" y="5349654"/>
                  <a:ext cx="1797512" cy="176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20000"/>
                    </a:lnSpc>
                  </a:pPr>
                  <a:endParaRPr lang="en-US" altLang="zh-CN" sz="1050" dirty="0">
                    <a:solidFill>
                      <a:schemeClr val="tx1"/>
                    </a:solidFill>
                  </a:endParaRPr>
                </a:p>
              </p:txBody>
            </p:sp>
          </p:grpSp>
        </p:grpSp>
        <p:grpSp>
          <p:nvGrpSpPr>
            <p:cNvPr id="8" name="Group 7"/>
            <p:cNvGrpSpPr/>
            <p:nvPr/>
          </p:nvGrpSpPr>
          <p:grpSpPr>
            <a:xfrm>
              <a:off x="775199" y="1270996"/>
              <a:ext cx="10641602" cy="2846778"/>
              <a:chOff x="775199" y="1270996"/>
              <a:chExt cx="10641602" cy="2846778"/>
            </a:xfrm>
          </p:grpSpPr>
          <p:sp>
            <p:nvSpPr>
              <p:cNvPr id="22" name="Rectangle 21"/>
              <p:cNvSpPr/>
              <p:nvPr/>
            </p:nvSpPr>
            <p:spPr>
              <a:xfrm>
                <a:off x="5993901" y="1270996"/>
                <a:ext cx="5422900" cy="2846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20000"/>
                  </a:lnSpc>
                </a:pPr>
                <a:r>
                  <a:rPr lang="en-US" altLang="zh-CN" dirty="0">
                    <a:solidFill>
                      <a:schemeClr val="tx1"/>
                    </a:solidFill>
                  </a:rPr>
                  <a:t>This exhibition explores the central question: With urban expansion and accelerating capital flows, must rural areas exist solely as </a:t>
                </a:r>
                <a:r>
                  <a:rPr lang="en-US" altLang="zh-CN" b="1" dirty="0">
                    <a:solidFill>
                      <a:schemeClr val="accent6">
                        <a:lumMod val="75000"/>
                      </a:schemeClr>
                    </a:solidFill>
                  </a:rPr>
                  <a:t>peripheral spaces to be consumed</a:t>
                </a:r>
                <a:r>
                  <a:rPr lang="en-US" altLang="zh-CN" dirty="0">
                    <a:solidFill>
                      <a:schemeClr val="accent6">
                        <a:lumMod val="75000"/>
                      </a:schemeClr>
                    </a:solidFill>
                  </a:rPr>
                  <a:t>? </a:t>
                </a:r>
              </a:p>
              <a:p>
                <a:pPr>
                  <a:lnSpc>
                    <a:spcPct val="120000"/>
                  </a:lnSpc>
                </a:pPr>
                <a:endParaRPr lang="en-US" altLang="zh-CN" dirty="0">
                  <a:solidFill>
                    <a:schemeClr val="tx1"/>
                  </a:solidFill>
                </a:endParaRPr>
              </a:p>
              <a:p>
                <a:pPr>
                  <a:lnSpc>
                    <a:spcPct val="120000"/>
                  </a:lnSpc>
                </a:pPr>
                <a:r>
                  <a:rPr lang="en-US" altLang="zh-CN" dirty="0">
                    <a:solidFill>
                      <a:schemeClr val="tx1"/>
                    </a:solidFill>
                  </a:rPr>
                  <a:t>It explores this theme through two approaches: </a:t>
                </a:r>
                <a:r>
                  <a:rPr lang="en-US" altLang="zh-CN" b="1" dirty="0">
                    <a:solidFill>
                      <a:schemeClr val="accent6">
                        <a:lumMod val="75000"/>
                      </a:schemeClr>
                    </a:solidFill>
                  </a:rPr>
                  <a:t>“Problem Identification” and “Design Responses.”</a:t>
                </a:r>
                <a:endParaRPr lang="zh-CN" altLang="en-US" b="1" dirty="0" err="1">
                  <a:solidFill>
                    <a:schemeClr val="accent6">
                      <a:lumMod val="75000"/>
                    </a:schemeClr>
                  </a:solidFill>
                  <a:effectLst/>
                </a:endParaRPr>
              </a:p>
            </p:txBody>
          </p:sp>
          <p:sp>
            <p:nvSpPr>
              <p:cNvPr id="4" name="Rectangle: Rounded Corners 3"/>
              <p:cNvSpPr/>
              <p:nvPr/>
            </p:nvSpPr>
            <p:spPr>
              <a:xfrm flipH="1">
                <a:off x="775199" y="1625078"/>
                <a:ext cx="4876800" cy="1645989"/>
              </a:xfrm>
              <a:prstGeom prst="roundRect">
                <a:avLst/>
              </a:prstGeom>
              <a:blipFill rotWithShape="0">
                <a:blip r:embed="rId3"/>
                <a:srcRect/>
                <a:stretch>
                  <a:fillRect t="-34400" b="-34400"/>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a:p>
            </p:txBody>
          </p:sp>
        </p:grpSp>
      </p:grpSp>
      <p:sp>
        <p:nvSpPr>
          <p:cNvPr id="25" name="Title 24"/>
          <p:cNvSpPr>
            <a:spLocks noGrp="1"/>
          </p:cNvSpPr>
          <p:nvPr>
            <p:ph type="title"/>
          </p:nvPr>
        </p:nvSpPr>
        <p:spPr/>
        <p:txBody>
          <a:bodyPr wrap="square">
            <a:normAutofit/>
          </a:bodyPr>
          <a:lstStyle/>
          <a:p>
            <a:pPr lvl="0"/>
            <a:r>
              <a:rPr kumimoji="1" lang="en-US" altLang="zh-CN" dirty="0"/>
              <a:t>Exhibition Concept</a:t>
            </a:r>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0400" y="1217511"/>
            <a:ext cx="10871202" cy="4916589"/>
            <a:chOff x="660400" y="1217511"/>
            <a:chExt cx="10871202" cy="4916589"/>
          </a:xfrm>
        </p:grpSpPr>
        <p:sp>
          <p:nvSpPr>
            <p:cNvPr id="33" name="TextBox 32"/>
            <p:cNvSpPr txBox="1"/>
            <p:nvPr/>
          </p:nvSpPr>
          <p:spPr>
            <a:xfrm>
              <a:off x="2594899" y="1277305"/>
              <a:ext cx="7002202" cy="461665"/>
            </a:xfrm>
            <a:prstGeom prst="rect">
              <a:avLst/>
            </a:prstGeom>
            <a:noFill/>
            <a:ln>
              <a:noFill/>
            </a:ln>
          </p:spPr>
          <p:txBody>
            <a:bodyPr wrap="square" lIns="91440" tIns="45720" rIns="91440" bIns="45720" anchor="ctr" anchorCtr="0">
              <a:spAutoFit/>
            </a:bodyPr>
            <a:lstStyle/>
            <a:p>
              <a:pPr marL="0" marR="0" lvl="0" indent="0" algn="ctr" defTabSz="913765" rtl="0" eaLnBrk="1" fontAlgn="auto" latinLnBrk="0" hangingPunct="1">
                <a:lnSpc>
                  <a:spcPct val="100000"/>
                </a:lnSpc>
                <a:spcBef>
                  <a:spcPts val="0"/>
                </a:spcBef>
                <a:spcAft>
                  <a:spcPts val="0"/>
                </a:spcAft>
                <a:buClrTx/>
                <a:buSzPct val="25000"/>
                <a:buFontTx/>
                <a:buNone/>
                <a:defRPr/>
              </a:pPr>
              <a:endParaRPr kumimoji="0" lang="zh-CN" altLang="en-US" sz="2400" b="1" i="0" u="none" strike="noStrike" kern="1200" cap="none" spc="0" normalizeH="0" baseline="0" noProof="0" dirty="0">
                <a:solidFill>
                  <a:schemeClr val="tx1"/>
                </a:solidFill>
              </a:endParaRPr>
            </a:p>
          </p:txBody>
        </p:sp>
        <p:sp>
          <p:nvSpPr>
            <p:cNvPr id="34" name="Rectangle 33"/>
            <p:cNvSpPr/>
            <p:nvPr/>
          </p:nvSpPr>
          <p:spPr>
            <a:xfrm>
              <a:off x="3230431" y="1217511"/>
              <a:ext cx="5731137" cy="1905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pPr algn="just">
                <a:lnSpc>
                  <a:spcPct val="120000"/>
                </a:lnSpc>
              </a:pPr>
              <a:r>
                <a:rPr kumimoji="1" lang="en-US" altLang="zh-CN" sz="2000" i="1" dirty="0">
                  <a:solidFill>
                    <a:schemeClr val="tx1"/>
                  </a:solidFill>
                </a:rPr>
                <a:t>Periphery Future </a:t>
              </a:r>
              <a:r>
                <a:rPr kumimoji="1" lang="en-US" altLang="zh-CN" sz="2000" dirty="0">
                  <a:solidFill>
                    <a:schemeClr val="tx1"/>
                  </a:solidFill>
                </a:rPr>
                <a:t>does not regard the countryside as a place of decline, but rather as a pioneering frontier for experimenting with future social structures. Here, </a:t>
              </a:r>
              <a:r>
                <a:rPr kumimoji="1" lang="en-US" altLang="zh-CN" sz="2000" b="1" dirty="0">
                  <a:solidFill>
                    <a:schemeClr val="accent6">
                      <a:lumMod val="75000"/>
                    </a:schemeClr>
                  </a:solidFill>
                </a:rPr>
                <a:t>art and design become tools for reimagining the possibilities of rural life</a:t>
              </a:r>
              <a:r>
                <a:rPr kumimoji="1" lang="en-US" altLang="zh-CN" sz="2000" dirty="0">
                  <a:solidFill>
                    <a:schemeClr val="tx1"/>
                  </a:solidFill>
                </a:rPr>
                <a:t>.</a:t>
              </a:r>
              <a:endParaRPr kumimoji="1" lang="zh-CN" altLang="en-US" sz="2000" dirty="0">
                <a:solidFill>
                  <a:schemeClr val="tx1"/>
                </a:solidFill>
              </a:endParaRPr>
            </a:p>
          </p:txBody>
        </p:sp>
        <p:grpSp>
          <p:nvGrpSpPr>
            <p:cNvPr id="35" name="Group 34"/>
            <p:cNvGrpSpPr/>
            <p:nvPr/>
          </p:nvGrpSpPr>
          <p:grpSpPr>
            <a:xfrm>
              <a:off x="660400" y="3835401"/>
              <a:ext cx="5255796" cy="2298699"/>
              <a:chOff x="660400" y="1130300"/>
              <a:chExt cx="5255796" cy="2298699"/>
            </a:xfrm>
          </p:grpSpPr>
          <p:sp>
            <p:nvSpPr>
              <p:cNvPr id="36" name="Rectangle: Top Corners Rounded 35"/>
              <p:cNvSpPr/>
              <p:nvPr/>
            </p:nvSpPr>
            <p:spPr>
              <a:xfrm>
                <a:off x="660400" y="1609738"/>
                <a:ext cx="5255796" cy="1819261"/>
              </a:xfrm>
              <a:prstGeom prst="round2SameRect">
                <a:avLst>
                  <a:gd name="adj1" fmla="val 0"/>
                  <a:gd name="adj2" fmla="val 5000"/>
                </a:avLst>
              </a:prstGeom>
              <a:solidFill>
                <a:schemeClr val="tx2">
                  <a:alpha val="15000"/>
                </a:schemeClr>
              </a:solidFill>
              <a:ln w="6055" cap="flat">
                <a:noFill/>
                <a:prstDash val="solid"/>
                <a:miter/>
              </a:ln>
            </p:spPr>
            <p:txBody>
              <a:bodyPr wrap="square" lIns="91440" tIns="45720" rIns="91440" bIns="45720" rtlCol="0" anchor="ctr" anchorCtr="0">
                <a:noAutofit/>
              </a:bodyPr>
              <a:lstStyle/>
              <a:p>
                <a:pPr algn="ctr">
                  <a:lnSpc>
                    <a:spcPct val="120000"/>
                  </a:lnSpc>
                </a:pPr>
                <a:r>
                  <a:rPr kumimoji="1" lang="en-US" altLang="zh-CN" sz="1400" i="1" dirty="0"/>
                  <a:t>Reveals the reality that peripheral areas are </a:t>
                </a:r>
                <a:r>
                  <a:rPr kumimoji="1" lang="en-US" altLang="zh-CN" sz="1400" b="1" i="1" dirty="0">
                    <a:solidFill>
                      <a:schemeClr val="accent6">
                        <a:lumMod val="75000"/>
                      </a:schemeClr>
                    </a:solidFill>
                  </a:rPr>
                  <a:t>being replaced by industrial production </a:t>
                </a:r>
                <a:r>
                  <a:rPr kumimoji="1" lang="en-US" altLang="zh-CN" sz="1400" i="1" dirty="0"/>
                  <a:t>in the course of urbanization.</a:t>
                </a:r>
                <a:endParaRPr kumimoji="1" lang="zh-CN" altLang="en-US" sz="1400" i="1" dirty="0">
                  <a:solidFill>
                    <a:schemeClr val="tx1"/>
                  </a:solidFill>
                </a:endParaRPr>
              </a:p>
            </p:txBody>
          </p:sp>
          <p:sp>
            <p:nvSpPr>
              <p:cNvPr id="37" name="Rectangle: Top Corners Rounded 36"/>
              <p:cNvSpPr/>
              <p:nvPr/>
            </p:nvSpPr>
            <p:spPr>
              <a:xfrm>
                <a:off x="660400" y="1130300"/>
                <a:ext cx="5255796" cy="479438"/>
              </a:xfrm>
              <a:prstGeom prst="round2SameRect">
                <a:avLst>
                  <a:gd name="adj1" fmla="val 2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108000" rIns="108000" bIns="108000" rtlCol="0" anchor="b" anchorCtr="0">
                <a:normAutofit lnSpcReduction="10000"/>
              </a:bodyPr>
              <a:lstStyle/>
              <a:p>
                <a:pPr algn="ctr">
                  <a:lnSpc>
                    <a:spcPct val="100000"/>
                  </a:lnSpc>
                </a:pPr>
                <a:r>
                  <a:rPr kumimoji="1" lang="en-US" altLang="zh-CN" sz="1600" b="1" dirty="0">
                    <a:solidFill>
                      <a:srgbClr val="FFFFFF"/>
                    </a:solidFill>
                  </a:rPr>
                  <a:t>Problem Identification</a:t>
                </a:r>
              </a:p>
            </p:txBody>
          </p:sp>
        </p:grpSp>
        <p:grpSp>
          <p:nvGrpSpPr>
            <p:cNvPr id="38" name="Group 37"/>
            <p:cNvGrpSpPr/>
            <p:nvPr/>
          </p:nvGrpSpPr>
          <p:grpSpPr>
            <a:xfrm>
              <a:off x="6275806" y="3835401"/>
              <a:ext cx="5255796" cy="2293244"/>
              <a:chOff x="660400" y="1130300"/>
              <a:chExt cx="5255796" cy="2293244"/>
            </a:xfrm>
          </p:grpSpPr>
          <p:sp>
            <p:nvSpPr>
              <p:cNvPr id="39" name="Rectangle: Top Corners Rounded 38"/>
              <p:cNvSpPr/>
              <p:nvPr/>
            </p:nvSpPr>
            <p:spPr>
              <a:xfrm>
                <a:off x="660400" y="1604283"/>
                <a:ext cx="5255796" cy="1819261"/>
              </a:xfrm>
              <a:prstGeom prst="round2SameRect">
                <a:avLst>
                  <a:gd name="adj1" fmla="val 0"/>
                  <a:gd name="adj2" fmla="val 5000"/>
                </a:avLst>
              </a:prstGeom>
              <a:solidFill>
                <a:schemeClr val="tx2">
                  <a:alpha val="15000"/>
                </a:schemeClr>
              </a:solidFill>
              <a:ln w="6055" cap="flat">
                <a:noFill/>
                <a:prstDash val="solid"/>
                <a:miter/>
              </a:ln>
            </p:spPr>
            <p:txBody>
              <a:bodyPr wrap="square" lIns="91440" tIns="45720" rIns="91440" bIns="45720" rtlCol="0" anchor="ctr" anchorCtr="0">
                <a:noAutofit/>
              </a:bodyPr>
              <a:lstStyle/>
              <a:p>
                <a:pPr algn="ctr">
                  <a:lnSpc>
                    <a:spcPct val="150000"/>
                  </a:lnSpc>
                </a:pPr>
                <a:r>
                  <a:rPr kumimoji="1" lang="en-US" altLang="zh-CN" sz="1400" b="1" i="1" dirty="0">
                    <a:solidFill>
                      <a:schemeClr val="accent6">
                        <a:lumMod val="75000"/>
                      </a:schemeClr>
                    </a:solidFill>
                  </a:rPr>
                  <a:t>For Rural Tourism</a:t>
                </a:r>
              </a:p>
              <a:p>
                <a:pPr algn="ctr">
                  <a:lnSpc>
                    <a:spcPct val="150000"/>
                  </a:lnSpc>
                </a:pPr>
                <a:r>
                  <a:rPr kumimoji="1" lang="en-US" altLang="zh-CN" sz="1400" b="1" i="1" dirty="0">
                    <a:solidFill>
                      <a:schemeClr val="accent6">
                        <a:lumMod val="75000"/>
                      </a:schemeClr>
                    </a:solidFill>
                  </a:rPr>
                  <a:t>For Industrial Legacy Wastelands</a:t>
                </a:r>
              </a:p>
              <a:p>
                <a:pPr algn="ctr">
                  <a:lnSpc>
                    <a:spcPct val="150000"/>
                  </a:lnSpc>
                </a:pPr>
                <a:r>
                  <a:rPr kumimoji="1" lang="en-US" altLang="zh-CN" sz="1400" b="1" i="1" dirty="0">
                    <a:solidFill>
                      <a:schemeClr val="accent6">
                        <a:lumMod val="75000"/>
                      </a:schemeClr>
                    </a:solidFill>
                  </a:rPr>
                  <a:t>For Agriculture and Nature</a:t>
                </a:r>
              </a:p>
              <a:p>
                <a:pPr algn="just">
                  <a:lnSpc>
                    <a:spcPct val="120000"/>
                  </a:lnSpc>
                </a:pPr>
                <a:endParaRPr kumimoji="1" lang="en-US" altLang="zh-CN" sz="1200" dirty="0">
                  <a:solidFill>
                    <a:schemeClr val="accent6">
                      <a:lumMod val="75000"/>
                    </a:schemeClr>
                  </a:solidFill>
                </a:endParaRPr>
              </a:p>
              <a:p>
                <a:pPr algn="ctr">
                  <a:lnSpc>
                    <a:spcPct val="120000"/>
                  </a:lnSpc>
                </a:pPr>
                <a:endParaRPr kumimoji="1" lang="zh-CN" altLang="en-US" sz="1200" dirty="0">
                  <a:solidFill>
                    <a:schemeClr val="accent6">
                      <a:lumMod val="75000"/>
                    </a:schemeClr>
                  </a:solidFill>
                </a:endParaRPr>
              </a:p>
            </p:txBody>
          </p:sp>
          <p:sp>
            <p:nvSpPr>
              <p:cNvPr id="40" name="Rectangle: Top Corners Rounded 39"/>
              <p:cNvSpPr/>
              <p:nvPr/>
            </p:nvSpPr>
            <p:spPr>
              <a:xfrm>
                <a:off x="660400" y="1130300"/>
                <a:ext cx="5255796" cy="479438"/>
              </a:xfrm>
              <a:prstGeom prst="round2SameRect">
                <a:avLst>
                  <a:gd name="adj1" fmla="val 2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108000" rIns="108000" bIns="108000" rtlCol="0" anchor="b" anchorCtr="0">
                <a:normAutofit lnSpcReduction="10000"/>
              </a:bodyPr>
              <a:lstStyle/>
              <a:p>
                <a:pPr algn="ctr">
                  <a:lnSpc>
                    <a:spcPct val="100000"/>
                  </a:lnSpc>
                </a:pPr>
                <a:r>
                  <a:rPr kumimoji="1" lang="en-US" altLang="zh-CN" sz="1600" b="1" dirty="0">
                    <a:solidFill>
                      <a:schemeClr val="bg1"/>
                    </a:solidFill>
                  </a:rPr>
                  <a:t>Design Responses</a:t>
                </a:r>
              </a:p>
            </p:txBody>
          </p:sp>
        </p:grpSp>
      </p:grpSp>
      <p:sp>
        <p:nvSpPr>
          <p:cNvPr id="42" name="Title 41"/>
          <p:cNvSpPr>
            <a:spLocks noGrp="1"/>
          </p:cNvSpPr>
          <p:nvPr>
            <p:ph type="title"/>
          </p:nvPr>
        </p:nvSpPr>
        <p:spPr/>
        <p:txBody>
          <a:bodyPr wrap="square">
            <a:normAutofit/>
          </a:bodyPr>
          <a:lstStyle/>
          <a:p>
            <a:pPr lvl="0"/>
            <a:r>
              <a:rPr kumimoji="1" lang="en-US" altLang="zh-CN" dirty="0"/>
              <a:t>Exhibition Concept</a:t>
            </a:r>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a:normAutofit fontScale="90000"/>
          </a:bodyPr>
          <a:lstStyle/>
          <a:p>
            <a:r>
              <a:rPr lang="en-US" altLang="zh-CN" dirty="0"/>
              <a:t>03. </a:t>
            </a:r>
            <a:r>
              <a:rPr kumimoji="1" lang="en-US" altLang="zh-CN" dirty="0"/>
              <a:t>Artists and Artworks</a:t>
            </a:r>
            <a:endParaRPr lang="en-US" altLang="zh-CN" dirty="0"/>
          </a:p>
        </p:txBody>
      </p:sp>
      <p:sp>
        <p:nvSpPr>
          <p:cNvPr id="4" name="Subtitle 3"/>
          <p:cNvSpPr>
            <a:spLocks noGrp="1"/>
          </p:cNvSpPr>
          <p:nvPr>
            <p:ph type="subTitle" idx="1"/>
          </p:nvPr>
        </p:nvSpPr>
        <p:spPr/>
        <p:txBody>
          <a:bodyPr wrap="square">
            <a:normAutofit/>
          </a:bodyPr>
          <a:lstStyle/>
          <a:p>
            <a:r>
              <a:rPr lang="en-US" altLang="zh-CN" dirty="0"/>
              <a:t>Most are students at ECA</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TAG" val="03a12446-4040-4dad-8d54-bb681f108928"/>
</p:tagLst>
</file>

<file path=ppt/tags/tag10.xml><?xml version="1.0" encoding="utf-8"?>
<p:tagLst xmlns:a="http://schemas.openxmlformats.org/drawingml/2006/main" xmlns:r="http://schemas.openxmlformats.org/officeDocument/2006/relationships" xmlns:p="http://schemas.openxmlformats.org/presentationml/2006/main">
  <p:tag name="OFFICEPLUS.TEMPLATE" val="ba781c6e-0d9c-426f-a7b4-af1878773f64.pptx"/>
  <p:tag name="OFFICEPLUS.TAG" val="bd142c3d-b2ac-49d2-945d-a40ea7d68a02"/>
  <p:tag name="OFFICEPLUS.OUTLINECONTENT" val="46029029"/>
</p:tagLst>
</file>

<file path=ppt/tags/tag11.xml><?xml version="1.0" encoding="utf-8"?>
<p:tagLst xmlns:a="http://schemas.openxmlformats.org/drawingml/2006/main" xmlns:r="http://schemas.openxmlformats.org/officeDocument/2006/relationships" xmlns:p="http://schemas.openxmlformats.org/presentationml/2006/main">
  <p:tag name="OFFICEPLUS.TEMPLATE" val="7dd51c50-01a0-4f77-8f28-840baf07d3d5.pptx"/>
  <p:tag name="OFFICEPLUS.TAG" val="bd142c3d-b2ac-49d2-945d-a40ea7d68a02"/>
  <p:tag name="OFFICEPLUS.OUTLINECONTENT" val="46029030"/>
</p:tagLst>
</file>

<file path=ppt/tags/tag12.xml><?xml version="1.0" encoding="utf-8"?>
<p:tagLst xmlns:a="http://schemas.openxmlformats.org/drawingml/2006/main" xmlns:r="http://schemas.openxmlformats.org/officeDocument/2006/relationships" xmlns:p="http://schemas.openxmlformats.org/presentationml/2006/main">
  <p:tag name="OFFICEPLUS.TEMPLATE" val="5b0b2d08-6735-483c-ac62-aecc0b96e00f.pptx"/>
  <p:tag name="OFFICEPLUS.TAG" val="bd142c3d-b2ac-49d2-945d-a40ea7d68a02"/>
  <p:tag name="OFFICEPLUS.OUTLINECONTENT" val="46029031"/>
</p:tagLst>
</file>

<file path=ppt/tags/tag13.xml><?xml version="1.0" encoding="utf-8"?>
<p:tagLst xmlns:a="http://schemas.openxmlformats.org/drawingml/2006/main" xmlns:r="http://schemas.openxmlformats.org/officeDocument/2006/relationships" xmlns:p="http://schemas.openxmlformats.org/presentationml/2006/main">
  <p:tag name="OFFICEPLUS.TEMPLATE" val="3404002c-1dce-4f43-ba67-3586f420393b.pptx"/>
  <p:tag name="OFFICEPLUS.TAG" val="bd142c3d-b2ac-49d2-945d-a40ea7d68a02"/>
  <p:tag name="OFFICEPLUS.OUTLINECONTENT" val="46029032"/>
</p:tagLst>
</file>

<file path=ppt/tags/tag14.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12110197"/>
</p:tagLst>
</file>

<file path=ppt/tags/tag15.xml><?xml version="1.0" encoding="utf-8"?>
<p:tagLst xmlns:a="http://schemas.openxmlformats.org/drawingml/2006/main" xmlns:r="http://schemas.openxmlformats.org/officeDocument/2006/relationships" xmlns:p="http://schemas.openxmlformats.org/presentationml/2006/main">
  <p:tag name="OFFICEPLUS.TEMPLATE" val="205586ec-4896-46a1-b604-bd01067f3347.pptx"/>
  <p:tag name="OFFICEPLUS.TAG" val="2beb2bf3-40ba-4876-8eff-8450af69fbd8"/>
  <p:tag name="OFFICEPLUS.OUTLINECONTENT" val="46029034"/>
</p:tagLst>
</file>

<file path=ppt/tags/tag16.xml><?xml version="1.0" encoding="utf-8"?>
<p:tagLst xmlns:a="http://schemas.openxmlformats.org/drawingml/2006/main" xmlns:r="http://schemas.openxmlformats.org/officeDocument/2006/relationships" xmlns:p="http://schemas.openxmlformats.org/presentationml/2006/main">
  <p:tag name="OFFICEPLUS.TEMPLATE" val="fff4d059-995b-494f-9410-b6afa88c9ff9.pptx"/>
  <p:tag name="OFFICEPLUS.TAG" val="bd142c3d-b2ac-49d2-945d-a40ea7d68a02"/>
  <p:tag name="OFFICEPLUS.OUTLINECONTENT" val="46029033"/>
</p:tagLst>
</file>

<file path=ppt/tags/tag17.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12110198"/>
</p:tagLst>
</file>

<file path=ppt/tags/tag18.xml><?xml version="1.0" encoding="utf-8"?>
<p:tagLst xmlns:a="http://schemas.openxmlformats.org/drawingml/2006/main" xmlns:r="http://schemas.openxmlformats.org/officeDocument/2006/relationships" xmlns:p="http://schemas.openxmlformats.org/presentationml/2006/main">
  <p:tag name="OFFICEPLUS.TEMPLATE" val="2f38a169-d8db-404f-bcd0-1f31caec2321.pptx"/>
  <p:tag name="OFFICEPLUS.TAG" val="bd142c3d-b2ac-49d2-945d-a40ea7d68a02"/>
  <p:tag name="OFFICEPLUS.OUTLINECONTENT" val="46029040"/>
</p:tagLst>
</file>

<file path=ppt/tags/tag19.xml><?xml version="1.0" encoding="utf-8"?>
<p:tagLst xmlns:a="http://schemas.openxmlformats.org/drawingml/2006/main" xmlns:r="http://schemas.openxmlformats.org/officeDocument/2006/relationships" xmlns:p="http://schemas.openxmlformats.org/presentationml/2006/main">
  <p:tag name="OFFICEPLUS.TAG" val="e69c5ac3-dafd-4b9a-bbf1-d26a1016f816"/>
</p:tagLst>
</file>

<file path=ppt/tags/tag2.xml><?xml version="1.0" encoding="utf-8"?>
<p:tagLst xmlns:a="http://schemas.openxmlformats.org/drawingml/2006/main" xmlns:r="http://schemas.openxmlformats.org/officeDocument/2006/relationships" xmlns:p="http://schemas.openxmlformats.org/presentationml/2006/main">
  <p:tag name="OFFICEPLUS.TAG" val="7bbc12ee-40ec-489f-ab8c-4fa55cf2bf59"/>
  <p:tag name="OFFICEPLUS.TEMPLATE" val="c27753af-3e07-4678-8dbb-7b84720f40b8.pptx"/>
</p:tagLst>
</file>

<file path=ppt/tags/tag3.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12110193"/>
</p:tagLst>
</file>

<file path=ppt/tags/tag4.xml><?xml version="1.0" encoding="utf-8"?>
<p:tagLst xmlns:a="http://schemas.openxmlformats.org/drawingml/2006/main" xmlns:r="http://schemas.openxmlformats.org/officeDocument/2006/relationships" xmlns:p="http://schemas.openxmlformats.org/presentationml/2006/main">
  <p:tag name="OFFICEPLUS.TEMPLATE" val="6b8e9a4a-0f4b-4103-9698-c76e4751ea90.pptx"/>
  <p:tag name="OFFICEPLUS.TAG" val="bd142c3d-b2ac-49d2-945d-a40ea7d68a02"/>
  <p:tag name="OFFICEPLUS.OUTLINECONTENT" val="46029016"/>
</p:tagLst>
</file>

<file path=ppt/tags/tag5.xml><?xml version="1.0" encoding="utf-8"?>
<p:tagLst xmlns:a="http://schemas.openxmlformats.org/drawingml/2006/main" xmlns:r="http://schemas.openxmlformats.org/officeDocument/2006/relationships" xmlns:p="http://schemas.openxmlformats.org/presentationml/2006/main">
  <p:tag name="OFFICEPLUS.TEMPLATE" val="4b59d9c4-ef11-4915-beba-05cee7431890.pptx"/>
  <p:tag name="OFFICEPLUS.TAG" val="bd142c3d-b2ac-49d2-945d-a40ea7d68a02"/>
  <p:tag name="OFFICEPLUS.OUTLINECONTENT" val="46029018"/>
</p:tagLst>
</file>

<file path=ppt/tags/tag6.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12110195"/>
</p:tagLst>
</file>

<file path=ppt/tags/tag7.xml><?xml version="1.0" encoding="utf-8"?>
<p:tagLst xmlns:a="http://schemas.openxmlformats.org/drawingml/2006/main" xmlns:r="http://schemas.openxmlformats.org/officeDocument/2006/relationships" xmlns:p="http://schemas.openxmlformats.org/presentationml/2006/main">
  <p:tag name="OFFICEPLUS.TEMPLATE" val="38ca8e61-9fdf-41e5-b47e-79df876d705b.pptx"/>
  <p:tag name="OFFICEPLUS.TAG" val="bd142c3d-b2ac-49d2-945d-a40ea7d68a02"/>
  <p:tag name="OFFICEPLUS.OUTLINECONTENT" val="46029022"/>
</p:tagLst>
</file>

<file path=ppt/tags/tag8.xml><?xml version="1.0" encoding="utf-8"?>
<p:tagLst xmlns:a="http://schemas.openxmlformats.org/drawingml/2006/main" xmlns:r="http://schemas.openxmlformats.org/officeDocument/2006/relationships" xmlns:p="http://schemas.openxmlformats.org/presentationml/2006/main">
  <p:tag name="OFFICEPLUS.TEMPLATE" val="c8822c56-ba2a-41a7-9495-18ed8d6e9f85.pptx"/>
  <p:tag name="OFFICEPLUS.TAG" val="bd142c3d-b2ac-49d2-945d-a40ea7d68a02"/>
  <p:tag name="OFFICEPLUS.OUTLINECONTENT" val="46029026"/>
</p:tagLst>
</file>

<file path=ppt/tags/tag9.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12110196"/>
</p:tagLst>
</file>

<file path=ppt/theme/theme1.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0075A1"/>
      </a:accent1>
      <a:accent2>
        <a:srgbClr val="4EC199"/>
      </a:accent2>
      <a:accent3>
        <a:srgbClr val="00A6CE"/>
      </a:accent3>
      <a:accent4>
        <a:srgbClr val="2CC7E6"/>
      </a:accent4>
      <a:accent5>
        <a:srgbClr val="6E6236"/>
      </a:accent5>
      <a:accent6>
        <a:srgbClr val="F3B700"/>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1254</Words>
  <Application>Microsoft Office PowerPoint</Application>
  <PresentationFormat>宽屏</PresentationFormat>
  <Paragraphs>130</Paragraphs>
  <Slides>30</Slides>
  <Notes>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30</vt:i4>
      </vt:variant>
    </vt:vector>
  </HeadingPairs>
  <TitlesOfParts>
    <vt:vector size="35" baseType="lpstr">
      <vt:lpstr>Microsoft JhengHei UI Light</vt:lpstr>
      <vt:lpstr>等线</vt:lpstr>
      <vt:lpstr>ADLaM Display</vt:lpstr>
      <vt:lpstr>Arial</vt:lpstr>
      <vt:lpstr>Designed by OfficePLUS</vt:lpstr>
      <vt:lpstr>Peripheral Futures</vt:lpstr>
      <vt:lpstr>PowerPoint 演示文稿</vt:lpstr>
      <vt:lpstr> 1. Exhibition Inspiration</vt:lpstr>
      <vt:lpstr>Exhibition Inspiration</vt:lpstr>
      <vt:lpstr>Exhibition Prompt Public to Reflect</vt:lpstr>
      <vt:lpstr>2. Exhibition Concept</vt:lpstr>
      <vt:lpstr>Exhibition Concept</vt:lpstr>
      <vt:lpstr>Exhibition Concept</vt:lpstr>
      <vt:lpstr>03. Artists and Artworks</vt:lpstr>
      <vt:lpstr>Floor Map 1 Concrete Bamboo  2 Alness Memorial  Geopark Sequence  3 Intelligent Wilderness  4 Cooped . Farmed .  Displayed </vt:lpstr>
      <vt:lpstr>Artists and Artworks</vt:lpstr>
      <vt:lpstr>Focused on Problem Solving--------For Rural Tourism</vt:lpstr>
      <vt:lpstr>PowerPoint 演示文稿</vt:lpstr>
      <vt:lpstr>PowerPoint 演示文稿</vt:lpstr>
      <vt:lpstr>Focused on Problem Solving-------- For Industrial Legacy Wastelands Kate Saldanha: Intelligent Wilderness </vt:lpstr>
      <vt:lpstr>Intelligent  Wilderness </vt:lpstr>
      <vt:lpstr>PowerPoint 演示文稿</vt:lpstr>
      <vt:lpstr>PowerPoint 演示文稿</vt:lpstr>
      <vt:lpstr>PowerPoint 演示文稿</vt:lpstr>
      <vt:lpstr>Focused on Problem Solving-------- For Agriculture and Nature Sara Dobbs: Cooped . Farmed . Displayed </vt:lpstr>
      <vt:lpstr>Cooped .  Farmed .  Displayed </vt:lpstr>
      <vt:lpstr>Cooped .  Farmed .  Displayed </vt:lpstr>
      <vt:lpstr>Cooped .  Farmed .  Displayed </vt:lpstr>
      <vt:lpstr>Cooped .  Farmed .  Displayed </vt:lpstr>
      <vt:lpstr>04. Artist and Venue Costs</vt:lpstr>
      <vt:lpstr>Total artist fee (Recommended Rates of Pay (RRoP) | Scottish Artist Union)</vt:lpstr>
      <vt:lpstr>Venue Cost</vt:lpstr>
      <vt:lpstr>05. Exhibition Souvenirs</vt:lpstr>
      <vt:lpstr>Canvas bags, silk scarves, and hats Product images are generated by AI</vt:lpstr>
      <vt:lpstr>Thank You</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高兴儿</cp:lastModifiedBy>
  <cp:revision>69</cp:revision>
  <dcterms:created xsi:type="dcterms:W3CDTF">1900-01-01T00:00:00Z</dcterms:created>
  <dcterms:modified xsi:type="dcterms:W3CDTF">2026-02-25T15:37:39Z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BF1F98B020435D418B7B9C696648A33E_32</vt:lpwstr>
  </property>
  <property fmtid="{D5CDD505-2E9C-101B-9397-08002B2CF9AE}" pid="3" name="KSOProductBuildVer">
    <vt:lpwstr>2052-12.40.0</vt:lpwstr>
  </property>
</Properties>
</file>