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56" r:id="rId3"/>
    <p:sldId id="257" r:id="rId4"/>
    <p:sldId id="258" r:id="rId5"/>
    <p:sldId id="259" r:id="rId6"/>
    <p:sldId id="260" r:id="rId7"/>
    <p:sldId id="261" r:id="rId8"/>
    <p:sldId id="262" r:id="rId9"/>
    <p:sldId id="263" r:id="rId10"/>
    <p:sldId id="267" r:id="rId11"/>
    <p:sldId id="264" r:id="rId12"/>
    <p:sldId id="265" r:id="rId13"/>
    <p:sldId id="266" r:id="rId14"/>
  </p:sldIdLst>
  <p:sldSz cx="11557000" cy="6502400"/>
  <p:notesSz cx="6858000" cy="9144000"/>
  <p:embeddedFontLst>
    <p:embeddedFont>
      <p:font typeface="Lineton Sans" panose="02000806040000020004"/>
      <p:regular r:id="rId1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31"/>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8" Type="http://schemas.openxmlformats.org/officeDocument/2006/relationships/font" Target="fonts/font1.fntdata"/><Relationship Id="rId17" Type="http://schemas.openxmlformats.org/officeDocument/2006/relationships/tableStyles" Target="tableStyles.xml"/><Relationship Id="rId16" Type="http://schemas.openxmlformats.org/officeDocument/2006/relationships/viewProps" Target="viewProps.xml"/><Relationship Id="rId15" Type="http://schemas.openxmlformats.org/officeDocument/2006/relationships/presProps" Target="presProps.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jpe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9.jpe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0.jpe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jpe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jpe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jpe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jpe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6.jpeg"/><Relationship Id="rId1"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8.jpeg"/><Relationship Id="rId1"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1"/>
          <a:stretch>
            <a:fillRect/>
          </a:stretch>
        </p:blipFill>
        <p:spPr>
          <a:xfrm>
            <a:off x="0" y="-27305"/>
            <a:ext cx="9599295" cy="6529705"/>
          </a:xfrm>
          <a:prstGeom prst="rect">
            <a:avLst/>
          </a:prstGeom>
        </p:spPr>
      </p:pic>
      <p:sp>
        <p:nvSpPr>
          <p:cNvPr id="3" name="TextBox 2"/>
          <p:cNvSpPr txBox="1"/>
          <p:nvPr/>
        </p:nvSpPr>
        <p:spPr>
          <a:xfrm>
            <a:off x="8140700" y="1498600"/>
            <a:ext cx="5297170" cy="1233170"/>
          </a:xfrm>
          <a:prstGeom prst="rect">
            <a:avLst/>
          </a:prstGeom>
          <a:solidFill>
            <a:srgbClr val="FFFFFF">
              <a:alpha val="0"/>
            </a:srgbClr>
          </a:solidFill>
        </p:spPr>
        <p:txBody>
          <a:bodyPr wrap="square" lIns="95250" tIns="95250" rIns="0" bIns="95250" rtlCol="0" anchor="t">
            <a:spAutoFit/>
          </a:bodyPr>
          <a:lstStyle/>
          <a:p>
            <a:pPr algn="l" latinLnBrk="1">
              <a:lnSpc>
                <a:spcPct val="113000"/>
              </a:lnSpc>
            </a:pPr>
            <a:r>
              <a:rPr lang="en-US" sz="6000" b="1">
                <a:solidFill>
                  <a:srgbClr val="000000"/>
                </a:solidFill>
                <a:latin typeface="HeadLineA" charset="-127"/>
                <a:ea typeface="HeadLineA" charset="-127"/>
              </a:rPr>
              <a:t>Alienation</a:t>
            </a:r>
            <a:endParaRPr lang="en-US" sz="6000">
              <a:latin typeface="HeadLineA" charset="-127"/>
              <a:ea typeface="HeadLineA" charset="-127"/>
            </a:endParaRPr>
          </a:p>
        </p:txBody>
      </p:sp>
      <p:sp>
        <p:nvSpPr>
          <p:cNvPr id="4" name="TextBox 3"/>
          <p:cNvSpPr txBox="1"/>
          <p:nvPr/>
        </p:nvSpPr>
        <p:spPr>
          <a:xfrm>
            <a:off x="8140775" y="3860572"/>
            <a:ext cx="4428689" cy="1233170"/>
          </a:xfrm>
          <a:prstGeom prst="rect">
            <a:avLst/>
          </a:prstGeom>
          <a:solidFill>
            <a:srgbClr val="FFFFFF">
              <a:alpha val="0"/>
            </a:srgbClr>
          </a:solidFill>
        </p:spPr>
        <p:txBody>
          <a:bodyPr lIns="95250" tIns="95250" rIns="0" bIns="95250" rtlCol="0" anchor="t">
            <a:spAutoFit/>
          </a:bodyPr>
          <a:lstStyle/>
          <a:p>
            <a:pPr algn="l" latinLnBrk="1">
              <a:lnSpc>
                <a:spcPct val="113000"/>
              </a:lnSpc>
            </a:pPr>
            <a:r>
              <a:rPr lang="en-US" sz="6000" b="1">
                <a:solidFill>
                  <a:srgbClr val="000000"/>
                </a:solidFill>
                <a:latin typeface="HeadLineA" charset="-127"/>
                <a:ea typeface="HeadLineA" charset="-127"/>
              </a:rPr>
              <a:t>Bionics</a:t>
            </a:r>
            <a:endParaRPr lang="en-US" sz="6000">
              <a:latin typeface="HeadLineA" charset="-127"/>
              <a:ea typeface="HeadLineA" charset="-127"/>
            </a:endParaRPr>
          </a:p>
        </p:txBody>
      </p:sp>
      <p:sp>
        <p:nvSpPr>
          <p:cNvPr id="5" name="TextBox 4"/>
          <p:cNvSpPr txBox="1"/>
          <p:nvPr/>
        </p:nvSpPr>
        <p:spPr>
          <a:xfrm>
            <a:off x="8140751" y="2869959"/>
            <a:ext cx="4769319" cy="1129030"/>
          </a:xfrm>
          <a:prstGeom prst="rect">
            <a:avLst/>
          </a:prstGeom>
          <a:solidFill>
            <a:srgbClr val="FFFFFF">
              <a:alpha val="0"/>
            </a:srgbClr>
          </a:solidFill>
        </p:spPr>
        <p:txBody>
          <a:bodyPr lIns="95250" tIns="95250" rIns="0" bIns="95250" rtlCol="0" anchor="t">
            <a:spAutoFit/>
          </a:bodyPr>
          <a:lstStyle/>
          <a:p>
            <a:pPr algn="just" latinLnBrk="1">
              <a:lnSpc>
                <a:spcPct val="113000"/>
              </a:lnSpc>
            </a:pPr>
            <a:r>
              <a:rPr lang="en-US" sz="5400" b="1">
                <a:solidFill>
                  <a:srgbClr val="000000"/>
                </a:solidFill>
                <a:latin typeface="HeadLineA" charset="-127"/>
                <a:ea typeface="HeadLineA" charset="-127"/>
              </a:rPr>
              <a:t>&amp;</a:t>
            </a:r>
            <a:endParaRPr lang="en-US" sz="5400" b="1">
              <a:solidFill>
                <a:srgbClr val="000000"/>
              </a:solidFill>
              <a:latin typeface="HeadLineA" charset="-127"/>
              <a:ea typeface="HeadLineA" charset="-127"/>
            </a:endParaRPr>
          </a:p>
        </p:txBody>
      </p:sp>
      <p:sp>
        <p:nvSpPr>
          <p:cNvPr id="6" name="TextBox 5"/>
          <p:cNvSpPr txBox="1"/>
          <p:nvPr/>
        </p:nvSpPr>
        <p:spPr>
          <a:xfrm>
            <a:off x="8382000" y="5994197"/>
            <a:ext cx="3175000" cy="502920"/>
          </a:xfrm>
          <a:prstGeom prst="rect">
            <a:avLst/>
          </a:prstGeom>
          <a:solidFill>
            <a:srgbClr val="FFFFFF">
              <a:alpha val="0"/>
            </a:srgbClr>
          </a:solidFill>
        </p:spPr>
        <p:txBody>
          <a:bodyPr lIns="0" tIns="95250" rIns="95250" bIns="95250" rtlCol="0" anchor="t">
            <a:spAutoFit/>
          </a:bodyPr>
          <a:lstStyle/>
          <a:p>
            <a:pPr algn="r" latinLnBrk="1">
              <a:lnSpc>
                <a:spcPct val="113000"/>
              </a:lnSpc>
            </a:pPr>
            <a:r>
              <a:rPr lang="en-US" sz="1800">
                <a:solidFill>
                  <a:srgbClr val="000000"/>
                </a:solidFill>
                <a:latin typeface="HeadLineA" charset="-127"/>
                <a:ea typeface="HeadLineA" charset="-127"/>
              </a:rPr>
              <a:t>NUANXIN ZHANG</a:t>
            </a:r>
            <a:endParaRPr lang="en-US" sz="1100">
              <a:latin typeface="HeadLineA" charset="-127"/>
              <a:ea typeface="HeadLineA" charset="-127"/>
            </a:endParaRPr>
          </a:p>
        </p:txBody>
      </p:sp>
    </p:spTree>
  </p:cSld>
  <p:clrMapOvr>
    <a:masterClrMapping/>
  </p:clrMapOvr>
  <p:transition spd="med">
    <p:fade/>
  </p:transition>
  <p:timing>
    <p:tnLst>
      <p:par>
        <p:cTn id="1" dur="indefinite" restart="never" nodeType="tmRoot">
          <p:childTnLst>
            <p:seq concurrent="0"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10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1000"/>
                                        <p:tgtEl>
                                          <p:spTgt spid="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bldLvl="0" animBg="1"/>
      <p:bldP spid="4" grpId="0" bldLvl="0" animBg="1"/>
      <p:bldP spid="5" grpId="0" bldLvl="0" animBg="1"/>
      <p:bldP spid="6" grpId="0" bldLvl="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52" name="Picture 1"/>
          <p:cNvPicPr>
            <a:picLocks noChangeAspect="1"/>
          </p:cNvPicPr>
          <p:nvPr/>
        </p:nvPicPr>
        <p:blipFill>
          <a:blip r:embed="rId1"/>
          <a:stretch>
            <a:fillRect/>
          </a:stretch>
        </p:blipFill>
        <p:spPr>
          <a:xfrm>
            <a:off x="6549390" y="0"/>
            <a:ext cx="5007610" cy="6502400"/>
          </a:xfrm>
          <a:prstGeom prst="rect">
            <a:avLst/>
          </a:prstGeom>
        </p:spPr>
      </p:pic>
      <p:sp>
        <p:nvSpPr>
          <p:cNvPr id="53" name="TextBox 2"/>
          <p:cNvSpPr txBox="1"/>
          <p:nvPr/>
        </p:nvSpPr>
        <p:spPr>
          <a:xfrm>
            <a:off x="1025715" y="1240117"/>
            <a:ext cx="2870200" cy="885190"/>
          </a:xfrm>
          <a:prstGeom prst="rect">
            <a:avLst/>
          </a:prstGeom>
          <a:solidFill>
            <a:srgbClr val="FFFFFF">
              <a:alpha val="0"/>
            </a:srgbClr>
          </a:solidFill>
        </p:spPr>
        <p:txBody>
          <a:bodyPr lIns="95250" tIns="95250" rIns="0" bIns="95250" rtlCol="0" anchor="t">
            <a:spAutoFit/>
          </a:bodyPr>
          <a:lstStyle/>
          <a:p>
            <a:pPr algn="l" latinLnBrk="1">
              <a:lnSpc>
                <a:spcPct val="113000"/>
              </a:lnSpc>
            </a:pPr>
            <a:r>
              <a:rPr lang="en-US" sz="4000" b="1">
                <a:solidFill>
                  <a:srgbClr val="000000"/>
                </a:solidFill>
                <a:latin typeface="HeadLineA" charset="-127"/>
                <a:ea typeface="HeadLineA" charset="-127"/>
              </a:rPr>
              <a:t>04</a:t>
            </a:r>
            <a:endParaRPr lang="en-US" sz="1100">
              <a:latin typeface="HeadLineA" charset="-127"/>
              <a:ea typeface="HeadLineA" charset="-127"/>
            </a:endParaRPr>
          </a:p>
        </p:txBody>
      </p:sp>
      <p:sp>
        <p:nvSpPr>
          <p:cNvPr id="54" name="TextBox 3"/>
          <p:cNvSpPr txBox="1"/>
          <p:nvPr/>
        </p:nvSpPr>
        <p:spPr>
          <a:xfrm>
            <a:off x="1025525" y="2714358"/>
            <a:ext cx="3556000" cy="885190"/>
          </a:xfrm>
          <a:prstGeom prst="rect">
            <a:avLst/>
          </a:prstGeom>
          <a:solidFill>
            <a:srgbClr val="FFFFFF">
              <a:alpha val="0"/>
            </a:srgbClr>
          </a:solidFill>
        </p:spPr>
        <p:txBody>
          <a:bodyPr lIns="95250" tIns="95250" rIns="0" bIns="95250" rtlCol="0" anchor="t">
            <a:spAutoFit/>
          </a:bodyPr>
          <a:lstStyle/>
          <a:p>
            <a:pPr algn="l" latinLnBrk="1">
              <a:lnSpc>
                <a:spcPct val="113000"/>
              </a:lnSpc>
            </a:pPr>
            <a:r>
              <a:rPr lang="en-US" sz="4000">
                <a:solidFill>
                  <a:srgbClr val="000000"/>
                </a:solidFill>
                <a:latin typeface="HeadLineA" charset="-127"/>
                <a:ea typeface="HeadLineA" charset="-127"/>
              </a:rPr>
              <a:t>Budget</a:t>
            </a:r>
            <a:endParaRPr lang="en-US" sz="4000">
              <a:latin typeface="HeadLineA" charset="-127"/>
              <a:ea typeface="HeadLineA" charset="-127"/>
            </a:endParaRPr>
          </a:p>
        </p:txBody>
      </p:sp>
    </p:spTree>
  </p:cSld>
  <p:clrMapOvr>
    <a:masterClrMapping/>
  </p:clrMapOvr>
  <p:transition spd="med">
    <p:fade/>
  </p:transition>
  <p:timing>
    <p:tnLst>
      <p:par>
        <p:cTn id="1" dur="indefinite" restart="never" nodeType="tmRoot">
          <p:childTnLst>
            <p:seq concurrent="0"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fade">
                                      <p:cBhvr>
                                        <p:cTn id="7" dur="1000"/>
                                        <p:tgtEl>
                                          <p:spTgt spid="5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3"/>
                                        </p:tgtEl>
                                        <p:attrNameLst>
                                          <p:attrName>style.visibility</p:attrName>
                                        </p:attrNameLst>
                                      </p:cBhvr>
                                      <p:to>
                                        <p:strVal val="visible"/>
                                      </p:to>
                                    </p:set>
                                    <p:animEffect transition="in" filter="fade">
                                      <p:cBhvr>
                                        <p:cTn id="10" dur="1000"/>
                                        <p:tgtEl>
                                          <p:spTgt spid="5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4"/>
                                        </p:tgtEl>
                                        <p:attrNameLst>
                                          <p:attrName>style.visibility</p:attrName>
                                        </p:attrNameLst>
                                      </p:cBhvr>
                                      <p:to>
                                        <p:strVal val="visible"/>
                                      </p:to>
                                    </p:set>
                                    <p:animEffect transition="in" filter="fade">
                                      <p:cBhvr>
                                        <p:cTn id="13"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bldLvl="0" animBg="1"/>
      <p:bldP spid="53" grpId="0" bldLvl="0" animBg="1"/>
      <p:bldP spid="54"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55" name="Picture 1"/>
          <p:cNvPicPr>
            <a:picLocks noChangeAspect="1"/>
          </p:cNvPicPr>
          <p:nvPr/>
        </p:nvPicPr>
        <p:blipFill>
          <a:blip r:embed="rId1"/>
          <a:stretch>
            <a:fillRect/>
          </a:stretch>
        </p:blipFill>
        <p:spPr>
          <a:xfrm>
            <a:off x="6686550" y="-53340"/>
            <a:ext cx="4870450" cy="6553835"/>
          </a:xfrm>
          <a:prstGeom prst="rect">
            <a:avLst/>
          </a:prstGeom>
        </p:spPr>
      </p:pic>
      <p:sp>
        <p:nvSpPr>
          <p:cNvPr id="56" name="TextBox 2"/>
          <p:cNvSpPr txBox="1"/>
          <p:nvPr/>
        </p:nvSpPr>
        <p:spPr>
          <a:xfrm>
            <a:off x="209004" y="594627"/>
            <a:ext cx="6347564" cy="5778500"/>
          </a:xfrm>
          <a:prstGeom prst="rect">
            <a:avLst/>
          </a:prstGeom>
          <a:solidFill>
            <a:srgbClr val="FFFFFF">
              <a:alpha val="0"/>
            </a:srgbClr>
          </a:solidFill>
        </p:spPr>
        <p:txBody>
          <a:bodyPr lIns="95250" tIns="95250" rIns="0" bIns="95250" rtlCol="0" anchor="t">
            <a:spAutoFit/>
          </a:bodyPr>
          <a:lstStyle/>
          <a:p>
            <a:pPr algn="l" latinLnBrk="1">
              <a:lnSpc>
                <a:spcPct val="113000"/>
              </a:lnSpc>
            </a:pPr>
            <a:r>
              <a:rPr lang="en-US" sz="1620">
                <a:solidFill>
                  <a:srgbClr val="000000"/>
                </a:solidFill>
                <a:latin typeface="Lineton Sans" panose="02000806040000020004"/>
                <a:ea typeface="Lineton Sans" panose="02000806040000020004"/>
              </a:rPr>
              <a:t>Platform fees</a:t>
            </a:r>
            <a:endParaRPr lang="en-US" sz="1100"/>
          </a:p>
          <a:p>
            <a:pPr latinLnBrk="1">
              <a:lnSpc>
                <a:spcPct val="113000"/>
              </a:lnSpc>
            </a:pPr>
            <a:r>
              <a:rPr lang="en-US" sz="1620">
                <a:solidFill>
                  <a:srgbClr val="000000"/>
                </a:solidFill>
                <a:latin typeface="Lineton Sans" panose="02000806040000020004"/>
                <a:ea typeface="Lineton Sans" panose="02000806040000020004"/>
              </a:rPr>
              <a:t>We may use a virtual reality platform to build our virtual gallery, so platform fees may exist.</a:t>
            </a:r>
            <a:endParaRPr lang="en-US" sz="1620">
              <a:solidFill>
                <a:srgbClr val="000000"/>
              </a:solidFill>
              <a:latin typeface="Lineton Sans" panose="02000806040000020004"/>
              <a:ea typeface="Lineton Sans" panose="02000806040000020004"/>
            </a:endParaRPr>
          </a:p>
          <a:p>
            <a:pPr latinLnBrk="1">
              <a:lnSpc>
                <a:spcPct val="113000"/>
              </a:lnSpc>
            </a:pPr>
          </a:p>
          <a:p>
            <a:pPr latinLnBrk="1">
              <a:lnSpc>
                <a:spcPct val="113000"/>
              </a:lnSpc>
            </a:pPr>
            <a:r>
              <a:rPr lang="en-US" sz="1620">
                <a:solidFill>
                  <a:srgbClr val="000000"/>
                </a:solidFill>
                <a:latin typeface="Lineton Sans" panose="02000806040000020004"/>
                <a:ea typeface="Lineton Sans" panose="02000806040000020004"/>
              </a:rPr>
              <a:t>Website development</a:t>
            </a:r>
            <a:endParaRPr lang="en-US" sz="1620">
              <a:solidFill>
                <a:srgbClr val="000000"/>
              </a:solidFill>
              <a:latin typeface="Lineton Sans" panose="02000806040000020004"/>
              <a:ea typeface="Lineton Sans" panose="02000806040000020004"/>
            </a:endParaRPr>
          </a:p>
          <a:p>
            <a:pPr latinLnBrk="1">
              <a:lnSpc>
                <a:spcPct val="113000"/>
              </a:lnSpc>
            </a:pPr>
            <a:r>
              <a:rPr lang="en-US" sz="1620">
                <a:solidFill>
                  <a:srgbClr val="000000"/>
                </a:solidFill>
                <a:latin typeface="Lineton Sans" panose="02000806040000020004"/>
                <a:ea typeface="Lineton Sans" panose="02000806040000020004"/>
              </a:rPr>
              <a:t>We will build a website for the exhibition, so there will be website development costs, including design, development and hosting.</a:t>
            </a:r>
            <a:endParaRPr lang="en-US" sz="1620">
              <a:solidFill>
                <a:srgbClr val="000000"/>
              </a:solidFill>
              <a:latin typeface="Lineton Sans" panose="02000806040000020004"/>
              <a:ea typeface="Lineton Sans" panose="02000806040000020004"/>
            </a:endParaRPr>
          </a:p>
          <a:p>
            <a:pPr latinLnBrk="1">
              <a:lnSpc>
                <a:spcPct val="113000"/>
              </a:lnSpc>
            </a:pPr>
          </a:p>
          <a:p>
            <a:pPr latinLnBrk="1">
              <a:lnSpc>
                <a:spcPct val="113000"/>
              </a:lnSpc>
            </a:pPr>
            <a:r>
              <a:rPr lang="en-US" sz="1620">
                <a:solidFill>
                  <a:srgbClr val="000000"/>
                </a:solidFill>
                <a:latin typeface="Lineton Sans" panose="02000806040000020004"/>
                <a:ea typeface="Lineton Sans" panose="02000806040000020004"/>
              </a:rPr>
              <a:t>Photography and video production</a:t>
            </a:r>
            <a:endParaRPr lang="en-US" sz="1620">
              <a:solidFill>
                <a:srgbClr val="000000"/>
              </a:solidFill>
              <a:latin typeface="Lineton Sans" panose="02000806040000020004"/>
              <a:ea typeface="Lineton Sans" panose="02000806040000020004"/>
            </a:endParaRPr>
          </a:p>
          <a:p>
            <a:pPr latinLnBrk="1">
              <a:lnSpc>
                <a:spcPct val="113000"/>
              </a:lnSpc>
            </a:pPr>
            <a:r>
              <a:rPr lang="en-US" sz="1620">
                <a:solidFill>
                  <a:srgbClr val="000000"/>
                </a:solidFill>
                <a:latin typeface="Lineton Sans" panose="02000806040000020004"/>
                <a:ea typeface="Lineton Sans" panose="02000806040000020004"/>
              </a:rPr>
              <a:t>We will photograph the artwork ourselves, so the cost of this part is 0.</a:t>
            </a:r>
            <a:endParaRPr lang="en-US" sz="1620">
              <a:solidFill>
                <a:srgbClr val="000000"/>
              </a:solidFill>
              <a:latin typeface="Lineton Sans" panose="02000806040000020004"/>
              <a:ea typeface="Lineton Sans" panose="02000806040000020004"/>
            </a:endParaRPr>
          </a:p>
          <a:p>
            <a:pPr latinLnBrk="1">
              <a:lnSpc>
                <a:spcPct val="113000"/>
              </a:lnSpc>
            </a:pPr>
          </a:p>
          <a:p>
            <a:pPr latinLnBrk="1">
              <a:lnSpc>
                <a:spcPct val="113000"/>
              </a:lnSpc>
            </a:pPr>
            <a:r>
              <a:rPr lang="en-US" sz="1620">
                <a:solidFill>
                  <a:srgbClr val="000000"/>
                </a:solidFill>
                <a:latin typeface="Lineton Sans" panose="02000806040000020004"/>
                <a:ea typeface="Lineton Sans" panose="02000806040000020004"/>
              </a:rPr>
              <a:t>Marketing and promotion</a:t>
            </a:r>
            <a:endParaRPr lang="en-US" sz="1620">
              <a:solidFill>
                <a:srgbClr val="000000"/>
              </a:solidFill>
              <a:latin typeface="Lineton Sans" panose="02000806040000020004"/>
              <a:ea typeface="Lineton Sans" panose="02000806040000020004"/>
            </a:endParaRPr>
          </a:p>
          <a:p>
            <a:pPr latinLnBrk="1">
              <a:lnSpc>
                <a:spcPct val="113000"/>
              </a:lnSpc>
            </a:pPr>
            <a:r>
              <a:rPr lang="en-US" sz="1620">
                <a:solidFill>
                  <a:srgbClr val="000000"/>
                </a:solidFill>
                <a:latin typeface="Lineton Sans" panose="02000806040000020004"/>
                <a:ea typeface="Lineton Sans" panose="02000806040000020004"/>
              </a:rPr>
              <a:t>We do not plan to spend additional promotion costs, although we would like to attract a wider audience.</a:t>
            </a:r>
            <a:endParaRPr lang="en-US" sz="1620">
              <a:solidFill>
                <a:srgbClr val="000000"/>
              </a:solidFill>
              <a:latin typeface="Lineton Sans" panose="02000806040000020004"/>
              <a:ea typeface="Lineton Sans" panose="02000806040000020004"/>
            </a:endParaRPr>
          </a:p>
          <a:p>
            <a:pPr latinLnBrk="1">
              <a:lnSpc>
                <a:spcPct val="113000"/>
              </a:lnSpc>
            </a:pPr>
          </a:p>
          <a:p>
            <a:pPr latinLnBrk="1">
              <a:lnSpc>
                <a:spcPct val="113000"/>
              </a:lnSpc>
            </a:pPr>
            <a:r>
              <a:rPr lang="en-US" sz="1620">
                <a:solidFill>
                  <a:srgbClr val="000000"/>
                </a:solidFill>
                <a:latin typeface="Lineton Sans" panose="02000806040000020004"/>
                <a:ea typeface="Lineton Sans" panose="02000806040000020004"/>
              </a:rPr>
              <a:t>Miscellaneous expenses:</a:t>
            </a:r>
            <a:endParaRPr lang="en-US" sz="1620">
              <a:solidFill>
                <a:srgbClr val="000000"/>
              </a:solidFill>
              <a:latin typeface="Lineton Sans" panose="02000806040000020004"/>
              <a:ea typeface="Lineton Sans" panose="02000806040000020004"/>
            </a:endParaRPr>
          </a:p>
          <a:p>
            <a:pPr latinLnBrk="1">
              <a:lnSpc>
                <a:spcPct val="113000"/>
              </a:lnSpc>
            </a:pPr>
            <a:r>
              <a:rPr lang="en-US" sz="1620">
                <a:solidFill>
                  <a:srgbClr val="000000"/>
                </a:solidFill>
                <a:latin typeface="Lineton Sans" panose="02000806040000020004"/>
                <a:ea typeface="Lineton Sans" panose="02000806040000020004"/>
              </a:rPr>
              <a:t>There may be additional expenses, such as hiring someone to design the exhibition posters</a:t>
            </a:r>
            <a:endParaRPr lang="en-US" sz="1620">
              <a:solidFill>
                <a:srgbClr val="000000"/>
              </a:solidFill>
              <a:latin typeface="Lineton Sans" panose="02000806040000020004"/>
              <a:ea typeface="Lineton Sans" panose="02000806040000020004"/>
            </a:endParaRPr>
          </a:p>
          <a:p>
            <a:pPr latinLnBrk="1">
              <a:lnSpc>
                <a:spcPct val="113000"/>
              </a:lnSpc>
            </a:pPr>
          </a:p>
          <a:p>
            <a:pPr latinLnBrk="1">
              <a:lnSpc>
                <a:spcPct val="113000"/>
              </a:lnSpc>
            </a:pPr>
            <a:endParaRPr lang="en-US" sz="1620">
              <a:solidFill>
                <a:srgbClr val="000000"/>
              </a:solidFill>
              <a:latin typeface="Lineton Sans" panose="02000806040000020004"/>
              <a:ea typeface="Lineton Sans" panose="02000806040000020004"/>
            </a:endParaRPr>
          </a:p>
        </p:txBody>
      </p:sp>
    </p:spTree>
  </p:cSld>
  <p:clrMapOvr>
    <a:masterClrMapping/>
  </p:clrMapOvr>
  <p:transition spd="med">
    <p:fade/>
  </p:transition>
  <p:timing>
    <p:tnLst>
      <p:par>
        <p:cTn id="1" dur="indefinite" restart="never" nodeType="tmRoot">
          <p:childTnLst>
            <p:seq concurrent="0"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fade">
                                      <p:cBhvr>
                                        <p:cTn id="7" dur="1000"/>
                                        <p:tgtEl>
                                          <p:spTgt spid="5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6"/>
                                        </p:tgtEl>
                                        <p:attrNameLst>
                                          <p:attrName>style.visibility</p:attrName>
                                        </p:attrNameLst>
                                      </p:cBhvr>
                                      <p:to>
                                        <p:strVal val="visible"/>
                                      </p:to>
                                    </p:set>
                                    <p:animEffect transition="in" filter="fade">
                                      <p:cBhvr>
                                        <p:cTn id="10" dur="10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bldLvl="0" animBg="1"/>
      <p:bldP spid="5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57" name="Picture 1"/>
          <p:cNvPicPr>
            <a:picLocks noChangeAspect="1"/>
          </p:cNvPicPr>
          <p:nvPr/>
        </p:nvPicPr>
        <p:blipFill>
          <a:blip r:embed="rId1"/>
          <a:stretch>
            <a:fillRect/>
          </a:stretch>
        </p:blipFill>
        <p:spPr>
          <a:xfrm>
            <a:off x="3964661" y="1370470"/>
            <a:ext cx="3627667" cy="3627667"/>
          </a:xfrm>
          <a:prstGeom prst="rect">
            <a:avLst/>
          </a:prstGeom>
        </p:spPr>
      </p:pic>
      <p:sp>
        <p:nvSpPr>
          <p:cNvPr id="58" name="TextBox 2"/>
          <p:cNvSpPr txBox="1"/>
          <p:nvPr/>
        </p:nvSpPr>
        <p:spPr>
          <a:xfrm>
            <a:off x="2123389" y="926859"/>
            <a:ext cx="13256755" cy="1024255"/>
          </a:xfrm>
          <a:prstGeom prst="rect">
            <a:avLst/>
          </a:prstGeom>
          <a:solidFill>
            <a:srgbClr val="FFFFFF">
              <a:alpha val="0"/>
            </a:srgbClr>
          </a:solidFill>
        </p:spPr>
        <p:txBody>
          <a:bodyPr lIns="95250" tIns="95250" rIns="0" bIns="95250" rtlCol="0" anchor="t">
            <a:spAutoFit/>
          </a:bodyPr>
          <a:lstStyle/>
          <a:p>
            <a:pPr algn="l" latinLnBrk="1">
              <a:lnSpc>
                <a:spcPct val="113000"/>
              </a:lnSpc>
            </a:pPr>
            <a:r>
              <a:rPr lang="en-US" sz="4800" b="1">
                <a:solidFill>
                  <a:srgbClr val="000000"/>
                </a:solidFill>
                <a:latin typeface="HeadLineA" charset="-127"/>
                <a:ea typeface="HeadLineA" charset="-127"/>
              </a:rPr>
              <a:t>THANK YOU FOR YOUR WATCHING</a:t>
            </a:r>
            <a:endParaRPr lang="en-US" sz="4800">
              <a:latin typeface="HeadLineA" charset="-127"/>
              <a:ea typeface="HeadLineA" charset="-127"/>
            </a:endParaRPr>
          </a:p>
        </p:txBody>
      </p:sp>
      <p:sp>
        <p:nvSpPr>
          <p:cNvPr id="59" name="TextBox 3"/>
          <p:cNvSpPr txBox="1"/>
          <p:nvPr/>
        </p:nvSpPr>
        <p:spPr>
          <a:xfrm>
            <a:off x="2291880" y="4998047"/>
            <a:ext cx="6973042" cy="1023620"/>
          </a:xfrm>
          <a:prstGeom prst="rect">
            <a:avLst/>
          </a:prstGeom>
          <a:solidFill>
            <a:srgbClr val="FFFFFF">
              <a:alpha val="0"/>
            </a:srgbClr>
          </a:solidFill>
        </p:spPr>
        <p:txBody>
          <a:bodyPr lIns="0" tIns="95250" rIns="0" bIns="95250" rtlCol="0" anchor="t">
            <a:spAutoFit/>
          </a:bodyPr>
          <a:lstStyle/>
          <a:p>
            <a:pPr algn="ctr" latinLnBrk="1">
              <a:lnSpc>
                <a:spcPct val="113000"/>
              </a:lnSpc>
            </a:pPr>
            <a:r>
              <a:rPr lang="en-US" sz="2400">
                <a:solidFill>
                  <a:srgbClr val="000000"/>
                </a:solidFill>
                <a:latin typeface="HeadLineA" charset="-127"/>
                <a:ea typeface="HeadLineA" charset="-127"/>
              </a:rPr>
              <a:t>All images used for this PowerPoint are from the artist</a:t>
            </a:r>
            <a:endParaRPr lang="en-US" sz="2400">
              <a:latin typeface="HeadLineA" charset="-127"/>
              <a:ea typeface="HeadLineA" charset="-127"/>
            </a:endParaRPr>
          </a:p>
          <a:p>
            <a:pPr algn="ctr" latinLnBrk="1">
              <a:lnSpc>
                <a:spcPct val="113000"/>
              </a:lnSpc>
            </a:pPr>
            <a:r>
              <a:rPr lang="en-US" sz="2400">
                <a:solidFill>
                  <a:srgbClr val="000000"/>
                </a:solidFill>
                <a:latin typeface="HeadLineA" charset="-127"/>
                <a:ea typeface="HeadLineA" charset="-127"/>
              </a:rPr>
              <a:t>Chun Sun.</a:t>
            </a:r>
            <a:endParaRPr lang="en-US" sz="2400">
              <a:solidFill>
                <a:srgbClr val="000000"/>
              </a:solidFill>
              <a:latin typeface="HeadLineA" charset="-127"/>
              <a:ea typeface="HeadLineA" charset="-127"/>
            </a:endParaRPr>
          </a:p>
        </p:txBody>
      </p:sp>
    </p:spTree>
  </p:cSld>
  <p:clrMapOvr>
    <a:masterClrMapping/>
  </p:clrMapOvr>
  <p:transition spd="med">
    <p:fade/>
  </p:transition>
  <p:timing>
    <p:tnLst>
      <p:par>
        <p:cTn id="1" dur="indefinite" restart="never" nodeType="tmRoot">
          <p:childTnLst>
            <p:seq concurrent="0"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fade">
                                      <p:cBhvr>
                                        <p:cTn id="7" dur="1000"/>
                                        <p:tgtEl>
                                          <p:spTgt spid="5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fade">
                                      <p:cBhvr>
                                        <p:cTn id="10" dur="1000"/>
                                        <p:tgtEl>
                                          <p:spTgt spid="5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9"/>
                                        </p:tgtEl>
                                        <p:attrNameLst>
                                          <p:attrName>style.visibility</p:attrName>
                                        </p:attrNameLst>
                                      </p:cBhvr>
                                      <p:to>
                                        <p:strVal val="visible"/>
                                      </p:to>
                                    </p:set>
                                    <p:animEffect transition="in" filter="fade">
                                      <p:cBhvr>
                                        <p:cTn id="13" dur="1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58" grpId="0" bldLvl="0" animBg="1"/>
      <p:bldP spid="59"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7" name="Group 1"/>
          <p:cNvGrpSpPr/>
          <p:nvPr/>
        </p:nvGrpSpPr>
        <p:grpSpPr>
          <a:xfrm>
            <a:off x="664070" y="1858366"/>
            <a:ext cx="6146800" cy="1016000"/>
            <a:chOff x="664070" y="1858366"/>
            <a:chExt cx="6146800" cy="1016000"/>
          </a:xfrm>
        </p:grpSpPr>
        <p:sp>
          <p:nvSpPr>
            <p:cNvPr id="8" name="Freeform 7"/>
            <p:cNvSpPr/>
            <p:nvPr/>
          </p:nvSpPr>
          <p:spPr>
            <a:xfrm>
              <a:off x="714870" y="2861666"/>
              <a:ext cx="6096000" cy="12700"/>
            </a:xfrm>
            <a:custGeom>
              <a:avLst/>
              <a:gdLst/>
              <a:ahLst/>
              <a:cxnLst/>
              <a:rect l="l" t="t" r="r" b="b"/>
              <a:pathLst>
                <a:path w="6096000" h="12700">
                  <a:moveTo>
                    <a:pt x="0" y="0"/>
                  </a:moveTo>
                  <a:lnTo>
                    <a:pt x="0" y="0"/>
                  </a:lnTo>
                  <a:lnTo>
                    <a:pt x="6096000" y="0"/>
                  </a:lnTo>
                  <a:lnTo>
                    <a:pt x="6096000" y="0"/>
                  </a:lnTo>
                  <a:lnTo>
                    <a:pt x="6096000" y="12700"/>
                  </a:lnTo>
                  <a:lnTo>
                    <a:pt x="6096000" y="12700"/>
                  </a:lnTo>
                  <a:lnTo>
                    <a:pt x="0" y="12700"/>
                  </a:lnTo>
                  <a:lnTo>
                    <a:pt x="0" y="12700"/>
                  </a:lnTo>
                  <a:lnTo>
                    <a:pt x="0" y="0"/>
                  </a:lnTo>
                  <a:close/>
                </a:path>
              </a:pathLst>
            </a:custGeom>
            <a:solidFill>
              <a:srgbClr val="FFFFFF">
                <a:alpha val="20000"/>
              </a:srgbClr>
            </a:solidFill>
          </p:spPr>
          <p:txBody>
            <a:bodyPr lIns="127000" rIns="127000" rtlCol="0" anchor="ctr"/>
            <a:lstStyle/>
            <a:p>
              <a:pPr algn="l"/>
              <a:endParaRPr lang="en-US" sz="1100"/>
            </a:p>
          </p:txBody>
        </p:sp>
        <p:sp>
          <p:nvSpPr>
            <p:cNvPr id="9" name="TextBox 8"/>
            <p:cNvSpPr txBox="1"/>
            <p:nvPr/>
          </p:nvSpPr>
          <p:spPr>
            <a:xfrm>
              <a:off x="664070" y="1858366"/>
              <a:ext cx="654050" cy="885190"/>
            </a:xfrm>
            <a:prstGeom prst="rect">
              <a:avLst/>
            </a:prstGeom>
            <a:solidFill>
              <a:srgbClr val="FFFFFF">
                <a:alpha val="0"/>
              </a:srgbClr>
            </a:solidFill>
          </p:spPr>
          <p:txBody>
            <a:bodyPr lIns="95250" tIns="95250" rIns="0" bIns="95250" rtlCol="0" anchor="t">
              <a:spAutoFit/>
            </a:bodyPr>
            <a:lstStyle/>
            <a:p>
              <a:pPr algn="l" latinLnBrk="1">
                <a:lnSpc>
                  <a:spcPct val="113000"/>
                </a:lnSpc>
              </a:pPr>
              <a:r>
                <a:rPr lang="en-US" sz="4000">
                  <a:solidFill>
                    <a:srgbClr val="000000"/>
                  </a:solidFill>
                  <a:latin typeface="HeadLineA" charset="-127"/>
                  <a:ea typeface="HeadLineA" charset="-127"/>
                </a:rPr>
                <a:t>01</a:t>
              </a:r>
              <a:endParaRPr lang="en-US" sz="4000">
                <a:solidFill>
                  <a:srgbClr val="000000"/>
                </a:solidFill>
                <a:latin typeface="HeadLineA" charset="-127"/>
                <a:ea typeface="HeadLineA" charset="-127"/>
              </a:endParaRPr>
            </a:p>
          </p:txBody>
        </p:sp>
        <p:sp>
          <p:nvSpPr>
            <p:cNvPr id="10" name="TextBox 9"/>
            <p:cNvSpPr txBox="1"/>
            <p:nvPr/>
          </p:nvSpPr>
          <p:spPr>
            <a:xfrm>
              <a:off x="1781669" y="2023466"/>
              <a:ext cx="3187700" cy="746125"/>
            </a:xfrm>
            <a:prstGeom prst="rect">
              <a:avLst/>
            </a:prstGeom>
            <a:solidFill>
              <a:srgbClr val="FFFFFF">
                <a:alpha val="0"/>
              </a:srgbClr>
            </a:solidFill>
          </p:spPr>
          <p:txBody>
            <a:bodyPr lIns="95250" tIns="95250" rIns="0" bIns="95250" rtlCol="0" anchor="t">
              <a:spAutoFit/>
            </a:bodyPr>
            <a:lstStyle/>
            <a:p>
              <a:pPr algn="l" latinLnBrk="1">
                <a:lnSpc>
                  <a:spcPct val="113000"/>
                </a:lnSpc>
              </a:pPr>
              <a:r>
                <a:rPr lang="en-US" sz="3200">
                  <a:solidFill>
                    <a:srgbClr val="000000"/>
                  </a:solidFill>
                  <a:latin typeface="HeadLineA" charset="-127"/>
                  <a:ea typeface="HeadLineA" charset="-127"/>
                </a:rPr>
                <a:t>Conception &amp; Theme</a:t>
              </a:r>
              <a:endParaRPr lang="en-US" sz="3200">
                <a:latin typeface="HeadLineA" charset="-127"/>
                <a:ea typeface="HeadLineA" charset="-127"/>
              </a:endParaRPr>
            </a:p>
          </p:txBody>
        </p:sp>
      </p:grpSp>
      <p:sp>
        <p:nvSpPr>
          <p:cNvPr id="11" name="TextBox 2"/>
          <p:cNvSpPr txBox="1"/>
          <p:nvPr/>
        </p:nvSpPr>
        <p:spPr>
          <a:xfrm>
            <a:off x="647548" y="431800"/>
            <a:ext cx="6992827" cy="607060"/>
          </a:xfrm>
          <a:prstGeom prst="rect">
            <a:avLst/>
          </a:prstGeom>
          <a:solidFill>
            <a:srgbClr val="FFFFFF">
              <a:alpha val="0"/>
            </a:srgbClr>
          </a:solidFill>
        </p:spPr>
        <p:txBody>
          <a:bodyPr lIns="95250" tIns="95250" rIns="0" bIns="95250" rtlCol="0" anchor="t">
            <a:spAutoFit/>
          </a:bodyPr>
          <a:lstStyle/>
          <a:p>
            <a:pPr algn="l" latinLnBrk="1">
              <a:lnSpc>
                <a:spcPct val="113000"/>
              </a:lnSpc>
            </a:pPr>
            <a:r>
              <a:rPr lang="en-US" sz="2400" spc="300">
                <a:solidFill>
                  <a:srgbClr val="000000"/>
                </a:solidFill>
                <a:latin typeface="HeadLineA" charset="-127"/>
                <a:ea typeface="HeadLineA" charset="-127"/>
              </a:rPr>
              <a:t>Table of contents</a:t>
            </a:r>
            <a:endParaRPr lang="en-US" sz="2400">
              <a:latin typeface="HeadLineA" charset="-127"/>
              <a:ea typeface="HeadLineA" charset="-127"/>
            </a:endParaRPr>
          </a:p>
        </p:txBody>
      </p:sp>
      <p:grpSp>
        <p:nvGrpSpPr>
          <p:cNvPr id="12" name="Group 3"/>
          <p:cNvGrpSpPr/>
          <p:nvPr/>
        </p:nvGrpSpPr>
        <p:grpSpPr>
          <a:xfrm>
            <a:off x="10477500" y="800100"/>
            <a:ext cx="508000" cy="12700"/>
            <a:chOff x="10477500" y="800100"/>
            <a:chExt cx="508000" cy="12700"/>
          </a:xfrm>
        </p:grpSpPr>
        <p:sp>
          <p:nvSpPr>
            <p:cNvPr id="13" name="Freeform 12"/>
            <p:cNvSpPr/>
            <p:nvPr/>
          </p:nvSpPr>
          <p:spPr>
            <a:xfrm>
              <a:off x="10477500" y="800100"/>
              <a:ext cx="508000" cy="12700"/>
            </a:xfrm>
            <a:custGeom>
              <a:avLst/>
              <a:gdLst/>
              <a:ahLst/>
              <a:cxnLst/>
              <a:rect l="l" t="t" r="r" b="b"/>
              <a:pathLst>
                <a:path w="508000" h="12700">
                  <a:moveTo>
                    <a:pt x="0" y="0"/>
                  </a:moveTo>
                  <a:lnTo>
                    <a:pt x="0" y="0"/>
                  </a:lnTo>
                  <a:lnTo>
                    <a:pt x="508000" y="0"/>
                  </a:lnTo>
                  <a:lnTo>
                    <a:pt x="508000" y="0"/>
                  </a:lnTo>
                  <a:lnTo>
                    <a:pt x="508000" y="12700"/>
                  </a:lnTo>
                  <a:lnTo>
                    <a:pt x="508000" y="12700"/>
                  </a:lnTo>
                  <a:lnTo>
                    <a:pt x="0" y="12700"/>
                  </a:lnTo>
                  <a:lnTo>
                    <a:pt x="0" y="12700"/>
                  </a:lnTo>
                  <a:lnTo>
                    <a:pt x="0" y="0"/>
                  </a:lnTo>
                  <a:close/>
                </a:path>
              </a:pathLst>
            </a:custGeom>
            <a:solidFill>
              <a:srgbClr val="666666"/>
            </a:solidFill>
          </p:spPr>
          <p:txBody>
            <a:bodyPr lIns="127000" rIns="127000" rtlCol="0" anchor="ctr"/>
            <a:lstStyle/>
            <a:p>
              <a:pPr algn="l"/>
              <a:endParaRPr lang="en-US" sz="1100"/>
            </a:p>
          </p:txBody>
        </p:sp>
        <p:sp>
          <p:nvSpPr>
            <p:cNvPr id="14" name="Freeform 13"/>
            <p:cNvSpPr/>
            <p:nvPr/>
          </p:nvSpPr>
          <p:spPr>
            <a:xfrm rot="5400000">
              <a:off x="10477500" y="800100"/>
              <a:ext cx="508000" cy="12700"/>
            </a:xfrm>
            <a:custGeom>
              <a:avLst/>
              <a:gdLst/>
              <a:ahLst/>
              <a:cxnLst/>
              <a:rect l="l" t="t" r="r" b="b"/>
              <a:pathLst>
                <a:path w="508000" h="12700">
                  <a:moveTo>
                    <a:pt x="0" y="0"/>
                  </a:moveTo>
                  <a:lnTo>
                    <a:pt x="0" y="0"/>
                  </a:lnTo>
                  <a:lnTo>
                    <a:pt x="508000" y="0"/>
                  </a:lnTo>
                  <a:lnTo>
                    <a:pt x="508000" y="0"/>
                  </a:lnTo>
                  <a:lnTo>
                    <a:pt x="508000" y="12700"/>
                  </a:lnTo>
                  <a:lnTo>
                    <a:pt x="508000" y="12700"/>
                  </a:lnTo>
                  <a:lnTo>
                    <a:pt x="0" y="12700"/>
                  </a:lnTo>
                  <a:lnTo>
                    <a:pt x="0" y="12700"/>
                  </a:lnTo>
                  <a:lnTo>
                    <a:pt x="0" y="0"/>
                  </a:lnTo>
                  <a:close/>
                </a:path>
              </a:pathLst>
            </a:custGeom>
            <a:solidFill>
              <a:srgbClr val="666666"/>
            </a:solidFill>
          </p:spPr>
          <p:txBody>
            <a:bodyPr lIns="127000" rIns="127000" rtlCol="0" anchor="ctr"/>
            <a:lstStyle/>
            <a:p>
              <a:pPr algn="l"/>
              <a:endParaRPr lang="en-US" sz="1100"/>
            </a:p>
          </p:txBody>
        </p:sp>
      </p:grpSp>
      <p:grpSp>
        <p:nvGrpSpPr>
          <p:cNvPr id="15" name="Group 4"/>
          <p:cNvGrpSpPr/>
          <p:nvPr/>
        </p:nvGrpSpPr>
        <p:grpSpPr>
          <a:xfrm>
            <a:off x="10477500" y="5689600"/>
            <a:ext cx="508000" cy="12700"/>
            <a:chOff x="10477500" y="5689600"/>
            <a:chExt cx="508000" cy="12700"/>
          </a:xfrm>
        </p:grpSpPr>
        <p:sp>
          <p:nvSpPr>
            <p:cNvPr id="16" name="Freeform 15"/>
            <p:cNvSpPr/>
            <p:nvPr/>
          </p:nvSpPr>
          <p:spPr>
            <a:xfrm>
              <a:off x="10477500" y="5689600"/>
              <a:ext cx="508000" cy="12700"/>
            </a:xfrm>
            <a:custGeom>
              <a:avLst/>
              <a:gdLst/>
              <a:ahLst/>
              <a:cxnLst/>
              <a:rect l="l" t="t" r="r" b="b"/>
              <a:pathLst>
                <a:path w="508000" h="12700">
                  <a:moveTo>
                    <a:pt x="0" y="0"/>
                  </a:moveTo>
                  <a:lnTo>
                    <a:pt x="0" y="0"/>
                  </a:lnTo>
                  <a:lnTo>
                    <a:pt x="508000" y="0"/>
                  </a:lnTo>
                  <a:lnTo>
                    <a:pt x="508000" y="0"/>
                  </a:lnTo>
                  <a:lnTo>
                    <a:pt x="508000" y="12700"/>
                  </a:lnTo>
                  <a:lnTo>
                    <a:pt x="508000" y="12700"/>
                  </a:lnTo>
                  <a:lnTo>
                    <a:pt x="0" y="12700"/>
                  </a:lnTo>
                  <a:lnTo>
                    <a:pt x="0" y="12700"/>
                  </a:lnTo>
                  <a:lnTo>
                    <a:pt x="0" y="0"/>
                  </a:lnTo>
                  <a:close/>
                </a:path>
              </a:pathLst>
            </a:custGeom>
            <a:solidFill>
              <a:srgbClr val="666666"/>
            </a:solidFill>
          </p:spPr>
          <p:txBody>
            <a:bodyPr lIns="127000" rIns="127000" rtlCol="0" anchor="ctr"/>
            <a:lstStyle/>
            <a:p>
              <a:pPr algn="l"/>
              <a:endParaRPr lang="en-US" sz="1100"/>
            </a:p>
          </p:txBody>
        </p:sp>
        <p:sp>
          <p:nvSpPr>
            <p:cNvPr id="17" name="Freeform 16"/>
            <p:cNvSpPr/>
            <p:nvPr/>
          </p:nvSpPr>
          <p:spPr>
            <a:xfrm rot="5400000">
              <a:off x="10477500" y="5689600"/>
              <a:ext cx="508000" cy="12700"/>
            </a:xfrm>
            <a:custGeom>
              <a:avLst/>
              <a:gdLst/>
              <a:ahLst/>
              <a:cxnLst/>
              <a:rect l="l" t="t" r="r" b="b"/>
              <a:pathLst>
                <a:path w="508000" h="12700">
                  <a:moveTo>
                    <a:pt x="0" y="0"/>
                  </a:moveTo>
                  <a:lnTo>
                    <a:pt x="0" y="0"/>
                  </a:lnTo>
                  <a:lnTo>
                    <a:pt x="508000" y="0"/>
                  </a:lnTo>
                  <a:lnTo>
                    <a:pt x="508000" y="0"/>
                  </a:lnTo>
                  <a:lnTo>
                    <a:pt x="508000" y="12700"/>
                  </a:lnTo>
                  <a:lnTo>
                    <a:pt x="508000" y="12700"/>
                  </a:lnTo>
                  <a:lnTo>
                    <a:pt x="0" y="12700"/>
                  </a:lnTo>
                  <a:lnTo>
                    <a:pt x="0" y="12700"/>
                  </a:lnTo>
                  <a:lnTo>
                    <a:pt x="0" y="0"/>
                  </a:lnTo>
                  <a:close/>
                </a:path>
              </a:pathLst>
            </a:custGeom>
            <a:solidFill>
              <a:srgbClr val="666666"/>
            </a:solidFill>
          </p:spPr>
          <p:txBody>
            <a:bodyPr lIns="127000" rIns="127000" rtlCol="0" anchor="ctr"/>
            <a:lstStyle/>
            <a:p>
              <a:pPr algn="l"/>
              <a:endParaRPr lang="en-US" sz="1100"/>
            </a:p>
          </p:txBody>
        </p:sp>
      </p:grpSp>
      <p:grpSp>
        <p:nvGrpSpPr>
          <p:cNvPr id="18" name="Group 5"/>
          <p:cNvGrpSpPr/>
          <p:nvPr/>
        </p:nvGrpSpPr>
        <p:grpSpPr>
          <a:xfrm>
            <a:off x="643814" y="2874543"/>
            <a:ext cx="6146800" cy="1016001"/>
            <a:chOff x="643814" y="2874543"/>
            <a:chExt cx="6146800" cy="1016001"/>
          </a:xfrm>
        </p:grpSpPr>
        <p:sp>
          <p:nvSpPr>
            <p:cNvPr id="19" name="Freeform 18"/>
            <p:cNvSpPr/>
            <p:nvPr/>
          </p:nvSpPr>
          <p:spPr>
            <a:xfrm>
              <a:off x="694614" y="3877844"/>
              <a:ext cx="6096000" cy="12700"/>
            </a:xfrm>
            <a:custGeom>
              <a:avLst/>
              <a:gdLst/>
              <a:ahLst/>
              <a:cxnLst/>
              <a:rect l="l" t="t" r="r" b="b"/>
              <a:pathLst>
                <a:path w="6096000" h="12700">
                  <a:moveTo>
                    <a:pt x="0" y="0"/>
                  </a:moveTo>
                  <a:lnTo>
                    <a:pt x="0" y="0"/>
                  </a:lnTo>
                  <a:lnTo>
                    <a:pt x="6096000" y="0"/>
                  </a:lnTo>
                  <a:lnTo>
                    <a:pt x="6096000" y="0"/>
                  </a:lnTo>
                  <a:lnTo>
                    <a:pt x="6096000" y="12700"/>
                  </a:lnTo>
                  <a:lnTo>
                    <a:pt x="6096000" y="12700"/>
                  </a:lnTo>
                  <a:lnTo>
                    <a:pt x="0" y="12700"/>
                  </a:lnTo>
                  <a:lnTo>
                    <a:pt x="0" y="12700"/>
                  </a:lnTo>
                  <a:lnTo>
                    <a:pt x="0" y="0"/>
                  </a:lnTo>
                  <a:close/>
                </a:path>
              </a:pathLst>
            </a:custGeom>
            <a:solidFill>
              <a:srgbClr val="FFFFFF">
                <a:alpha val="20000"/>
              </a:srgbClr>
            </a:solidFill>
          </p:spPr>
          <p:txBody>
            <a:bodyPr lIns="127000" rIns="127000" rtlCol="0" anchor="ctr"/>
            <a:lstStyle/>
            <a:p>
              <a:pPr algn="l"/>
              <a:endParaRPr lang="en-US" sz="1100"/>
            </a:p>
          </p:txBody>
        </p:sp>
        <p:sp>
          <p:nvSpPr>
            <p:cNvPr id="20" name="TextBox 19"/>
            <p:cNvSpPr txBox="1"/>
            <p:nvPr/>
          </p:nvSpPr>
          <p:spPr>
            <a:xfrm>
              <a:off x="643814" y="2874543"/>
              <a:ext cx="717550" cy="885190"/>
            </a:xfrm>
            <a:prstGeom prst="rect">
              <a:avLst/>
            </a:prstGeom>
            <a:solidFill>
              <a:srgbClr val="FFFFFF">
                <a:alpha val="0"/>
              </a:srgbClr>
            </a:solidFill>
          </p:spPr>
          <p:txBody>
            <a:bodyPr lIns="95250" tIns="95250" rIns="0" bIns="95250" rtlCol="0" anchor="t">
              <a:spAutoFit/>
            </a:bodyPr>
            <a:lstStyle/>
            <a:p>
              <a:pPr algn="l" latinLnBrk="1">
                <a:lnSpc>
                  <a:spcPct val="113000"/>
                </a:lnSpc>
              </a:pPr>
              <a:r>
                <a:rPr lang="en-US" sz="4000">
                  <a:solidFill>
                    <a:srgbClr val="000000"/>
                  </a:solidFill>
                  <a:latin typeface="HeadLineA" charset="-127"/>
                  <a:ea typeface="HeadLineA" charset="-127"/>
                </a:rPr>
                <a:t>02</a:t>
              </a:r>
              <a:endParaRPr lang="en-US" sz="1100">
                <a:latin typeface="HeadLineA" charset="-127"/>
                <a:ea typeface="HeadLineA" charset="-127"/>
              </a:endParaRPr>
            </a:p>
          </p:txBody>
        </p:sp>
        <p:sp>
          <p:nvSpPr>
            <p:cNvPr id="21" name="TextBox 20"/>
            <p:cNvSpPr txBox="1"/>
            <p:nvPr/>
          </p:nvSpPr>
          <p:spPr>
            <a:xfrm>
              <a:off x="1761414" y="3039643"/>
              <a:ext cx="2470785" cy="746125"/>
            </a:xfrm>
            <a:prstGeom prst="rect">
              <a:avLst/>
            </a:prstGeom>
            <a:solidFill>
              <a:srgbClr val="FFFFFF">
                <a:alpha val="0"/>
              </a:srgbClr>
            </a:solidFill>
          </p:spPr>
          <p:txBody>
            <a:bodyPr wrap="square" lIns="95250" tIns="95250" rIns="0" bIns="95250" rtlCol="0" anchor="t">
              <a:spAutoFit/>
            </a:bodyPr>
            <a:lstStyle/>
            <a:p>
              <a:pPr algn="l" latinLnBrk="1">
                <a:lnSpc>
                  <a:spcPct val="113000"/>
                </a:lnSpc>
              </a:pPr>
              <a:r>
                <a:rPr lang="en-US" sz="3200">
                  <a:solidFill>
                    <a:srgbClr val="000000"/>
                  </a:solidFill>
                  <a:latin typeface="HeadLineA" charset="-127"/>
                  <a:ea typeface="HeadLineA" charset="-127"/>
                </a:rPr>
                <a:t>Form &amp; Venue</a:t>
              </a:r>
              <a:endParaRPr lang="en-US" sz="3200">
                <a:solidFill>
                  <a:srgbClr val="000000"/>
                </a:solidFill>
                <a:latin typeface="HeadLineA" charset="-127"/>
                <a:ea typeface="HeadLineA" charset="-127"/>
              </a:endParaRPr>
            </a:p>
          </p:txBody>
        </p:sp>
      </p:grpSp>
      <p:grpSp>
        <p:nvGrpSpPr>
          <p:cNvPr id="22" name="Group 6"/>
          <p:cNvGrpSpPr/>
          <p:nvPr/>
        </p:nvGrpSpPr>
        <p:grpSpPr>
          <a:xfrm>
            <a:off x="647700" y="3898900"/>
            <a:ext cx="6146800" cy="1016000"/>
            <a:chOff x="647700" y="3898900"/>
            <a:chExt cx="6146800" cy="1016000"/>
          </a:xfrm>
        </p:grpSpPr>
        <p:sp>
          <p:nvSpPr>
            <p:cNvPr id="23" name="Freeform 22"/>
            <p:cNvSpPr/>
            <p:nvPr/>
          </p:nvSpPr>
          <p:spPr>
            <a:xfrm>
              <a:off x="698500" y="4902200"/>
              <a:ext cx="6096000" cy="12700"/>
            </a:xfrm>
            <a:custGeom>
              <a:avLst/>
              <a:gdLst/>
              <a:ahLst/>
              <a:cxnLst/>
              <a:rect l="l" t="t" r="r" b="b"/>
              <a:pathLst>
                <a:path w="6096000" h="12700">
                  <a:moveTo>
                    <a:pt x="0" y="0"/>
                  </a:moveTo>
                  <a:lnTo>
                    <a:pt x="0" y="0"/>
                  </a:lnTo>
                  <a:lnTo>
                    <a:pt x="6096000" y="0"/>
                  </a:lnTo>
                  <a:lnTo>
                    <a:pt x="6096000" y="0"/>
                  </a:lnTo>
                  <a:lnTo>
                    <a:pt x="6096000" y="12700"/>
                  </a:lnTo>
                  <a:lnTo>
                    <a:pt x="6096000" y="12700"/>
                  </a:lnTo>
                  <a:lnTo>
                    <a:pt x="0" y="12700"/>
                  </a:lnTo>
                  <a:lnTo>
                    <a:pt x="0" y="12700"/>
                  </a:lnTo>
                  <a:lnTo>
                    <a:pt x="0" y="0"/>
                  </a:lnTo>
                  <a:close/>
                </a:path>
              </a:pathLst>
            </a:custGeom>
            <a:solidFill>
              <a:srgbClr val="FFFFFF">
                <a:alpha val="20000"/>
              </a:srgbClr>
            </a:solidFill>
          </p:spPr>
          <p:txBody>
            <a:bodyPr lIns="127000" rIns="127000" rtlCol="0" anchor="ctr"/>
            <a:lstStyle/>
            <a:p>
              <a:pPr algn="l"/>
              <a:endParaRPr lang="en-US" sz="1100"/>
            </a:p>
          </p:txBody>
        </p:sp>
        <p:sp>
          <p:nvSpPr>
            <p:cNvPr id="24" name="TextBox 23"/>
            <p:cNvSpPr txBox="1"/>
            <p:nvPr/>
          </p:nvSpPr>
          <p:spPr>
            <a:xfrm>
              <a:off x="647700" y="3898900"/>
              <a:ext cx="730250" cy="885190"/>
            </a:xfrm>
            <a:prstGeom prst="rect">
              <a:avLst/>
            </a:prstGeom>
            <a:solidFill>
              <a:srgbClr val="FFFFFF">
                <a:alpha val="0"/>
              </a:srgbClr>
            </a:solidFill>
          </p:spPr>
          <p:txBody>
            <a:bodyPr lIns="95250" tIns="95250" rIns="0" bIns="95250" rtlCol="0" anchor="t">
              <a:spAutoFit/>
            </a:bodyPr>
            <a:lstStyle/>
            <a:p>
              <a:pPr algn="l" latinLnBrk="1">
                <a:lnSpc>
                  <a:spcPct val="113000"/>
                </a:lnSpc>
              </a:pPr>
              <a:r>
                <a:rPr lang="en-US" sz="4000">
                  <a:solidFill>
                    <a:srgbClr val="000000"/>
                  </a:solidFill>
                  <a:latin typeface="HeadLineA" charset="-127"/>
                  <a:ea typeface="HeadLineA" charset="-127"/>
                </a:rPr>
                <a:t>03</a:t>
              </a:r>
              <a:endParaRPr lang="en-US" sz="1100">
                <a:latin typeface="HeadLineA" charset="-127"/>
                <a:ea typeface="HeadLineA" charset="-127"/>
              </a:endParaRPr>
            </a:p>
          </p:txBody>
        </p:sp>
        <p:sp>
          <p:nvSpPr>
            <p:cNvPr id="25" name="TextBox 24"/>
            <p:cNvSpPr txBox="1"/>
            <p:nvPr/>
          </p:nvSpPr>
          <p:spPr>
            <a:xfrm>
              <a:off x="1765300" y="4067175"/>
              <a:ext cx="3733800" cy="746125"/>
            </a:xfrm>
            <a:prstGeom prst="rect">
              <a:avLst/>
            </a:prstGeom>
            <a:solidFill>
              <a:srgbClr val="FFFFFF">
                <a:alpha val="0"/>
              </a:srgbClr>
            </a:solidFill>
          </p:spPr>
          <p:txBody>
            <a:bodyPr lIns="95250" tIns="95250" rIns="0" bIns="95250" rtlCol="0" anchor="t">
              <a:spAutoFit/>
            </a:bodyPr>
            <a:lstStyle/>
            <a:p>
              <a:pPr algn="l" latinLnBrk="1">
                <a:lnSpc>
                  <a:spcPct val="113000"/>
                </a:lnSpc>
              </a:pPr>
              <a:r>
                <a:rPr lang="en-US" sz="3200">
                  <a:solidFill>
                    <a:srgbClr val="000000"/>
                  </a:solidFill>
                  <a:latin typeface="HeadLineA" charset="-127"/>
                  <a:ea typeface="HeadLineA" charset="-127"/>
                </a:rPr>
                <a:t>Exhibition Invited Artists</a:t>
              </a:r>
              <a:endParaRPr lang="en-US" sz="3200">
                <a:latin typeface="HeadLineA" charset="-127"/>
                <a:ea typeface="HeadLineA" charset="-127"/>
              </a:endParaRPr>
            </a:p>
          </p:txBody>
        </p:sp>
      </p:grpSp>
      <p:grpSp>
        <p:nvGrpSpPr>
          <p:cNvPr id="26" name="Group 7"/>
          <p:cNvGrpSpPr/>
          <p:nvPr/>
        </p:nvGrpSpPr>
        <p:grpSpPr>
          <a:xfrm>
            <a:off x="647700" y="4914900"/>
            <a:ext cx="2349500" cy="914400"/>
            <a:chOff x="647700" y="4914900"/>
            <a:chExt cx="2349500" cy="914400"/>
          </a:xfrm>
        </p:grpSpPr>
        <p:sp>
          <p:nvSpPr>
            <p:cNvPr id="27" name="TextBox 26"/>
            <p:cNvSpPr txBox="1"/>
            <p:nvPr/>
          </p:nvSpPr>
          <p:spPr>
            <a:xfrm>
              <a:off x="647700" y="4914900"/>
              <a:ext cx="717550" cy="885190"/>
            </a:xfrm>
            <a:prstGeom prst="rect">
              <a:avLst/>
            </a:prstGeom>
            <a:solidFill>
              <a:srgbClr val="FFFFFF">
                <a:alpha val="0"/>
              </a:srgbClr>
            </a:solidFill>
          </p:spPr>
          <p:txBody>
            <a:bodyPr lIns="95250" tIns="95250" rIns="0" bIns="95250" rtlCol="0" anchor="t">
              <a:spAutoFit/>
            </a:bodyPr>
            <a:lstStyle/>
            <a:p>
              <a:pPr algn="l" latinLnBrk="1">
                <a:lnSpc>
                  <a:spcPct val="113000"/>
                </a:lnSpc>
              </a:pPr>
              <a:r>
                <a:rPr lang="en-US" sz="4000">
                  <a:solidFill>
                    <a:srgbClr val="000000"/>
                  </a:solidFill>
                  <a:latin typeface="HeadLineA" charset="-127"/>
                  <a:ea typeface="HeadLineA" charset="-127"/>
                </a:rPr>
                <a:t>04</a:t>
              </a:r>
              <a:endParaRPr lang="en-US" sz="1100">
                <a:latin typeface="HeadLineA" charset="-127"/>
                <a:ea typeface="HeadLineA" charset="-127"/>
              </a:endParaRPr>
            </a:p>
          </p:txBody>
        </p:sp>
        <p:sp>
          <p:nvSpPr>
            <p:cNvPr id="28" name="TextBox 27"/>
            <p:cNvSpPr txBox="1"/>
            <p:nvPr/>
          </p:nvSpPr>
          <p:spPr>
            <a:xfrm>
              <a:off x="1765300" y="5083175"/>
              <a:ext cx="1231900" cy="746125"/>
            </a:xfrm>
            <a:prstGeom prst="rect">
              <a:avLst/>
            </a:prstGeom>
            <a:solidFill>
              <a:srgbClr val="FFFFFF">
                <a:alpha val="0"/>
              </a:srgbClr>
            </a:solidFill>
          </p:spPr>
          <p:txBody>
            <a:bodyPr lIns="95250" tIns="95250" rIns="0" bIns="95250" rtlCol="0" anchor="t">
              <a:spAutoFit/>
            </a:bodyPr>
            <a:lstStyle/>
            <a:p>
              <a:pPr algn="l" latinLnBrk="1">
                <a:lnSpc>
                  <a:spcPct val="113000"/>
                </a:lnSpc>
              </a:pPr>
              <a:r>
                <a:rPr lang="en-US" sz="3200">
                  <a:solidFill>
                    <a:srgbClr val="000000"/>
                  </a:solidFill>
                  <a:latin typeface="HeadLineA" charset="-127"/>
                  <a:ea typeface="HeadLineA" charset="-127"/>
                </a:rPr>
                <a:t>Budget</a:t>
              </a:r>
              <a:endParaRPr lang="en-US" sz="3200">
                <a:solidFill>
                  <a:srgbClr val="000000"/>
                </a:solidFill>
                <a:latin typeface="HeadLineA" charset="-127"/>
                <a:ea typeface="HeadLineA" charset="-127"/>
              </a:endParaRPr>
            </a:p>
          </p:txBody>
        </p:sp>
      </p:grpSp>
      <p:pic>
        <p:nvPicPr>
          <p:cNvPr id="29" name="Picture 8"/>
          <p:cNvPicPr>
            <a:picLocks noChangeAspect="1"/>
          </p:cNvPicPr>
          <p:nvPr/>
        </p:nvPicPr>
        <p:blipFill>
          <a:blip r:embed="rId1"/>
          <a:stretch>
            <a:fillRect/>
          </a:stretch>
        </p:blipFill>
        <p:spPr>
          <a:xfrm>
            <a:off x="6532232" y="0"/>
            <a:ext cx="5024768" cy="6505948"/>
          </a:xfrm>
          <a:prstGeom prst="rect">
            <a:avLst/>
          </a:prstGeom>
        </p:spPr>
      </p:pic>
    </p:spTree>
  </p:cSld>
  <p:clrMapOvr>
    <a:masterClrMapping/>
  </p:clrMapOvr>
  <p:transition spd="med">
    <p:fade/>
  </p:transition>
  <p:timing>
    <p:tnLst>
      <p:par>
        <p:cTn id="1" dur="indefinite" restart="never" nodeType="tmRoot">
          <p:childTnLst>
            <p:seq concurrent="0"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10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1000"/>
                                        <p:tgtEl>
                                          <p:spTgt spid="1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1000"/>
                                        <p:tgtEl>
                                          <p:spTgt spid="22"/>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fade">
                                      <p:cBhvr>
                                        <p:cTn id="25" dur="1000"/>
                                        <p:tgtEl>
                                          <p:spTgt spid="2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fade">
                                      <p:cBhvr>
                                        <p:cTn id="28" dur="1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bldLvl="0" animBg="1"/>
      <p:bldP spid="12" grpId="0" animBg="1"/>
      <p:bldP spid="15" grpId="0" animBg="1"/>
      <p:bldP spid="18" grpId="0" bldLvl="0" animBg="1"/>
      <p:bldP spid="22" grpId="0" animBg="1"/>
      <p:bldP spid="26" grpId="0" bldLvl="0" animBg="1"/>
      <p:bldP spid="2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30" name="Picture 1"/>
          <p:cNvPicPr>
            <a:picLocks noChangeAspect="1"/>
          </p:cNvPicPr>
          <p:nvPr/>
        </p:nvPicPr>
        <p:blipFill>
          <a:blip r:embed="rId1"/>
          <a:stretch>
            <a:fillRect/>
          </a:stretch>
        </p:blipFill>
        <p:spPr>
          <a:xfrm>
            <a:off x="6543954" y="-25"/>
            <a:ext cx="5013027" cy="6490746"/>
          </a:xfrm>
          <a:prstGeom prst="rect">
            <a:avLst/>
          </a:prstGeom>
        </p:spPr>
      </p:pic>
      <p:sp>
        <p:nvSpPr>
          <p:cNvPr id="31" name="TextBox 2"/>
          <p:cNvSpPr txBox="1"/>
          <p:nvPr/>
        </p:nvSpPr>
        <p:spPr>
          <a:xfrm>
            <a:off x="977900" y="1193800"/>
            <a:ext cx="2806700" cy="885190"/>
          </a:xfrm>
          <a:prstGeom prst="rect">
            <a:avLst/>
          </a:prstGeom>
          <a:solidFill>
            <a:srgbClr val="FFFFFF">
              <a:alpha val="0"/>
            </a:srgbClr>
          </a:solidFill>
        </p:spPr>
        <p:txBody>
          <a:bodyPr lIns="95250" tIns="95250" rIns="0" bIns="95250" rtlCol="0" anchor="t">
            <a:spAutoFit/>
          </a:bodyPr>
          <a:lstStyle/>
          <a:p>
            <a:pPr algn="l" latinLnBrk="1">
              <a:lnSpc>
                <a:spcPct val="113000"/>
              </a:lnSpc>
            </a:pPr>
            <a:r>
              <a:rPr lang="en-US" sz="4000" b="1">
                <a:solidFill>
                  <a:srgbClr val="000000"/>
                </a:solidFill>
                <a:latin typeface="HeadLineA" charset="-127"/>
                <a:ea typeface="HeadLineA" charset="-127"/>
              </a:rPr>
              <a:t>01</a:t>
            </a:r>
            <a:endParaRPr lang="en-US" sz="1100">
              <a:latin typeface="HeadLineA" charset="-127"/>
              <a:ea typeface="HeadLineA" charset="-127"/>
            </a:endParaRPr>
          </a:p>
        </p:txBody>
      </p:sp>
      <p:sp>
        <p:nvSpPr>
          <p:cNvPr id="32" name="TextBox 3"/>
          <p:cNvSpPr txBox="1"/>
          <p:nvPr/>
        </p:nvSpPr>
        <p:spPr>
          <a:xfrm>
            <a:off x="1016000" y="2686418"/>
            <a:ext cx="4419600" cy="2275205"/>
          </a:xfrm>
          <a:prstGeom prst="rect">
            <a:avLst/>
          </a:prstGeom>
          <a:solidFill>
            <a:srgbClr val="FFFFFF">
              <a:alpha val="0"/>
            </a:srgbClr>
          </a:solidFill>
        </p:spPr>
        <p:txBody>
          <a:bodyPr lIns="95250" tIns="95250" rIns="0" bIns="95250" rtlCol="0" anchor="t">
            <a:spAutoFit/>
          </a:bodyPr>
          <a:lstStyle/>
          <a:p>
            <a:pPr algn="l" latinLnBrk="1">
              <a:lnSpc>
                <a:spcPct val="113000"/>
              </a:lnSpc>
            </a:pPr>
            <a:r>
              <a:rPr lang="en-US" sz="4000">
                <a:solidFill>
                  <a:srgbClr val="000000"/>
                </a:solidFill>
                <a:latin typeface="HeadLineA" charset="-127"/>
                <a:ea typeface="HeadLineA" charset="-127"/>
              </a:rPr>
              <a:t>Conception</a:t>
            </a:r>
            <a:endParaRPr lang="en-US" sz="4000">
              <a:latin typeface="HeadLineA" charset="-127"/>
              <a:ea typeface="HeadLineA" charset="-127"/>
            </a:endParaRPr>
          </a:p>
          <a:p>
            <a:pPr latinLnBrk="1">
              <a:lnSpc>
                <a:spcPct val="113000"/>
              </a:lnSpc>
            </a:pPr>
            <a:r>
              <a:rPr lang="en-US" sz="4000">
                <a:solidFill>
                  <a:srgbClr val="000000"/>
                </a:solidFill>
                <a:latin typeface="HeadLineA" charset="-127"/>
                <a:ea typeface="HeadLineA" charset="-127"/>
              </a:rPr>
              <a:t>&amp;</a:t>
            </a:r>
            <a:endParaRPr lang="en-US" sz="4000">
              <a:solidFill>
                <a:srgbClr val="000000"/>
              </a:solidFill>
              <a:latin typeface="HeadLineA" charset="-127"/>
              <a:ea typeface="HeadLineA" charset="-127"/>
            </a:endParaRPr>
          </a:p>
          <a:p>
            <a:pPr latinLnBrk="1">
              <a:lnSpc>
                <a:spcPct val="113000"/>
              </a:lnSpc>
            </a:pPr>
            <a:r>
              <a:rPr lang="en-US" sz="4000">
                <a:solidFill>
                  <a:srgbClr val="000000"/>
                </a:solidFill>
                <a:latin typeface="HeadLineA" charset="-127"/>
                <a:ea typeface="HeadLineA" charset="-127"/>
              </a:rPr>
              <a:t>Theme</a:t>
            </a:r>
            <a:endParaRPr lang="en-US" sz="4000">
              <a:solidFill>
                <a:srgbClr val="000000"/>
              </a:solidFill>
              <a:latin typeface="HeadLineA" charset="-127"/>
              <a:ea typeface="HeadLineA" charset="-127"/>
            </a:endParaRPr>
          </a:p>
        </p:txBody>
      </p:sp>
    </p:spTree>
  </p:cSld>
  <p:clrMapOvr>
    <a:masterClrMapping/>
  </p:clrMapOvr>
  <p:transition spd="med">
    <p:fade/>
  </p:transition>
  <p:timing>
    <p:tnLst>
      <p:par>
        <p:cTn id="1" dur="indefinite" restart="never" nodeType="tmRoot">
          <p:childTnLst>
            <p:seq concurrent="0"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fade">
                                      <p:cBhvr>
                                        <p:cTn id="10" dur="1000"/>
                                        <p:tgtEl>
                                          <p:spTgt spid="3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fade">
                                      <p:cBhvr>
                                        <p:cTn id="13"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bldLvl="0" animBg="1"/>
      <p:bldP spid="32" grpId="0"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33" name="TextBox 1"/>
          <p:cNvSpPr txBox="1"/>
          <p:nvPr/>
        </p:nvSpPr>
        <p:spPr>
          <a:xfrm>
            <a:off x="393700" y="368300"/>
            <a:ext cx="2425700" cy="749300"/>
          </a:xfrm>
          <a:prstGeom prst="rect">
            <a:avLst/>
          </a:prstGeom>
          <a:solidFill>
            <a:srgbClr val="FFFFFF">
              <a:alpha val="0"/>
            </a:srgbClr>
          </a:solidFill>
        </p:spPr>
        <p:txBody>
          <a:bodyPr lIns="0" tIns="0" rIns="0" bIns="0" rtlCol="0" anchor="t">
            <a:spAutoFit/>
          </a:bodyPr>
          <a:lstStyle/>
          <a:p>
            <a:pPr algn="l"/>
            <a:endParaRPr lang="en-US" sz="1100"/>
          </a:p>
        </p:txBody>
      </p:sp>
      <p:pic>
        <p:nvPicPr>
          <p:cNvPr id="34" name="Picture 2"/>
          <p:cNvPicPr>
            <a:picLocks noChangeAspect="1"/>
          </p:cNvPicPr>
          <p:nvPr/>
        </p:nvPicPr>
        <p:blipFill>
          <a:blip r:embed="rId1"/>
          <a:stretch>
            <a:fillRect/>
          </a:stretch>
        </p:blipFill>
        <p:spPr>
          <a:xfrm>
            <a:off x="2961513" y="368300"/>
            <a:ext cx="4770863" cy="5906308"/>
          </a:xfrm>
          <a:prstGeom prst="rect">
            <a:avLst/>
          </a:prstGeom>
        </p:spPr>
      </p:pic>
      <p:sp>
        <p:nvSpPr>
          <p:cNvPr id="35" name="TextBox 3"/>
          <p:cNvSpPr txBox="1"/>
          <p:nvPr/>
        </p:nvSpPr>
        <p:spPr>
          <a:xfrm>
            <a:off x="248247" y="998868"/>
            <a:ext cx="3716834" cy="3111500"/>
          </a:xfrm>
          <a:prstGeom prst="rect">
            <a:avLst/>
          </a:prstGeom>
          <a:solidFill>
            <a:srgbClr val="FFFFFF">
              <a:alpha val="0"/>
            </a:srgbClr>
          </a:solidFill>
        </p:spPr>
        <p:txBody>
          <a:bodyPr lIns="95250" tIns="95250" rIns="0" bIns="95250" rtlCol="0" anchor="t">
            <a:spAutoFit/>
          </a:bodyPr>
          <a:lstStyle/>
          <a:p>
            <a:pPr algn="l" latinLnBrk="1">
              <a:lnSpc>
                <a:spcPct val="113000"/>
              </a:lnSpc>
            </a:pPr>
            <a:r>
              <a:rPr lang="en-US" sz="1660" i="1">
                <a:solidFill>
                  <a:srgbClr val="FFFFFF"/>
                </a:solidFill>
                <a:latin typeface="Lineton Sans" panose="02000806040000020004"/>
                <a:ea typeface="Lineton Sans" panose="02000806040000020004"/>
              </a:rPr>
              <a:t> The exhibition will examine the impact of bionic technologies on our</a:t>
            </a:r>
            <a:r>
              <a:rPr lang="en-US" sz="1660" i="1">
                <a:solidFill>
                  <a:srgbClr val="FFFFFF"/>
                </a:solidFill>
                <a:highlight>
                  <a:srgbClr val="3DD0D8">
                    <a:alpha val="100000"/>
                    <a:alpha val="100000"/>
                  </a:srgbClr>
                </a:highlight>
                <a:latin typeface="Lineton Sans" panose="02000806040000020004"/>
                <a:ea typeface="Lineton Sans" panose="02000806040000020004"/>
              </a:rPr>
              <a:t>sense</a:t>
            </a:r>
            <a:r>
              <a:rPr lang="en-US" sz="1660" i="1">
                <a:solidFill>
                  <a:srgbClr val="FFFFFF"/>
                </a:solidFill>
                <a:latin typeface="Lineton Sans" panose="02000806040000020004"/>
                <a:ea typeface="Lineton Sans" panose="02000806040000020004"/>
              </a:rPr>
              <a:t>of self, our</a:t>
            </a:r>
            <a:r>
              <a:rPr lang="en-US" sz="1660" i="1">
                <a:solidFill>
                  <a:srgbClr val="FFFFFF"/>
                </a:solidFill>
                <a:highlight>
                  <a:srgbClr val="3DD0D8">
                    <a:alpha val="100000"/>
                    <a:alpha val="100000"/>
                  </a:srgbClr>
                </a:highlight>
                <a:latin typeface="Lineton Sans" panose="02000806040000020004"/>
                <a:ea typeface="Lineton Sans" panose="02000806040000020004"/>
              </a:rPr>
              <a:t>relationships</a:t>
            </a:r>
            <a:r>
              <a:rPr lang="en-US" sz="1660" i="1">
                <a:solidFill>
                  <a:srgbClr val="FFFFFF"/>
                </a:solidFill>
                <a:latin typeface="Lineton Sans" panose="02000806040000020004"/>
                <a:ea typeface="Lineton Sans" panose="02000806040000020004"/>
              </a:rPr>
              <a:t>with others, and our connection to the natural world. The works in the exhibition will explore the ways in which bionics can both enhance and constrain human capabilities, and the ethical and social implications of integrating technology into the human body.</a:t>
            </a:r>
            <a:endParaRPr lang="en-US" sz="1100"/>
          </a:p>
        </p:txBody>
      </p:sp>
      <p:sp>
        <p:nvSpPr>
          <p:cNvPr id="36" name="TextBox 4"/>
          <p:cNvSpPr txBox="1"/>
          <p:nvPr/>
        </p:nvSpPr>
        <p:spPr>
          <a:xfrm>
            <a:off x="248247" y="4206532"/>
            <a:ext cx="3610303" cy="1746250"/>
          </a:xfrm>
          <a:prstGeom prst="rect">
            <a:avLst/>
          </a:prstGeom>
          <a:solidFill>
            <a:srgbClr val="FFFFFF">
              <a:alpha val="0"/>
            </a:srgbClr>
          </a:solidFill>
        </p:spPr>
        <p:txBody>
          <a:bodyPr lIns="95250" tIns="95250" rIns="0" bIns="95250" rtlCol="0" anchor="t">
            <a:spAutoFit/>
          </a:bodyPr>
          <a:lstStyle/>
          <a:p>
            <a:pPr algn="l" latinLnBrk="1">
              <a:lnSpc>
                <a:spcPct val="113000"/>
              </a:lnSpc>
            </a:pPr>
            <a:r>
              <a:rPr lang="en-US" sz="1735" i="1">
                <a:solidFill>
                  <a:srgbClr val="FFFFFF"/>
                </a:solidFill>
                <a:latin typeface="Lineton Sans" panose="02000806040000020004"/>
                <a:ea typeface="Lineton Sans" panose="02000806040000020004"/>
              </a:rPr>
              <a:t>The exhibition would feature a variety of works by contemporary artists, including</a:t>
            </a:r>
            <a:r>
              <a:rPr lang="en-US" sz="1735" i="1">
                <a:solidFill>
                  <a:srgbClr val="FFFFFF"/>
                </a:solidFill>
                <a:highlight>
                  <a:srgbClr val="741328">
                    <a:alpha val="100000"/>
                    <a:alpha val="100000"/>
                  </a:srgbClr>
                </a:highlight>
                <a:latin typeface="Lineton Sans" panose="02000806040000020004"/>
                <a:ea typeface="Lineton Sans" panose="02000806040000020004"/>
              </a:rPr>
              <a:t>installations, sculptures, and digital media</a:t>
            </a:r>
            <a:r>
              <a:rPr lang="en-US" sz="1735" i="1">
                <a:solidFill>
                  <a:srgbClr val="FFFFFF"/>
                </a:solidFill>
                <a:latin typeface="Lineton Sans" panose="02000806040000020004"/>
                <a:ea typeface="Lineton Sans" panose="02000806040000020004"/>
              </a:rPr>
              <a:t>,</a:t>
            </a:r>
            <a:r>
              <a:rPr lang="en-US" sz="1735" i="1">
                <a:solidFill>
                  <a:srgbClr val="FFFFFF"/>
                </a:solidFill>
                <a:latin typeface="Lineton Sans" panose="02000806040000020004"/>
                <a:ea typeface="Lineton Sans" panose="02000806040000020004"/>
              </a:rPr>
              <a:t>that explore the theme of alienation and bionic</a:t>
            </a:r>
            <a:r>
              <a:rPr lang="en-US" sz="1740" i="1">
                <a:solidFill>
                  <a:srgbClr val="FFFFFF"/>
                </a:solidFill>
                <a:latin typeface="Lineton Sans" panose="02000806040000020004"/>
                <a:ea typeface="Lineton Sans" panose="02000806040000020004"/>
              </a:rPr>
              <a:t>technology. </a:t>
            </a:r>
            <a:endParaRPr lang="en-US" sz="1100"/>
          </a:p>
        </p:txBody>
      </p:sp>
      <p:sp>
        <p:nvSpPr>
          <p:cNvPr id="37" name="TextBox 5"/>
          <p:cNvSpPr txBox="1"/>
          <p:nvPr/>
        </p:nvSpPr>
        <p:spPr>
          <a:xfrm>
            <a:off x="7196086" y="998741"/>
            <a:ext cx="4193031" cy="4667250"/>
          </a:xfrm>
          <a:prstGeom prst="rect">
            <a:avLst/>
          </a:prstGeom>
          <a:solidFill>
            <a:srgbClr val="FFFFFF">
              <a:alpha val="0"/>
            </a:srgbClr>
          </a:solidFill>
        </p:spPr>
        <p:txBody>
          <a:bodyPr lIns="95250" tIns="95250" rIns="0" bIns="95250" rtlCol="0" anchor="t">
            <a:spAutoFit/>
          </a:bodyPr>
          <a:lstStyle/>
          <a:p>
            <a:pPr algn="l" latinLnBrk="1">
              <a:lnSpc>
                <a:spcPct val="113000"/>
              </a:lnSpc>
            </a:pPr>
            <a:r>
              <a:rPr lang="en-US" sz="1600" i="1">
                <a:solidFill>
                  <a:srgbClr val="FFFFFF"/>
                </a:solidFill>
                <a:latin typeface="Lineton Sans" panose="02000806040000020004"/>
                <a:ea typeface="Lineton Sans" panose="02000806040000020004"/>
              </a:rPr>
              <a:t> </a:t>
            </a:r>
            <a:r>
              <a:rPr lang="en-US" sz="1600" i="1">
                <a:solidFill>
                  <a:srgbClr val="FFFFFF"/>
                </a:solidFill>
                <a:latin typeface="Lineton Sans" panose="02000806040000020004"/>
                <a:ea typeface="Lineton Sans" panose="02000806040000020004"/>
              </a:rPr>
              <a:t>The theme of "Alienation &amp; bionic" centers around the ways in which bionic technology can both enhance and constrain human capabilities, and the impact this can have on our sense of self and our relationships with others.</a:t>
            </a:r>
            <a:endParaRPr lang="en-US" sz="1100"/>
          </a:p>
          <a:p>
            <a:pPr latinLnBrk="1"/>
          </a:p>
          <a:p>
            <a:pPr latinLnBrk="1">
              <a:lnSpc>
                <a:spcPct val="113000"/>
              </a:lnSpc>
            </a:pPr>
            <a:r>
              <a:rPr lang="en-US" sz="1600" i="1">
                <a:solidFill>
                  <a:srgbClr val="FFFFFF"/>
                </a:solidFill>
                <a:latin typeface="Lineton Sans" panose="02000806040000020004"/>
                <a:ea typeface="Lineton Sans" panose="02000806040000020004"/>
              </a:rPr>
              <a:t>The exhibition explores the following</a:t>
            </a:r>
            <a:r>
              <a:rPr lang="en-US" sz="1600" i="1">
                <a:solidFill>
                  <a:srgbClr val="FFFFFF"/>
                </a:solidFill>
                <a:highlight>
                  <a:srgbClr val="C7346A">
                    <a:alpha val="100000"/>
                    <a:alpha val="100000"/>
                  </a:srgbClr>
                </a:highlight>
                <a:latin typeface="Lineton Sans" panose="02000806040000020004"/>
                <a:ea typeface="Lineton Sans" panose="02000806040000020004"/>
              </a:rPr>
              <a:t>questions:</a:t>
            </a:r>
            <a:endParaRPr lang="en-US" sz="1600" i="1">
              <a:solidFill>
                <a:srgbClr val="FFFFFF"/>
              </a:solidFill>
              <a:highlight>
                <a:srgbClr val="C7346A">
                  <a:alpha val="100000"/>
                  <a:alpha val="100000"/>
                </a:srgbClr>
              </a:highlight>
              <a:latin typeface="Lineton Sans" panose="02000806040000020004"/>
              <a:ea typeface="Lineton Sans" panose="02000806040000020004"/>
            </a:endParaRPr>
          </a:p>
          <a:p>
            <a:pPr latinLnBrk="1">
              <a:lnSpc>
                <a:spcPct val="113000"/>
              </a:lnSpc>
            </a:pPr>
            <a:r>
              <a:rPr lang="en-US" sz="1600" i="1">
                <a:solidFill>
                  <a:srgbClr val="FFFFFF"/>
                </a:solidFill>
                <a:latin typeface="Lineton Sans" panose="02000806040000020004"/>
                <a:ea typeface="Lineton Sans" panose="02000806040000020004"/>
              </a:rPr>
              <a:t> How does the use of bionic technology affect our understanding of what it means to be human?</a:t>
            </a:r>
            <a:endParaRPr lang="en-US" sz="1600" i="1">
              <a:solidFill>
                <a:srgbClr val="FFFFFF"/>
              </a:solidFill>
              <a:latin typeface="Lineton Sans" panose="02000806040000020004"/>
              <a:ea typeface="Lineton Sans" panose="02000806040000020004"/>
            </a:endParaRPr>
          </a:p>
          <a:p>
            <a:pPr latinLnBrk="1">
              <a:lnSpc>
                <a:spcPct val="113000"/>
              </a:lnSpc>
            </a:pPr>
            <a:r>
              <a:rPr lang="en-US" sz="1600" i="1">
                <a:solidFill>
                  <a:srgbClr val="FFFFFF"/>
                </a:solidFill>
                <a:latin typeface="Lineton Sans" panose="02000806040000020004"/>
                <a:ea typeface="Lineton Sans" panose="02000806040000020004"/>
              </a:rPr>
              <a:t>What are the social and ethical implications of integrating technology into the human body?</a:t>
            </a:r>
            <a:endParaRPr lang="en-US" sz="1600" i="1">
              <a:solidFill>
                <a:srgbClr val="FFFFFF"/>
              </a:solidFill>
              <a:latin typeface="Lineton Sans" panose="02000806040000020004"/>
              <a:ea typeface="Lineton Sans" panose="02000806040000020004"/>
            </a:endParaRPr>
          </a:p>
          <a:p>
            <a:pPr latinLnBrk="1">
              <a:lnSpc>
                <a:spcPct val="113000"/>
              </a:lnSpc>
            </a:pPr>
            <a:r>
              <a:rPr lang="en-US" sz="1600" i="1">
                <a:solidFill>
                  <a:srgbClr val="FFFFFF"/>
                </a:solidFill>
                <a:latin typeface="Lineton Sans" panose="02000806040000020004"/>
                <a:ea typeface="Lineton Sans" panose="02000806040000020004"/>
              </a:rPr>
              <a:t>How can bionic technology both enhance and constrain human capabilities?</a:t>
            </a:r>
            <a:endParaRPr lang="en-US" sz="1600" i="1">
              <a:solidFill>
                <a:srgbClr val="FFFFFF"/>
              </a:solidFill>
              <a:latin typeface="Lineton Sans" panose="02000806040000020004"/>
              <a:ea typeface="Lineton Sans" panose="02000806040000020004"/>
            </a:endParaRPr>
          </a:p>
          <a:p>
            <a:pPr latinLnBrk="1">
              <a:lnSpc>
                <a:spcPct val="113000"/>
              </a:lnSpc>
            </a:pPr>
            <a:r>
              <a:rPr lang="en-US" sz="1600" i="1">
                <a:solidFill>
                  <a:srgbClr val="FFFFFF"/>
                </a:solidFill>
                <a:latin typeface="Lineton Sans" panose="02000806040000020004"/>
                <a:ea typeface="Lineton Sans" panose="02000806040000020004"/>
              </a:rPr>
              <a:t>What impact does bionic technology have on our sense of self and our relationships with others?</a:t>
            </a:r>
            <a:endParaRPr lang="en-US" sz="1600" i="1">
              <a:solidFill>
                <a:srgbClr val="FFFFFF"/>
              </a:solidFill>
              <a:latin typeface="Lineton Sans" panose="02000806040000020004"/>
              <a:ea typeface="Lineton Sans" panose="02000806040000020004"/>
            </a:endParaRPr>
          </a:p>
        </p:txBody>
      </p:sp>
    </p:spTree>
  </p:cSld>
  <p:clrMapOvr>
    <a:masterClrMapping/>
  </p:clrMapOvr>
  <p:transition spd="med">
    <p:fade/>
  </p:transition>
  <p:timing>
    <p:tnLst>
      <p:par>
        <p:cTn id="1" dur="indefinite" restart="never" nodeType="tmRoot">
          <p:childTnLst>
            <p:seq concurrent="0"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1000"/>
                                        <p:tgtEl>
                                          <p:spTgt spid="3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fade">
                                      <p:cBhvr>
                                        <p:cTn id="10" dur="1000"/>
                                        <p:tgtEl>
                                          <p:spTgt spid="3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5"/>
                                        </p:tgtEl>
                                        <p:attrNameLst>
                                          <p:attrName>style.visibility</p:attrName>
                                        </p:attrNameLst>
                                      </p:cBhvr>
                                      <p:to>
                                        <p:strVal val="visible"/>
                                      </p:to>
                                    </p:set>
                                    <p:animEffect transition="in" filter="fade">
                                      <p:cBhvr>
                                        <p:cTn id="13" dur="1000"/>
                                        <p:tgtEl>
                                          <p:spTgt spid="3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fade">
                                      <p:cBhvr>
                                        <p:cTn id="16" dur="1000"/>
                                        <p:tgtEl>
                                          <p:spTgt spid="3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fade">
                                      <p:cBhvr>
                                        <p:cTn id="19" dur="10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animBg="1"/>
      <p:bldP spid="35" grpId="0" animBg="1"/>
      <p:bldP spid="36" grpId="0" animBg="1"/>
      <p:bldP spid="3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38" name="Picture 1"/>
          <p:cNvPicPr>
            <a:picLocks noChangeAspect="1"/>
          </p:cNvPicPr>
          <p:nvPr/>
        </p:nvPicPr>
        <p:blipFill>
          <a:blip r:embed="rId1"/>
          <a:stretch>
            <a:fillRect/>
          </a:stretch>
        </p:blipFill>
        <p:spPr>
          <a:xfrm>
            <a:off x="6533909" y="0"/>
            <a:ext cx="5023088" cy="6503774"/>
          </a:xfrm>
          <a:prstGeom prst="rect">
            <a:avLst/>
          </a:prstGeom>
        </p:spPr>
      </p:pic>
      <p:sp>
        <p:nvSpPr>
          <p:cNvPr id="39" name="TextBox 2"/>
          <p:cNvSpPr txBox="1"/>
          <p:nvPr/>
        </p:nvSpPr>
        <p:spPr>
          <a:xfrm>
            <a:off x="1013713" y="1224420"/>
            <a:ext cx="3898900" cy="901700"/>
          </a:xfrm>
          <a:prstGeom prst="rect">
            <a:avLst/>
          </a:prstGeom>
          <a:solidFill>
            <a:srgbClr val="FFFFFF">
              <a:alpha val="0"/>
            </a:srgbClr>
          </a:solidFill>
        </p:spPr>
        <p:txBody>
          <a:bodyPr lIns="95250" tIns="95250" rIns="0" bIns="95250" rtlCol="0" anchor="t">
            <a:spAutoFit/>
          </a:bodyPr>
          <a:lstStyle/>
          <a:p>
            <a:pPr algn="l" latinLnBrk="1">
              <a:lnSpc>
                <a:spcPct val="113000"/>
              </a:lnSpc>
            </a:pPr>
            <a:r>
              <a:rPr lang="en-US" sz="4000" b="1">
                <a:solidFill>
                  <a:srgbClr val="000000"/>
                </a:solidFill>
                <a:latin typeface="Impact" panose="020B0806030902050204"/>
                <a:ea typeface="Impact" panose="020B0806030902050204"/>
              </a:rPr>
              <a:t>02</a:t>
            </a:r>
            <a:endParaRPr lang="en-US" sz="1100"/>
          </a:p>
        </p:txBody>
      </p:sp>
      <p:sp>
        <p:nvSpPr>
          <p:cNvPr id="40" name="TextBox 3"/>
          <p:cNvSpPr txBox="1"/>
          <p:nvPr/>
        </p:nvSpPr>
        <p:spPr>
          <a:xfrm>
            <a:off x="1013625" y="2738730"/>
            <a:ext cx="4559300" cy="2095500"/>
          </a:xfrm>
          <a:prstGeom prst="rect">
            <a:avLst/>
          </a:prstGeom>
          <a:solidFill>
            <a:srgbClr val="FFFFFF">
              <a:alpha val="0"/>
            </a:srgbClr>
          </a:solidFill>
        </p:spPr>
        <p:txBody>
          <a:bodyPr lIns="95250" tIns="95250" rIns="0" bIns="95250" rtlCol="0" anchor="t">
            <a:spAutoFit/>
          </a:bodyPr>
          <a:lstStyle/>
          <a:p>
            <a:pPr algn="l" latinLnBrk="1">
              <a:lnSpc>
                <a:spcPct val="113000"/>
              </a:lnSpc>
            </a:pPr>
            <a:r>
              <a:rPr lang="en-US" sz="3600">
                <a:solidFill>
                  <a:srgbClr val="000000"/>
                </a:solidFill>
                <a:latin typeface="Impact" panose="020B0806030902050204"/>
                <a:ea typeface="Impact" panose="020B0806030902050204"/>
              </a:rPr>
              <a:t>Form</a:t>
            </a:r>
            <a:endParaRPr lang="en-US" sz="1100"/>
          </a:p>
          <a:p>
            <a:pPr latinLnBrk="1">
              <a:lnSpc>
                <a:spcPct val="113000"/>
              </a:lnSpc>
            </a:pPr>
            <a:r>
              <a:rPr lang="en-US" sz="3600">
                <a:solidFill>
                  <a:srgbClr val="000000"/>
                </a:solidFill>
                <a:latin typeface="Impact" panose="020B0806030902050204"/>
                <a:ea typeface="Impact" panose="020B0806030902050204"/>
              </a:rPr>
              <a:t>&amp;</a:t>
            </a:r>
            <a:endParaRPr lang="en-US" sz="3600">
              <a:solidFill>
                <a:srgbClr val="000000"/>
              </a:solidFill>
              <a:latin typeface="Impact" panose="020B0806030902050204"/>
              <a:ea typeface="Impact" panose="020B0806030902050204"/>
            </a:endParaRPr>
          </a:p>
          <a:p>
            <a:pPr latinLnBrk="1">
              <a:lnSpc>
                <a:spcPct val="113000"/>
              </a:lnSpc>
            </a:pPr>
            <a:r>
              <a:rPr lang="en-US" sz="3600">
                <a:solidFill>
                  <a:srgbClr val="000000"/>
                </a:solidFill>
                <a:latin typeface="Impact" panose="020B0806030902050204"/>
                <a:ea typeface="Impact" panose="020B0806030902050204"/>
              </a:rPr>
              <a:t> Venue</a:t>
            </a:r>
            <a:endParaRPr lang="en-US" sz="3600">
              <a:solidFill>
                <a:srgbClr val="000000"/>
              </a:solidFill>
              <a:latin typeface="Impact" panose="020B0806030902050204"/>
              <a:ea typeface="Impact" panose="020B0806030902050204"/>
            </a:endParaRPr>
          </a:p>
        </p:txBody>
      </p:sp>
    </p:spTree>
  </p:cSld>
  <p:clrMapOvr>
    <a:masterClrMapping/>
  </p:clrMapOvr>
  <p:transition spd="med">
    <p:fade/>
  </p:transition>
  <p:timing>
    <p:tnLst>
      <p:par>
        <p:cTn id="1" dur="indefinite" restart="never" nodeType="tmRoot">
          <p:childTnLst>
            <p:seq concurrent="0"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1000"/>
                                        <p:tgtEl>
                                          <p:spTgt spid="3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fade">
                                      <p:cBhvr>
                                        <p:cTn id="10" dur="1000"/>
                                        <p:tgtEl>
                                          <p:spTgt spid="3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0"/>
                                        </p:tgtEl>
                                        <p:attrNameLst>
                                          <p:attrName>style.visibility</p:attrName>
                                        </p:attrNameLst>
                                      </p:cBhvr>
                                      <p:to>
                                        <p:strVal val="visible"/>
                                      </p:to>
                                    </p:set>
                                    <p:animEffect transition="in" filter="fade">
                                      <p:cBhvr>
                                        <p:cTn id="13"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41" name="Picture 1"/>
          <p:cNvPicPr>
            <a:picLocks noChangeAspect="1"/>
          </p:cNvPicPr>
          <p:nvPr/>
        </p:nvPicPr>
        <p:blipFill>
          <a:blip r:embed="rId1"/>
          <a:stretch>
            <a:fillRect/>
          </a:stretch>
        </p:blipFill>
        <p:spPr>
          <a:xfrm>
            <a:off x="3222320" y="366979"/>
            <a:ext cx="4643834" cy="5768434"/>
          </a:xfrm>
          <a:prstGeom prst="rect">
            <a:avLst/>
          </a:prstGeom>
        </p:spPr>
      </p:pic>
      <p:sp>
        <p:nvSpPr>
          <p:cNvPr id="42" name="TextBox 2"/>
          <p:cNvSpPr txBox="1"/>
          <p:nvPr/>
        </p:nvSpPr>
        <p:spPr>
          <a:xfrm>
            <a:off x="193370" y="356794"/>
            <a:ext cx="3492500" cy="5778500"/>
          </a:xfrm>
          <a:prstGeom prst="rect">
            <a:avLst/>
          </a:prstGeom>
          <a:solidFill>
            <a:srgbClr val="FFFFFF">
              <a:alpha val="0"/>
            </a:srgbClr>
          </a:solidFill>
        </p:spPr>
        <p:txBody>
          <a:bodyPr lIns="95250" tIns="95250" rIns="0" bIns="95250" rtlCol="0" anchor="t">
            <a:spAutoFit/>
          </a:bodyPr>
          <a:lstStyle/>
          <a:p>
            <a:pPr algn="l" latinLnBrk="1">
              <a:lnSpc>
                <a:spcPct val="113000"/>
              </a:lnSpc>
            </a:pPr>
            <a:r>
              <a:rPr lang="en-US" sz="1600">
                <a:solidFill>
                  <a:srgbClr val="FFFFFF"/>
                </a:solidFill>
                <a:latin typeface="Lineton Sans" panose="02000806040000020004"/>
                <a:ea typeface="Lineton Sans" panose="02000806040000020004"/>
              </a:rPr>
              <a:t>The exhibition is organised by myself and the young curator</a:t>
            </a:r>
            <a:r>
              <a:rPr lang="en-US" sz="1600">
                <a:solidFill>
                  <a:srgbClr val="FFFFFF"/>
                </a:solidFill>
                <a:highlight>
                  <a:srgbClr val="0B7BF6">
                    <a:alpha val="100000"/>
                    <a:alpha val="100000"/>
                  </a:srgbClr>
                </a:highlight>
                <a:latin typeface="Lineton Sans" panose="02000806040000020004"/>
                <a:ea typeface="Lineton Sans" panose="02000806040000020004"/>
              </a:rPr>
              <a:t>YIFAN XU</a:t>
            </a:r>
            <a:r>
              <a:rPr lang="en-US" sz="1600">
                <a:solidFill>
                  <a:srgbClr val="FFFFFF"/>
                </a:solidFill>
                <a:latin typeface="Lineton Sans" panose="02000806040000020004"/>
                <a:ea typeface="Lineton Sans" panose="02000806040000020004"/>
              </a:rPr>
              <a:t>, a graduate of the University of Glasgow. We are working with a number of young artists from the Glasgow School of Art, the Royal College of Art and the University of the Arts London.</a:t>
            </a:r>
            <a:endParaRPr lang="en-US" sz="1100"/>
          </a:p>
          <a:p>
            <a:pPr latinLnBrk="1">
              <a:lnSpc>
                <a:spcPct val="113000"/>
              </a:lnSpc>
            </a:pPr>
          </a:p>
          <a:p>
            <a:pPr latinLnBrk="1">
              <a:lnSpc>
                <a:spcPct val="113000"/>
              </a:lnSpc>
            </a:pPr>
            <a:r>
              <a:rPr lang="en-US" sz="1600">
                <a:solidFill>
                  <a:srgbClr val="FFFFFF"/>
                </a:solidFill>
                <a:latin typeface="Lineton Sans" panose="02000806040000020004"/>
                <a:ea typeface="Lineton Sans" panose="02000806040000020004"/>
              </a:rPr>
              <a:t>Due to our consideration of exhibition costs and budget, this exhibition will be an</a:t>
            </a:r>
            <a:r>
              <a:rPr lang="en-US" sz="1600">
                <a:solidFill>
                  <a:srgbClr val="FFFFFF"/>
                </a:solidFill>
                <a:highlight>
                  <a:srgbClr val="FFC562">
                    <a:alpha val="100000"/>
                    <a:alpha val="100000"/>
                  </a:srgbClr>
                </a:highlight>
                <a:latin typeface="Lineton Sans" panose="02000806040000020004"/>
                <a:ea typeface="Lineton Sans" panose="02000806040000020004"/>
              </a:rPr>
              <a:t>online exhibition.</a:t>
            </a:r>
            <a:endParaRPr lang="en-US" sz="1600">
              <a:solidFill>
                <a:srgbClr val="FFFFFF"/>
              </a:solidFill>
              <a:highlight>
                <a:srgbClr val="FFC562">
                  <a:alpha val="100000"/>
                  <a:alpha val="100000"/>
                </a:srgbClr>
              </a:highlight>
              <a:latin typeface="Lineton Sans" panose="02000806040000020004"/>
              <a:ea typeface="Lineton Sans" panose="02000806040000020004"/>
            </a:endParaRPr>
          </a:p>
          <a:p>
            <a:pPr latinLnBrk="1">
              <a:lnSpc>
                <a:spcPct val="113000"/>
              </a:lnSpc>
            </a:pPr>
            <a:r>
              <a:rPr lang="en-US" sz="1600">
                <a:solidFill>
                  <a:srgbClr val="FFFFFF"/>
                </a:solidFill>
                <a:latin typeface="Lineton Sans" panose="02000806040000020004"/>
                <a:ea typeface="Lineton Sans" panose="02000806040000020004"/>
              </a:rPr>
              <a:t>In order to better present the artwork online, we will create a</a:t>
            </a:r>
            <a:r>
              <a:rPr lang="en-US" sz="1600">
                <a:solidFill>
                  <a:srgbClr val="FFFFFF"/>
                </a:solidFill>
                <a:highlight>
                  <a:srgbClr val="C7346A">
                    <a:alpha val="100000"/>
                    <a:alpha val="100000"/>
                  </a:srgbClr>
                </a:highlight>
                <a:latin typeface="Lineton Sans" panose="02000806040000020004"/>
                <a:ea typeface="Lineton Sans" panose="02000806040000020004"/>
              </a:rPr>
              <a:t>website</a:t>
            </a:r>
            <a:r>
              <a:rPr lang="en-US" sz="1600">
                <a:solidFill>
                  <a:srgbClr val="FFFFFF"/>
                </a:solidFill>
                <a:latin typeface="Lineton Sans" panose="02000806040000020004"/>
                <a:ea typeface="Lineton Sans" panose="02000806040000020004"/>
              </a:rPr>
              <a:t>and design a</a:t>
            </a:r>
            <a:r>
              <a:rPr lang="en-US" sz="1600">
                <a:solidFill>
                  <a:srgbClr val="FFFFFF"/>
                </a:solidFill>
                <a:highlight>
                  <a:srgbClr val="00AA71">
                    <a:alpha val="100000"/>
                    <a:alpha val="100000"/>
                  </a:srgbClr>
                </a:highlight>
                <a:latin typeface="Lineton Sans" panose="02000806040000020004"/>
                <a:ea typeface="Lineton Sans" panose="02000806040000020004"/>
              </a:rPr>
              <a:t>virtual gallery space.</a:t>
            </a:r>
            <a:endParaRPr lang="en-US" sz="1600">
              <a:solidFill>
                <a:srgbClr val="FFFFFF"/>
              </a:solidFill>
              <a:highlight>
                <a:srgbClr val="00AA71">
                  <a:alpha val="100000"/>
                  <a:alpha val="100000"/>
                </a:srgbClr>
              </a:highlight>
              <a:latin typeface="Lineton Sans" panose="02000806040000020004"/>
              <a:ea typeface="Lineton Sans" panose="02000806040000020004"/>
            </a:endParaRPr>
          </a:p>
          <a:p>
            <a:pPr latinLnBrk="1">
              <a:lnSpc>
                <a:spcPct val="113000"/>
              </a:lnSpc>
            </a:pPr>
            <a:r>
              <a:rPr lang="en-US" sz="1600">
                <a:solidFill>
                  <a:srgbClr val="FFFFFF"/>
                </a:solidFill>
                <a:latin typeface="Lineton Sans" panose="02000806040000020004"/>
                <a:ea typeface="Lineton Sans" panose="02000806040000020004"/>
              </a:rPr>
              <a:t>We are aware that access to</a:t>
            </a:r>
            <a:r>
              <a:rPr lang="en-US" sz="1600">
                <a:solidFill>
                  <a:srgbClr val="FFFFFF"/>
                </a:solidFill>
                <a:highlight>
                  <a:srgbClr val="FF6B00">
                    <a:alpha val="100000"/>
                    <a:alpha val="100000"/>
                  </a:srgbClr>
                </a:highlight>
                <a:latin typeface="Lineton Sans" panose="02000806040000020004"/>
                <a:ea typeface="Lineton Sans" panose="02000806040000020004"/>
              </a:rPr>
              <a:t>high quality images</a:t>
            </a:r>
            <a:r>
              <a:rPr lang="en-US" sz="1600">
                <a:solidFill>
                  <a:srgbClr val="FFFFFF"/>
                </a:solidFill>
                <a:latin typeface="Lineton Sans" panose="02000806040000020004"/>
                <a:ea typeface="Lineton Sans" panose="02000806040000020004"/>
              </a:rPr>
              <a:t>and videos is essential and we will ensure that they are in the correct format and optimised for online viewing.</a:t>
            </a:r>
            <a:endParaRPr lang="en-US" sz="1600">
              <a:solidFill>
                <a:srgbClr val="FFFFFF"/>
              </a:solidFill>
              <a:latin typeface="Lineton Sans" panose="02000806040000020004"/>
              <a:ea typeface="Lineton Sans" panose="02000806040000020004"/>
            </a:endParaRPr>
          </a:p>
        </p:txBody>
      </p:sp>
      <p:sp>
        <p:nvSpPr>
          <p:cNvPr id="43" name="TextBox 3"/>
          <p:cNvSpPr txBox="1"/>
          <p:nvPr/>
        </p:nvSpPr>
        <p:spPr>
          <a:xfrm>
            <a:off x="7518743" y="366916"/>
            <a:ext cx="3771900" cy="5219700"/>
          </a:xfrm>
          <a:prstGeom prst="rect">
            <a:avLst/>
          </a:prstGeom>
          <a:solidFill>
            <a:srgbClr val="FFFFFF">
              <a:alpha val="0"/>
            </a:srgbClr>
          </a:solidFill>
        </p:spPr>
        <p:txBody>
          <a:bodyPr lIns="95250" tIns="95250" rIns="0" bIns="95250" rtlCol="0" anchor="t">
            <a:spAutoFit/>
          </a:bodyPr>
          <a:lstStyle/>
          <a:p>
            <a:pPr algn="l" latinLnBrk="1">
              <a:lnSpc>
                <a:spcPct val="113000"/>
              </a:lnSpc>
            </a:pPr>
            <a:r>
              <a:rPr lang="en-US" sz="1600">
                <a:solidFill>
                  <a:srgbClr val="FFFFFF"/>
                </a:solidFill>
                <a:latin typeface="Lineton Sans" panose="02000806040000020004"/>
                <a:ea typeface="Lineton Sans" panose="02000806040000020004"/>
              </a:rPr>
              <a:t>We will consider</a:t>
            </a:r>
            <a:r>
              <a:rPr lang="en-US" sz="1600">
                <a:solidFill>
                  <a:srgbClr val="FFFFFF"/>
                </a:solidFill>
                <a:highlight>
                  <a:srgbClr val="00AA71">
                    <a:alpha val="100000"/>
                    <a:alpha val="100000"/>
                  </a:srgbClr>
                </a:highlight>
                <a:latin typeface="Lineton Sans" panose="02000806040000020004"/>
                <a:ea typeface="Lineton Sans" panose="02000806040000020004"/>
              </a:rPr>
              <a:t>interactive elements</a:t>
            </a:r>
            <a:r>
              <a:rPr lang="en-US" sz="1600">
                <a:solidFill>
                  <a:srgbClr val="FFFFFF"/>
                </a:solidFill>
                <a:latin typeface="Lineton Sans" panose="02000806040000020004"/>
                <a:ea typeface="Lineton Sans" panose="02000806040000020004"/>
              </a:rPr>
              <a:t>, such as video, podcasts or virtual reality experiences. Consider how these elements can enhance the viewer's experience and allow them to interact with the artworks.</a:t>
            </a:r>
            <a:endParaRPr lang="en-US" sz="1100"/>
          </a:p>
          <a:p>
            <a:pPr latinLnBrk="1">
              <a:lnSpc>
                <a:spcPct val="113000"/>
              </a:lnSpc>
            </a:pPr>
          </a:p>
          <a:p>
            <a:pPr latinLnBrk="1">
              <a:lnSpc>
                <a:spcPct val="113000"/>
              </a:lnSpc>
            </a:pPr>
            <a:r>
              <a:rPr lang="en-US" sz="1600">
                <a:solidFill>
                  <a:srgbClr val="FFFFFF"/>
                </a:solidFill>
                <a:latin typeface="Lineton Sans" panose="02000806040000020004"/>
                <a:ea typeface="Lineton Sans" panose="02000806040000020004"/>
              </a:rPr>
              <a:t>We will</a:t>
            </a:r>
            <a:r>
              <a:rPr lang="en-US" sz="1600">
                <a:solidFill>
                  <a:srgbClr val="FFFFFF"/>
                </a:solidFill>
                <a:highlight>
                  <a:srgbClr val="3DD0D8">
                    <a:alpha val="100000"/>
                    <a:alpha val="100000"/>
                  </a:srgbClr>
                </a:highlight>
                <a:latin typeface="Lineton Sans" panose="02000806040000020004"/>
                <a:ea typeface="Lineton Sans" panose="02000806040000020004"/>
              </a:rPr>
              <a:t>promote</a:t>
            </a:r>
            <a:r>
              <a:rPr lang="en-US" sz="1600">
                <a:solidFill>
                  <a:srgbClr val="FFFFFF"/>
                </a:solidFill>
                <a:latin typeface="Lineton Sans" panose="02000806040000020004"/>
                <a:ea typeface="Lineton Sans" panose="02000806040000020004"/>
              </a:rPr>
              <a:t>it through social media, email newsletters and other channels. And consider partnering with additional organizations and influencers to raise awareness.</a:t>
            </a:r>
            <a:endParaRPr lang="en-US" sz="1600">
              <a:solidFill>
                <a:srgbClr val="FFFFFF"/>
              </a:solidFill>
              <a:latin typeface="Lineton Sans" panose="02000806040000020004"/>
              <a:ea typeface="Lineton Sans" panose="02000806040000020004"/>
            </a:endParaRPr>
          </a:p>
          <a:p>
            <a:pPr latinLnBrk="1">
              <a:lnSpc>
                <a:spcPct val="113000"/>
              </a:lnSpc>
            </a:pPr>
          </a:p>
          <a:p>
            <a:pPr latinLnBrk="1">
              <a:lnSpc>
                <a:spcPct val="113000"/>
              </a:lnSpc>
            </a:pPr>
            <a:r>
              <a:rPr lang="en-US" sz="1600">
                <a:solidFill>
                  <a:srgbClr val="FFFFFF"/>
                </a:solidFill>
                <a:latin typeface="Lineton Sans" panose="02000806040000020004"/>
                <a:ea typeface="Lineton Sans" panose="02000806040000020004"/>
              </a:rPr>
              <a:t>We will</a:t>
            </a:r>
            <a:r>
              <a:rPr lang="en-US" sz="1600">
                <a:solidFill>
                  <a:srgbClr val="FFFFFF"/>
                </a:solidFill>
                <a:highlight>
                  <a:srgbClr val="00C100">
                    <a:alpha val="100000"/>
                    <a:alpha val="100000"/>
                  </a:srgbClr>
                </a:highlight>
                <a:latin typeface="Lineton Sans" panose="02000806040000020004"/>
                <a:ea typeface="Lineton Sans" panose="02000806040000020004"/>
              </a:rPr>
              <a:t>monitor and respond</a:t>
            </a:r>
            <a:r>
              <a:rPr lang="en-US" sz="1600">
                <a:solidFill>
                  <a:srgbClr val="FFFFFF"/>
                </a:solidFill>
                <a:latin typeface="Lineton Sans" panose="02000806040000020004"/>
                <a:ea typeface="Lineton Sans" panose="02000806040000020004"/>
              </a:rPr>
              <a:t>to visitor feedback, it is important to respond to visitor feedback and we will use analytical tools to trace engagement and adjust the exhibition as necessary.</a:t>
            </a:r>
            <a:endParaRPr lang="en-US" sz="1600">
              <a:solidFill>
                <a:srgbClr val="FFFFFF"/>
              </a:solidFill>
              <a:latin typeface="Lineton Sans" panose="02000806040000020004"/>
              <a:ea typeface="Lineton Sans" panose="02000806040000020004"/>
            </a:endParaRPr>
          </a:p>
          <a:p>
            <a:pPr latinLnBrk="1">
              <a:lnSpc>
                <a:spcPct val="113000"/>
              </a:lnSpc>
            </a:pPr>
            <a:endParaRPr lang="en-US" sz="1600">
              <a:solidFill>
                <a:srgbClr val="FFFFFF"/>
              </a:solidFill>
              <a:latin typeface="Lineton Sans" panose="02000806040000020004"/>
              <a:ea typeface="Lineton Sans" panose="02000806040000020004"/>
            </a:endParaRPr>
          </a:p>
        </p:txBody>
      </p:sp>
    </p:spTree>
  </p:cSld>
  <p:clrMapOvr>
    <a:masterClrMapping/>
  </p:clrMapOvr>
  <p:transition spd="med">
    <p:fade/>
  </p:transition>
  <p:timing>
    <p:tnLst>
      <p:par>
        <p:cTn id="1" dur="indefinite" restart="never" nodeType="tmRoot">
          <p:childTnLst>
            <p:seq concurrent="0"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1000"/>
                                        <p:tgtEl>
                                          <p:spTgt spid="4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fade">
                                      <p:cBhvr>
                                        <p:cTn id="10" dur="1000"/>
                                        <p:tgtEl>
                                          <p:spTgt spid="4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3"/>
                                        </p:tgtEl>
                                        <p:attrNameLst>
                                          <p:attrName>style.visibility</p:attrName>
                                        </p:attrNameLst>
                                      </p:cBhvr>
                                      <p:to>
                                        <p:strVal val="visible"/>
                                      </p:to>
                                    </p:set>
                                    <p:animEffect transition="in" filter="fade">
                                      <p:cBhvr>
                                        <p:cTn id="13"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2" grpId="0" animBg="1"/>
      <p:bldP spid="4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44" name="Picture 1"/>
          <p:cNvPicPr>
            <a:picLocks noChangeAspect="1"/>
          </p:cNvPicPr>
          <p:nvPr/>
        </p:nvPicPr>
        <p:blipFill>
          <a:blip r:embed="rId1"/>
          <a:stretch>
            <a:fillRect/>
          </a:stretch>
        </p:blipFill>
        <p:spPr>
          <a:xfrm>
            <a:off x="6539294" y="-25"/>
            <a:ext cx="5017687" cy="6496780"/>
          </a:xfrm>
          <a:prstGeom prst="rect">
            <a:avLst/>
          </a:prstGeom>
        </p:spPr>
      </p:pic>
      <p:sp>
        <p:nvSpPr>
          <p:cNvPr id="45" name="TextBox 2"/>
          <p:cNvSpPr txBox="1"/>
          <p:nvPr/>
        </p:nvSpPr>
        <p:spPr>
          <a:xfrm>
            <a:off x="1004773" y="1227417"/>
            <a:ext cx="2692400" cy="885190"/>
          </a:xfrm>
          <a:prstGeom prst="rect">
            <a:avLst/>
          </a:prstGeom>
          <a:solidFill>
            <a:srgbClr val="FFFFFF">
              <a:alpha val="0"/>
            </a:srgbClr>
          </a:solidFill>
        </p:spPr>
        <p:txBody>
          <a:bodyPr lIns="95250" tIns="95250" rIns="0" bIns="95250" rtlCol="0" anchor="t">
            <a:spAutoFit/>
          </a:bodyPr>
          <a:lstStyle/>
          <a:p>
            <a:pPr algn="l" latinLnBrk="1">
              <a:lnSpc>
                <a:spcPct val="113000"/>
              </a:lnSpc>
            </a:pPr>
            <a:r>
              <a:rPr lang="en-US" sz="4000" b="1">
                <a:solidFill>
                  <a:srgbClr val="000000"/>
                </a:solidFill>
                <a:latin typeface="HeadLineA" charset="-127"/>
                <a:ea typeface="HeadLineA" charset="-127"/>
              </a:rPr>
              <a:t>03</a:t>
            </a:r>
            <a:endParaRPr lang="en-US" sz="1100">
              <a:latin typeface="HeadLineA" charset="-127"/>
              <a:ea typeface="HeadLineA" charset="-127"/>
            </a:endParaRPr>
          </a:p>
        </p:txBody>
      </p:sp>
      <p:sp>
        <p:nvSpPr>
          <p:cNvPr id="46" name="TextBox 3"/>
          <p:cNvSpPr txBox="1"/>
          <p:nvPr/>
        </p:nvSpPr>
        <p:spPr>
          <a:xfrm>
            <a:off x="1004684" y="2708110"/>
            <a:ext cx="4000500" cy="2275205"/>
          </a:xfrm>
          <a:prstGeom prst="rect">
            <a:avLst/>
          </a:prstGeom>
          <a:solidFill>
            <a:srgbClr val="FFFFFF">
              <a:alpha val="0"/>
            </a:srgbClr>
          </a:solidFill>
        </p:spPr>
        <p:txBody>
          <a:bodyPr lIns="95250" tIns="95250" rIns="0" bIns="95250" rtlCol="0" anchor="t">
            <a:spAutoFit/>
          </a:bodyPr>
          <a:lstStyle/>
          <a:p>
            <a:pPr algn="l" latinLnBrk="1">
              <a:lnSpc>
                <a:spcPct val="113000"/>
              </a:lnSpc>
            </a:pPr>
            <a:r>
              <a:rPr lang="en-US" sz="4000">
                <a:solidFill>
                  <a:srgbClr val="000000"/>
                </a:solidFill>
                <a:latin typeface="HeadLineA" charset="-127"/>
                <a:ea typeface="HeadLineA" charset="-127"/>
              </a:rPr>
              <a:t>Exhibition</a:t>
            </a:r>
            <a:endParaRPr lang="en-US" sz="4000">
              <a:latin typeface="HeadLineA" charset="-127"/>
              <a:ea typeface="HeadLineA" charset="-127"/>
            </a:endParaRPr>
          </a:p>
          <a:p>
            <a:pPr latinLnBrk="1">
              <a:lnSpc>
                <a:spcPct val="113000"/>
              </a:lnSpc>
            </a:pPr>
            <a:r>
              <a:rPr lang="en-US" sz="4000">
                <a:solidFill>
                  <a:srgbClr val="000000"/>
                </a:solidFill>
                <a:latin typeface="HeadLineA" charset="-127"/>
                <a:ea typeface="HeadLineA" charset="-127"/>
              </a:rPr>
              <a:t>Invited</a:t>
            </a:r>
            <a:endParaRPr lang="en-US" sz="4000">
              <a:solidFill>
                <a:srgbClr val="000000"/>
              </a:solidFill>
              <a:latin typeface="HeadLineA" charset="-127"/>
              <a:ea typeface="HeadLineA" charset="-127"/>
            </a:endParaRPr>
          </a:p>
          <a:p>
            <a:pPr latinLnBrk="1">
              <a:lnSpc>
                <a:spcPct val="113000"/>
              </a:lnSpc>
            </a:pPr>
            <a:r>
              <a:rPr lang="en-US" sz="4000">
                <a:solidFill>
                  <a:srgbClr val="000000"/>
                </a:solidFill>
                <a:latin typeface="HeadLineA" charset="-127"/>
                <a:ea typeface="HeadLineA" charset="-127"/>
              </a:rPr>
              <a:t>Artists</a:t>
            </a:r>
            <a:endParaRPr lang="en-US" sz="4000">
              <a:solidFill>
                <a:srgbClr val="000000"/>
              </a:solidFill>
              <a:latin typeface="HeadLineA" charset="-127"/>
              <a:ea typeface="HeadLineA" charset="-127"/>
            </a:endParaRPr>
          </a:p>
        </p:txBody>
      </p:sp>
    </p:spTree>
  </p:cSld>
  <p:clrMapOvr>
    <a:masterClrMapping/>
  </p:clrMapOvr>
  <p:transition spd="med">
    <p:fade/>
  </p:transition>
  <p:timing>
    <p:tnLst>
      <p:par>
        <p:cTn id="1" dur="indefinite" restart="never" nodeType="tmRoot">
          <p:childTnLst>
            <p:seq concurrent="0"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1000"/>
                                        <p:tgtEl>
                                          <p:spTgt spid="4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5"/>
                                        </p:tgtEl>
                                        <p:attrNameLst>
                                          <p:attrName>style.visibility</p:attrName>
                                        </p:attrNameLst>
                                      </p:cBhvr>
                                      <p:to>
                                        <p:strVal val="visible"/>
                                      </p:to>
                                    </p:set>
                                    <p:animEffect transition="in" filter="fade">
                                      <p:cBhvr>
                                        <p:cTn id="10" dur="1000"/>
                                        <p:tgtEl>
                                          <p:spTgt spid="4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6"/>
                                        </p:tgtEl>
                                        <p:attrNameLst>
                                          <p:attrName>style.visibility</p:attrName>
                                        </p:attrNameLst>
                                      </p:cBhvr>
                                      <p:to>
                                        <p:strVal val="visible"/>
                                      </p:to>
                                    </p:set>
                                    <p:animEffect transition="in" filter="fade">
                                      <p:cBhvr>
                                        <p:cTn id="13" dur="10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bldLvl="0" animBg="1"/>
      <p:bldP spid="46"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 name="TextBox 2"/>
          <p:cNvSpPr txBox="1"/>
          <p:nvPr/>
        </p:nvSpPr>
        <p:spPr>
          <a:xfrm>
            <a:off x="3905491" y="812914"/>
            <a:ext cx="5715000" cy="2414270"/>
          </a:xfrm>
          <a:prstGeom prst="rect">
            <a:avLst/>
          </a:prstGeom>
          <a:solidFill>
            <a:srgbClr val="FFFFFF">
              <a:alpha val="0"/>
            </a:srgbClr>
          </a:solidFill>
        </p:spPr>
        <p:txBody>
          <a:bodyPr lIns="95250" tIns="95250" rIns="0" bIns="95250" rtlCol="0" anchor="t">
            <a:spAutoFit/>
          </a:bodyPr>
          <a:lstStyle/>
          <a:p>
            <a:pPr algn="l" latinLnBrk="1">
              <a:lnSpc>
                <a:spcPct val="113000"/>
              </a:lnSpc>
            </a:pPr>
            <a:r>
              <a:rPr lang="en-US" sz="2800">
                <a:solidFill>
                  <a:srgbClr val="000000"/>
                </a:solidFill>
                <a:latin typeface="Lineton Sans" panose="02000806040000020004"/>
                <a:ea typeface="Lineton Sans" panose="02000806040000020004"/>
              </a:rPr>
              <a:t>Nuanxin Zhang</a:t>
            </a:r>
            <a:r>
              <a:rPr lang="en-US" sz="2000">
                <a:solidFill>
                  <a:srgbClr val="000000"/>
                </a:solidFill>
                <a:latin typeface="Lineton Sans" panose="02000806040000020004"/>
                <a:ea typeface="Lineton Sans" panose="02000806040000020004"/>
              </a:rPr>
              <a:t> is studying MA Contemporary Art Theory at Edinburgh </a:t>
            </a:r>
            <a:r>
              <a:rPr lang="en-US" sz="2000">
                <a:solidFill>
                  <a:srgbClr val="000000"/>
                </a:solidFill>
                <a:latin typeface="Lineton Sans" panose="02000806040000020004"/>
                <a:ea typeface="Lineton Sans" panose="02000806040000020004"/>
              </a:rPr>
              <a:t>college of art and graduated from the Nanjing university of Art in Art Management as an undergraduate. A young curator, she participated in the Nanjing Art Institute's Autumn 2018 Art Auction and has organized several art exhibitions in Nanjing and Shanghai.</a:t>
            </a:r>
            <a:endParaRPr lang="en-US" sz="2000">
              <a:solidFill>
                <a:srgbClr val="000000"/>
              </a:solidFill>
              <a:latin typeface="Lineton Sans" panose="02000806040000020004"/>
              <a:ea typeface="Lineton Sans" panose="02000806040000020004"/>
            </a:endParaRPr>
          </a:p>
        </p:txBody>
      </p:sp>
      <p:pic>
        <p:nvPicPr>
          <p:cNvPr id="50" name="Picture 4"/>
          <p:cNvPicPr>
            <a:picLocks noChangeAspect="1"/>
          </p:cNvPicPr>
          <p:nvPr/>
        </p:nvPicPr>
        <p:blipFill>
          <a:blip r:embed="rId1"/>
          <a:stretch>
            <a:fillRect/>
          </a:stretch>
        </p:blipFill>
        <p:spPr>
          <a:xfrm>
            <a:off x="758190" y="3708400"/>
            <a:ext cx="2088515" cy="2088515"/>
          </a:xfrm>
          <a:prstGeom prst="rect">
            <a:avLst/>
          </a:prstGeom>
        </p:spPr>
      </p:pic>
      <p:sp>
        <p:nvSpPr>
          <p:cNvPr id="51" name="TextBox 5"/>
          <p:cNvSpPr txBox="1"/>
          <p:nvPr/>
        </p:nvSpPr>
        <p:spPr>
          <a:xfrm>
            <a:off x="3873741" y="3582784"/>
            <a:ext cx="5778500" cy="2762250"/>
          </a:xfrm>
          <a:prstGeom prst="rect">
            <a:avLst/>
          </a:prstGeom>
          <a:solidFill>
            <a:srgbClr val="FFFFFF">
              <a:alpha val="0"/>
            </a:srgbClr>
          </a:solidFill>
        </p:spPr>
        <p:txBody>
          <a:bodyPr lIns="95250" tIns="95250" rIns="0" bIns="95250" rtlCol="0" anchor="t">
            <a:spAutoFit/>
          </a:bodyPr>
          <a:lstStyle/>
          <a:p>
            <a:pPr algn="l" latinLnBrk="1">
              <a:lnSpc>
                <a:spcPct val="113000"/>
              </a:lnSpc>
            </a:pPr>
            <a:r>
              <a:rPr lang="en-US" sz="2800">
                <a:solidFill>
                  <a:srgbClr val="000000"/>
                </a:solidFill>
                <a:latin typeface="Lineton Sans" panose="02000806040000020004"/>
                <a:ea typeface="Lineton Sans" panose="02000806040000020004"/>
              </a:rPr>
              <a:t>YiFAN XU</a:t>
            </a:r>
            <a:r>
              <a:rPr lang="en-US" sz="2000">
                <a:solidFill>
                  <a:srgbClr val="000000"/>
                </a:solidFill>
                <a:latin typeface="Lineton Sans" panose="02000806040000020004"/>
                <a:ea typeface="Lineton Sans" panose="02000806040000020004"/>
              </a:rPr>
              <a:t> Based in Glasgow. Graduated from Nanjing university of Art with a degree in Landscape Architecture, After graduating from Glasgow University with an MA she chose to stay in Scotland to pursue an art-related career. She is currently running an art workshop and working as a young curator.</a:t>
            </a:r>
            <a:endParaRPr lang="en-US" sz="2000"/>
          </a:p>
          <a:p>
            <a:pPr latinLnBrk="1">
              <a:lnSpc>
                <a:spcPct val="113000"/>
              </a:lnSpc>
            </a:pPr>
            <a:endParaRPr lang="en-US" sz="2000">
              <a:solidFill>
                <a:srgbClr val="000000"/>
              </a:solidFill>
              <a:latin typeface="Lineton Sans" panose="02000806040000020004"/>
              <a:ea typeface="Lineton Sans" panose="02000806040000020004"/>
            </a:endParaRPr>
          </a:p>
        </p:txBody>
      </p:sp>
      <p:pic>
        <p:nvPicPr>
          <p:cNvPr id="2" name="图片 1" descr="/private/var/folders/lm/rnxj38351fvfj9vcf_cbl_sw0000gn/T/com.kingsoft.wpsoffice.mac/picturecompress_20230412231142/output_1.jpgoutput_1"/>
          <p:cNvPicPr>
            <a:picLocks noChangeAspect="1"/>
          </p:cNvPicPr>
          <p:nvPr/>
        </p:nvPicPr>
        <p:blipFill>
          <a:blip r:embed="rId2"/>
          <a:stretch>
            <a:fillRect/>
          </a:stretch>
        </p:blipFill>
        <p:spPr>
          <a:xfrm>
            <a:off x="731520" y="812800"/>
            <a:ext cx="2115185" cy="2127885"/>
          </a:xfrm>
          <a:prstGeom prst="rect">
            <a:avLst/>
          </a:prstGeom>
        </p:spPr>
      </p:pic>
      <p:sp>
        <p:nvSpPr>
          <p:cNvPr id="3" name="文本框 2"/>
          <p:cNvSpPr txBox="1"/>
          <p:nvPr/>
        </p:nvSpPr>
        <p:spPr>
          <a:xfrm>
            <a:off x="139700" y="0"/>
            <a:ext cx="2707005" cy="521970"/>
          </a:xfrm>
          <a:prstGeom prst="rect">
            <a:avLst/>
          </a:prstGeom>
          <a:noFill/>
        </p:spPr>
        <p:txBody>
          <a:bodyPr wrap="square" rtlCol="0">
            <a:spAutoFit/>
          </a:bodyPr>
          <a:p>
            <a:r>
              <a:rPr lang="en-US" sz="2800">
                <a:solidFill>
                  <a:srgbClr val="000000"/>
                </a:solidFill>
                <a:latin typeface="Lineton Sans" panose="02000806040000020004"/>
                <a:ea typeface="Lineton Sans" panose="02000806040000020004"/>
                <a:sym typeface="+mn-ea"/>
              </a:rPr>
              <a:t>Curator</a:t>
            </a:r>
            <a:endParaRPr lang="en-US" altLang="zh-CN" sz="2800"/>
          </a:p>
        </p:txBody>
      </p:sp>
    </p:spTree>
  </p:cSld>
  <p:clrMapOvr>
    <a:masterClrMapping/>
  </p:clrMapOvr>
  <p:transition spd="med">
    <p:fade/>
  </p:transition>
  <p:timing>
    <p:tnLst>
      <p:par>
        <p:cTn id="1" dur="indefinite" restart="never" nodeType="tmRoot">
          <p:childTnLst>
            <p:seq concurrent="0"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fade">
                                      <p:cBhvr>
                                        <p:cTn id="7" dur="1000"/>
                                        <p:tgtEl>
                                          <p:spTgt spid="4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0"/>
                                        </p:tgtEl>
                                        <p:attrNameLst>
                                          <p:attrName>style.visibility</p:attrName>
                                        </p:attrNameLst>
                                      </p:cBhvr>
                                      <p:to>
                                        <p:strVal val="visible"/>
                                      </p:to>
                                    </p:set>
                                    <p:animEffect transition="in" filter="fade">
                                      <p:cBhvr>
                                        <p:cTn id="10" dur="1000"/>
                                        <p:tgtEl>
                                          <p:spTgt spid="5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1"/>
                                        </p:tgtEl>
                                        <p:attrNameLst>
                                          <p:attrName>style.visibility</p:attrName>
                                        </p:attrNameLst>
                                      </p:cBhvr>
                                      <p:to>
                                        <p:strVal val="visible"/>
                                      </p:to>
                                    </p:set>
                                    <p:animEffect transition="in" filter="fade">
                                      <p:cBhvr>
                                        <p:cTn id="13"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bldLvl="0" animBg="1"/>
      <p:bldP spid="50" grpId="0" bldLvl="0" animBg="1"/>
      <p:bldP spid="51"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3873500" y="3731895"/>
            <a:ext cx="5816600" cy="2061210"/>
          </a:xfrm>
          <a:prstGeom prst="rect">
            <a:avLst/>
          </a:prstGeom>
          <a:noFill/>
        </p:spPr>
        <p:txBody>
          <a:bodyPr wrap="square" rtlCol="0">
            <a:spAutoFit/>
          </a:bodyPr>
          <a:p>
            <a:r>
              <a:rPr lang="en-US" sz="2800">
                <a:solidFill>
                  <a:srgbClr val="000000"/>
                </a:solidFill>
                <a:latin typeface="Lineton Sans" panose="02000806040000020004"/>
                <a:ea typeface="Lineton Sans" panose="02000806040000020004"/>
                <a:sym typeface="+mn-ea"/>
              </a:rPr>
              <a:t>Chen Congpu (ccp)</a:t>
            </a:r>
            <a:r>
              <a:rPr lang="en-US" sz="2000">
                <a:solidFill>
                  <a:srgbClr val="000000"/>
                </a:solidFill>
                <a:latin typeface="Lineton Sans" panose="02000806040000020004"/>
                <a:ea typeface="Lineton Sans" panose="02000806040000020004"/>
                <a:sym typeface="+mn-ea"/>
              </a:rPr>
              <a:t>, graduate</a:t>
            </a:r>
            <a:r>
              <a:rPr lang="en-US" sz="2000">
                <a:solidFill>
                  <a:srgbClr val="000000"/>
                </a:solidFill>
                <a:latin typeface="Lineton Sans" panose="02000806040000020004"/>
                <a:ea typeface="Lineton Sans" panose="02000806040000020004"/>
                <a:sym typeface="+mn-ea"/>
              </a:rPr>
              <a:t>d from Shanghai Institute of Visual Arts, is a solo conceptual designer and independent artist whose work explores and reflects on social issues. He combines multiple narratives, scenography, digital art, film and formality to closely link virtual creation and reality.</a:t>
            </a:r>
            <a:endParaRPr lang="zh-CN" altLang="en-US" sz="2000">
              <a:latin typeface="Impact" panose="020B0806030902050204" charset="0"/>
              <a:ea typeface="HeadLineA" charset="-127"/>
              <a:cs typeface="Impact" panose="020B0806030902050204" charset="0"/>
            </a:endParaRPr>
          </a:p>
        </p:txBody>
      </p:sp>
      <p:pic>
        <p:nvPicPr>
          <p:cNvPr id="4" name="图片 3" descr="WechatIMG720"/>
          <p:cNvPicPr>
            <a:picLocks noChangeAspect="1"/>
          </p:cNvPicPr>
          <p:nvPr/>
        </p:nvPicPr>
        <p:blipFill>
          <a:blip r:embed="rId1"/>
          <a:stretch>
            <a:fillRect/>
          </a:stretch>
        </p:blipFill>
        <p:spPr>
          <a:xfrm>
            <a:off x="825500" y="3632200"/>
            <a:ext cx="2261235" cy="2261235"/>
          </a:xfrm>
          <a:prstGeom prst="rect">
            <a:avLst/>
          </a:prstGeom>
        </p:spPr>
      </p:pic>
      <p:sp>
        <p:nvSpPr>
          <p:cNvPr id="48" name="TextBox 2"/>
          <p:cNvSpPr txBox="1"/>
          <p:nvPr/>
        </p:nvSpPr>
        <p:spPr>
          <a:xfrm>
            <a:off x="3873500" y="431800"/>
            <a:ext cx="5816600" cy="2762250"/>
          </a:xfrm>
          <a:prstGeom prst="rect">
            <a:avLst/>
          </a:prstGeom>
          <a:solidFill>
            <a:srgbClr val="FFFFFF">
              <a:alpha val="0"/>
            </a:srgbClr>
          </a:solidFill>
        </p:spPr>
        <p:txBody>
          <a:bodyPr wrap="square" lIns="95250" tIns="95250" rIns="0" bIns="95250" rtlCol="0" anchor="t">
            <a:spAutoFit/>
          </a:bodyPr>
          <a:p>
            <a:pPr algn="l" latinLnBrk="1">
              <a:lnSpc>
                <a:spcPct val="113000"/>
              </a:lnSpc>
            </a:pPr>
            <a:r>
              <a:rPr lang="en-US" sz="2800">
                <a:ln>
                  <a:noFill/>
                </a:ln>
                <a:solidFill>
                  <a:srgbClr val="000000"/>
                </a:solidFill>
                <a:latin typeface="Lineton Sans" panose="02000806040000020004"/>
                <a:ea typeface="Lineton Sans" panose="02000806040000020004"/>
              </a:rPr>
              <a:t>CHUN SUN</a:t>
            </a:r>
            <a:r>
              <a:rPr lang="en-US" sz="2400">
                <a:solidFill>
                  <a:srgbClr val="000000"/>
                </a:solidFill>
                <a:latin typeface="Lineton Sans" panose="02000806040000020004"/>
                <a:ea typeface="Lineton Sans" panose="02000806040000020004"/>
              </a:rPr>
              <a:t> </a:t>
            </a:r>
            <a:r>
              <a:rPr lang="en-US" sz="2000">
                <a:solidFill>
                  <a:srgbClr val="000000"/>
                </a:solidFill>
                <a:latin typeface="Lineton Sans" panose="02000806040000020004"/>
                <a:ea typeface="Lineton Sans" panose="02000806040000020004"/>
              </a:rPr>
              <a:t>is a multi-media artist whose work combines installation, painting, digital art and film. He has collaborated and exhibited with art institutions such as the Shanghai Museum of Contemporary Art (PSA), the Rome International Art Fair, the Genoa Art Biennale, the CICA Art Museum in Korea, the Himalayan Museum of Art in Shanghai, and the Anaya Theatre Festival.</a:t>
            </a:r>
            <a:endParaRPr lang="en-US" sz="2000"/>
          </a:p>
        </p:txBody>
      </p:sp>
      <p:pic>
        <p:nvPicPr>
          <p:cNvPr id="47" name="Picture 1"/>
          <p:cNvPicPr>
            <a:picLocks noChangeAspect="1"/>
          </p:cNvPicPr>
          <p:nvPr/>
        </p:nvPicPr>
        <p:blipFill>
          <a:blip r:embed="rId2"/>
          <a:stretch>
            <a:fillRect/>
          </a:stretch>
        </p:blipFill>
        <p:spPr>
          <a:xfrm>
            <a:off x="825500" y="736600"/>
            <a:ext cx="2200910" cy="2200910"/>
          </a:xfrm>
          <a:prstGeom prst="rect">
            <a:avLst/>
          </a:prstGeom>
        </p:spPr>
      </p:pic>
      <p:sp>
        <p:nvSpPr>
          <p:cNvPr id="5" name="文本框 4"/>
          <p:cNvSpPr txBox="1"/>
          <p:nvPr/>
        </p:nvSpPr>
        <p:spPr>
          <a:xfrm>
            <a:off x="139700" y="0"/>
            <a:ext cx="1675765" cy="521970"/>
          </a:xfrm>
          <a:prstGeom prst="rect">
            <a:avLst/>
          </a:prstGeom>
          <a:noFill/>
        </p:spPr>
        <p:txBody>
          <a:bodyPr wrap="square" rtlCol="0">
            <a:spAutoFit/>
          </a:bodyPr>
          <a:p>
            <a:r>
              <a:rPr lang="en-US" sz="2800">
                <a:solidFill>
                  <a:srgbClr val="000000"/>
                </a:solidFill>
                <a:latin typeface="Lineton Sans" panose="02000806040000020004"/>
                <a:ea typeface="Lineton Sans" panose="02000806040000020004"/>
                <a:sym typeface="+mn-ea"/>
              </a:rPr>
              <a:t>artist</a:t>
            </a:r>
            <a:endParaRPr lang="en-US" sz="2800">
              <a:solidFill>
                <a:srgbClr val="000000"/>
              </a:solidFill>
              <a:latin typeface="Lineton Sans" panose="02000806040000020004"/>
              <a:ea typeface="Lineton Sans" panose="02000806040000020004"/>
              <a:sym typeface="+mn-ea"/>
            </a:endParaRPr>
          </a:p>
        </p:txBody>
      </p:sp>
    </p:spTree>
  </p:cSld>
  <p:clrMapOvr>
    <a:masterClrMapping/>
  </p:clrMapOvr>
  <p:timing>
    <p:tnLst>
      <p:par>
        <p:cTn id="1" dur="indefinite" restart="never" nodeType="tmRoot">
          <p:childTnLst>
            <p:seq concurrent="0"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fade">
                                      <p:cBhvr>
                                        <p:cTn id="7" dur="1000"/>
                                        <p:tgtEl>
                                          <p:spTgt spid="4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7"/>
                                        </p:tgtEl>
                                        <p:attrNameLst>
                                          <p:attrName>style.visibility</p:attrName>
                                        </p:attrNameLst>
                                      </p:cBhvr>
                                      <p:to>
                                        <p:strVal val="visible"/>
                                      </p:to>
                                    </p:set>
                                    <p:animEffect transition="in" filter="fade">
                                      <p:cBhvr>
                                        <p:cTn id="10" dur="10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bldLvl="0" animBg="1"/>
      <p:bldP spid="47" grpId="0" bldLvl="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4503</Words>
  <Application>WPS 文字</Application>
  <PresentationFormat>On-screen Show (4:3)</PresentationFormat>
  <Paragraphs>108</Paragraphs>
  <Slides>12</Slides>
  <Notes>0</Notes>
  <HiddenSlides>0</HiddenSlides>
  <MMClips>0</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12</vt:i4>
      </vt:variant>
    </vt:vector>
  </HeadingPairs>
  <TitlesOfParts>
    <vt:vector size="28" baseType="lpstr">
      <vt:lpstr>Arial</vt:lpstr>
      <vt:lpstr>宋体</vt:lpstr>
      <vt:lpstr>Wingdings</vt:lpstr>
      <vt:lpstr>HeadLineA</vt:lpstr>
      <vt:lpstr>Lineton Sans</vt:lpstr>
      <vt:lpstr>Impact</vt:lpstr>
      <vt:lpstr>微软雅黑</vt:lpstr>
      <vt:lpstr>汉仪旗黑</vt:lpstr>
      <vt:lpstr>宋体</vt:lpstr>
      <vt:lpstr>Arial Unicode MS</vt:lpstr>
      <vt:lpstr>Calibri</vt:lpstr>
      <vt:lpstr>Helvetica Neue</vt:lpstr>
      <vt:lpstr>汉仪书宋二KW</vt:lpstr>
      <vt:lpstr>Impact</vt:lpstr>
      <vt:lpstr>Lineton Sans</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柳飘飘</cp:lastModifiedBy>
  <cp:revision>6</cp:revision>
  <dcterms:created xsi:type="dcterms:W3CDTF">2023-04-12T22:30:44Z</dcterms:created>
  <dcterms:modified xsi:type="dcterms:W3CDTF">2023-04-12T22:30:44Z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31A28D18A046829303812C64F3446944</vt:lpwstr>
  </property>
  <property fmtid="{D5CDD505-2E9C-101B-9397-08002B2CF9AE}" pid="3" name="KSOProductBuildVer">
    <vt:lpwstr>2052-4.5.0.7415</vt:lpwstr>
  </property>
</Properties>
</file>