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64" r:id="rId4"/>
    <p:sldId id="259" r:id="rId5"/>
    <p:sldId id="265" r:id="rId6"/>
    <p:sldId id="260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19"/>
    <p:restoredTop sz="96327"/>
  </p:normalViewPr>
  <p:slideViewPr>
    <p:cSldViewPr snapToGrid="0">
      <p:cViewPr>
        <p:scale>
          <a:sx n="108" d="100"/>
          <a:sy n="108" d="100"/>
        </p:scale>
        <p:origin x="36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682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30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86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858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817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464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9201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36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65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3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54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7EDA32-6BAC-144B-BE95-C10231C53FED}" type="datetimeFigureOut">
              <a:rPr lang="en-US" smtClean="0"/>
              <a:t>10/3/23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1759B-CA45-C443-AA05-8E6D9543A1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848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file:////Users/lurquha4/Library/Containers/com.microsoft.Outlook/Data/Library/Caches/Signatures/signature_453676573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s.ed.ac.uk/radlab/" TargetMode="External"/><Relationship Id="rId2" Type="http://schemas.openxmlformats.org/officeDocument/2006/relationships/hyperlink" Target="mailto:Lachlan.Urquhart@ed.ac.uk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B26C8-A260-AAFF-6C13-DD44BCB0F3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9340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Public Sans"/>
              </a:rPr>
              <a:t>Ethics, Design and AI Series:</a:t>
            </a:r>
            <a:br>
              <a:rPr lang="en-GB" dirty="0">
                <a:latin typeface="Public Sans"/>
              </a:rPr>
            </a:br>
            <a:r>
              <a:rPr lang="en-GB" dirty="0">
                <a:latin typeface="Public Sans"/>
              </a:rPr>
              <a:t>4</a:t>
            </a:r>
            <a:r>
              <a:rPr lang="en-GB" baseline="30000" dirty="0">
                <a:latin typeface="Public Sans"/>
              </a:rPr>
              <a:t>th</a:t>
            </a:r>
            <a:r>
              <a:rPr lang="en-GB" dirty="0">
                <a:latin typeface="Public Sans"/>
              </a:rPr>
              <a:t> Oct 2023.</a:t>
            </a:r>
            <a:br>
              <a:rPr lang="en-GB" b="0" i="0" u="none" strike="noStrike" dirty="0">
                <a:solidFill>
                  <a:srgbClr val="26201F"/>
                </a:solidFill>
                <a:effectLst/>
                <a:latin typeface="Public Sans"/>
              </a:rPr>
            </a:br>
            <a:r>
              <a:rPr lang="en-US" dirty="0"/>
              <a:t>Dr Lachlan Urquhart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BF1523-7DA1-356B-0F37-452AE7268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3951"/>
            <a:ext cx="9144000" cy="1655762"/>
          </a:xfrm>
        </p:spPr>
        <p:txBody>
          <a:bodyPr/>
          <a:lstStyle/>
          <a:p>
            <a:r>
              <a:rPr lang="en-US" dirty="0"/>
              <a:t>Senior Lecturer in Technology Law and Human-Computer Interaction</a:t>
            </a:r>
          </a:p>
          <a:p>
            <a:r>
              <a:rPr lang="en-US" dirty="0"/>
              <a:t>Director of Regulation and Design Lab; CRISP and SCRIPT.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DC7558-B738-556E-CA64-42877D210A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7000"/>
          </a:blip>
          <a:srcRect r="7882" b="24475"/>
          <a:stretch/>
        </p:blipFill>
        <p:spPr>
          <a:xfrm>
            <a:off x="236896" y="5489160"/>
            <a:ext cx="1799181" cy="804591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pic>
        <p:nvPicPr>
          <p:cNvPr id="5" name="Picture 1" descr="A blue and grey logo&#10;&#10;Description automatically generated">
            <a:extLst>
              <a:ext uri="{FF2B5EF4-FFF2-40B4-BE49-F238E27FC236}">
                <a16:creationId xmlns:a16="http://schemas.microsoft.com/office/drawing/2014/main" id="{54670459-EF9A-FB36-82A2-CB33D8B9A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7333" y="5454651"/>
            <a:ext cx="3037771" cy="873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ED1A478A-0C1A-A704-3F71-8897FD2469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8522" y="5358054"/>
            <a:ext cx="47117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563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229C99-5746-2EEB-F266-21598268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Law as a Design Brief?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6C555-ADB4-7AE5-1712-BC8F89B500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400" dirty="0"/>
              <a:t>Law is </a:t>
            </a:r>
            <a:r>
              <a:rPr lang="en-US" sz="2400" dirty="0" err="1"/>
              <a:t>formalising</a:t>
            </a:r>
            <a:r>
              <a:rPr lang="en-US" sz="2400" dirty="0"/>
              <a:t> ethical design requirements for AI.</a:t>
            </a:r>
          </a:p>
          <a:p>
            <a:r>
              <a:rPr lang="en-US" sz="2400" dirty="0"/>
              <a:t>Not a choice (unlike ethics?)</a:t>
            </a:r>
          </a:p>
          <a:p>
            <a:r>
              <a:rPr lang="en-US" sz="2400" dirty="0"/>
              <a:t>Implicate Design for Privacy, Autonomy, Trust, Safety…</a:t>
            </a:r>
          </a:p>
          <a:p>
            <a:r>
              <a:rPr lang="en-US" sz="2400" dirty="0"/>
              <a:t>How can AI service and product designers respond to law and account for their actions?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poster with text and images of people&#10;&#10;Description automatically generated">
            <a:extLst>
              <a:ext uri="{FF2B5EF4-FFF2-40B4-BE49-F238E27FC236}">
                <a16:creationId xmlns:a16="http://schemas.microsoft.com/office/drawing/2014/main" id="{5F18C8F7-E67A-B27E-B8B1-F78D58518C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04" r="2" b="17888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15715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15089-1E0A-A975-415E-4AF2E9C96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2307" y="559305"/>
            <a:ext cx="5323715" cy="715435"/>
          </a:xfrm>
        </p:spPr>
        <p:txBody>
          <a:bodyPr anchor="b">
            <a:normAutofit/>
          </a:bodyPr>
          <a:lstStyle/>
          <a:p>
            <a:r>
              <a:rPr lang="en-US" sz="4000" dirty="0"/>
              <a:t>Legal Values in AI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205F5-E10B-8AB2-3279-C11FA6AC3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923" y="1545465"/>
            <a:ext cx="5431099" cy="4753230"/>
          </a:xfrm>
        </p:spPr>
        <p:txBody>
          <a:bodyPr anchor="t">
            <a:normAutofit/>
          </a:bodyPr>
          <a:lstStyle/>
          <a:p>
            <a:r>
              <a:rPr lang="en-US" sz="2400" dirty="0"/>
              <a:t>Laws: GDPR; Cyber Resilience Act; new EU AI Act etc.</a:t>
            </a:r>
          </a:p>
          <a:p>
            <a:pPr lvl="1"/>
            <a:r>
              <a:rPr lang="en-US" b="1" dirty="0"/>
              <a:t>Human Oversight </a:t>
            </a:r>
            <a:r>
              <a:rPr lang="en-US" dirty="0"/>
              <a:t>– not just explanation, support in situ action.</a:t>
            </a:r>
          </a:p>
          <a:p>
            <a:pPr lvl="1"/>
            <a:r>
              <a:rPr lang="en-US" b="1" dirty="0"/>
              <a:t>Data Governance </a:t>
            </a:r>
            <a:r>
              <a:rPr lang="en-US" dirty="0"/>
              <a:t>– provenance of  training data; bias; copyright.</a:t>
            </a:r>
          </a:p>
          <a:p>
            <a:pPr lvl="1"/>
            <a:r>
              <a:rPr lang="en-US" b="1" dirty="0"/>
              <a:t>Risk Management </a:t>
            </a:r>
            <a:r>
              <a:rPr lang="en-US" dirty="0"/>
              <a:t>– low (transparency); high – D+D </a:t>
            </a:r>
            <a:r>
              <a:rPr lang="en-US" dirty="0" err="1"/>
              <a:t>reqs</a:t>
            </a:r>
            <a:r>
              <a:rPr lang="en-US" dirty="0"/>
              <a:t> ; prohibited?</a:t>
            </a:r>
          </a:p>
          <a:p>
            <a:r>
              <a:rPr lang="en-US" sz="2400" dirty="0"/>
              <a:t>Consequence - fines, can’t sell product in EU market, distrust - create societally harmful AI?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B3434C-D1F7-F027-9478-7A7C43DE0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5967" y="1101952"/>
            <a:ext cx="4170530" cy="4685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398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72615A-CABF-09C7-B787-D75BBFC02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/>
              <a:t>Sensemaking through Design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06810-35CB-4503-9119-3137338DC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400" dirty="0"/>
              <a:t>Explore grounded, situated and current risks around AI.</a:t>
            </a:r>
          </a:p>
          <a:p>
            <a:r>
              <a:rPr lang="en-US" sz="2400" dirty="0"/>
              <a:t>What to do about them?</a:t>
            </a:r>
          </a:p>
          <a:p>
            <a:r>
              <a:rPr lang="en-US" sz="2400" dirty="0"/>
              <a:t>Need to look at contexts of use in everyday life, real people, real legal issues…</a:t>
            </a:r>
          </a:p>
          <a:p>
            <a:r>
              <a:rPr lang="en-US" sz="2400" dirty="0"/>
              <a:t>Can design help?</a:t>
            </a:r>
          </a:p>
        </p:txBody>
      </p:sp>
      <p:pic>
        <p:nvPicPr>
          <p:cNvPr id="4" name="Picture 3" descr="A poster with a cartoon character and text&#10;&#10;Description automatically generated with medium confidence">
            <a:extLst>
              <a:ext uri="{FF2B5EF4-FFF2-40B4-BE49-F238E27FC236}">
                <a16:creationId xmlns:a16="http://schemas.microsoft.com/office/drawing/2014/main" id="{4FF65E43-61C7-5A4D-D863-617CBA8A09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1834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472973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9BC458-50AC-4427-6C2B-A11CC0B0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dirty="0"/>
              <a:t>Role for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88BFD-61D3-A5EF-DE36-2CBA1FB0D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996225"/>
            <a:ext cx="3816096" cy="4180737"/>
          </a:xfrm>
        </p:spPr>
        <p:txBody>
          <a:bodyPr>
            <a:normAutofit/>
          </a:bodyPr>
          <a:lstStyle/>
          <a:p>
            <a:r>
              <a:rPr lang="en-US" sz="2000" b="1" dirty="0"/>
              <a:t>Ideation Decks </a:t>
            </a:r>
            <a:r>
              <a:rPr lang="en-US" sz="2000" dirty="0"/>
              <a:t>e.g., Moral-IT Cards to map values</a:t>
            </a:r>
          </a:p>
          <a:p>
            <a:r>
              <a:rPr lang="en-US" sz="2000" b="1" dirty="0"/>
              <a:t>Research through Design and Play </a:t>
            </a:r>
            <a:r>
              <a:rPr lang="en-US" sz="2000" dirty="0"/>
              <a:t>e.g., board games to understand risk.</a:t>
            </a:r>
          </a:p>
          <a:p>
            <a:r>
              <a:rPr lang="en-US" sz="2000" b="1" dirty="0"/>
              <a:t>Human </a:t>
            </a:r>
            <a:r>
              <a:rPr lang="en-US" sz="2000" b="1" dirty="0" err="1"/>
              <a:t>Centred</a:t>
            </a:r>
            <a:r>
              <a:rPr lang="en-US" sz="2000" b="1" dirty="0"/>
              <a:t> </a:t>
            </a:r>
            <a:r>
              <a:rPr lang="en-US" sz="2000" dirty="0"/>
              <a:t>– human-AI interaction +oversight.</a:t>
            </a:r>
          </a:p>
          <a:p>
            <a:r>
              <a:rPr lang="en-US" sz="2000" b="1" dirty="0"/>
              <a:t>More than human design </a:t>
            </a:r>
            <a:r>
              <a:rPr lang="en-US" sz="2000" dirty="0"/>
              <a:t>e.g., transparency about environmental costs of LL.M.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5AC96E-C83E-CC8F-2ED9-14A393FE16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5245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7456D9-CF6D-BFAE-EE23-69BF10DEF1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969" b="666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43865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DEF359-7B5D-1746-22D6-E00091097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Sensemaking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46FCE-F4C7-D247-3BE9-A4FE15364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 b="1" dirty="0"/>
              <a:t>Speculative Design </a:t>
            </a:r>
            <a:r>
              <a:rPr lang="en-US" sz="2000" dirty="0"/>
              <a:t>– design fictions to envisage futures we want (and those to avoid)</a:t>
            </a:r>
          </a:p>
          <a:p>
            <a:r>
              <a:rPr lang="en-US" sz="2000" dirty="0"/>
              <a:t>Co-creation with citizens or reflect with experts</a:t>
            </a:r>
          </a:p>
          <a:p>
            <a:r>
              <a:rPr lang="en-US" sz="2000" dirty="0"/>
              <a:t>Help question fitness for purpose of law?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D2E126-7ACA-7D7A-65C2-1CA80FD919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0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53094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C6AFD7-2F21-2080-69C4-898AB4280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listening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84D6D-B8F9-07D6-7D82-A2E1F6AD5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Contact</a:t>
            </a:r>
          </a:p>
          <a:p>
            <a:pPr algn="ctr"/>
            <a:r>
              <a:rPr lang="en-US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Lachlan.Urquhart@ed.ac.uk</a:t>
            </a:r>
            <a:endParaRPr lang="en-US" dirty="0"/>
          </a:p>
          <a:p>
            <a:pPr algn="ctr"/>
            <a:r>
              <a:rPr lang="en-US" b="1" dirty="0"/>
              <a:t>RAD Lab Website </a:t>
            </a:r>
          </a:p>
          <a:p>
            <a:pPr algn="ctr"/>
            <a:r>
              <a:rPr lang="en-US" dirty="0"/>
              <a:t> </a:t>
            </a:r>
            <a:r>
              <a:rPr lang="en-US" dirty="0">
                <a:hlinkClick r:id="rId3"/>
              </a:rPr>
              <a:t>https://blogs.ed.ac.uk/radlab/</a:t>
            </a:r>
            <a:r>
              <a:rPr lang="en-US" dirty="0"/>
              <a:t> </a:t>
            </a:r>
          </a:p>
          <a:p>
            <a:pPr algn="ctr"/>
            <a:r>
              <a:rPr lang="en-US" b="1" dirty="0"/>
              <a:t>Forthcoming Book: </a:t>
            </a:r>
          </a:p>
          <a:p>
            <a:pPr algn="ctr"/>
            <a:r>
              <a:rPr lang="en-US" i="1" dirty="0"/>
              <a:t>Clever Computing through Accountable Design</a:t>
            </a:r>
            <a:r>
              <a:rPr lang="en-US" dirty="0"/>
              <a:t>. Cambridge University Press (2024)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893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1517</TotalTime>
  <Words>337</Words>
  <Application>Microsoft Macintosh PowerPoint</Application>
  <PresentationFormat>Widescreen</PresentationFormat>
  <Paragraphs>35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Public Sans</vt:lpstr>
      <vt:lpstr>Office Theme</vt:lpstr>
      <vt:lpstr>Ethics, Design and AI Series: 4th Oct 2023. Dr Lachlan Urquhart </vt:lpstr>
      <vt:lpstr>Law as a Design Brief?</vt:lpstr>
      <vt:lpstr>Legal Values in AI Design</vt:lpstr>
      <vt:lpstr>Sensemaking through Design Methods</vt:lpstr>
      <vt:lpstr>Role for Design</vt:lpstr>
      <vt:lpstr>Sensemaking (2)</vt:lpstr>
      <vt:lpstr>Thanks for listening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 Lachlan Urquhart </dc:title>
  <dc:creator>Lachlan Urquhart</dc:creator>
  <cp:lastModifiedBy>Lachlan Urquhart</cp:lastModifiedBy>
  <cp:revision>9</cp:revision>
  <dcterms:created xsi:type="dcterms:W3CDTF">2023-10-03T08:16:39Z</dcterms:created>
  <dcterms:modified xsi:type="dcterms:W3CDTF">2023-10-04T09:34:30Z</dcterms:modified>
</cp:coreProperties>
</file>