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76" r:id="rId4"/>
    <p:sldId id="286" r:id="rId5"/>
    <p:sldId id="270" r:id="rId6"/>
    <p:sldId id="279" r:id="rId7"/>
    <p:sldId id="284" r:id="rId8"/>
    <p:sldId id="285" r:id="rId9"/>
    <p:sldId id="264" r:id="rId10"/>
    <p:sldId id="272" r:id="rId11"/>
    <p:sldId id="273" r:id="rId12"/>
    <p:sldId id="277" r:id="rId13"/>
    <p:sldId id="287" r:id="rId14"/>
    <p:sldId id="283" r:id="rId15"/>
    <p:sldId id="288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9" autoAdjust="0"/>
    <p:restoredTop sz="75664"/>
  </p:normalViewPr>
  <p:slideViewPr>
    <p:cSldViewPr snapToGrid="0">
      <p:cViewPr>
        <p:scale>
          <a:sx n="90" d="100"/>
          <a:sy n="90" d="100"/>
        </p:scale>
        <p:origin x="2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ADC22-BB46-6C47-9E50-6011C0BC6EB5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39B29-7503-7F44-89FC-5A61090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7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9B29-7503-7F44-89FC-5A61090957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Role in Music Recommender Systems + Surveillance of Emotion.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</a:rPr>
              <a:t>Due to being linked to music, could </a:t>
            </a:r>
            <a:r>
              <a:rPr lang="en-GB" dirty="0">
                <a:effectLst/>
                <a:latin typeface="Helvetica Neue" panose="02000503000000020004" pitchFamily="2" charset="0"/>
              </a:rPr>
              <a:t>be used for manipulation of listeners.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Audio impacts our emotions - system allows profiling of interactions between music and emotions.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Positive claims - play what you want to hear, detect frustration - similar to advertising industry, get more relevant content…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Music Factor to help us understand harms…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Significance of music for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emotive state (psychologists/ sociologists/anthropologists);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influence decision making;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evoke memories;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nudge judgements (e.g. energetic vs sad or patriotic music),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take risks etc.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9B29-7503-7F44-89FC-5A61090957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9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Role in Music Recommender Systems + Surveillance of Emotion.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</a:rPr>
              <a:t>Due to being linked to music, could </a:t>
            </a:r>
            <a:r>
              <a:rPr lang="en-GB" dirty="0">
                <a:effectLst/>
                <a:latin typeface="Helvetica Neue" panose="02000503000000020004" pitchFamily="2" charset="0"/>
              </a:rPr>
              <a:t>be used for manipulation of listeners.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Audio impacts our emotions - system allows profiling of interactions between music and emotions.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Positive claims - play what you want to hear, detect frustration - similar to advertising industry, get more relevant content…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Music Factor to help us understand harms…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Significance of music for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emotive state (psychologists/ sociologists/anthropologists);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influence decision making;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evoke memories;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nudge judgements (e.g. energetic vs sad or patriotic music),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take risks etc.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9B29-7503-7F44-89FC-5A61090957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0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Role in Music Recommender Systems + Surveillance of Emotion.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</a:rPr>
              <a:t>Due to being linked to music, could </a:t>
            </a:r>
            <a:r>
              <a:rPr lang="en-GB" dirty="0">
                <a:effectLst/>
                <a:latin typeface="Helvetica Neue" panose="02000503000000020004" pitchFamily="2" charset="0"/>
              </a:rPr>
              <a:t>be used for manipulation of listeners.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Audio impacts our emotions - system allows profiling of interactions between music and emotions.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Positive claims - play what you want to hear, detect frustration - similar to advertising industry, get more relevant content…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Music Factor to help us understand harms…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Significance of music for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emotive state (psychologists/ sociologists/anthropologists);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influence decision making;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evoke memories;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nudge judgements (e.g. energetic vs sad or patriotic music), 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take risks etc.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9B29-7503-7F44-89FC-5A61090957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7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5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7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8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1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5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7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0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.Schafer@ed.ac.uk" TargetMode="External"/><Relationship Id="rId2" Type="http://schemas.openxmlformats.org/officeDocument/2006/relationships/hyperlink" Target="mailto:Ayca.atabey@ed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chlan.Urquhart@ed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203" y="1161250"/>
            <a:ext cx="5853227" cy="2992576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How Do You Solve a Problem like Alexa?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203" y="2918892"/>
            <a:ext cx="7505460" cy="2992576"/>
          </a:xfrm>
        </p:spPr>
        <p:txBody>
          <a:bodyPr anchor="b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Dr Lachlan Urquhart, Senior Lecturer in Technology Law + HCI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Ayca</a:t>
            </a:r>
            <a:r>
              <a:rPr lang="en-US" sz="2000" dirty="0">
                <a:solidFill>
                  <a:srgbClr val="FFFFFF"/>
                </a:solidFill>
              </a:rPr>
              <a:t> Atabey, PhD Student (Paper lead)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Professor Burkhard Schafer, Prof of Computational Legal Theory.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Edinburgh Law School</a:t>
            </a:r>
          </a:p>
          <a:p>
            <a:pPr algn="l"/>
            <a:endParaRPr lang="en-US" sz="1700" dirty="0">
              <a:solidFill>
                <a:srgbClr val="FFFFFF"/>
              </a:solidFill>
            </a:endParaRPr>
          </a:p>
          <a:p>
            <a:pPr algn="l"/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1DF44-30F8-988F-E818-16007C66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11" y="5504268"/>
            <a:ext cx="5068439" cy="8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19F54-AD4D-7F32-5E5B-AE6078E92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242" y="1517841"/>
            <a:ext cx="3822318" cy="38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FAC91-B3BA-A2C4-1000-A64E0BF1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Alexa as prohibited AI?</a:t>
            </a:r>
            <a:endParaRPr lang="en-GB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51C8-16A1-F2FF-F102-5B01C55C5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dirty="0"/>
              <a:t>Prohibited if, in addition to the manipulation and subliminal control, they cause “physical or psychological harm” (Art 5)</a:t>
            </a:r>
            <a:endParaRPr lang="tr-TR" sz="2000" dirty="0"/>
          </a:p>
          <a:p>
            <a:r>
              <a:rPr lang="en-US" sz="2000" dirty="0"/>
              <a:t>Manipulation, deception – individual + societal harm are the critical focus in this context (Recital 40(a</a:t>
            </a:r>
            <a:r>
              <a:rPr lang="en-GB" sz="2000" dirty="0"/>
              <a:t>)).</a:t>
            </a:r>
            <a:endParaRPr lang="en-US" sz="2000" i="1" dirty="0"/>
          </a:p>
          <a:p>
            <a:r>
              <a:rPr lang="en-US" sz="2000" dirty="0"/>
              <a:t>The music factor as catalyst - Alexa’s EAI beyond reading emotions- interacting with users.</a:t>
            </a:r>
          </a:p>
          <a:p>
            <a:r>
              <a:rPr lang="en-US" sz="2000" dirty="0"/>
              <a:t>Change emotions through music, shape decision-making, and </a:t>
            </a:r>
            <a:r>
              <a:rPr lang="en-US" sz="2000" dirty="0" err="1"/>
              <a:t>behaviour</a:t>
            </a:r>
            <a:r>
              <a:rPr lang="en-US" sz="2000" dirty="0"/>
              <a:t>.</a:t>
            </a:r>
            <a:r>
              <a:rPr lang="en-GB" sz="2000" i="1" dirty="0"/>
              <a:t> </a:t>
            </a:r>
            <a:r>
              <a:rPr lang="en-GB" sz="2000" dirty="0"/>
              <a:t>Does this distort their behaviour? </a:t>
            </a:r>
          </a:p>
          <a:p>
            <a:r>
              <a:rPr lang="en-GB" sz="2000" dirty="0"/>
              <a:t>Against subject interests –e.g. if vulnerable person (which prohibited AI is concerned about)? What about at scale (e.g. microtargeting through music?)</a:t>
            </a:r>
          </a:p>
          <a:p>
            <a:r>
              <a:rPr lang="en-GB" sz="2000" dirty="0"/>
              <a:t>If did, could not be sold on EU Marketplace, or face significant fines.</a:t>
            </a:r>
          </a:p>
          <a:p>
            <a:r>
              <a:rPr lang="en-GB" sz="2000" dirty="0"/>
              <a:t>Does it reach this threshold?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C4891-2F74-AA72-4570-FE373532A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" r="1899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5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FAC91-B3BA-A2C4-1000-A64E0BF1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Alexa as high risk AI?</a:t>
            </a:r>
            <a:endParaRPr lang="en-GB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51C8-16A1-F2FF-F102-5B01C55C5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103165" cy="4119172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Art 6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system is either a safety component in its own right or a safety system within a technology that is covered by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EU delegated legislation (e.g., cars, planes, radio equipment).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HRAIS if listed in Annex III contexts e.g. EAI in law enforcement or border or migration agencies.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Alexa does not fit in these (although Alexa Auto, in cars – role of music in managing road rage + safety? ) 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Implications of being HRAIS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esign and development requirements - e.g. data governance +, risk and quality management system, conformity assessment, human oversight measures, market surveillance, technical documentation etc.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720A1-DBBE-67FD-D3F4-8D9C3BD02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" r="1895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2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AC91-B3BA-A2C4-1000-A64E0BF1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tr-TR"/>
              <a:t>Alexa as high risk AI?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51C8-16A1-F2FF-F102-5B01C55C5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1299"/>
            <a:ext cx="6505575" cy="4689475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If not in Art 6 + Annex III, turn to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Art 7(2)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Methodology determining high risk., if pose risks to health/safety/fundamental rights equivalent to Annex III.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Includes examining:</a:t>
            </a:r>
          </a:p>
          <a:p>
            <a:pPr lvl="1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A) Intensity of harm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/adverse impacts,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Emotions are fleeting – recommendations based on reading of sad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– non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-permanent trait - probability of harm harder to show?</a:t>
            </a:r>
          </a:p>
          <a:p>
            <a:pPr lvl="1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B) Dependency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subjects on system output + ability to opt out, </a:t>
            </a:r>
          </a:p>
          <a:p>
            <a:pPr lvl="1"/>
            <a:r>
              <a:rPr lang="en-GB" sz="1800" dirty="0"/>
              <a:t>Affective </a:t>
            </a:r>
            <a:r>
              <a:rPr lang="en-US" sz="1800" dirty="0"/>
              <a:t>manipulation mediate familial life – reliance irreversible? So manipulated by music choices? </a:t>
            </a: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just switch it off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? Lessons from OBA - 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dark design patterns making it hard to opt out / switch off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feature?</a:t>
            </a:r>
          </a:p>
          <a:p>
            <a:pPr lvl="1"/>
            <a:r>
              <a:rPr lang="en-US" sz="1800" dirty="0"/>
              <a:t>Lose access to the ecosystem </a:t>
            </a:r>
            <a:r>
              <a:rPr lang="en-GB" sz="1800" dirty="0"/>
              <a:t>paid to use.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AE9F14B0-CC23-CA13-738D-9888D783A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40" r="24116" b="-1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494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B3F4-905E-AF65-E3B7-943F7F15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Risk or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9C2B-CF4D-406D-A541-50B874B5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8500" cy="4351338"/>
          </a:xfrm>
        </p:spPr>
        <p:txBody>
          <a:bodyPr/>
          <a:lstStyle/>
          <a:p>
            <a:endParaRPr lang="tr-TR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16425-A373-3161-7ADD-B0FA94656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" b="-3"/>
          <a:stretch/>
        </p:blipFill>
        <p:spPr>
          <a:xfrm>
            <a:off x="8075708" y="1508189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3AD3CA-CE74-5891-4C00-A3FC4CA01FA9}"/>
              </a:ext>
            </a:extLst>
          </p:cNvPr>
          <p:cNvSpPr txBox="1"/>
          <p:nvPr/>
        </p:nvSpPr>
        <p:spPr>
          <a:xfrm>
            <a:off x="838200" y="1924145"/>
            <a:ext cx="610076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C) Vulnerability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 subject based on imbalances of ‘power, knowledge, economic or social circumstances, or age’  (Nb, Alexa for Kids!)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Could </a:t>
            </a:r>
            <a:r>
              <a:rPr lang="en-GB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subliminally manipulate kids through music?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(as a parent of toddler…could help!)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Reversability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 the outcome.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EAI recommended music impacts users’ mental health e.g. trigger painful memory – how reversable is this? </a:t>
            </a:r>
          </a:p>
        </p:txBody>
      </p:sp>
    </p:spTree>
    <p:extLst>
      <p:ext uri="{BB962C8B-B14F-4D97-AF65-F5344CB8AC3E}">
        <p14:creationId xmlns:p14="http://schemas.microsoft.com/office/powerpoint/2010/main" val="357806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67E8-3256-F119-CD8A-92DABCF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Alexa As Low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CFD9-D024-349D-8DA9-B93CF1560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7163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Maybe it is, 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is just an entertainment tool, right?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 under Art 52 AI Act all Amazon need to do is…</a:t>
            </a:r>
          </a:p>
          <a:p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 transparent to make it clear individuals are interacting with AI system, unless </a:t>
            </a:r>
            <a:r>
              <a:rPr lang="en-GB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obvious 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anyway.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 to determine obviousness? To whom? Shift focus to UX + interface design.</a:t>
            </a:r>
            <a:endParaRPr lang="en-GB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53E3E-0A01-D81C-B13E-6D2B9A7D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1" y="1439862"/>
            <a:ext cx="42005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832A6-B3E2-6B41-1312-13E0600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493A-4242-74CF-3A0A-B55E84799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Emotional AI poses challenges for regulation, particularly risks for manipulation.</a:t>
            </a:r>
          </a:p>
          <a:p>
            <a:r>
              <a:rPr lang="en-GB" dirty="0"/>
              <a:t>Strong </a:t>
            </a:r>
            <a:r>
              <a:rPr lang="en-GB" dirty="0">
                <a:solidFill>
                  <a:schemeClr val="tx1"/>
                </a:solidFill>
              </a:rPr>
              <a:t>relationship of music with emotions, individuals’ decision-making, behaviours, and even health. </a:t>
            </a:r>
          </a:p>
          <a:p>
            <a:r>
              <a:rPr lang="en-GB" dirty="0">
                <a:solidFill>
                  <a:schemeClr val="tx1"/>
                </a:solidFill>
              </a:rPr>
              <a:t>Alexa’s EAI can fall under different risk categories in the AIA, showing difficulties of </a:t>
            </a:r>
            <a:r>
              <a:rPr lang="en-US" dirty="0"/>
              <a:t>classifying risk.</a:t>
            </a:r>
          </a:p>
          <a:p>
            <a:r>
              <a:rPr lang="en-US" dirty="0"/>
              <a:t>AIA does have categories which is a good start but can miss applications + obligations e.g. HRAIS design+ dev.</a:t>
            </a:r>
          </a:p>
          <a:p>
            <a:r>
              <a:rPr lang="en-GB" dirty="0">
                <a:solidFill>
                  <a:schemeClr val="tx1"/>
                </a:solidFill>
              </a:rPr>
              <a:t>No inherently safe/</a:t>
            </a:r>
            <a:r>
              <a:rPr lang="en-GB" dirty="0" err="1">
                <a:solidFill>
                  <a:schemeClr val="tx1"/>
                </a:solidFill>
              </a:rPr>
              <a:t>unrisky</a:t>
            </a:r>
            <a:r>
              <a:rPr lang="en-GB" dirty="0">
                <a:solidFill>
                  <a:schemeClr val="tx1"/>
                </a:solidFill>
              </a:rPr>
              <a:t> applications of EAI – risk is contextual, and not </a:t>
            </a:r>
            <a:r>
              <a:rPr lang="en-GB" dirty="0"/>
              <a:t>technological neutral. This questions AIA approach.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36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E3CC4-EBFE-CC27-479C-6E0EA6AD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 dirty="0"/>
              <a:t>Thank you for listening.</a:t>
            </a:r>
            <a:endParaRPr lang="en-US" sz="5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53480-830A-B032-DD6F-7E12A3AD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dirty="0"/>
              <a:t>Contacts: </a:t>
            </a:r>
            <a:br>
              <a:rPr lang="en-US" sz="2200" dirty="0"/>
            </a:br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Ayca.atabey@ed.ac.uk</a:t>
            </a:r>
            <a:br>
              <a:rPr lang="en-US" sz="2200" dirty="0"/>
            </a:br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B.Schafer@ed.ac.uk</a:t>
            </a:r>
            <a:br>
              <a:rPr lang="en-US" sz="2200" dirty="0"/>
            </a:b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Lachlan.Urquhart@ed.ac.uk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Funders: </a:t>
            </a:r>
          </a:p>
          <a:p>
            <a:pPr algn="ctr"/>
            <a:r>
              <a:rPr lang="en-US" sz="2200" dirty="0"/>
              <a:t>EPSRC </a:t>
            </a:r>
            <a:r>
              <a:rPr lang="en-US" sz="2200" dirty="0">
                <a:effectLst/>
              </a:rPr>
              <a:t>Trustworthy Autonomous Systems EP/V026607/1.</a:t>
            </a:r>
            <a:br>
              <a:rPr lang="en-US" sz="2200" dirty="0">
                <a:effectLst/>
              </a:rPr>
            </a:b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AHRC Creative Informatics AH/S002782/1</a:t>
            </a:r>
            <a:r>
              <a:rPr lang="en-US" sz="2200" dirty="0"/>
              <a:t>.</a:t>
            </a:r>
            <a:br>
              <a:rPr lang="en-US" sz="2200" dirty="0">
                <a:effectLst/>
              </a:rPr>
            </a:b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ESRC Emotional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AI in Smart Cities ES/T00696X/1</a:t>
            </a:r>
            <a:r>
              <a:rPr lang="en-US" sz="2200" dirty="0"/>
              <a:t>.</a:t>
            </a:r>
            <a:br>
              <a:rPr lang="en-US" sz="2200" dirty="0">
                <a:effectLst/>
              </a:rPr>
            </a:b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EPSRC Fixing the Future EP/W024780/.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846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C9DB0-9B27-8BAE-4F3D-DB2EF933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Consider the following scenario:</a:t>
            </a:r>
            <a:br>
              <a:rPr lang="en-US" sz="4600"/>
            </a:br>
            <a:endParaRPr lang="en-GB" sz="460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7B9486A-1D89-3771-B01F-70C2665E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85570" cy="4368346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460"/>
              </a:spcAft>
              <a:buNone/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Imagine coming home from work after a long day of work, slightly stressed.</a:t>
            </a:r>
          </a:p>
          <a:p>
            <a:pPr marL="0" indent="0">
              <a:spcAft>
                <a:spcPts val="460"/>
              </a:spcAft>
              <a:buNone/>
            </a:pPr>
            <a:r>
              <a:rPr lang="en-GB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Upon arriving home, your daughter is playing music you do not like loudly from the living room.</a:t>
            </a:r>
          </a:p>
          <a:p>
            <a:pPr marL="0" indent="0">
              <a:spcAft>
                <a:spcPts val="460"/>
              </a:spcAft>
              <a:buNone/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tell the smart speaker to stop the music which prompts your daughter to shout at you and go to her room. </a:t>
            </a:r>
          </a:p>
          <a:p>
            <a:pPr marL="0" indent="0">
              <a:spcAft>
                <a:spcPts val="460"/>
              </a:spcAft>
              <a:buNone/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Your younger daughter is upset by this and starts crying. </a:t>
            </a:r>
          </a:p>
          <a:p>
            <a:pPr marL="0" indent="0">
              <a:spcAft>
                <a:spcPts val="460"/>
              </a:spcAft>
              <a:buNone/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Alexa analyses the stress level in the three voices in this domestic drama, and developed models of their states.</a:t>
            </a:r>
          </a:p>
          <a:p>
            <a:pPr marL="0" indent="0">
              <a:spcAft>
                <a:spcPts val="460"/>
              </a:spcAft>
              <a:buNone/>
            </a:pPr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response Alexa chooses 3 different pieces of music, one each to sooth the upset of each family member after this fight. </a:t>
            </a:r>
          </a:p>
          <a:p>
            <a:endParaRPr lang="en-GB" sz="1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68A59-FA3B-E0B1-E600-262CB08A5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2022-0D9E-8BEA-FAC7-5019DF5A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 dirty="0" err="1"/>
              <a:t>Emotional</a:t>
            </a:r>
            <a:r>
              <a:rPr lang="tr-TR" sz="5400" dirty="0"/>
              <a:t> AI / </a:t>
            </a:r>
            <a:r>
              <a:rPr lang="tr-TR" sz="5400" dirty="0" err="1"/>
              <a:t>Affective</a:t>
            </a:r>
            <a:r>
              <a:rPr lang="tr-TR" sz="5400" dirty="0"/>
              <a:t> Computing</a:t>
            </a:r>
            <a:endParaRPr lang="en-GB" sz="5400" dirty="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1EA45-2359-D38F-7839-D077B6EDB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motion recognition technologies - seeks to read and infer about emotional life. 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and off body sensing examples e.g. wearables for heart rate, skin response to computer vision on facial features.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Ekman’s Universal underpinning universal basic emotion model (cross cultural; 6 basic emotions). Criticised (focus on deception;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 emotion ever be computationally read from body in first place?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Regulatory uncertainty around these systems…Concerns from regulators – calls for  - EDPS/EDPB/UK ICO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 shift to reading through voice too. </a:t>
            </a:r>
          </a:p>
          <a:p>
            <a:endParaRPr lang="en-GB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13192-D688-173A-EF37-344E09DAA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0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83BF-FF38-33CA-A88A-7583CA39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about Emotional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AD5AD-5AC3-06FD-0B24-1DBFD04A3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91488" cy="4351338"/>
          </a:xfrm>
        </p:spPr>
        <p:txBody>
          <a:bodyPr>
            <a:normAutofit fontScale="92500" lnSpcReduction="20000"/>
          </a:bodyPr>
          <a:lstStyle/>
          <a:p>
            <a:r>
              <a:rPr lang="en-GB" b="1" i="1" dirty="0"/>
              <a:t>Loss of emotional ephemerality –</a:t>
            </a:r>
            <a:r>
              <a:rPr lang="en-GB" i="1" dirty="0"/>
              <a:t>emotion </a:t>
            </a:r>
            <a:r>
              <a:rPr lang="en-GB" i="1" dirty="0" err="1"/>
              <a:t>datafied</a:t>
            </a:r>
            <a:r>
              <a:rPr lang="en-GB" i="1" dirty="0"/>
              <a:t>, catalogued, assessed </a:t>
            </a:r>
          </a:p>
          <a:p>
            <a:r>
              <a:rPr lang="en-GB" b="1" i="1" dirty="0"/>
              <a:t>Manipulation</a:t>
            </a:r>
            <a:r>
              <a:rPr lang="en-GB" dirty="0"/>
              <a:t> – new vector to nudge, persuade for advertising, dark design practices? dynamic advertising….</a:t>
            </a:r>
          </a:p>
          <a:p>
            <a:r>
              <a:rPr lang="en-GB" b="1" i="1" dirty="0"/>
              <a:t>Resistance Strategies – </a:t>
            </a:r>
            <a:r>
              <a:rPr lang="en-GB" i="1" dirty="0"/>
              <a:t>unsure how being read? How to mask voice?</a:t>
            </a:r>
            <a:endParaRPr lang="en-GB" dirty="0"/>
          </a:p>
          <a:p>
            <a:r>
              <a:rPr lang="en-GB" b="1" i="1" dirty="0"/>
              <a:t>Impact on Identity – </a:t>
            </a:r>
            <a:r>
              <a:rPr lang="en-GB" i="1" dirty="0"/>
              <a:t>space for formulation of identity in family home with speaker listening</a:t>
            </a:r>
            <a:endParaRPr lang="en-GB" dirty="0"/>
          </a:p>
          <a:p>
            <a:r>
              <a:rPr lang="en-GB" b="1" i="1" dirty="0"/>
              <a:t>Uncertainty – </a:t>
            </a:r>
            <a:r>
              <a:rPr lang="en-GB" i="1" dirty="0"/>
              <a:t>decisions based on emotional sorting (can we contest? Do we know how we feel? What is baseline truth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0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62022-0D9E-8BEA-FAC7-5019DF5A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The AIA and its risk-based approach</a:t>
            </a:r>
            <a:endParaRPr lang="en-GB" sz="54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15193-2EA1-116E-B790-A97797EBE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" r="2863" b="-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1EA45-2359-D38F-7839-D077B6EDB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 lnSpcReduction="10000"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EU approach to regulating AI is ‘technologically neutral’ and ‘risk-based’.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AIA focuses on contexts of use and application of AI systems, not based on autonomy, say. </a:t>
            </a:r>
          </a:p>
          <a:p>
            <a:r>
              <a:rPr lang="en-GB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EAI in law enforcement is high risk or in safety critical monitoring of driving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GB" sz="2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 contexts is low risk (e.g. gaming)</a:t>
            </a:r>
          </a:p>
          <a:p>
            <a:pPr lvl="1"/>
            <a:r>
              <a:rPr lang="en-GB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dismiss as low risk (just change song if dislike it) but unclear?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Emotional AI with Music – could be deemed more innocent, but equally, due to music factor, could have greater risk implications for individuals and society and be classified only as low-risk by AIA?</a:t>
            </a:r>
          </a:p>
          <a:p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2730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3E77F-8F6D-C640-64AB-8C4A045C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Why Alexa?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F2FDB5-0091-4D57-8FDE-3A470BFAC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7" r="3913" b="-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9264A-7530-01A9-EE0A-20588B8A7B61}"/>
              </a:ext>
            </a:extLst>
          </p:cNvPr>
          <p:cNvSpPr txBox="1"/>
          <p:nvPr/>
        </p:nvSpPr>
        <p:spPr>
          <a:xfrm>
            <a:off x="4905955" y="2071316"/>
            <a:ext cx="6713552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Cross-sectoral and multifunctional uses linking music, life and motions.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Human-like conversation abilities.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Alexa as IoT Device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– links together Amazon suite devices and third parties e.g. Health bands.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Alexa as Music Recommender Systems </a:t>
            </a:r>
            <a:r>
              <a:rPr lang="en-GB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across devices (e.g. smart home screens); links into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third party vendors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e.g. Spotify and social network e.g. sharing music with contact lists.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Match music to activity (e.g., cooking, workout) insights into contexts of use and everyday life.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2843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7B592-A35C-DE00-A8F5-12304E21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800" dirty="0"/>
              <a:t>Alexa Neural Text to Speech (NTTS)</a:t>
            </a:r>
            <a:endParaRPr lang="en-US" sz="20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56E10-EDDD-8087-1668-E94B7BDB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6928445" cy="4119172"/>
          </a:xfrm>
        </p:spPr>
        <p:txBody>
          <a:bodyPr anchor="t">
            <a:normAutofit/>
          </a:bodyPr>
          <a:lstStyle/>
          <a:p>
            <a:r>
              <a:rPr lang="en-US" sz="2000" dirty="0"/>
              <a:t>Patented Alexa Neural Text to Speech (NTTS) technology.</a:t>
            </a:r>
            <a:r>
              <a:rPr lang="tr-TR" sz="2000" dirty="0"/>
              <a:t> </a:t>
            </a:r>
          </a:p>
          <a:p>
            <a:r>
              <a:rPr lang="tr-TR" sz="2000" dirty="0"/>
              <a:t>- T</a:t>
            </a:r>
            <a:r>
              <a:rPr lang="en-US" sz="2000" dirty="0" err="1"/>
              <a:t>argeting</a:t>
            </a:r>
            <a:r>
              <a:rPr lang="en-US" sz="2000" dirty="0"/>
              <a:t> users’ voices to infer emotions using AI based biometric recognition technologies. </a:t>
            </a:r>
          </a:p>
          <a:p>
            <a:r>
              <a:rPr lang="en-US" sz="2000" dirty="0"/>
              <a:t>Link to recommender system algorithms and wider smart home ecosystems to act and play specific songs.</a:t>
            </a:r>
            <a:endParaRPr lang="tr-TR" sz="2000" dirty="0"/>
          </a:p>
          <a:p>
            <a:r>
              <a:rPr lang="tr-TR" sz="2000" dirty="0"/>
              <a:t>V</a:t>
            </a:r>
            <a:r>
              <a:rPr lang="en-US" sz="2000" dirty="0" err="1"/>
              <a:t>oice</a:t>
            </a:r>
            <a:r>
              <a:rPr lang="en-US" sz="2000" dirty="0"/>
              <a:t> processing algorithms to “determine the emotional state of the user”</a:t>
            </a:r>
            <a:r>
              <a:rPr lang="tr-TR" sz="2000" dirty="0"/>
              <a:t> </a:t>
            </a:r>
            <a:r>
              <a:rPr lang="en-US" sz="2000" dirty="0"/>
              <a:t>and responds to how users feel.</a:t>
            </a:r>
            <a:r>
              <a:rPr lang="tr-TR" sz="2000" dirty="0"/>
              <a:t> </a:t>
            </a:r>
          </a:p>
          <a:p>
            <a:r>
              <a:rPr lang="en-US" sz="2000" dirty="0"/>
              <a:t>Alexa may classify users’ emotions under categories like happy, sad, stress</a:t>
            </a:r>
            <a:r>
              <a:rPr lang="tr-TR" sz="2000" dirty="0"/>
              <a:t> </a:t>
            </a:r>
            <a:r>
              <a:rPr lang="tr-TR" sz="2000" dirty="0" err="1"/>
              <a:t>etc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en-US" sz="2000" dirty="0" err="1"/>
              <a:t>analysing</a:t>
            </a:r>
            <a:r>
              <a:rPr lang="en-US" sz="2000" dirty="0"/>
              <a:t> the pitch, pulse, voicing, jittering, and/or harmonicity of a user’s voice</a:t>
            </a:r>
            <a:r>
              <a:rPr lang="tr-TR" sz="2000" dirty="0"/>
              <a:t>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B163AF4-006C-DA9A-3885-75030A689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9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7B592-A35C-DE00-A8F5-12304E21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800" dirty="0"/>
              <a:t>Alexa Neural Text to Speech (NTTS)</a:t>
            </a:r>
            <a:endParaRPr lang="en-US" sz="20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56E10-EDDD-8087-1668-E94B7BDB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6928445" cy="4119172"/>
          </a:xfrm>
        </p:spPr>
        <p:txBody>
          <a:bodyPr anchor="t">
            <a:normAutofit/>
          </a:bodyPr>
          <a:lstStyle/>
          <a:p>
            <a:r>
              <a:rPr lang="en-GB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play what you want to hear, detect </a:t>
            </a:r>
            <a:r>
              <a:rPr lang="en-GB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frustration,more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natural interactions - similar to advertising industry, get more relevant content…</a:t>
            </a:r>
          </a:p>
          <a:p>
            <a:r>
              <a:rPr lang="en-GB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Surveillance of Emotion – profiling interactions between users, music and emotions; pseudoscientific element; nudging choices.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B163AF4-006C-DA9A-3885-75030A689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7B592-A35C-DE00-A8F5-12304E21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dirty="0"/>
              <a:t>EAI and the “Music” factor: What’s at stake?</a:t>
            </a:r>
            <a:endParaRPr lang="en-GB" sz="46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56E10-EDDD-8087-1668-E94B7BDB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6928445" cy="4119172"/>
          </a:xfrm>
        </p:spPr>
        <p:txBody>
          <a:bodyPr anchor="t">
            <a:normAutofit/>
          </a:bodyPr>
          <a:lstStyle/>
          <a:p>
            <a:r>
              <a:rPr lang="en-US" sz="2000" i="1" dirty="0"/>
              <a:t>Music – what a powerful instrument, what a mighty weapon!“ Maria Augusta von Trapp</a:t>
            </a:r>
          </a:p>
          <a:p>
            <a:r>
              <a:rPr lang="en-US" sz="2000" dirty="0"/>
              <a:t>Music to evoke emotions</a:t>
            </a:r>
            <a:r>
              <a:rPr lang="tr-TR" sz="2000" dirty="0"/>
              <a:t>. </a:t>
            </a:r>
          </a:p>
          <a:p>
            <a:r>
              <a:rPr lang="en-US" sz="2000" dirty="0"/>
              <a:t>Philosophers, sociologists, anthropologists, and psychologists -significance of music for emotional states .</a:t>
            </a:r>
          </a:p>
          <a:p>
            <a:r>
              <a:rPr lang="en-US" sz="2000" dirty="0"/>
              <a:t>Music‘s has power on </a:t>
            </a:r>
            <a:r>
              <a:rPr lang="en-US" sz="2000" dirty="0" err="1"/>
              <a:t>behaviour</a:t>
            </a:r>
            <a:r>
              <a:rPr lang="en-US" sz="2000" dirty="0"/>
              <a:t> e.g. encouraging riskier </a:t>
            </a:r>
            <a:r>
              <a:rPr lang="en-US" sz="2000" dirty="0" err="1"/>
              <a:t>behaviour</a:t>
            </a:r>
            <a:r>
              <a:rPr lang="en-US" sz="2000" dirty="0"/>
              <a:t>, increasing sociality, incidental happiness</a:t>
            </a:r>
            <a:r>
              <a:rPr lang="en-GB" sz="2000" dirty="0"/>
              <a:t>.</a:t>
            </a:r>
            <a:endParaRPr lang="tr-TR" sz="2000" dirty="0"/>
          </a:p>
          <a:p>
            <a:r>
              <a:rPr lang="en-GB" sz="2000" dirty="0"/>
              <a:t>Manipulation of people e.g. patriotic music</a:t>
            </a:r>
            <a:r>
              <a:rPr lang="en-US" sz="2000" dirty="0"/>
              <a:t> in political campaigns</a:t>
            </a:r>
            <a:r>
              <a:rPr lang="tr-TR" sz="2000" dirty="0"/>
              <a:t>. </a:t>
            </a:r>
            <a:r>
              <a:rPr lang="tr-TR" sz="2000" dirty="0" err="1"/>
              <a:t>Energetic</a:t>
            </a:r>
            <a:r>
              <a:rPr lang="tr-TR" sz="2000" dirty="0"/>
              <a:t> 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dirty="0" err="1"/>
              <a:t>sad</a:t>
            </a:r>
            <a:r>
              <a:rPr lang="tr-TR" sz="2000" dirty="0"/>
              <a:t> </a:t>
            </a:r>
            <a:r>
              <a:rPr lang="tr-TR" sz="2000" dirty="0" err="1"/>
              <a:t>music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shape</a:t>
            </a:r>
            <a:r>
              <a:rPr lang="tr-TR" sz="2000" dirty="0"/>
              <a:t> </a:t>
            </a:r>
            <a:r>
              <a:rPr lang="tr-TR" sz="2000" dirty="0" err="1"/>
              <a:t>response</a:t>
            </a:r>
            <a:r>
              <a:rPr lang="tr-TR" sz="2000" dirty="0"/>
              <a:t> of </a:t>
            </a:r>
            <a:r>
              <a:rPr lang="tr-TR" sz="2000" dirty="0" err="1"/>
              <a:t>listener</a:t>
            </a:r>
            <a:r>
              <a:rPr lang="tr-TR" sz="2000" dirty="0"/>
              <a:t>.</a:t>
            </a:r>
          </a:p>
          <a:p>
            <a:r>
              <a:rPr lang="tr-TR" sz="2000" dirty="0" err="1"/>
              <a:t>Evocation</a:t>
            </a:r>
            <a:r>
              <a:rPr lang="tr-TR" sz="2000" dirty="0"/>
              <a:t> of </a:t>
            </a:r>
            <a:r>
              <a:rPr lang="tr-TR" sz="2000" dirty="0" err="1"/>
              <a:t>memories</a:t>
            </a:r>
            <a:r>
              <a:rPr lang="tr-TR" sz="2000" dirty="0"/>
              <a:t> </a:t>
            </a:r>
            <a:r>
              <a:rPr lang="tr-TR" sz="2000" dirty="0" err="1"/>
              <a:t>which</a:t>
            </a:r>
            <a:r>
              <a:rPr lang="tr-TR" sz="2000" dirty="0"/>
              <a:t> </a:t>
            </a:r>
            <a:r>
              <a:rPr lang="tr-TR" sz="2000" dirty="0" err="1"/>
              <a:t>could</a:t>
            </a:r>
            <a:r>
              <a:rPr lang="tr-TR" sz="2000" dirty="0"/>
              <a:t> link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mental</a:t>
            </a:r>
            <a:r>
              <a:rPr lang="tr-TR" sz="2000" dirty="0"/>
              <a:t> </a:t>
            </a:r>
            <a:r>
              <a:rPr lang="tr-TR" sz="2000" dirty="0" err="1"/>
              <a:t>health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therapeutic</a:t>
            </a:r>
            <a:r>
              <a:rPr lang="tr-TR" sz="2000" dirty="0"/>
              <a:t> </a:t>
            </a:r>
            <a:r>
              <a:rPr lang="tr-TR" sz="2000" dirty="0" err="1"/>
              <a:t>value</a:t>
            </a:r>
            <a:r>
              <a:rPr lang="tr-TR" sz="2000" dirty="0"/>
              <a:t>. 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66442-872B-AB40-974B-8398C8D0D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03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3912</TotalTime>
  <Words>1900</Words>
  <Application>Microsoft Macintosh PowerPoint</Application>
  <PresentationFormat>Widescreen</PresentationFormat>
  <Paragraphs>138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Office Theme</vt:lpstr>
      <vt:lpstr>How Do You Solve a Problem like Alexa?</vt:lpstr>
      <vt:lpstr>Consider the following scenario: </vt:lpstr>
      <vt:lpstr>Emotional AI / Affective Computing</vt:lpstr>
      <vt:lpstr>Concerns about Emotional AI</vt:lpstr>
      <vt:lpstr>The AIA and its risk-based approach</vt:lpstr>
      <vt:lpstr>Why Alexa?</vt:lpstr>
      <vt:lpstr>Alexa Neural Text to Speech (NTTS)</vt:lpstr>
      <vt:lpstr>Alexa Neural Text to Speech (NTTS)</vt:lpstr>
      <vt:lpstr>EAI and the “Music” factor: What’s at stake?</vt:lpstr>
      <vt:lpstr>Alexa as prohibited AI?</vt:lpstr>
      <vt:lpstr>Alexa as high risk AI?</vt:lpstr>
      <vt:lpstr>Alexa as high risk AI?</vt:lpstr>
      <vt:lpstr>High Risk or Not?</vt:lpstr>
      <vt:lpstr>Alexa As Low Risk?</vt:lpstr>
      <vt:lpstr>Final Thoughts</vt:lpstr>
      <vt:lpstr>Thank you for listening.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Lachlan Urquhart</cp:lastModifiedBy>
  <cp:revision>11</cp:revision>
  <dcterms:created xsi:type="dcterms:W3CDTF">2023-02-21T22:51:52Z</dcterms:created>
  <dcterms:modified xsi:type="dcterms:W3CDTF">2023-02-25T12:01:51Z</dcterms:modified>
</cp:coreProperties>
</file>