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76" r:id="rId6"/>
    <p:sldId id="277" r:id="rId7"/>
    <p:sldId id="278" r:id="rId8"/>
    <p:sldId id="27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a:srgbClr val="FFFFFF"/>
    <a:srgbClr val="49600B"/>
    <a:srgbClr val="F8F8F8"/>
    <a:srgbClr val="F2F2F2"/>
    <a:srgbClr val="B5C18A"/>
    <a:srgbClr val="F7F6F1"/>
    <a:srgbClr val="F4EEF7"/>
    <a:srgbClr val="8E9B03"/>
    <a:srgbClr val="EEF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nvSpPr>
        <p:spPr>
          <a:xfrm>
            <a:off x="1906788" y="1454994"/>
            <a:ext cx="8770532"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400" kern="1200">
                <a:solidFill>
                  <a:srgbClr val="8FA6AD"/>
                </a:solidFill>
                <a:latin typeface="+mj-lt"/>
                <a:ea typeface="+mj-ea"/>
                <a:cs typeface="+mj-cs"/>
              </a:defRPr>
            </a:lvl1pPr>
          </a:lstStyle>
          <a:p>
            <a:pPr algn="ctr" defTabSz="685800"/>
            <a:r>
              <a:rPr lang="en-US" altLang="zh-CN" sz="6000" b="1" dirty="0" smtClean="0">
                <a:solidFill>
                  <a:srgbClr val="49600B"/>
                </a:solidFill>
                <a:latin typeface="微软雅黑" panose="020B0503020204020204" charset="-122"/>
                <a:ea typeface="微软雅黑" panose="020B0503020204020204" charset="-122"/>
                <a:sym typeface="+mn-ea"/>
              </a:rPr>
              <a:t>Description of the invisib</a:t>
            </a:r>
            <a:r>
              <a:rPr lang="en-US" altLang="zh-CN" sz="6000" b="1" dirty="0" smtClean="0">
                <a:solidFill>
                  <a:srgbClr val="49600B"/>
                </a:solidFill>
                <a:latin typeface="微软雅黑" panose="020B0503020204020204" charset="-122"/>
                <a:ea typeface="微软雅黑" panose="020B0503020204020204" charset="-122"/>
                <a:sym typeface="+mn-ea"/>
              </a:rPr>
              <a:t>le </a:t>
            </a:r>
            <a:r>
              <a:rPr lang="en-US" altLang="zh-CN" sz="6000" b="1" dirty="0" smtClean="0">
                <a:solidFill>
                  <a:srgbClr val="49600B"/>
                </a:solidFill>
                <a:latin typeface="微软雅黑" panose="020B0503020204020204" charset="-122"/>
                <a:ea typeface="微软雅黑" panose="020B0503020204020204" charset="-122"/>
                <a:sym typeface="+mn-ea"/>
              </a:rPr>
              <a:t>concept </a:t>
            </a:r>
            <a:endParaRPr lang="en-US" altLang="zh-CN" sz="6000" b="1" dirty="0" smtClean="0">
              <a:solidFill>
                <a:srgbClr val="49600B"/>
              </a:solidFill>
              <a:latin typeface="微软雅黑" panose="020B0503020204020204" charset="-122"/>
              <a:ea typeface="微软雅黑" panose="020B0503020204020204" charset="-122"/>
              <a:sym typeface="+mn-ea"/>
            </a:endParaRPr>
          </a:p>
        </p:txBody>
      </p:sp>
      <p:sp>
        <p:nvSpPr>
          <p:cNvPr id="4" name="文本框 3"/>
          <p:cNvSpPr txBox="1"/>
          <p:nvPr/>
        </p:nvSpPr>
        <p:spPr>
          <a:xfrm>
            <a:off x="4072255" y="4067175"/>
            <a:ext cx="6863080" cy="583565"/>
          </a:xfrm>
          <a:prstGeom prst="rect">
            <a:avLst/>
          </a:prstGeom>
          <a:noFill/>
        </p:spPr>
        <p:txBody>
          <a:bodyPr wrap="square" rtlCol="0">
            <a:spAutoFit/>
          </a:bodyPr>
          <a:p>
            <a:pPr defTabSz="685800"/>
            <a:r>
              <a:rPr lang="en-US" altLang="zh-CN" sz="3200">
                <a:solidFill>
                  <a:srgbClr val="49600B"/>
                </a:solidFill>
              </a:rPr>
              <a:t>Lysander </a:t>
            </a:r>
            <a:r>
              <a:rPr lang="zh-CN" altLang="en-US" sz="3200">
                <a:solidFill>
                  <a:srgbClr val="49600B"/>
                </a:solidFill>
              </a:rPr>
              <a:t>（</a:t>
            </a:r>
            <a:r>
              <a:rPr lang="en-US" altLang="zh-CN" sz="3200">
                <a:solidFill>
                  <a:srgbClr val="49600B"/>
                </a:solidFill>
              </a:rPr>
              <a:t>s2703555</a:t>
            </a:r>
            <a:r>
              <a:rPr lang="zh-CN" altLang="en-US" sz="3200">
                <a:solidFill>
                  <a:srgbClr val="49600B"/>
                </a:solidFill>
              </a:rPr>
              <a:t>）</a:t>
            </a:r>
            <a:endParaRPr lang="zh-CN" altLang="en-US" sz="3200">
              <a:solidFill>
                <a:srgbClr val="49600B"/>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8" name="文本框 45"/>
          <p:cNvSpPr>
            <a:spLocks noChangeArrowheads="1"/>
          </p:cNvSpPr>
          <p:nvPr/>
        </p:nvSpPr>
        <p:spPr bwMode="auto">
          <a:xfrm>
            <a:off x="601980" y="733425"/>
            <a:ext cx="312864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1" tIns="34270" rIns="68541" bIns="34270">
            <a:spAutoFit/>
          </a:bodyPr>
          <a:p>
            <a:pPr algn="ctr"/>
            <a:r>
              <a:rPr lang="en-US" altLang="zh-CN" sz="4000" b="1" dirty="0">
                <a:solidFill>
                  <a:srgbClr val="5E7A02"/>
                </a:solidFill>
                <a:latin typeface="微软雅黑 Light" panose="020B0502040204020203" pitchFamily="34" charset="-122"/>
                <a:sym typeface="微软雅黑" panose="020B0503020204020204" charset="-122"/>
              </a:rPr>
              <a:t>CONTENTS</a:t>
            </a:r>
            <a:endParaRPr lang="en-US" altLang="zh-CN" sz="4000" b="1" dirty="0">
              <a:solidFill>
                <a:srgbClr val="5E7A02"/>
              </a:solidFill>
              <a:latin typeface="微软雅黑 Light" panose="020B0502040204020203" pitchFamily="34" charset="-122"/>
              <a:sym typeface="微软雅黑" panose="020B0503020204020204" charset="-122"/>
            </a:endParaRPr>
          </a:p>
        </p:txBody>
      </p:sp>
      <p:sp>
        <p:nvSpPr>
          <p:cNvPr id="13" name="矩形 12"/>
          <p:cNvSpPr/>
          <p:nvPr/>
        </p:nvSpPr>
        <p:spPr>
          <a:xfrm>
            <a:off x="1431925" y="2319020"/>
            <a:ext cx="1915795" cy="1886585"/>
          </a:xfrm>
          <a:prstGeom prst="rect">
            <a:avLst/>
          </a:prstGeom>
          <a:solidFill>
            <a:srgbClr val="5E7A02">
              <a:alpha val="75000"/>
            </a:srgbClr>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p>
            <a:pPr defTabSz="685800"/>
            <a:r>
              <a:rPr lang="en-US" altLang="zh-CN" sz="3200" b="1" dirty="0">
                <a:solidFill>
                  <a:schemeClr val="bg1"/>
                </a:solidFill>
                <a:latin typeface="Calibri" panose="020F0502020204030204"/>
                <a:sym typeface="+mn-ea"/>
              </a:rPr>
              <a:t>01</a:t>
            </a:r>
            <a:r>
              <a:rPr lang="en-US" altLang="zh-CN" sz="2000" b="1" dirty="0">
                <a:solidFill>
                  <a:schemeClr val="bg1"/>
                </a:solidFill>
                <a:latin typeface="Calibri" panose="020F0502020204030204"/>
                <a:sym typeface="+mn-ea"/>
              </a:rPr>
              <a:t>  </a:t>
            </a:r>
            <a:endParaRPr lang="en-US" altLang="zh-CN" sz="2000" b="1" dirty="0">
              <a:solidFill>
                <a:schemeClr val="bg1"/>
              </a:solidFill>
              <a:latin typeface="Calibri" panose="020F0502020204030204"/>
              <a:sym typeface="+mn-ea"/>
            </a:endParaRPr>
          </a:p>
          <a:p>
            <a:pPr algn="ctr" defTabSz="685800"/>
            <a:r>
              <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Select your concept</a:t>
            </a:r>
            <a:endPar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p:txBody>
      </p:sp>
      <p:sp>
        <p:nvSpPr>
          <p:cNvPr id="5" name="矩形 4"/>
          <p:cNvSpPr/>
          <p:nvPr/>
        </p:nvSpPr>
        <p:spPr>
          <a:xfrm>
            <a:off x="3730625" y="2503170"/>
            <a:ext cx="1871345" cy="1851660"/>
          </a:xfrm>
          <a:prstGeom prst="rect">
            <a:avLst/>
          </a:prstGeom>
          <a:solidFill>
            <a:srgbClr val="5E7A02">
              <a:alpha val="75000"/>
            </a:srgbClr>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p>
            <a:pPr defTabSz="685800"/>
            <a:r>
              <a:rPr lang="en-US" altLang="zh-CN" sz="2800" b="1" dirty="0">
                <a:solidFill>
                  <a:schemeClr val="bg1"/>
                </a:solidFill>
                <a:latin typeface="Calibri" panose="020F0502020204030204"/>
                <a:sym typeface="+mn-ea"/>
              </a:rPr>
              <a:t>02</a:t>
            </a:r>
            <a:endParaRPr lang="en-US" altLang="zh-CN" sz="2800" b="1" dirty="0">
              <a:solidFill>
                <a:schemeClr val="bg1"/>
              </a:solidFill>
              <a:latin typeface="Calibri" panose="020F0502020204030204"/>
              <a:sym typeface="+mn-ea"/>
            </a:endParaRPr>
          </a:p>
          <a:p>
            <a:pPr algn="ctr" defTabSz="685800"/>
            <a:r>
              <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Tell us about your experience.</a:t>
            </a:r>
            <a:endPar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p:txBody>
      </p:sp>
      <p:sp>
        <p:nvSpPr>
          <p:cNvPr id="6" name="矩形 5"/>
          <p:cNvSpPr/>
          <p:nvPr/>
        </p:nvSpPr>
        <p:spPr>
          <a:xfrm>
            <a:off x="6182360" y="2607310"/>
            <a:ext cx="1905635" cy="1908810"/>
          </a:xfrm>
          <a:prstGeom prst="rect">
            <a:avLst/>
          </a:prstGeom>
          <a:solidFill>
            <a:srgbClr val="5E7A02">
              <a:alpha val="75000"/>
            </a:srgbClr>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p>
            <a:pPr defTabSz="685800"/>
            <a:r>
              <a:rPr kumimoji="0" lang="en-US" altLang="zh-CN" sz="28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03</a:t>
            </a:r>
            <a:endParaRPr kumimoji="0" lang="zh-CN" altLang="en-US" sz="28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a:p>
            <a:pPr algn="ctr" defTabSz="685800"/>
            <a:r>
              <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Think of a moment or an object</a:t>
            </a:r>
            <a:endPar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p:txBody>
      </p:sp>
      <p:sp>
        <p:nvSpPr>
          <p:cNvPr id="7" name="矩形 6"/>
          <p:cNvSpPr/>
          <p:nvPr/>
        </p:nvSpPr>
        <p:spPr>
          <a:xfrm>
            <a:off x="8470265" y="2687955"/>
            <a:ext cx="1790065" cy="1828800"/>
          </a:xfrm>
          <a:prstGeom prst="rect">
            <a:avLst/>
          </a:prstGeom>
          <a:solidFill>
            <a:srgbClr val="5E7A02">
              <a:alpha val="75000"/>
            </a:srgbClr>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p>
            <a:pPr defTabSz="685800"/>
            <a:r>
              <a:rPr kumimoji="0" lang="en-US" altLang="zh-CN" sz="28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04</a:t>
            </a:r>
            <a:endParaRPr kumimoji="0" lang="zh-CN" altLang="en-US" sz="28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a:p>
            <a:pPr algn="ctr" defTabSz="685800"/>
            <a:r>
              <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rPr>
              <a:t>Noun replacement</a:t>
            </a:r>
            <a:endParaRPr kumimoji="0" lang="en-US" altLang="zh-CN" sz="2000" b="1" i="0" u="none" strike="noStrike" kern="1200" cap="none" spc="0" normalizeH="0" baseline="0" noProof="0" dirty="0">
              <a:ln>
                <a:noFill/>
              </a:ln>
              <a:solidFill>
                <a:schemeClr val="bg1"/>
              </a:solidFill>
              <a:effectLst/>
              <a:uLnTx/>
              <a:uFillTx/>
              <a:latin typeface="Calibri" panose="020F0502020204030204"/>
              <a:ea typeface="微软雅黑" panose="020B0503020204020204" charset="-122"/>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5" grpId="0" bldLvl="0" animBg="1"/>
      <p:bldP spid="6" grpId="0" bldLvl="0" animBg="1"/>
      <p:bldP spid="7"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630555" y="730250"/>
            <a:ext cx="6748145" cy="1225550"/>
          </a:xfrm>
          <a:prstGeom prst="rect">
            <a:avLst/>
          </a:prstGeom>
          <a:noFill/>
        </p:spPr>
        <p:txBody>
          <a:bodyPr wrap="square" rtlCol="0">
            <a:noAutofit/>
          </a:bodyPr>
          <a:p>
            <a:pPr algn="ctr"/>
            <a:r>
              <a:rPr lang="en-US" altLang="zh-CN" sz="5400">
                <a:solidFill>
                  <a:srgbClr val="49600B"/>
                </a:solidFill>
                <a:sym typeface="+mn-ea"/>
              </a:rPr>
              <a:t>Select your concept</a:t>
            </a:r>
            <a:endParaRPr lang="en-US" altLang="zh-CN" sz="5400">
              <a:solidFill>
                <a:srgbClr val="49600B"/>
              </a:solidFill>
              <a:sym typeface="+mn-ea"/>
            </a:endParaRPr>
          </a:p>
          <a:p>
            <a:pPr algn="ctr"/>
            <a:endParaRPr lang="zh-CN" altLang="en-US" sz="8000">
              <a:solidFill>
                <a:srgbClr val="49600B"/>
              </a:solidFill>
            </a:endParaRPr>
          </a:p>
          <a:p>
            <a:pPr algn="ctr"/>
            <a:endParaRPr lang="zh-CN" altLang="en-US" sz="8000">
              <a:solidFill>
                <a:srgbClr val="49600B"/>
              </a:solidFill>
            </a:endParaRPr>
          </a:p>
        </p:txBody>
      </p:sp>
      <p:sp>
        <p:nvSpPr>
          <p:cNvPr id="14" name="TextBox 111"/>
          <p:cNvSpPr txBox="1">
            <a:spLocks noChangeArrowheads="1"/>
          </p:cNvSpPr>
          <p:nvPr/>
        </p:nvSpPr>
        <p:spPr bwMode="auto">
          <a:xfrm>
            <a:off x="1245235" y="1955800"/>
            <a:ext cx="818261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6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“Imagination is the key to everything”</a:t>
            </a:r>
            <a:endParaRPr lang="en-US" altLang="zh-CN" sz="36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If you can't imagine something, it means you can't do it, and it means you don't understand it. So...</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 name="TextBox 111"/>
          <p:cNvSpPr txBox="1">
            <a:spLocks noChangeArrowheads="1"/>
          </p:cNvSpPr>
          <p:nvPr/>
        </p:nvSpPr>
        <p:spPr bwMode="auto">
          <a:xfrm>
            <a:off x="1245235" y="3892550"/>
            <a:ext cx="818261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Think back to this experience in every detail you can imagine</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630555" y="730250"/>
            <a:ext cx="7576185" cy="1225550"/>
          </a:xfrm>
          <a:prstGeom prst="rect">
            <a:avLst/>
          </a:prstGeom>
          <a:noFill/>
        </p:spPr>
        <p:txBody>
          <a:bodyPr wrap="square" rtlCol="0">
            <a:noAutofit/>
          </a:bodyPr>
          <a:p>
            <a:pPr algn="ctr"/>
            <a:r>
              <a:rPr lang="en-US" altLang="zh-CN" sz="4400">
                <a:solidFill>
                  <a:srgbClr val="49600B"/>
                </a:solidFill>
                <a:sym typeface="+mn-ea"/>
              </a:rPr>
              <a:t>Tell us about your experiences</a:t>
            </a:r>
            <a:endParaRPr lang="en-US" altLang="zh-CN" sz="4400">
              <a:solidFill>
                <a:srgbClr val="49600B"/>
              </a:solidFill>
              <a:sym typeface="+mn-ea"/>
            </a:endParaRPr>
          </a:p>
          <a:p>
            <a:pPr algn="ctr"/>
            <a:endParaRPr lang="zh-CN" altLang="en-US" sz="8000">
              <a:solidFill>
                <a:srgbClr val="49600B"/>
              </a:solidFill>
            </a:endParaRPr>
          </a:p>
          <a:p>
            <a:pPr algn="ctr"/>
            <a:endParaRPr lang="zh-CN" altLang="en-US" sz="8000">
              <a:solidFill>
                <a:srgbClr val="49600B"/>
              </a:solidFill>
            </a:endParaRPr>
          </a:p>
        </p:txBody>
      </p:sp>
      <p:sp>
        <p:nvSpPr>
          <p:cNvPr id="14" name="TextBox 111"/>
          <p:cNvSpPr txBox="1">
            <a:spLocks noChangeArrowheads="1"/>
          </p:cNvSpPr>
          <p:nvPr/>
        </p:nvSpPr>
        <p:spPr bwMode="auto">
          <a:xfrm>
            <a:off x="1245235" y="1955800"/>
            <a:ext cx="818261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Individuals have different experiences that shape completely different understandings.</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So inform your peers about your experiences related to this concept so they can better understand your description!</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 name="TextBox 111"/>
          <p:cNvSpPr txBox="1">
            <a:spLocks noChangeArrowheads="1"/>
          </p:cNvSpPr>
          <p:nvPr/>
        </p:nvSpPr>
        <p:spPr bwMode="auto">
          <a:xfrm>
            <a:off x="1245235" y="3892550"/>
            <a:ext cx="818261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Choose a concept that you want to understand in depth, e.g., childhood, memory, deception, love......</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630555" y="730250"/>
            <a:ext cx="7077710" cy="1225550"/>
          </a:xfrm>
          <a:prstGeom prst="rect">
            <a:avLst/>
          </a:prstGeom>
          <a:noFill/>
        </p:spPr>
        <p:txBody>
          <a:bodyPr wrap="square" rtlCol="0">
            <a:noAutofit/>
          </a:bodyPr>
          <a:p>
            <a:pPr algn="ctr"/>
            <a:r>
              <a:rPr lang="en-US" altLang="zh-CN" sz="4400">
                <a:solidFill>
                  <a:srgbClr val="49600B"/>
                </a:solidFill>
                <a:sym typeface="+mn-ea"/>
              </a:rPr>
              <a:t>Think about a momont or a object</a:t>
            </a:r>
            <a:endParaRPr lang="en-US" altLang="zh-CN" sz="4400">
              <a:solidFill>
                <a:srgbClr val="49600B"/>
              </a:solidFill>
              <a:sym typeface="+mn-ea"/>
            </a:endParaRPr>
          </a:p>
          <a:p>
            <a:pPr algn="ctr"/>
            <a:endParaRPr lang="zh-CN" altLang="en-US" sz="6600">
              <a:solidFill>
                <a:srgbClr val="49600B"/>
              </a:solidFill>
            </a:endParaRPr>
          </a:p>
          <a:p>
            <a:pPr algn="ctr"/>
            <a:endParaRPr lang="zh-CN" altLang="en-US" sz="6600">
              <a:solidFill>
                <a:srgbClr val="49600B"/>
              </a:solidFill>
            </a:endParaRPr>
          </a:p>
        </p:txBody>
      </p:sp>
      <p:sp>
        <p:nvSpPr>
          <p:cNvPr id="14" name="TextBox 111"/>
          <p:cNvSpPr txBox="1">
            <a:spLocks noChangeArrowheads="1"/>
          </p:cNvSpPr>
          <p:nvPr/>
        </p:nvSpPr>
        <p:spPr bwMode="auto">
          <a:xfrm>
            <a:off x="1245235" y="2453640"/>
            <a:ext cx="818261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Based on your intuition, frame the experience in a moment or a specific object, and let that moment or object represent the whole experience</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 name="TextBox 111"/>
          <p:cNvSpPr txBox="1">
            <a:spLocks noChangeArrowheads="1"/>
          </p:cNvSpPr>
          <p:nvPr/>
        </p:nvSpPr>
        <p:spPr bwMode="auto">
          <a:xfrm>
            <a:off x="1245235" y="3830955"/>
            <a:ext cx="818261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Describe this moment that you framed, when was it? What was the weather like? What color was the background? The movement or gesture of a person or something else? ......</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Describe this item you saw, what color was it? What shape was it? What does it feel like to the touch? What does it smell and taste like? ......</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630555" y="730250"/>
            <a:ext cx="6748145" cy="1225550"/>
          </a:xfrm>
          <a:prstGeom prst="rect">
            <a:avLst/>
          </a:prstGeom>
          <a:noFill/>
        </p:spPr>
        <p:txBody>
          <a:bodyPr wrap="square" rtlCol="0">
            <a:noAutofit/>
          </a:bodyPr>
          <a:p>
            <a:pPr algn="ctr"/>
            <a:r>
              <a:rPr lang="en-US" altLang="zh-CN" sz="5400">
                <a:solidFill>
                  <a:srgbClr val="49600B"/>
                </a:solidFill>
                <a:sym typeface="+mn-ea"/>
              </a:rPr>
              <a:t>Noun replacement</a:t>
            </a:r>
            <a:endParaRPr lang="en-US" altLang="zh-CN" sz="5400">
              <a:solidFill>
                <a:srgbClr val="49600B"/>
              </a:solidFill>
              <a:sym typeface="+mn-ea"/>
            </a:endParaRPr>
          </a:p>
          <a:p>
            <a:pPr algn="ctr"/>
            <a:endParaRPr lang="zh-CN" altLang="en-US" sz="8000">
              <a:solidFill>
                <a:srgbClr val="49600B"/>
              </a:solidFill>
            </a:endParaRPr>
          </a:p>
          <a:p>
            <a:pPr algn="ctr"/>
            <a:endParaRPr lang="zh-CN" altLang="en-US" sz="8000">
              <a:solidFill>
                <a:srgbClr val="49600B"/>
              </a:solidFill>
            </a:endParaRPr>
          </a:p>
        </p:txBody>
      </p:sp>
      <p:sp>
        <p:nvSpPr>
          <p:cNvPr id="14" name="TextBox 111"/>
          <p:cNvSpPr txBox="1">
            <a:spLocks noChangeArrowheads="1"/>
          </p:cNvSpPr>
          <p:nvPr/>
        </p:nvSpPr>
        <p:spPr bwMode="auto">
          <a:xfrm>
            <a:off x="1245235" y="1955800"/>
            <a:ext cx="818261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6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“Imagination is the key to everything”</a:t>
            </a:r>
            <a:endParaRPr lang="en-US" altLang="zh-CN" sz="36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If you can't imagine something, it means you can't do it, and it means you don't understand it. So...</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 name="TextBox 111"/>
          <p:cNvSpPr txBox="1">
            <a:spLocks noChangeArrowheads="1"/>
          </p:cNvSpPr>
          <p:nvPr/>
        </p:nvSpPr>
        <p:spPr bwMode="auto">
          <a:xfrm>
            <a:off x="1245235" y="3379470"/>
            <a:ext cx="818261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rPr>
              <a:t>Now return to your concept with this moment or object you recall and try to re-describe the abstract concept using the words you used to describe these things. You may find that there are many words and language that can be used to directly summarize your understanding of this concept, but try to replace these words with other imagery if possible!</a:t>
            </a:r>
            <a:endParaRPr lang="en-US" altLang="zh-CN" sz="3200" baseline="-3000" dirty="0">
              <a:solidFill>
                <a:srgbClr val="49600B"/>
              </a:solidFill>
              <a:latin typeface="微软雅黑 Light" panose="020B0502040204020203" pitchFamily="34" charset="-122"/>
              <a:ea typeface="微软雅黑 Light" panose="020B0502040204020203" pitchFamily="34" charset="-122"/>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nvSpPr>
        <p:spPr>
          <a:xfrm>
            <a:off x="1710573" y="1454994"/>
            <a:ext cx="8770532"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400" kern="1200">
                <a:solidFill>
                  <a:srgbClr val="8FA6AD"/>
                </a:solidFill>
                <a:latin typeface="+mj-lt"/>
                <a:ea typeface="+mj-ea"/>
                <a:cs typeface="+mj-cs"/>
              </a:defRPr>
            </a:lvl1pPr>
          </a:lstStyle>
          <a:p>
            <a:pPr algn="ctr" defTabSz="685800"/>
            <a:r>
              <a:rPr lang="en-US" altLang="zh-CN" b="1" dirty="0" smtClean="0">
                <a:solidFill>
                  <a:srgbClr val="49600B"/>
                </a:solidFill>
                <a:latin typeface="微软雅黑" panose="020B0503020204020204" charset="-122"/>
                <a:ea typeface="微软雅黑" panose="020B0503020204020204" charset="-122"/>
                <a:sym typeface="+mn-ea"/>
              </a:rPr>
              <a:t>Imagination is the key to everything</a:t>
            </a:r>
            <a:endParaRPr lang="en-US" altLang="zh-CN" b="1" dirty="0" smtClean="0">
              <a:solidFill>
                <a:srgbClr val="49600B"/>
              </a:solidFill>
              <a:latin typeface="微软雅黑" panose="020B0503020204020204" charset="-122"/>
              <a:ea typeface="微软雅黑" panose="020B0503020204020204" charset="-122"/>
              <a:sym typeface="+mn-ea"/>
            </a:endParaRPr>
          </a:p>
        </p:txBody>
      </p:sp>
      <p:sp>
        <p:nvSpPr>
          <p:cNvPr id="4" name="文本框 3"/>
          <p:cNvSpPr txBox="1"/>
          <p:nvPr/>
        </p:nvSpPr>
        <p:spPr>
          <a:xfrm>
            <a:off x="4072255" y="4067175"/>
            <a:ext cx="6863080" cy="583565"/>
          </a:xfrm>
          <a:prstGeom prst="rect">
            <a:avLst/>
          </a:prstGeom>
          <a:noFill/>
        </p:spPr>
        <p:txBody>
          <a:bodyPr wrap="square" rtlCol="0">
            <a:spAutoFit/>
          </a:bodyPr>
          <a:p>
            <a:pPr defTabSz="685800"/>
            <a:r>
              <a:rPr lang="en-US" sz="3200">
                <a:solidFill>
                  <a:srgbClr val="49600B"/>
                </a:solidFill>
              </a:rPr>
              <a:t>Thank you for your time</a:t>
            </a:r>
            <a:endParaRPr lang="en-US" sz="3200">
              <a:solidFill>
                <a:srgbClr val="49600B"/>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1769</Words>
  <Application>WPS 演示</Application>
  <PresentationFormat>宽屏</PresentationFormat>
  <Paragraphs>58</Paragraphs>
  <Slides>7</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vt:i4>
      </vt:variant>
    </vt:vector>
  </HeadingPairs>
  <TitlesOfParts>
    <vt:vector size="23" baseType="lpstr">
      <vt:lpstr>Arial</vt:lpstr>
      <vt:lpstr>宋体</vt:lpstr>
      <vt:lpstr>Wingdings</vt:lpstr>
      <vt:lpstr>微软雅黑</vt:lpstr>
      <vt:lpstr>Calibri Light</vt:lpstr>
      <vt:lpstr>微软雅黑 Light</vt:lpstr>
      <vt:lpstr>Calibri</vt:lpstr>
      <vt:lpstr>Lao UI</vt:lpstr>
      <vt:lpstr>Segoe UI Symbol</vt:lpstr>
      <vt:lpstr>Gill Sans</vt:lpstr>
      <vt:lpstr>FontAwesome</vt:lpstr>
      <vt:lpstr>Segoe Print</vt:lpstr>
      <vt:lpstr>Arial Unicode MS</vt:lpstr>
      <vt:lpstr>Gill Sans MT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cmr</dc:creator>
  <cp:lastModifiedBy>薛定谔的猫</cp:lastModifiedBy>
  <cp:revision>3</cp:revision>
  <dcterms:created xsi:type="dcterms:W3CDTF">2020-02-16T08:58:00Z</dcterms:created>
  <dcterms:modified xsi:type="dcterms:W3CDTF">2024-11-18T15:21:50Z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2052-12.1.0.18912</vt:lpwstr>
  </property>
  <property fmtid="{D5CDD505-2E9C-101B-9397-08002B2CF9AE}" pid="3" name="KSOTemplateUUID">
    <vt:lpwstr>v1.0_mb_SYLvZgC2/oiqGjhE0nXfVg==</vt:lpwstr>
  </property>
  <property fmtid="{D5CDD505-2E9C-101B-9397-08002B2CF9AE}" pid="4" name="ICV">
    <vt:lpwstr>485A20A584AC4BCF8531AEB3EBD00B77_11</vt:lpwstr>
  </property>
</Properties>
</file>