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62" r:id="rId4"/>
    <p:sldId id="264" r:id="rId5"/>
    <p:sldId id="267" r:id="rId6"/>
    <p:sldId id="268" r:id="rId7"/>
    <p:sldId id="269" r:id="rId8"/>
    <p:sldId id="270" r:id="rId9"/>
  </p:sldIdLst>
  <p:sldSz cx="12192000" cy="6858000"/>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67170" autoAdjust="0"/>
  </p:normalViewPr>
  <p:slideViewPr>
    <p:cSldViewPr snapToGrid="0">
      <p:cViewPr varScale="1">
        <p:scale>
          <a:sx n="83" d="100"/>
          <a:sy n="83" d="100"/>
        </p:scale>
        <p:origin x="1136" y="16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04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0489"/>
          </a:xfrm>
          <a:prstGeom prst="rect">
            <a:avLst/>
          </a:prstGeom>
        </p:spPr>
        <p:txBody>
          <a:bodyPr vert="horz" lIns="91440" tIns="45720" rIns="91440" bIns="45720" rtlCol="0"/>
          <a:lstStyle>
            <a:lvl1pPr algn="r">
              <a:defRPr sz="1200"/>
            </a:lvl1pPr>
          </a:lstStyle>
          <a:p>
            <a:fld id="{950D9936-4731-42AB-97E5-ABBB9B04CC56}" type="datetimeFigureOut">
              <a:rPr lang="en-GB" smtClean="0"/>
              <a:t>14/11/2018</a:t>
            </a:fld>
            <a:endParaRPr lang="en-GB"/>
          </a:p>
        </p:txBody>
      </p:sp>
      <p:sp>
        <p:nvSpPr>
          <p:cNvPr id="4" name="Slide Image Placeholder 3"/>
          <p:cNvSpPr>
            <a:spLocks noGrp="1" noRot="1" noChangeAspect="1"/>
          </p:cNvSpPr>
          <p:nvPr>
            <p:ph type="sldImg" idx="2"/>
          </p:nvPr>
        </p:nvSpPr>
        <p:spPr>
          <a:xfrm>
            <a:off x="403225" y="1222375"/>
            <a:ext cx="5862638"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04616"/>
            <a:ext cx="5335270" cy="384923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5338"/>
            <a:ext cx="2889938" cy="4904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85338"/>
            <a:ext cx="2889938" cy="490488"/>
          </a:xfrm>
          <a:prstGeom prst="rect">
            <a:avLst/>
          </a:prstGeom>
        </p:spPr>
        <p:txBody>
          <a:bodyPr vert="horz" lIns="91440" tIns="45720" rIns="91440" bIns="45720" rtlCol="0" anchor="b"/>
          <a:lstStyle>
            <a:lvl1pPr algn="r">
              <a:defRPr sz="1200"/>
            </a:lvl1pPr>
          </a:lstStyle>
          <a:p>
            <a:fld id="{FB12054E-5514-49E2-895F-976A098C79AF}" type="slidenum">
              <a:rPr lang="en-GB" smtClean="0"/>
              <a:t>‹#›</a:t>
            </a:fld>
            <a:endParaRPr lang="en-GB"/>
          </a:p>
        </p:txBody>
      </p:sp>
    </p:spTree>
    <p:extLst>
      <p:ext uri="{BB962C8B-B14F-4D97-AF65-F5344CB8AC3E}">
        <p14:creationId xmlns:p14="http://schemas.microsoft.com/office/powerpoint/2010/main" val="82871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54E-5514-49E2-895F-976A098C79AF}" type="slidenum">
              <a:rPr lang="en-GB" smtClean="0"/>
              <a:t>1</a:t>
            </a:fld>
            <a:endParaRPr lang="en-GB"/>
          </a:p>
        </p:txBody>
      </p:sp>
    </p:spTree>
    <p:extLst>
      <p:ext uri="{BB962C8B-B14F-4D97-AF65-F5344CB8AC3E}">
        <p14:creationId xmlns:p14="http://schemas.microsoft.com/office/powerpoint/2010/main" val="93820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a:p>
          <a:p>
            <a:pPr marL="171450" indent="-171450">
              <a:buFontTx/>
              <a:buChar char="-"/>
            </a:pPr>
            <a:r>
              <a:rPr lang="en-GB" dirty="0"/>
              <a:t>The vision was for a </a:t>
            </a:r>
            <a:r>
              <a:rPr lang="en-GB" baseline="0" dirty="0"/>
              <a:t>blogging service which includes: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All of the blogging technologies we’ve been historically using already but with improved documentation and guidance for users with help available in choosing which tool best fits a users needs</a:t>
            </a:r>
          </a:p>
          <a:p>
            <a:pPr marL="628650" lvl="1" indent="-171450">
              <a:buFontTx/>
              <a:buChar char="-"/>
            </a:pPr>
            <a:r>
              <a:rPr lang="en-GB" baseline="0" dirty="0"/>
              <a:t>A new platform to ‘fill the gap’ (</a:t>
            </a:r>
            <a:r>
              <a:rPr lang="en-GB" baseline="0" dirty="0" err="1"/>
              <a:t>ie</a:t>
            </a:r>
            <a:r>
              <a:rPr lang="en-GB" baseline="0" dirty="0"/>
              <a:t> research type blogs/professional profile blogs)</a:t>
            </a:r>
          </a:p>
          <a:p>
            <a:pPr marL="628650" lvl="1" indent="-171450">
              <a:buFontTx/>
              <a:buChar char="-"/>
            </a:pPr>
            <a:endParaRPr lang="en-GB" baseline="0" dirty="0"/>
          </a:p>
          <a:p>
            <a:pPr marL="171450" lvl="0" indent="-171450">
              <a:buFontTx/>
              <a:buChar char="-"/>
            </a:pPr>
            <a:r>
              <a:rPr lang="en-GB" baseline="0" dirty="0"/>
              <a:t>‘Academic blogging‘ – is about University related business but it’s not just for academics.</a:t>
            </a:r>
          </a:p>
          <a:p>
            <a:pPr marL="171450" lvl="0" indent="-171450">
              <a:buFontTx/>
              <a:buChar char="-"/>
            </a:pPr>
            <a:endParaRPr lang="en-GB" baseline="0" dirty="0"/>
          </a:p>
          <a:p>
            <a:pPr marL="171450" lvl="0" indent="-171450">
              <a:buFontTx/>
              <a:buChar char="-"/>
            </a:pPr>
            <a:r>
              <a:rPr lang="en-GB" baseline="0" dirty="0"/>
              <a:t>The service is NOT a website service.  The idea is not to compete with </a:t>
            </a:r>
            <a:r>
              <a:rPr lang="en-GB" baseline="0" dirty="0" err="1"/>
              <a:t>EdWeb</a:t>
            </a:r>
            <a:r>
              <a:rPr lang="en-GB" baseline="0" dirty="0"/>
              <a:t>. The service isn’t for official School/unit websites, because people don’t like </a:t>
            </a:r>
            <a:r>
              <a:rPr lang="en-GB" baseline="0" dirty="0" err="1"/>
              <a:t>EdWeb</a:t>
            </a:r>
            <a:r>
              <a:rPr lang="en-GB" baseline="0" dirty="0"/>
              <a:t>.</a:t>
            </a:r>
          </a:p>
          <a:p>
            <a:pPr marL="628650" lvl="1" indent="-171450">
              <a:buFontTx/>
              <a:buChar char="-"/>
            </a:pPr>
            <a:endParaRPr lang="en-GB" dirty="0"/>
          </a:p>
        </p:txBody>
      </p:sp>
      <p:sp>
        <p:nvSpPr>
          <p:cNvPr id="4" name="Slide Number Placeholder 3"/>
          <p:cNvSpPr>
            <a:spLocks noGrp="1"/>
          </p:cNvSpPr>
          <p:nvPr>
            <p:ph type="sldNum" sz="quarter" idx="10"/>
          </p:nvPr>
        </p:nvSpPr>
        <p:spPr/>
        <p:txBody>
          <a:bodyPr/>
          <a:lstStyle/>
          <a:p>
            <a:fld id="{D24E9DA3-285B-4D8C-91F2-5F9D687A43E4}" type="slidenum">
              <a:rPr lang="en-GB" smtClean="0"/>
              <a:t>2</a:t>
            </a:fld>
            <a:endParaRPr lang="en-GB"/>
          </a:p>
        </p:txBody>
      </p:sp>
    </p:spTree>
    <p:extLst>
      <p:ext uri="{BB962C8B-B14F-4D97-AF65-F5344CB8AC3E}">
        <p14:creationId xmlns:p14="http://schemas.microsoft.com/office/powerpoint/2010/main" val="191127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In order to fill in the gaps I mentioned earlier, the plan is to launch</a:t>
            </a:r>
            <a:r>
              <a:rPr lang="en-GB" baseline="0" dirty="0"/>
              <a:t> two new platforms:</a:t>
            </a:r>
          </a:p>
          <a:p>
            <a:pPr marL="628650" lvl="1" indent="-171450">
              <a:buFontTx/>
              <a:buChar char="-"/>
            </a:pPr>
            <a:r>
              <a:rPr lang="en-GB" baseline="0" dirty="0"/>
              <a:t>A new (multisite) WordPress platform, centrally supported, with a restricted set of themes and plug-ins.</a:t>
            </a:r>
          </a:p>
        </p:txBody>
      </p:sp>
      <p:sp>
        <p:nvSpPr>
          <p:cNvPr id="4" name="Slide Number Placeholder 3"/>
          <p:cNvSpPr>
            <a:spLocks noGrp="1"/>
          </p:cNvSpPr>
          <p:nvPr>
            <p:ph type="sldNum" sz="quarter" idx="10"/>
          </p:nvPr>
        </p:nvSpPr>
        <p:spPr/>
        <p:txBody>
          <a:bodyPr/>
          <a:lstStyle/>
          <a:p>
            <a:fld id="{D24E9DA3-285B-4D8C-91F2-5F9D687A43E4}" type="slidenum">
              <a:rPr lang="en-GB" smtClean="0"/>
              <a:t>3</a:t>
            </a:fld>
            <a:endParaRPr lang="en-GB"/>
          </a:p>
        </p:txBody>
      </p:sp>
    </p:spTree>
    <p:extLst>
      <p:ext uri="{BB962C8B-B14F-4D97-AF65-F5344CB8AC3E}">
        <p14:creationId xmlns:p14="http://schemas.microsoft.com/office/powerpoint/2010/main" val="120038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Set</a:t>
            </a:r>
            <a:r>
              <a:rPr lang="en-GB" baseline="0" dirty="0"/>
              <a:t> themes/plug-ins.  Users can’t install their own.  But we’ll accept requests!</a:t>
            </a:r>
          </a:p>
          <a:p>
            <a:pPr marL="171450" indent="-171450">
              <a:buFontTx/>
              <a:buChar char="-"/>
            </a:pPr>
            <a:r>
              <a:rPr lang="en-GB" baseline="0" dirty="0"/>
              <a:t>We do the maintenance/security patching.  The user doesn’t need to worry.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Integration with Learn and Moodle (LTI)</a:t>
            </a:r>
          </a:p>
          <a:p>
            <a:pPr marL="171450" indent="-171450">
              <a:buFontTx/>
              <a:buChar char="-"/>
            </a:pPr>
            <a:r>
              <a:rPr lang="en-GB" dirty="0"/>
              <a:t>Standalone use is allowed by staff and PGRs.  UGs/PGTs can use but must</a:t>
            </a:r>
            <a:r>
              <a:rPr lang="en-GB" baseline="0" dirty="0"/>
              <a:t> be via a VLE course.  </a:t>
            </a:r>
          </a:p>
          <a:p>
            <a:pPr marL="171450" indent="-171450">
              <a:buFontTx/>
              <a:buChar char="-"/>
            </a:pPr>
            <a:r>
              <a:rPr lang="en-GB" baseline="0" dirty="0"/>
              <a:t>Via VLE, can have a ‘course blog’ or ‘individual student blogs’ or you can have a blog per group (controlled by adaptive release)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Important to note that </a:t>
            </a:r>
            <a:r>
              <a:rPr lang="en-GB" baseline="0" dirty="0" err="1"/>
              <a:t>blogs.ed</a:t>
            </a:r>
            <a:r>
              <a:rPr lang="en-GB" baseline="0" dirty="0"/>
              <a:t> is not replacing </a:t>
            </a:r>
            <a:r>
              <a:rPr lang="en-GB" baseline="0" dirty="0" err="1"/>
              <a:t>PebblePad</a:t>
            </a:r>
            <a:r>
              <a:rPr lang="en-GB" baseline="0" dirty="0"/>
              <a:t> or those built into the VLEs. We can’t make it do everything we can do with a </a:t>
            </a:r>
            <a:r>
              <a:rPr lang="en-GB" baseline="0" dirty="0" err="1"/>
              <a:t>PebblePad</a:t>
            </a:r>
            <a:r>
              <a:rPr lang="en-GB" baseline="0" dirty="0"/>
              <a:t> or VLE blog.  </a:t>
            </a:r>
            <a:r>
              <a:rPr lang="en-GB" baseline="0" dirty="0" err="1"/>
              <a:t>PebblePad</a:t>
            </a:r>
            <a:r>
              <a:rPr lang="en-GB" baseline="0" dirty="0"/>
              <a:t> is very much designed as a teaching/learning tool and so very structured assessment functionality such as deadlines (where no further changes to a blog can be made) won’t be possible in </a:t>
            </a:r>
            <a:r>
              <a:rPr lang="en-GB" baseline="0" dirty="0" err="1"/>
              <a:t>blogs.ed</a:t>
            </a:r>
            <a:r>
              <a:rPr lang="en-GB" baseline="0" dirty="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err="1"/>
              <a:t>EdGel</a:t>
            </a:r>
            <a:r>
              <a:rPr lang="en-GB" baseline="0" dirty="0"/>
              <a:t> theme is default and designed for this new blogging service.  Can change the colour – options fit the standard branding.</a:t>
            </a:r>
          </a:p>
          <a:p>
            <a:pPr marL="0" indent="0">
              <a:buFontTx/>
              <a:buNone/>
            </a:pPr>
            <a:endParaRPr lang="en-GB" baseline="0" dirty="0"/>
          </a:p>
        </p:txBody>
      </p:sp>
      <p:sp>
        <p:nvSpPr>
          <p:cNvPr id="4" name="Slide Number Placeholder 3"/>
          <p:cNvSpPr>
            <a:spLocks noGrp="1"/>
          </p:cNvSpPr>
          <p:nvPr>
            <p:ph type="sldNum" sz="quarter" idx="10"/>
          </p:nvPr>
        </p:nvSpPr>
        <p:spPr/>
        <p:txBody>
          <a:bodyPr/>
          <a:lstStyle/>
          <a:p>
            <a:fld id="{D24E9DA3-285B-4D8C-91F2-5F9D687A43E4}" type="slidenum">
              <a:rPr lang="en-GB" smtClean="0"/>
              <a:t>4</a:t>
            </a:fld>
            <a:endParaRPr lang="en-GB"/>
          </a:p>
        </p:txBody>
      </p:sp>
    </p:spTree>
    <p:extLst>
      <p:ext uri="{BB962C8B-B14F-4D97-AF65-F5344CB8AC3E}">
        <p14:creationId xmlns:p14="http://schemas.microsoft.com/office/powerpoint/2010/main" val="247844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Callum </a:t>
            </a:r>
            <a:r>
              <a:rPr lang="en-GB" baseline="0" dirty="0"/>
              <a:t>has been completing a cookie audit on the new </a:t>
            </a:r>
            <a:r>
              <a:rPr lang="en-GB" baseline="0" dirty="0" err="1"/>
              <a:t>blogs.ed</a:t>
            </a:r>
            <a:r>
              <a:rPr lang="en-GB" baseline="0" dirty="0"/>
              <a:t> platform as part of the preparation for getting the platform ready for launch.  As part of the data protection laws changing in May, it’s now even more important to disclose cookies placed on a users machine when using our sites and services.  As WordPress is an open source platform and because different plugins will use different cookies, it was important to complete this task.    WordPress is not our code, and we aren’t buying it from a vendor (who’d then have the responsibility of passing the cookie information over) so it then falls on us to do a cookie audit ourselves.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There’s been a lack of clear information on how to properly audit cookies and Callum has worked out a process and is starting to document it so that others can follow that same process. I know in my previous job, I’d have really found this guidance useful.  Callum will be writing a blog post on the DLAM blog (on thinking.is.ed.ac.uk) to cover the process and his reflections.  Every update to the platform (new plugins </a:t>
            </a:r>
            <a:r>
              <a:rPr lang="en-GB" baseline="0" dirty="0" err="1"/>
              <a:t>etc</a:t>
            </a:r>
            <a:r>
              <a:rPr lang="en-GB" baseline="0" dirty="0"/>
              <a:t>) will require the cookies to be checked again.</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UoE specific plugins developed – and we plan to let others use them longer term.  Richard will talk more about the details of these.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B12054E-5514-49E2-895F-976A098C79AF}" type="slidenum">
              <a:rPr lang="en-GB" smtClean="0"/>
              <a:t>5</a:t>
            </a:fld>
            <a:endParaRPr lang="en-GB"/>
          </a:p>
        </p:txBody>
      </p:sp>
    </p:spTree>
    <p:extLst>
      <p:ext uri="{BB962C8B-B14F-4D97-AF65-F5344CB8AC3E}">
        <p14:creationId xmlns:p14="http://schemas.microsoft.com/office/powerpoint/2010/main" val="134203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Blogging to</a:t>
            </a:r>
            <a:r>
              <a:rPr lang="en-GB" baseline="0" dirty="0"/>
              <a:t> build your professional profile:</a:t>
            </a:r>
          </a:p>
          <a:p>
            <a:pPr marL="171450" indent="-171450">
              <a:buFontTx/>
              <a:buChar char="-"/>
            </a:pPr>
            <a:r>
              <a:rPr lang="en-GB" baseline="0" dirty="0"/>
              <a:t>Intro to service and why you should blog</a:t>
            </a:r>
          </a:p>
          <a:p>
            <a:pPr marL="171450" indent="-171450">
              <a:buFontTx/>
              <a:buChar char="-"/>
            </a:pPr>
            <a:r>
              <a:rPr lang="en-GB" baseline="0" dirty="0"/>
              <a:t>Benefits of professional blogging</a:t>
            </a:r>
          </a:p>
          <a:p>
            <a:pPr marL="171450" indent="-171450">
              <a:buFontTx/>
              <a:buChar char="-"/>
            </a:pPr>
            <a:r>
              <a:rPr lang="en-GB" baseline="0" dirty="0"/>
              <a:t>How to write a blog</a:t>
            </a:r>
          </a:p>
          <a:p>
            <a:pPr marL="171450" indent="-171450">
              <a:buFontTx/>
              <a:buChar char="-"/>
            </a:pPr>
            <a:r>
              <a:rPr lang="en-GB" baseline="0" dirty="0"/>
              <a:t>Privacy, openness, copyright and licensing</a:t>
            </a:r>
          </a:p>
          <a:p>
            <a:pPr marL="171450" indent="-171450">
              <a:buFontTx/>
              <a:buChar char="-"/>
            </a:pPr>
            <a:r>
              <a:rPr lang="en-GB" baseline="0" dirty="0"/>
              <a:t>Using alongside social media</a:t>
            </a:r>
          </a:p>
          <a:p>
            <a:pPr marL="171450" indent="-171450">
              <a:buFontTx/>
              <a:buChar char="-"/>
            </a:pPr>
            <a:r>
              <a:rPr lang="en-GB" baseline="0" dirty="0"/>
              <a:t>Action to set up a blog</a:t>
            </a:r>
          </a:p>
          <a:p>
            <a:pPr marL="0" indent="0">
              <a:buFontTx/>
              <a:buNone/>
            </a:pPr>
            <a:endParaRPr lang="en-GB" baseline="0" dirty="0"/>
          </a:p>
          <a:p>
            <a:pPr marL="0" indent="0">
              <a:buFontTx/>
              <a:buNone/>
            </a:pPr>
            <a:r>
              <a:rPr lang="en-GB" baseline="0" dirty="0"/>
              <a:t>Using blogs in teaching &amp; learning</a:t>
            </a:r>
          </a:p>
          <a:p>
            <a:pPr marL="171450" indent="-171450">
              <a:buFontTx/>
              <a:buChar char="-"/>
            </a:pPr>
            <a:r>
              <a:rPr lang="en-GB" baseline="0" dirty="0"/>
              <a:t>Benefits of blogging in teaching, learning and assessment</a:t>
            </a:r>
          </a:p>
          <a:p>
            <a:pPr marL="171450" indent="-171450">
              <a:buFontTx/>
              <a:buChar char="-"/>
            </a:pPr>
            <a:r>
              <a:rPr lang="en-GB" baseline="0" dirty="0"/>
              <a:t>When to make your blog public</a:t>
            </a:r>
          </a:p>
          <a:p>
            <a:pPr marL="171450" indent="-171450">
              <a:buFontTx/>
              <a:buChar char="-"/>
            </a:pPr>
            <a:r>
              <a:rPr lang="en-GB" baseline="0" dirty="0"/>
              <a:t>Run through of the tools available</a:t>
            </a:r>
          </a:p>
          <a:p>
            <a:pPr marL="171450" indent="-171450">
              <a:buFontTx/>
              <a:buChar char="-"/>
            </a:pPr>
            <a:r>
              <a:rPr lang="en-GB" baseline="0" dirty="0"/>
              <a:t>Being aware of copyright and accessibility</a:t>
            </a:r>
          </a:p>
        </p:txBody>
      </p:sp>
      <p:sp>
        <p:nvSpPr>
          <p:cNvPr id="4" name="Slide Number Placeholder 3"/>
          <p:cNvSpPr>
            <a:spLocks noGrp="1"/>
          </p:cNvSpPr>
          <p:nvPr>
            <p:ph type="sldNum" sz="quarter" idx="10"/>
          </p:nvPr>
        </p:nvSpPr>
        <p:spPr/>
        <p:txBody>
          <a:bodyPr/>
          <a:lstStyle/>
          <a:p>
            <a:fld id="{D24E9DA3-285B-4D8C-91F2-5F9D687A43E4}" type="slidenum">
              <a:rPr lang="en-GB" smtClean="0"/>
              <a:t>6</a:t>
            </a:fld>
            <a:endParaRPr lang="en-GB"/>
          </a:p>
        </p:txBody>
      </p:sp>
    </p:spTree>
    <p:extLst>
      <p:ext uri="{BB962C8B-B14F-4D97-AF65-F5344CB8AC3E}">
        <p14:creationId xmlns:p14="http://schemas.microsoft.com/office/powerpoint/2010/main" val="377809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Workshops – research projects and building a student community.</a:t>
            </a:r>
          </a:p>
        </p:txBody>
      </p:sp>
      <p:sp>
        <p:nvSpPr>
          <p:cNvPr id="4" name="Slide Number Placeholder 3"/>
          <p:cNvSpPr>
            <a:spLocks noGrp="1"/>
          </p:cNvSpPr>
          <p:nvPr>
            <p:ph type="sldNum" sz="quarter" idx="10"/>
          </p:nvPr>
        </p:nvSpPr>
        <p:spPr/>
        <p:txBody>
          <a:bodyPr/>
          <a:lstStyle/>
          <a:p>
            <a:fld id="{FB12054E-5514-49E2-895F-976A098C79AF}" type="slidenum">
              <a:rPr lang="en-GB" smtClean="0"/>
              <a:t>7</a:t>
            </a:fld>
            <a:endParaRPr lang="en-GB"/>
          </a:p>
        </p:txBody>
      </p:sp>
    </p:spTree>
    <p:extLst>
      <p:ext uri="{BB962C8B-B14F-4D97-AF65-F5344CB8AC3E}">
        <p14:creationId xmlns:p14="http://schemas.microsoft.com/office/powerpoint/2010/main" val="137554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have a standard domain, yet to be chosen.</a:t>
            </a:r>
            <a:r>
              <a:rPr lang="en-GB" baseline="0" dirty="0"/>
              <a:t> But khowie.Edinburgh-blogs.org or something like that.</a:t>
            </a:r>
          </a:p>
          <a:p>
            <a:endParaRPr lang="en-GB" dirty="0"/>
          </a:p>
          <a:p>
            <a:r>
              <a:rPr lang="en-GB" dirty="0"/>
              <a:t>As an aside, not just WordPress available via the service – </a:t>
            </a:r>
            <a:r>
              <a:rPr lang="en-GB" dirty="0" err="1"/>
              <a:t>Omeka</a:t>
            </a:r>
            <a:br>
              <a:rPr lang="en-GB" dirty="0"/>
            </a:br>
            <a:endParaRPr lang="en-GB" dirty="0"/>
          </a:p>
          <a:p>
            <a:r>
              <a:rPr lang="en-GB" dirty="0"/>
              <a:t>Aimed specifically at students / </a:t>
            </a:r>
            <a:r>
              <a:rPr lang="en-GB"/>
              <a:t>digital literacy</a:t>
            </a:r>
            <a:endParaRPr lang="en-GB" dirty="0"/>
          </a:p>
        </p:txBody>
      </p:sp>
      <p:sp>
        <p:nvSpPr>
          <p:cNvPr id="4" name="Slide Number Placeholder 3"/>
          <p:cNvSpPr>
            <a:spLocks noGrp="1"/>
          </p:cNvSpPr>
          <p:nvPr>
            <p:ph type="sldNum" sz="quarter" idx="10"/>
          </p:nvPr>
        </p:nvSpPr>
        <p:spPr/>
        <p:txBody>
          <a:bodyPr/>
          <a:lstStyle/>
          <a:p>
            <a:fld id="{D24E9DA3-285B-4D8C-91F2-5F9D687A43E4}" type="slidenum">
              <a:rPr lang="en-GB" smtClean="0"/>
              <a:t>8</a:t>
            </a:fld>
            <a:endParaRPr lang="en-GB"/>
          </a:p>
        </p:txBody>
      </p:sp>
    </p:spTree>
    <p:extLst>
      <p:ext uri="{BB962C8B-B14F-4D97-AF65-F5344CB8AC3E}">
        <p14:creationId xmlns:p14="http://schemas.microsoft.com/office/powerpoint/2010/main" val="72878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9939D4A-C6D0-465C-9750-1798A11655AE}"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EB84F-1CF6-431F-ABDF-2C72E1E90B62}" type="slidenum">
              <a:rPr lang="en-GB" smtClean="0"/>
              <a:t>‹#›</a:t>
            </a:fld>
            <a:endParaRPr lang="en-GB"/>
          </a:p>
        </p:txBody>
      </p:sp>
    </p:spTree>
    <p:extLst>
      <p:ext uri="{BB962C8B-B14F-4D97-AF65-F5344CB8AC3E}">
        <p14:creationId xmlns:p14="http://schemas.microsoft.com/office/powerpoint/2010/main" val="334948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939D4A-C6D0-465C-9750-1798A11655AE}"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EB84F-1CF6-431F-ABDF-2C72E1E90B62}" type="slidenum">
              <a:rPr lang="en-GB" smtClean="0"/>
              <a:t>‹#›</a:t>
            </a:fld>
            <a:endParaRPr lang="en-GB"/>
          </a:p>
        </p:txBody>
      </p:sp>
    </p:spTree>
    <p:extLst>
      <p:ext uri="{BB962C8B-B14F-4D97-AF65-F5344CB8AC3E}">
        <p14:creationId xmlns:p14="http://schemas.microsoft.com/office/powerpoint/2010/main" val="423382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939D4A-C6D0-465C-9750-1798A11655AE}"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EB84F-1CF6-431F-ABDF-2C72E1E90B62}" type="slidenum">
              <a:rPr lang="en-GB" smtClean="0"/>
              <a:t>‹#›</a:t>
            </a:fld>
            <a:endParaRPr lang="en-GB"/>
          </a:p>
        </p:txBody>
      </p:sp>
    </p:spTree>
    <p:extLst>
      <p:ext uri="{BB962C8B-B14F-4D97-AF65-F5344CB8AC3E}">
        <p14:creationId xmlns:p14="http://schemas.microsoft.com/office/powerpoint/2010/main" val="298032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939D4A-C6D0-465C-9750-1798A11655AE}"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EB84F-1CF6-431F-ABDF-2C72E1E90B62}" type="slidenum">
              <a:rPr lang="en-GB" smtClean="0"/>
              <a:t>‹#›</a:t>
            </a:fld>
            <a:endParaRPr lang="en-GB"/>
          </a:p>
        </p:txBody>
      </p:sp>
    </p:spTree>
    <p:extLst>
      <p:ext uri="{BB962C8B-B14F-4D97-AF65-F5344CB8AC3E}">
        <p14:creationId xmlns:p14="http://schemas.microsoft.com/office/powerpoint/2010/main" val="384915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939D4A-C6D0-465C-9750-1798A11655AE}"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EB84F-1CF6-431F-ABDF-2C72E1E90B62}" type="slidenum">
              <a:rPr lang="en-GB" smtClean="0"/>
              <a:t>‹#›</a:t>
            </a:fld>
            <a:endParaRPr lang="en-GB"/>
          </a:p>
        </p:txBody>
      </p:sp>
    </p:spTree>
    <p:extLst>
      <p:ext uri="{BB962C8B-B14F-4D97-AF65-F5344CB8AC3E}">
        <p14:creationId xmlns:p14="http://schemas.microsoft.com/office/powerpoint/2010/main" val="219629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9939D4A-C6D0-465C-9750-1798A11655AE}" type="datetimeFigureOut">
              <a:rPr lang="en-GB" smtClean="0"/>
              <a:t>14/11/2018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EB84F-1CF6-431F-ABDF-2C72E1E90B62}" type="slidenum">
              <a:rPr lang="en-GB" smtClean="0"/>
              <a:t>‹#›</a:t>
            </a:fld>
            <a:endParaRPr lang="en-GB"/>
          </a:p>
        </p:txBody>
      </p:sp>
    </p:spTree>
    <p:extLst>
      <p:ext uri="{BB962C8B-B14F-4D97-AF65-F5344CB8AC3E}">
        <p14:creationId xmlns:p14="http://schemas.microsoft.com/office/powerpoint/2010/main" val="145672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9939D4A-C6D0-465C-9750-1798A11655AE}" type="datetimeFigureOut">
              <a:rPr lang="en-GB" smtClean="0"/>
              <a:t>14/11/2018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9EB84F-1CF6-431F-ABDF-2C72E1E90B62}" type="slidenum">
              <a:rPr lang="en-GB" smtClean="0"/>
              <a:t>‹#›</a:t>
            </a:fld>
            <a:endParaRPr lang="en-GB"/>
          </a:p>
        </p:txBody>
      </p:sp>
    </p:spTree>
    <p:extLst>
      <p:ext uri="{BB962C8B-B14F-4D97-AF65-F5344CB8AC3E}">
        <p14:creationId xmlns:p14="http://schemas.microsoft.com/office/powerpoint/2010/main" val="251688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9939D4A-C6D0-465C-9750-1798A11655AE}" type="datetimeFigureOut">
              <a:rPr lang="en-GB" smtClean="0"/>
              <a:t>14/11/2018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9EB84F-1CF6-431F-ABDF-2C72E1E90B62}" type="slidenum">
              <a:rPr lang="en-GB" smtClean="0"/>
              <a:t>‹#›</a:t>
            </a:fld>
            <a:endParaRPr lang="en-GB"/>
          </a:p>
        </p:txBody>
      </p:sp>
    </p:spTree>
    <p:extLst>
      <p:ext uri="{BB962C8B-B14F-4D97-AF65-F5344CB8AC3E}">
        <p14:creationId xmlns:p14="http://schemas.microsoft.com/office/powerpoint/2010/main" val="146862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39D4A-C6D0-465C-9750-1798A11655AE}" type="datetimeFigureOut">
              <a:rPr lang="en-GB" smtClean="0"/>
              <a:t>14/11/2018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9EB84F-1CF6-431F-ABDF-2C72E1E90B62}" type="slidenum">
              <a:rPr lang="en-GB" smtClean="0"/>
              <a:t>‹#›</a:t>
            </a:fld>
            <a:endParaRPr lang="en-GB"/>
          </a:p>
        </p:txBody>
      </p:sp>
    </p:spTree>
    <p:extLst>
      <p:ext uri="{BB962C8B-B14F-4D97-AF65-F5344CB8AC3E}">
        <p14:creationId xmlns:p14="http://schemas.microsoft.com/office/powerpoint/2010/main" val="38123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939D4A-C6D0-465C-9750-1798A11655AE}" type="datetimeFigureOut">
              <a:rPr lang="en-GB" smtClean="0"/>
              <a:t>14/11/2018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EB84F-1CF6-431F-ABDF-2C72E1E90B62}" type="slidenum">
              <a:rPr lang="en-GB" smtClean="0"/>
              <a:t>‹#›</a:t>
            </a:fld>
            <a:endParaRPr lang="en-GB"/>
          </a:p>
        </p:txBody>
      </p:sp>
    </p:spTree>
    <p:extLst>
      <p:ext uri="{BB962C8B-B14F-4D97-AF65-F5344CB8AC3E}">
        <p14:creationId xmlns:p14="http://schemas.microsoft.com/office/powerpoint/2010/main" val="6863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939D4A-C6D0-465C-9750-1798A11655AE}" type="datetimeFigureOut">
              <a:rPr lang="en-GB" smtClean="0"/>
              <a:t>14/11/2018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EB84F-1CF6-431F-ABDF-2C72E1E90B62}" type="slidenum">
              <a:rPr lang="en-GB" smtClean="0"/>
              <a:t>‹#›</a:t>
            </a:fld>
            <a:endParaRPr lang="en-GB"/>
          </a:p>
        </p:txBody>
      </p:sp>
    </p:spTree>
    <p:extLst>
      <p:ext uri="{BB962C8B-B14F-4D97-AF65-F5344CB8AC3E}">
        <p14:creationId xmlns:p14="http://schemas.microsoft.com/office/powerpoint/2010/main" val="347953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39D4A-C6D0-465C-9750-1798A11655AE}" type="datetimeFigureOut">
              <a:rPr lang="en-GB" smtClean="0"/>
              <a:t>14/11/2018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EB84F-1CF6-431F-ABDF-2C72E1E90B62}" type="slidenum">
              <a:rPr lang="en-GB" smtClean="0"/>
              <a:t>‹#›</a:t>
            </a:fld>
            <a:endParaRPr lang="en-GB"/>
          </a:p>
        </p:txBody>
      </p:sp>
    </p:spTree>
    <p:extLst>
      <p:ext uri="{BB962C8B-B14F-4D97-AF65-F5344CB8AC3E}">
        <p14:creationId xmlns:p14="http://schemas.microsoft.com/office/powerpoint/2010/main" val="782830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photos/l3N9Q27zULw?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thought-idea-innovation-imagination-212397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blogs.ed.ac.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ixabay.com/en/wordpress-blogging-blogger-editor-265132/"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en/wordpress-blogging-writing-typing-92318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pixabay.com/en/network-cable-ethernet-plug-1027429/" TargetMode="External"/><Relationship Id="rId5" Type="http://schemas.openxmlformats.org/officeDocument/2006/relationships/image" Target="../media/image7.jpeg"/><Relationship Id="rId4" Type="http://schemas.openxmlformats.org/officeDocument/2006/relationships/hyperlink" Target="https://pixabay.com/en/biscuit-cookie-chocolate-delicious-18329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ixabay.com/en/teacher-teach-learn-improvement-101404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unsplash.com/search/photos/blog?utm_source=unsplash&amp;utm_medium=referral&amp;utm_content=creditCopyText" TargetMode="External"/><Relationship Id="rId4" Type="http://schemas.openxmlformats.org/officeDocument/2006/relationships/hyperlink" Target="https://unsplash.com/photos/cU7wLFRyWWw?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87" y="-2309870"/>
            <a:ext cx="12336087" cy="9252065"/>
          </a:xfrm>
          <a:prstGeom prst="rect">
            <a:avLst/>
          </a:prstGeom>
        </p:spPr>
      </p:pic>
      <p:sp>
        <p:nvSpPr>
          <p:cNvPr id="5" name="Title 1"/>
          <p:cNvSpPr txBox="1">
            <a:spLocks/>
          </p:cNvSpPr>
          <p:nvPr/>
        </p:nvSpPr>
        <p:spPr>
          <a:xfrm>
            <a:off x="681047" y="2131445"/>
            <a:ext cx="10553578" cy="14700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dirty="0"/>
              <a:t>Academic Blogging Service</a:t>
            </a:r>
          </a:p>
        </p:txBody>
      </p:sp>
      <p:sp>
        <p:nvSpPr>
          <p:cNvPr id="6" name="Subtitle 2"/>
          <p:cNvSpPr txBox="1">
            <a:spLocks/>
          </p:cNvSpPr>
          <p:nvPr/>
        </p:nvSpPr>
        <p:spPr>
          <a:xfrm>
            <a:off x="4044603" y="2869043"/>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defRPr/>
            </a:pPr>
            <a:endParaRPr lang="en-GB" sz="3200" dirty="0"/>
          </a:p>
        </p:txBody>
      </p:sp>
      <p:sp>
        <p:nvSpPr>
          <p:cNvPr id="7" name="TextBox 6"/>
          <p:cNvSpPr txBox="1"/>
          <p:nvPr/>
        </p:nvSpPr>
        <p:spPr>
          <a:xfrm>
            <a:off x="87087" y="6302772"/>
            <a:ext cx="4630057" cy="830997"/>
          </a:xfrm>
          <a:prstGeom prst="rect">
            <a:avLst/>
          </a:prstGeom>
          <a:noFill/>
        </p:spPr>
        <p:txBody>
          <a:bodyPr wrap="square" rtlCol="0">
            <a:spAutoFit/>
          </a:bodyPr>
          <a:lstStyle/>
          <a:p>
            <a:pPr algn="ctr"/>
            <a:r>
              <a:rPr lang="en-GB" sz="2400" dirty="0"/>
              <a:t>Photo by </a:t>
            </a:r>
            <a:r>
              <a:rPr lang="en-GB" sz="2400" u="sng" dirty="0">
                <a:hlinkClick r:id="rId4"/>
              </a:rPr>
              <a:t>Jess Watters</a:t>
            </a:r>
            <a:r>
              <a:rPr lang="en-GB" sz="2400" dirty="0"/>
              <a:t> on </a:t>
            </a:r>
            <a:r>
              <a:rPr lang="en-GB" sz="2400" u="sng" dirty="0" err="1">
                <a:hlinkClick r:id="rId5"/>
              </a:rPr>
              <a:t>Unsplash</a:t>
            </a:r>
            <a:endParaRPr lang="en-GB" sz="2400" dirty="0"/>
          </a:p>
          <a:p>
            <a:pPr algn="ctr"/>
            <a:endParaRPr lang="en-GB" sz="240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0862" y="149962"/>
            <a:ext cx="6720854" cy="1075946"/>
          </a:xfrm>
          <a:prstGeom prst="rect">
            <a:avLst/>
          </a:prstGeom>
        </p:spPr>
      </p:pic>
    </p:spTree>
    <p:extLst>
      <p:ext uri="{BB962C8B-B14F-4D97-AF65-F5344CB8AC3E}">
        <p14:creationId xmlns:p14="http://schemas.microsoft.com/office/powerpoint/2010/main" val="398511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194"/>
            <a:ext cx="12308114" cy="7584107"/>
          </a:xfrm>
          <a:prstGeom prst="rect">
            <a:avLst/>
          </a:prstGeom>
        </p:spPr>
      </p:pic>
      <p:sp>
        <p:nvSpPr>
          <p:cNvPr id="3074" name="Title 1"/>
          <p:cNvSpPr>
            <a:spLocks noGrp="1"/>
          </p:cNvSpPr>
          <p:nvPr>
            <p:ph type="title"/>
          </p:nvPr>
        </p:nvSpPr>
        <p:spPr>
          <a:xfrm>
            <a:off x="736603" y="0"/>
            <a:ext cx="10515600" cy="1325563"/>
          </a:xfrm>
        </p:spPr>
        <p:txBody>
          <a:bodyPr/>
          <a:lstStyle/>
          <a:p>
            <a:pPr eaLnBrk="1" hangingPunct="1"/>
            <a:r>
              <a:rPr lang="en-GB" altLang="en-US" dirty="0">
                <a:solidFill>
                  <a:schemeClr val="bg1"/>
                </a:solidFill>
              </a:rPr>
              <a:t>Vision</a:t>
            </a:r>
          </a:p>
        </p:txBody>
      </p:sp>
      <p:sp>
        <p:nvSpPr>
          <p:cNvPr id="3075" name="Content Placeholder 2"/>
          <p:cNvSpPr>
            <a:spLocks noGrp="1"/>
          </p:cNvSpPr>
          <p:nvPr>
            <p:ph idx="1"/>
          </p:nvPr>
        </p:nvSpPr>
        <p:spPr>
          <a:xfrm>
            <a:off x="5994403" y="5254171"/>
            <a:ext cx="6154057" cy="3728696"/>
          </a:xfrm>
        </p:spPr>
        <p:txBody>
          <a:bodyPr>
            <a:normAutofit/>
          </a:bodyPr>
          <a:lstStyle/>
          <a:p>
            <a:pPr eaLnBrk="1" hangingPunct="1"/>
            <a:r>
              <a:rPr lang="en-GB" altLang="en-US" sz="3200" dirty="0">
                <a:solidFill>
                  <a:schemeClr val="bg1"/>
                </a:solidFill>
              </a:rPr>
              <a:t>Complement not compete with University website</a:t>
            </a:r>
          </a:p>
          <a:p>
            <a:r>
              <a:rPr lang="en-GB" altLang="en-US" sz="3200" dirty="0">
                <a:solidFill>
                  <a:schemeClr val="bg1"/>
                </a:solidFill>
              </a:rPr>
              <a:t>Vision: </a:t>
            </a:r>
            <a:r>
              <a:rPr lang="en-GB" sz="3200" b="1" dirty="0">
                <a:solidFill>
                  <a:schemeClr val="bg1">
                    <a:lumMod val="95000"/>
                  </a:schemeClr>
                </a:solidFill>
              </a:rPr>
              <a:t>https://edin.ac/2oEjDR4</a:t>
            </a:r>
          </a:p>
          <a:p>
            <a:pPr eaLnBrk="1" hangingPunct="1"/>
            <a:endParaRPr lang="en-GB" altLang="en-US" sz="3200" dirty="0">
              <a:solidFill>
                <a:schemeClr val="bg1"/>
              </a:solidFill>
            </a:endParaRPr>
          </a:p>
        </p:txBody>
      </p:sp>
      <p:sp>
        <p:nvSpPr>
          <p:cNvPr id="6" name="Content Placeholder 2"/>
          <p:cNvSpPr txBox="1">
            <a:spLocks/>
          </p:cNvSpPr>
          <p:nvPr/>
        </p:nvSpPr>
        <p:spPr>
          <a:xfrm>
            <a:off x="90717" y="1325563"/>
            <a:ext cx="3610428" cy="375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3200" dirty="0">
                <a:solidFill>
                  <a:schemeClr val="bg1"/>
                </a:solidFill>
              </a:rPr>
              <a:t>Building on existing practices and technologies</a:t>
            </a:r>
          </a:p>
          <a:p>
            <a:r>
              <a:rPr lang="en-GB" altLang="en-US" sz="3200" dirty="0">
                <a:solidFill>
                  <a:schemeClr val="bg1"/>
                </a:solidFill>
              </a:rPr>
              <a:t>Which technology best fits a users need?</a:t>
            </a:r>
          </a:p>
          <a:p>
            <a:r>
              <a:rPr lang="en-GB" altLang="en-US" sz="3200" dirty="0">
                <a:solidFill>
                  <a:schemeClr val="bg1"/>
                </a:solidFill>
              </a:rPr>
              <a:t>Fill the gaps</a:t>
            </a:r>
          </a:p>
          <a:p>
            <a:endParaRPr lang="en-GB" altLang="en-US" sz="3200" dirty="0">
              <a:solidFill>
                <a:schemeClr val="bg1"/>
              </a:solidFill>
            </a:endParaRPr>
          </a:p>
        </p:txBody>
      </p:sp>
      <p:sp>
        <p:nvSpPr>
          <p:cNvPr id="4" name="TextBox 3"/>
          <p:cNvSpPr txBox="1"/>
          <p:nvPr/>
        </p:nvSpPr>
        <p:spPr>
          <a:xfrm>
            <a:off x="319314" y="5225143"/>
            <a:ext cx="1872343" cy="646331"/>
          </a:xfrm>
          <a:prstGeom prst="rect">
            <a:avLst/>
          </a:prstGeom>
          <a:noFill/>
        </p:spPr>
        <p:txBody>
          <a:bodyPr wrap="square" rtlCol="0">
            <a:spAutoFit/>
          </a:bodyPr>
          <a:lstStyle/>
          <a:p>
            <a:r>
              <a:rPr lang="en-GB" dirty="0">
                <a:solidFill>
                  <a:schemeClr val="bg1"/>
                </a:solidFill>
              </a:rPr>
              <a:t>CC0 license</a:t>
            </a:r>
            <a:br>
              <a:rPr lang="en-GB" dirty="0">
                <a:solidFill>
                  <a:schemeClr val="bg1"/>
                </a:solidFill>
              </a:rPr>
            </a:br>
            <a:r>
              <a:rPr lang="en-GB" dirty="0">
                <a:solidFill>
                  <a:schemeClr val="bg1"/>
                </a:solidFill>
                <a:hlinkClick r:id="rId4"/>
              </a:rPr>
              <a:t>@</a:t>
            </a:r>
            <a:r>
              <a:rPr lang="en-GB" dirty="0" err="1">
                <a:solidFill>
                  <a:schemeClr val="bg1"/>
                </a:solidFill>
                <a:hlinkClick r:id="rId4"/>
              </a:rPr>
              <a:t>TeroVesalainen</a:t>
            </a:r>
            <a:endParaRPr lang="en-GB" dirty="0">
              <a:solidFill>
                <a:schemeClr val="bg1"/>
              </a:solidFill>
            </a:endParaRPr>
          </a:p>
        </p:txBody>
      </p:sp>
    </p:spTree>
    <p:extLst>
      <p:ext uri="{BB962C8B-B14F-4D97-AF65-F5344CB8AC3E}">
        <p14:creationId xmlns:p14="http://schemas.microsoft.com/office/powerpoint/2010/main" val="277705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Filling the gaps</a:t>
            </a:r>
          </a:p>
        </p:txBody>
      </p:sp>
      <p:sp>
        <p:nvSpPr>
          <p:cNvPr id="3" name="Content Placeholder 2"/>
          <p:cNvSpPr>
            <a:spLocks noGrp="1"/>
          </p:cNvSpPr>
          <p:nvPr>
            <p:ph idx="1"/>
          </p:nvPr>
        </p:nvSpPr>
        <p:spPr>
          <a:xfrm>
            <a:off x="838200" y="1825625"/>
            <a:ext cx="4953000" cy="4351338"/>
          </a:xfrm>
        </p:spPr>
        <p:txBody>
          <a:bodyPr/>
          <a:lstStyle/>
          <a:p>
            <a:r>
              <a:rPr lang="en-GB" dirty="0"/>
              <a:t>New centrally-supported </a:t>
            </a:r>
            <a:r>
              <a:rPr lang="en-GB" dirty="0">
                <a:hlinkClick r:id="rId3"/>
              </a:rPr>
              <a:t>blogs.ed.ac.uk</a:t>
            </a:r>
            <a:r>
              <a:rPr lang="en-GB" dirty="0"/>
              <a:t> site (WordPress)</a:t>
            </a:r>
          </a:p>
          <a:p>
            <a:r>
              <a:rPr lang="en-GB" dirty="0"/>
              <a:t>New documentation to help people choose most appropriate service for them</a:t>
            </a:r>
          </a:p>
          <a:p>
            <a:r>
              <a:rPr lang="en-GB" dirty="0"/>
              <a:t>New ‘Terms of Use’ and ‘Take Down Policy’</a:t>
            </a:r>
          </a:p>
          <a:p>
            <a:pPr marL="0" indent="0">
              <a:buNone/>
            </a:pP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5314" y="1825625"/>
            <a:ext cx="5332186" cy="3554791"/>
          </a:xfrm>
          <a:prstGeom prst="rect">
            <a:avLst/>
          </a:prstGeom>
        </p:spPr>
      </p:pic>
      <p:sp>
        <p:nvSpPr>
          <p:cNvPr id="5" name="TextBox 4"/>
          <p:cNvSpPr txBox="1"/>
          <p:nvPr/>
        </p:nvSpPr>
        <p:spPr>
          <a:xfrm>
            <a:off x="7576457" y="6066972"/>
            <a:ext cx="4171043" cy="646331"/>
          </a:xfrm>
          <a:prstGeom prst="rect">
            <a:avLst/>
          </a:prstGeom>
          <a:noFill/>
        </p:spPr>
        <p:txBody>
          <a:bodyPr wrap="square" rtlCol="0">
            <a:spAutoFit/>
          </a:bodyPr>
          <a:lstStyle/>
          <a:p>
            <a:pPr algn="r"/>
            <a:r>
              <a:rPr lang="en-GB" dirty="0"/>
              <a:t>CC0 license</a:t>
            </a:r>
            <a:br>
              <a:rPr lang="en-GB" dirty="0"/>
            </a:br>
            <a:r>
              <a:rPr lang="en-GB" dirty="0">
                <a:hlinkClick r:id="rId5"/>
              </a:rPr>
              <a:t>@</a:t>
            </a:r>
            <a:r>
              <a:rPr lang="en-GB" dirty="0" err="1">
                <a:hlinkClick r:id="rId5"/>
              </a:rPr>
              <a:t>pixelcreatures</a:t>
            </a:r>
            <a:endParaRPr lang="en-GB" dirty="0"/>
          </a:p>
        </p:txBody>
      </p:sp>
    </p:spTree>
    <p:extLst>
      <p:ext uri="{BB962C8B-B14F-4D97-AF65-F5344CB8AC3E}">
        <p14:creationId xmlns:p14="http://schemas.microsoft.com/office/powerpoint/2010/main" val="385700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blogs.ed.ac.uk</a:t>
            </a:r>
          </a:p>
        </p:txBody>
      </p:sp>
      <p:sp>
        <p:nvSpPr>
          <p:cNvPr id="3" name="Content Placeholder 2"/>
          <p:cNvSpPr>
            <a:spLocks noGrp="1"/>
          </p:cNvSpPr>
          <p:nvPr>
            <p:ph idx="1"/>
          </p:nvPr>
        </p:nvSpPr>
        <p:spPr>
          <a:xfrm>
            <a:off x="838199" y="1690688"/>
            <a:ext cx="4604657" cy="4447493"/>
          </a:xfrm>
        </p:spPr>
        <p:txBody>
          <a:bodyPr>
            <a:normAutofit/>
          </a:bodyPr>
          <a:lstStyle/>
          <a:p>
            <a:r>
              <a:rPr lang="en-GB" dirty="0"/>
              <a:t>Centrally supported WordPress multisite</a:t>
            </a:r>
          </a:p>
          <a:p>
            <a:r>
              <a:rPr lang="en-GB" dirty="0"/>
              <a:t>Use stand-alone or integrate with VLEs</a:t>
            </a:r>
          </a:p>
          <a:p>
            <a:pPr lvl="1"/>
            <a:r>
              <a:rPr lang="en-GB" dirty="0"/>
              <a:t>Stand-alone for staff/PGRs only</a:t>
            </a:r>
          </a:p>
          <a:p>
            <a:pPr lvl="1"/>
            <a:r>
              <a:rPr lang="en-GB" dirty="0"/>
              <a:t>UGs and PGTs use via VLE</a:t>
            </a:r>
          </a:p>
          <a:p>
            <a:r>
              <a:rPr lang="en-GB" dirty="0" err="1"/>
              <a:t>EdGEL</a:t>
            </a:r>
            <a:r>
              <a:rPr lang="en-GB" dirty="0"/>
              <a:t> theme available</a:t>
            </a:r>
          </a:p>
          <a:p>
            <a:r>
              <a:rPr lang="en-GB" dirty="0"/>
              <a:t>EASE protected blogs/posts</a:t>
            </a:r>
          </a:p>
          <a:p>
            <a:endParaRPr lang="en-GB" dirty="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473" y="1703842"/>
            <a:ext cx="6390254" cy="4260169"/>
          </a:xfrm>
          <a:prstGeom prst="rect">
            <a:avLst/>
          </a:prstGeom>
        </p:spPr>
      </p:pic>
      <p:sp>
        <p:nvSpPr>
          <p:cNvPr id="5" name="TextBox 4"/>
          <p:cNvSpPr txBox="1"/>
          <p:nvPr/>
        </p:nvSpPr>
        <p:spPr>
          <a:xfrm>
            <a:off x="8563425" y="6138181"/>
            <a:ext cx="3414486" cy="646331"/>
          </a:xfrm>
          <a:prstGeom prst="rect">
            <a:avLst/>
          </a:prstGeom>
          <a:noFill/>
        </p:spPr>
        <p:txBody>
          <a:bodyPr wrap="square" rtlCol="0">
            <a:spAutoFit/>
          </a:bodyPr>
          <a:lstStyle/>
          <a:p>
            <a:pPr algn="r"/>
            <a:r>
              <a:rPr lang="en-GB" dirty="0"/>
              <a:t>CC0 license</a:t>
            </a:r>
          </a:p>
          <a:p>
            <a:pPr algn="r"/>
            <a:r>
              <a:rPr lang="en-GB" dirty="0">
                <a:hlinkClick r:id="rId4"/>
              </a:rPr>
              <a:t>@</a:t>
            </a:r>
            <a:r>
              <a:rPr lang="en-GB" dirty="0" err="1">
                <a:hlinkClick r:id="rId4"/>
              </a:rPr>
              <a:t>StockSnap</a:t>
            </a:r>
            <a:endParaRPr lang="en-GB" dirty="0"/>
          </a:p>
        </p:txBody>
      </p:sp>
    </p:spTree>
    <p:extLst>
      <p:ext uri="{BB962C8B-B14F-4D97-AF65-F5344CB8AC3E}">
        <p14:creationId xmlns:p14="http://schemas.microsoft.com/office/powerpoint/2010/main" val="272406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fun stuff</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78" t="2500" r="6102" b="2262"/>
          <a:stretch/>
        </p:blipFill>
        <p:spPr>
          <a:xfrm>
            <a:off x="1" y="4381500"/>
            <a:ext cx="3550294" cy="2476500"/>
          </a:xfrm>
        </p:spPr>
      </p:pic>
      <p:sp>
        <p:nvSpPr>
          <p:cNvPr id="5" name="TextBox 4"/>
          <p:cNvSpPr txBox="1"/>
          <p:nvPr/>
        </p:nvSpPr>
        <p:spPr>
          <a:xfrm>
            <a:off x="272868" y="3054330"/>
            <a:ext cx="3744686" cy="646331"/>
          </a:xfrm>
          <a:prstGeom prst="rect">
            <a:avLst/>
          </a:prstGeom>
          <a:noFill/>
        </p:spPr>
        <p:txBody>
          <a:bodyPr wrap="square" rtlCol="0">
            <a:spAutoFit/>
          </a:bodyPr>
          <a:lstStyle/>
          <a:p>
            <a:r>
              <a:rPr lang="en-GB" dirty="0"/>
              <a:t>CC0 license</a:t>
            </a:r>
          </a:p>
          <a:p>
            <a:r>
              <a:rPr lang="en-GB" dirty="0">
                <a:hlinkClick r:id="rId4"/>
              </a:rPr>
              <a:t>@</a:t>
            </a:r>
            <a:r>
              <a:rPr lang="en-GB" dirty="0" err="1">
                <a:hlinkClick r:id="rId4"/>
              </a:rPr>
              <a:t>Einladung_zum_Essen</a:t>
            </a:r>
            <a:endParaRPr lang="en-GB" dirty="0"/>
          </a:p>
        </p:txBody>
      </p:sp>
      <p:sp>
        <p:nvSpPr>
          <p:cNvPr id="3" name="TextBox 2"/>
          <p:cNvSpPr txBox="1"/>
          <p:nvPr/>
        </p:nvSpPr>
        <p:spPr>
          <a:xfrm>
            <a:off x="3550295" y="4148302"/>
            <a:ext cx="4393580" cy="1077218"/>
          </a:xfrm>
          <a:prstGeom prst="rect">
            <a:avLst/>
          </a:prstGeom>
          <a:noFill/>
        </p:spPr>
        <p:txBody>
          <a:bodyPr wrap="square" rtlCol="0">
            <a:spAutoFit/>
          </a:bodyPr>
          <a:lstStyle/>
          <a:p>
            <a:r>
              <a:rPr lang="en-GB" sz="3200" dirty="0"/>
              <a:t>Documented cookie audit process</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3244" y="1159792"/>
            <a:ext cx="3670925" cy="3670925"/>
          </a:xfrm>
          <a:prstGeom prst="rect">
            <a:avLst/>
          </a:prstGeom>
        </p:spPr>
      </p:pic>
      <p:sp>
        <p:nvSpPr>
          <p:cNvPr id="7" name="TextBox 6"/>
          <p:cNvSpPr txBox="1"/>
          <p:nvPr/>
        </p:nvSpPr>
        <p:spPr>
          <a:xfrm>
            <a:off x="5417000" y="1595702"/>
            <a:ext cx="4393580" cy="584775"/>
          </a:xfrm>
          <a:prstGeom prst="rect">
            <a:avLst/>
          </a:prstGeom>
          <a:noFill/>
        </p:spPr>
        <p:txBody>
          <a:bodyPr wrap="square" rtlCol="0">
            <a:spAutoFit/>
          </a:bodyPr>
          <a:lstStyle/>
          <a:p>
            <a:r>
              <a:rPr lang="en-GB" sz="3200" dirty="0"/>
              <a:t>Plugin development</a:t>
            </a:r>
          </a:p>
        </p:txBody>
      </p:sp>
      <p:sp>
        <p:nvSpPr>
          <p:cNvPr id="8" name="TextBox 7"/>
          <p:cNvSpPr txBox="1"/>
          <p:nvPr/>
        </p:nvSpPr>
        <p:spPr>
          <a:xfrm>
            <a:off x="10710463" y="5087080"/>
            <a:ext cx="3744686" cy="646331"/>
          </a:xfrm>
          <a:prstGeom prst="rect">
            <a:avLst/>
          </a:prstGeom>
          <a:noFill/>
        </p:spPr>
        <p:txBody>
          <a:bodyPr wrap="square" rtlCol="0">
            <a:spAutoFit/>
          </a:bodyPr>
          <a:lstStyle/>
          <a:p>
            <a:r>
              <a:rPr lang="en-GB" dirty="0"/>
              <a:t>CC0 license</a:t>
            </a:r>
          </a:p>
          <a:p>
            <a:r>
              <a:rPr lang="en-GB" dirty="0">
                <a:hlinkClick r:id="rId6"/>
              </a:rPr>
              <a:t>@3dman_ue</a:t>
            </a:r>
            <a:endParaRPr lang="en-GB" dirty="0"/>
          </a:p>
        </p:txBody>
      </p:sp>
    </p:spTree>
    <p:extLst>
      <p:ext uri="{BB962C8B-B14F-4D97-AF65-F5344CB8AC3E}">
        <p14:creationId xmlns:p14="http://schemas.microsoft.com/office/powerpoint/2010/main" val="373559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7810" y="365125"/>
            <a:ext cx="5885543" cy="5885543"/>
          </a:xfrm>
          <a:prstGeom prst="rect">
            <a:avLst/>
          </a:prstGeom>
        </p:spPr>
      </p:pic>
      <p:sp>
        <p:nvSpPr>
          <p:cNvPr id="2" name="Title 1"/>
          <p:cNvSpPr>
            <a:spLocks noGrp="1"/>
          </p:cNvSpPr>
          <p:nvPr>
            <p:ph type="title"/>
          </p:nvPr>
        </p:nvSpPr>
        <p:spPr/>
        <p:txBody>
          <a:bodyPr/>
          <a:lstStyle/>
          <a:p>
            <a:r>
              <a:rPr lang="en-GB" dirty="0"/>
              <a:t>New workshops</a:t>
            </a:r>
          </a:p>
        </p:txBody>
      </p:sp>
      <p:sp>
        <p:nvSpPr>
          <p:cNvPr id="3" name="Content Placeholder 2"/>
          <p:cNvSpPr>
            <a:spLocks noGrp="1"/>
          </p:cNvSpPr>
          <p:nvPr>
            <p:ph idx="1"/>
          </p:nvPr>
        </p:nvSpPr>
        <p:spPr>
          <a:xfrm>
            <a:off x="838200" y="1690688"/>
            <a:ext cx="7269162" cy="3648646"/>
          </a:xfrm>
        </p:spPr>
        <p:txBody>
          <a:bodyPr/>
          <a:lstStyle/>
          <a:p>
            <a:r>
              <a:rPr lang="en-GB" dirty="0"/>
              <a:t>Coming soon:</a:t>
            </a:r>
          </a:p>
          <a:p>
            <a:pPr lvl="1"/>
            <a:r>
              <a:rPr lang="en-GB" dirty="0"/>
              <a:t>Blogging to build your professional profile</a:t>
            </a:r>
          </a:p>
          <a:p>
            <a:pPr lvl="1"/>
            <a:r>
              <a:rPr lang="en-GB" dirty="0"/>
              <a:t>Using blogs in learning &amp; teaching</a:t>
            </a:r>
          </a:p>
        </p:txBody>
      </p:sp>
      <p:sp>
        <p:nvSpPr>
          <p:cNvPr id="5" name="TextBox 4"/>
          <p:cNvSpPr txBox="1"/>
          <p:nvPr/>
        </p:nvSpPr>
        <p:spPr>
          <a:xfrm>
            <a:off x="0" y="6250668"/>
            <a:ext cx="4325257" cy="646331"/>
          </a:xfrm>
          <a:prstGeom prst="rect">
            <a:avLst/>
          </a:prstGeom>
          <a:noFill/>
        </p:spPr>
        <p:txBody>
          <a:bodyPr wrap="square" rtlCol="0">
            <a:spAutoFit/>
          </a:bodyPr>
          <a:lstStyle/>
          <a:p>
            <a:r>
              <a:rPr lang="en-GB" dirty="0"/>
              <a:t>CC0 license:</a:t>
            </a:r>
          </a:p>
          <a:p>
            <a:r>
              <a:rPr lang="en-GB" dirty="0">
                <a:hlinkClick r:id="rId4"/>
              </a:rPr>
              <a:t>@3dman_eu</a:t>
            </a:r>
            <a:endParaRPr lang="en-GB" dirty="0"/>
          </a:p>
        </p:txBody>
      </p:sp>
    </p:spTree>
    <p:extLst>
      <p:ext uri="{BB962C8B-B14F-4D97-AF65-F5344CB8AC3E}">
        <p14:creationId xmlns:p14="http://schemas.microsoft.com/office/powerpoint/2010/main" val="336823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2</a:t>
            </a:r>
          </a:p>
        </p:txBody>
      </p:sp>
      <p:sp>
        <p:nvSpPr>
          <p:cNvPr id="3" name="Content Placeholder 2"/>
          <p:cNvSpPr>
            <a:spLocks noGrp="1"/>
          </p:cNvSpPr>
          <p:nvPr>
            <p:ph idx="1"/>
          </p:nvPr>
        </p:nvSpPr>
        <p:spPr>
          <a:xfrm>
            <a:off x="838200" y="1927225"/>
            <a:ext cx="10515600" cy="4351338"/>
          </a:xfrm>
        </p:spPr>
        <p:txBody>
          <a:bodyPr/>
          <a:lstStyle/>
          <a:p>
            <a:r>
              <a:rPr lang="en-GB" dirty="0"/>
              <a:t>Happening now!</a:t>
            </a:r>
          </a:p>
          <a:p>
            <a:r>
              <a:rPr lang="en-GB" dirty="0"/>
              <a:t>Blog archival and deletion, user management</a:t>
            </a:r>
          </a:p>
          <a:p>
            <a:r>
              <a:rPr lang="en-GB" dirty="0"/>
              <a:t>Plugin/theme sprints</a:t>
            </a:r>
          </a:p>
          <a:p>
            <a:pPr lvl="1"/>
            <a:r>
              <a:rPr lang="en-GB" dirty="0"/>
              <a:t>Accessibility</a:t>
            </a:r>
          </a:p>
          <a:p>
            <a:pPr lvl="1"/>
            <a:r>
              <a:rPr lang="en-GB" dirty="0"/>
              <a:t>Twitter embed</a:t>
            </a:r>
          </a:p>
          <a:p>
            <a:pPr lvl="1"/>
            <a:r>
              <a:rPr lang="en-GB" dirty="0" err="1"/>
              <a:t>Akismet</a:t>
            </a:r>
            <a:endParaRPr lang="en-GB" dirty="0"/>
          </a:p>
          <a:p>
            <a:pPr lvl="1"/>
            <a:r>
              <a:rPr lang="en-GB" dirty="0"/>
              <a:t>….</a:t>
            </a:r>
          </a:p>
          <a:p>
            <a:r>
              <a:rPr lang="en-GB" dirty="0"/>
              <a:t>More new workshops</a:t>
            </a:r>
          </a:p>
        </p:txBody>
      </p:sp>
    </p:spTree>
    <p:extLst>
      <p:ext uri="{BB962C8B-B14F-4D97-AF65-F5344CB8AC3E}">
        <p14:creationId xmlns:p14="http://schemas.microsoft.com/office/powerpoint/2010/main" val="345811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308114" cy="16410819"/>
          </a:xfrm>
          <a:prstGeom prst="rect">
            <a:avLst/>
          </a:prstGeom>
        </p:spPr>
      </p:pic>
      <p:sp>
        <p:nvSpPr>
          <p:cNvPr id="2" name="Title 1"/>
          <p:cNvSpPr>
            <a:spLocks noGrp="1"/>
          </p:cNvSpPr>
          <p:nvPr>
            <p:ph type="title"/>
          </p:nvPr>
        </p:nvSpPr>
        <p:spPr>
          <a:xfrm>
            <a:off x="7355114" y="250031"/>
            <a:ext cx="10515600" cy="1325563"/>
          </a:xfrm>
        </p:spPr>
        <p:txBody>
          <a:bodyPr/>
          <a:lstStyle/>
          <a:p>
            <a:r>
              <a:rPr lang="en-GB" dirty="0"/>
              <a:t>DOOO</a:t>
            </a:r>
          </a:p>
        </p:txBody>
      </p:sp>
      <p:sp>
        <p:nvSpPr>
          <p:cNvPr id="3" name="Content Placeholder 2"/>
          <p:cNvSpPr>
            <a:spLocks noGrp="1"/>
          </p:cNvSpPr>
          <p:nvPr>
            <p:ph idx="1"/>
          </p:nvPr>
        </p:nvSpPr>
        <p:spPr>
          <a:xfrm>
            <a:off x="4452257" y="2844800"/>
            <a:ext cx="7855857" cy="4827134"/>
          </a:xfrm>
        </p:spPr>
        <p:txBody>
          <a:bodyPr/>
          <a:lstStyle/>
          <a:p>
            <a:r>
              <a:rPr lang="en-GB" dirty="0"/>
              <a:t>Sub-domain-of-ones-own (free)</a:t>
            </a:r>
          </a:p>
          <a:p>
            <a:r>
              <a:rPr lang="en-GB" dirty="0"/>
              <a:t>Students can keep it after graduation (for a small fee)</a:t>
            </a:r>
          </a:p>
          <a:p>
            <a:r>
              <a:rPr lang="en-GB" dirty="0"/>
              <a:t>Buy own domain name (for small fee)</a:t>
            </a:r>
          </a:p>
          <a:p>
            <a:r>
              <a:rPr lang="en-GB" dirty="0"/>
              <a:t>Coming in semester 2</a:t>
            </a:r>
          </a:p>
          <a:p>
            <a:r>
              <a:rPr lang="en-GB" dirty="0"/>
              <a:t>Pilot with external hosting company in semester 2 with restricted licenses</a:t>
            </a:r>
          </a:p>
        </p:txBody>
      </p:sp>
      <p:sp>
        <p:nvSpPr>
          <p:cNvPr id="5" name="TextBox 4"/>
          <p:cNvSpPr txBox="1"/>
          <p:nvPr/>
        </p:nvSpPr>
        <p:spPr>
          <a:xfrm>
            <a:off x="0" y="7348768"/>
            <a:ext cx="4118428" cy="646331"/>
          </a:xfrm>
          <a:prstGeom prst="rect">
            <a:avLst/>
          </a:prstGeom>
          <a:noFill/>
        </p:spPr>
        <p:txBody>
          <a:bodyPr wrap="square" rtlCol="0">
            <a:spAutoFit/>
          </a:bodyPr>
          <a:lstStyle/>
          <a:p>
            <a:r>
              <a:rPr lang="en-GB" dirty="0"/>
              <a:t>Photo by </a:t>
            </a:r>
            <a:r>
              <a:rPr lang="en-GB" u="sng" dirty="0">
                <a:hlinkClick r:id="rId4"/>
              </a:rPr>
              <a:t>Jess Watters</a:t>
            </a:r>
            <a:r>
              <a:rPr lang="en-GB" dirty="0"/>
              <a:t> on </a:t>
            </a:r>
            <a:r>
              <a:rPr lang="en-GB" u="sng" dirty="0" err="1">
                <a:hlinkClick r:id="rId5"/>
              </a:rPr>
              <a:t>Unsplash</a:t>
            </a:r>
            <a:endParaRPr lang="en-GB" dirty="0"/>
          </a:p>
          <a:p>
            <a:endParaRPr lang="en-GB" dirty="0"/>
          </a:p>
        </p:txBody>
      </p:sp>
    </p:spTree>
    <p:extLst>
      <p:ext uri="{BB962C8B-B14F-4D97-AF65-F5344CB8AC3E}">
        <p14:creationId xmlns:p14="http://schemas.microsoft.com/office/powerpoint/2010/main" val="803001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914</Words>
  <Application>Microsoft Macintosh PowerPoint</Application>
  <PresentationFormat>Widescreen</PresentationFormat>
  <Paragraphs>100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Vision</vt:lpstr>
      <vt:lpstr>Filling the gaps</vt:lpstr>
      <vt:lpstr>blogs.ed.ac.uk</vt:lpstr>
      <vt:lpstr>Other fun stuff</vt:lpstr>
      <vt:lpstr>New workshops</vt:lpstr>
      <vt:lpstr>Phase 2</vt:lpstr>
      <vt:lpstr>DOOO</vt:lpstr>
    </vt:vector>
  </TitlesOfParts>
  <Company>University of Edinburgh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HOWIE Karen</dc:creator>
  <cp:lastModifiedBy>FINDLAY Mark</cp:lastModifiedBy>
  <cp:revision>38</cp:revision>
  <cp:lastPrinted>2018-10-17T12:14:22Z</cp:lastPrinted>
  <dcterms:created xsi:type="dcterms:W3CDTF">2018-09-03T09:07:16Z</dcterms:created>
  <dcterms:modified xsi:type="dcterms:W3CDTF">2018-11-14T09:29:15Z</dcterms:modified>
</cp:coreProperties>
</file>