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8" r:id="rId2"/>
    <p:sldId id="278" r:id="rId3"/>
    <p:sldId id="281" r:id="rId4"/>
    <p:sldId id="259" r:id="rId5"/>
    <p:sldId id="279" r:id="rId6"/>
    <p:sldId id="260" r:id="rId7"/>
    <p:sldId id="261" r:id="rId8"/>
    <p:sldId id="282" r:id="rId9"/>
    <p:sldId id="283" r:id="rId10"/>
    <p:sldId id="280" r:id="rId11"/>
    <p:sldId id="284" r:id="rId12"/>
    <p:sldId id="294" r:id="rId13"/>
    <p:sldId id="295" r:id="rId14"/>
    <p:sldId id="296" r:id="rId15"/>
    <p:sldId id="297" r:id="rId16"/>
    <p:sldId id="298" r:id="rId17"/>
    <p:sldId id="299" r:id="rId18"/>
    <p:sldId id="286" r:id="rId19"/>
    <p:sldId id="285" r:id="rId20"/>
    <p:sldId id="300" r:id="rId21"/>
    <p:sldId id="301" r:id="rId22"/>
    <p:sldId id="293" r:id="rId23"/>
    <p:sldId id="287" r:id="rId24"/>
    <p:sldId id="302" r:id="rId25"/>
    <p:sldId id="262" r:id="rId26"/>
    <p:sldId id="303" r:id="rId27"/>
    <p:sldId id="304" r:id="rId28"/>
    <p:sldId id="263" r:id="rId29"/>
    <p:sldId id="289" r:id="rId30"/>
    <p:sldId id="29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3C3"/>
    <a:srgbClr val="ED8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1" autoAdjust="0"/>
  </p:normalViewPr>
  <p:slideViewPr>
    <p:cSldViewPr snapToGrid="0" snapToObjects="1">
      <p:cViewPr varScale="1">
        <p:scale>
          <a:sx n="91" d="100"/>
          <a:sy n="91" d="100"/>
        </p:scale>
        <p:origin x="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C0B15-D20C-4A59-BFD3-A4CC5AEC910C}" type="doc">
      <dgm:prSet loTypeId="urn:microsoft.com/office/officeart/2005/8/layout/venn1" loCatId="relationship" qsTypeId="urn:microsoft.com/office/officeart/2005/8/quickstyle/simple1" qsCatId="simple" csTypeId="urn:microsoft.com/office/officeart/2005/8/colors/colorful1" csCatId="colorful" phldr="1"/>
      <dgm:spPr/>
    </dgm:pt>
    <dgm:pt modelId="{E8B1FBF7-9B54-4DB0-A7D6-AA9561D9CC38}">
      <dgm:prSet phldrT="[Text]"/>
      <dgm:spPr/>
      <dgm:t>
        <a:bodyPr/>
        <a:lstStyle/>
        <a:p>
          <a:r>
            <a:rPr lang="en-GB" dirty="0" smtClean="0">
              <a:solidFill>
                <a:srgbClr val="002060"/>
              </a:solidFill>
            </a:rPr>
            <a:t>Managers</a:t>
          </a:r>
          <a:endParaRPr lang="en-GB" dirty="0">
            <a:solidFill>
              <a:srgbClr val="002060"/>
            </a:solidFill>
          </a:endParaRPr>
        </a:p>
      </dgm:t>
    </dgm:pt>
    <dgm:pt modelId="{C88D1EEC-65D3-443F-962E-20F061BCE0FC}" type="parTrans" cxnId="{FEC50E59-F23D-42F5-8780-1B31FF5C4597}">
      <dgm:prSet/>
      <dgm:spPr/>
      <dgm:t>
        <a:bodyPr/>
        <a:lstStyle/>
        <a:p>
          <a:endParaRPr lang="en-GB"/>
        </a:p>
      </dgm:t>
    </dgm:pt>
    <dgm:pt modelId="{DDE723EC-0E3D-40AA-BA38-EB066545CE43}" type="sibTrans" cxnId="{FEC50E59-F23D-42F5-8780-1B31FF5C4597}">
      <dgm:prSet/>
      <dgm:spPr/>
      <dgm:t>
        <a:bodyPr/>
        <a:lstStyle/>
        <a:p>
          <a:endParaRPr lang="en-GB"/>
        </a:p>
      </dgm:t>
    </dgm:pt>
    <dgm:pt modelId="{FF699FDC-F9E6-4044-8C2E-B46ED00D27B9}">
      <dgm:prSet phldrT="[Text]"/>
      <dgm:spPr/>
      <dgm:t>
        <a:bodyPr/>
        <a:lstStyle/>
        <a:p>
          <a:r>
            <a:rPr lang="en-GB" dirty="0" smtClean="0">
              <a:solidFill>
                <a:srgbClr val="002060"/>
              </a:solidFill>
            </a:rPr>
            <a:t>Students</a:t>
          </a:r>
          <a:endParaRPr lang="en-GB" dirty="0">
            <a:solidFill>
              <a:srgbClr val="002060"/>
            </a:solidFill>
          </a:endParaRPr>
        </a:p>
      </dgm:t>
    </dgm:pt>
    <dgm:pt modelId="{5D678FCD-532F-4EE5-A081-6425183E2F0B}" type="parTrans" cxnId="{F32875EB-4FAA-4AF4-BE1C-6522DBDB3560}">
      <dgm:prSet/>
      <dgm:spPr/>
      <dgm:t>
        <a:bodyPr/>
        <a:lstStyle/>
        <a:p>
          <a:endParaRPr lang="en-GB"/>
        </a:p>
      </dgm:t>
    </dgm:pt>
    <dgm:pt modelId="{7DAF8FD5-C450-4612-9FEC-84020EEB8295}" type="sibTrans" cxnId="{F32875EB-4FAA-4AF4-BE1C-6522DBDB3560}">
      <dgm:prSet/>
      <dgm:spPr/>
      <dgm:t>
        <a:bodyPr/>
        <a:lstStyle/>
        <a:p>
          <a:endParaRPr lang="en-GB"/>
        </a:p>
      </dgm:t>
    </dgm:pt>
    <dgm:pt modelId="{C68D7B9E-F1BD-426A-8AB9-5B18552504F5}">
      <dgm:prSet phldrT="[Text]"/>
      <dgm:spPr/>
      <dgm:t>
        <a:bodyPr/>
        <a:lstStyle/>
        <a:p>
          <a:r>
            <a:rPr lang="en-GB" dirty="0" smtClean="0">
              <a:solidFill>
                <a:srgbClr val="002060"/>
              </a:solidFill>
            </a:rPr>
            <a:t>Teachers</a:t>
          </a:r>
          <a:endParaRPr lang="en-GB" dirty="0">
            <a:solidFill>
              <a:srgbClr val="002060"/>
            </a:solidFill>
          </a:endParaRPr>
        </a:p>
      </dgm:t>
    </dgm:pt>
    <dgm:pt modelId="{C2A02017-0767-496A-BB99-CD1497B9C7FF}" type="parTrans" cxnId="{410467D5-F11C-4D42-8F60-4AB12D83F8A7}">
      <dgm:prSet/>
      <dgm:spPr/>
      <dgm:t>
        <a:bodyPr/>
        <a:lstStyle/>
        <a:p>
          <a:endParaRPr lang="en-GB"/>
        </a:p>
      </dgm:t>
    </dgm:pt>
    <dgm:pt modelId="{2ECB3CB6-738B-4143-8E30-B119AA7CBA70}" type="sibTrans" cxnId="{410467D5-F11C-4D42-8F60-4AB12D83F8A7}">
      <dgm:prSet/>
      <dgm:spPr/>
      <dgm:t>
        <a:bodyPr/>
        <a:lstStyle/>
        <a:p>
          <a:endParaRPr lang="en-GB"/>
        </a:p>
      </dgm:t>
    </dgm:pt>
    <dgm:pt modelId="{38D28380-CF8E-471E-9AD3-6446461E4E1C}" type="pres">
      <dgm:prSet presAssocID="{069C0B15-D20C-4A59-BFD3-A4CC5AEC910C}" presName="compositeShape" presStyleCnt="0">
        <dgm:presLayoutVars>
          <dgm:chMax val="7"/>
          <dgm:dir/>
          <dgm:resizeHandles val="exact"/>
        </dgm:presLayoutVars>
      </dgm:prSet>
      <dgm:spPr/>
    </dgm:pt>
    <dgm:pt modelId="{F3B388FC-2EDC-4FC6-9609-1ACC85348E75}" type="pres">
      <dgm:prSet presAssocID="{E8B1FBF7-9B54-4DB0-A7D6-AA9561D9CC38}" presName="circ1" presStyleLbl="vennNode1" presStyleIdx="0" presStyleCnt="3"/>
      <dgm:spPr/>
      <dgm:t>
        <a:bodyPr/>
        <a:lstStyle/>
        <a:p>
          <a:endParaRPr lang="en-GB"/>
        </a:p>
      </dgm:t>
    </dgm:pt>
    <dgm:pt modelId="{01A35131-5E50-4675-AE8C-184F2F122E3E}" type="pres">
      <dgm:prSet presAssocID="{E8B1FBF7-9B54-4DB0-A7D6-AA9561D9CC38}" presName="circ1Tx" presStyleLbl="revTx" presStyleIdx="0" presStyleCnt="0">
        <dgm:presLayoutVars>
          <dgm:chMax val="0"/>
          <dgm:chPref val="0"/>
          <dgm:bulletEnabled val="1"/>
        </dgm:presLayoutVars>
      </dgm:prSet>
      <dgm:spPr/>
      <dgm:t>
        <a:bodyPr/>
        <a:lstStyle/>
        <a:p>
          <a:endParaRPr lang="en-GB"/>
        </a:p>
      </dgm:t>
    </dgm:pt>
    <dgm:pt modelId="{C2B23F44-BD44-4357-83D8-8605CF40BE7B}" type="pres">
      <dgm:prSet presAssocID="{FF699FDC-F9E6-4044-8C2E-B46ED00D27B9}" presName="circ2" presStyleLbl="vennNode1" presStyleIdx="1" presStyleCnt="3"/>
      <dgm:spPr/>
      <dgm:t>
        <a:bodyPr/>
        <a:lstStyle/>
        <a:p>
          <a:endParaRPr lang="en-GB"/>
        </a:p>
      </dgm:t>
    </dgm:pt>
    <dgm:pt modelId="{CFA3E5AA-3708-4B53-8E75-A53775F99777}" type="pres">
      <dgm:prSet presAssocID="{FF699FDC-F9E6-4044-8C2E-B46ED00D27B9}" presName="circ2Tx" presStyleLbl="revTx" presStyleIdx="0" presStyleCnt="0">
        <dgm:presLayoutVars>
          <dgm:chMax val="0"/>
          <dgm:chPref val="0"/>
          <dgm:bulletEnabled val="1"/>
        </dgm:presLayoutVars>
      </dgm:prSet>
      <dgm:spPr/>
      <dgm:t>
        <a:bodyPr/>
        <a:lstStyle/>
        <a:p>
          <a:endParaRPr lang="en-GB"/>
        </a:p>
      </dgm:t>
    </dgm:pt>
    <dgm:pt modelId="{FECF7B20-CE8B-46A3-B8DB-AECA6985FCEB}" type="pres">
      <dgm:prSet presAssocID="{C68D7B9E-F1BD-426A-8AB9-5B18552504F5}" presName="circ3" presStyleLbl="vennNode1" presStyleIdx="2" presStyleCnt="3"/>
      <dgm:spPr/>
      <dgm:t>
        <a:bodyPr/>
        <a:lstStyle/>
        <a:p>
          <a:endParaRPr lang="en-GB"/>
        </a:p>
      </dgm:t>
    </dgm:pt>
    <dgm:pt modelId="{3B869353-2872-4929-A242-66330B8D87EE}" type="pres">
      <dgm:prSet presAssocID="{C68D7B9E-F1BD-426A-8AB9-5B18552504F5}" presName="circ3Tx" presStyleLbl="revTx" presStyleIdx="0" presStyleCnt="0">
        <dgm:presLayoutVars>
          <dgm:chMax val="0"/>
          <dgm:chPref val="0"/>
          <dgm:bulletEnabled val="1"/>
        </dgm:presLayoutVars>
      </dgm:prSet>
      <dgm:spPr/>
      <dgm:t>
        <a:bodyPr/>
        <a:lstStyle/>
        <a:p>
          <a:endParaRPr lang="en-GB"/>
        </a:p>
      </dgm:t>
    </dgm:pt>
  </dgm:ptLst>
  <dgm:cxnLst>
    <dgm:cxn modelId="{F94E97DB-3BA4-C046-8087-5FE474803B9D}" type="presOf" srcId="{C68D7B9E-F1BD-426A-8AB9-5B18552504F5}" destId="{FECF7B20-CE8B-46A3-B8DB-AECA6985FCEB}" srcOrd="0" destOrd="0" presId="urn:microsoft.com/office/officeart/2005/8/layout/venn1"/>
    <dgm:cxn modelId="{FDE25786-B266-694F-8C3A-65BE5798C2D8}" type="presOf" srcId="{C68D7B9E-F1BD-426A-8AB9-5B18552504F5}" destId="{3B869353-2872-4929-A242-66330B8D87EE}" srcOrd="1" destOrd="0" presId="urn:microsoft.com/office/officeart/2005/8/layout/venn1"/>
    <dgm:cxn modelId="{4124E9FC-2C37-3D47-ABC7-430877001058}" type="presOf" srcId="{FF699FDC-F9E6-4044-8C2E-B46ED00D27B9}" destId="{C2B23F44-BD44-4357-83D8-8605CF40BE7B}" srcOrd="0" destOrd="0" presId="urn:microsoft.com/office/officeart/2005/8/layout/venn1"/>
    <dgm:cxn modelId="{04ABDA93-4642-5A47-AA1B-EF5976F3A15C}" type="presOf" srcId="{FF699FDC-F9E6-4044-8C2E-B46ED00D27B9}" destId="{CFA3E5AA-3708-4B53-8E75-A53775F99777}" srcOrd="1" destOrd="0" presId="urn:microsoft.com/office/officeart/2005/8/layout/venn1"/>
    <dgm:cxn modelId="{410467D5-F11C-4D42-8F60-4AB12D83F8A7}" srcId="{069C0B15-D20C-4A59-BFD3-A4CC5AEC910C}" destId="{C68D7B9E-F1BD-426A-8AB9-5B18552504F5}" srcOrd="2" destOrd="0" parTransId="{C2A02017-0767-496A-BB99-CD1497B9C7FF}" sibTransId="{2ECB3CB6-738B-4143-8E30-B119AA7CBA70}"/>
    <dgm:cxn modelId="{FEC50E59-F23D-42F5-8780-1B31FF5C4597}" srcId="{069C0B15-D20C-4A59-BFD3-A4CC5AEC910C}" destId="{E8B1FBF7-9B54-4DB0-A7D6-AA9561D9CC38}" srcOrd="0" destOrd="0" parTransId="{C88D1EEC-65D3-443F-962E-20F061BCE0FC}" sibTransId="{DDE723EC-0E3D-40AA-BA38-EB066545CE43}"/>
    <dgm:cxn modelId="{F32875EB-4FAA-4AF4-BE1C-6522DBDB3560}" srcId="{069C0B15-D20C-4A59-BFD3-A4CC5AEC910C}" destId="{FF699FDC-F9E6-4044-8C2E-B46ED00D27B9}" srcOrd="1" destOrd="0" parTransId="{5D678FCD-532F-4EE5-A081-6425183E2F0B}" sibTransId="{7DAF8FD5-C450-4612-9FEC-84020EEB8295}"/>
    <dgm:cxn modelId="{743F6962-5069-DE43-99CF-1A39A8BCDA66}" type="presOf" srcId="{E8B1FBF7-9B54-4DB0-A7D6-AA9561D9CC38}" destId="{F3B388FC-2EDC-4FC6-9609-1ACC85348E75}" srcOrd="0" destOrd="0" presId="urn:microsoft.com/office/officeart/2005/8/layout/venn1"/>
    <dgm:cxn modelId="{3C49E7A4-498C-BA4E-BC26-15680F95388C}" type="presOf" srcId="{069C0B15-D20C-4A59-BFD3-A4CC5AEC910C}" destId="{38D28380-CF8E-471E-9AD3-6446461E4E1C}" srcOrd="0" destOrd="0" presId="urn:microsoft.com/office/officeart/2005/8/layout/venn1"/>
    <dgm:cxn modelId="{F14B0703-CD20-6B42-9265-4BD778A82ACF}" type="presOf" srcId="{E8B1FBF7-9B54-4DB0-A7D6-AA9561D9CC38}" destId="{01A35131-5E50-4675-AE8C-184F2F122E3E}" srcOrd="1" destOrd="0" presId="urn:microsoft.com/office/officeart/2005/8/layout/venn1"/>
    <dgm:cxn modelId="{C2A706E1-3732-1E42-AF58-8BCF3B570A7B}" type="presParOf" srcId="{38D28380-CF8E-471E-9AD3-6446461E4E1C}" destId="{F3B388FC-2EDC-4FC6-9609-1ACC85348E75}" srcOrd="0" destOrd="0" presId="urn:microsoft.com/office/officeart/2005/8/layout/venn1"/>
    <dgm:cxn modelId="{AF88920E-F2BE-854E-AABA-F218BC689D35}" type="presParOf" srcId="{38D28380-CF8E-471E-9AD3-6446461E4E1C}" destId="{01A35131-5E50-4675-AE8C-184F2F122E3E}" srcOrd="1" destOrd="0" presId="urn:microsoft.com/office/officeart/2005/8/layout/venn1"/>
    <dgm:cxn modelId="{C62EF634-65F3-B84F-8C13-FEEE763188A6}" type="presParOf" srcId="{38D28380-CF8E-471E-9AD3-6446461E4E1C}" destId="{C2B23F44-BD44-4357-83D8-8605CF40BE7B}" srcOrd="2" destOrd="0" presId="urn:microsoft.com/office/officeart/2005/8/layout/venn1"/>
    <dgm:cxn modelId="{95055C7C-8700-AE4B-A177-E9265DA334B2}" type="presParOf" srcId="{38D28380-CF8E-471E-9AD3-6446461E4E1C}" destId="{CFA3E5AA-3708-4B53-8E75-A53775F99777}" srcOrd="3" destOrd="0" presId="urn:microsoft.com/office/officeart/2005/8/layout/venn1"/>
    <dgm:cxn modelId="{D3689EE5-C939-F842-A2B2-39794FCDF22D}" type="presParOf" srcId="{38D28380-CF8E-471E-9AD3-6446461E4E1C}" destId="{FECF7B20-CE8B-46A3-B8DB-AECA6985FCEB}" srcOrd="4" destOrd="0" presId="urn:microsoft.com/office/officeart/2005/8/layout/venn1"/>
    <dgm:cxn modelId="{6610DECB-3D3B-A648-8F81-AFE255062FA7}" type="presParOf" srcId="{38D28380-CF8E-471E-9AD3-6446461E4E1C}" destId="{3B869353-2872-4929-A242-66330B8D87EE}"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AF579-7663-4E08-8F6E-E85B3BF6FC1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DE436433-DF62-499B-B762-92B03DDB38F5}">
      <dgm:prSet phldrT="[Text]"/>
      <dgm:spPr/>
      <dgm:t>
        <a:bodyPr/>
        <a:lstStyle/>
        <a:p>
          <a:r>
            <a:rPr lang="en-GB" dirty="0" smtClean="0"/>
            <a:t>LA</a:t>
          </a:r>
          <a:endParaRPr lang="en-GB" dirty="0"/>
        </a:p>
      </dgm:t>
    </dgm:pt>
    <dgm:pt modelId="{F8F8C1C6-9FB6-4971-8A06-D1440AA142F0}" type="parTrans" cxnId="{D4208873-A102-4FD4-A14E-E9E19A145650}">
      <dgm:prSet/>
      <dgm:spPr/>
      <dgm:t>
        <a:bodyPr/>
        <a:lstStyle/>
        <a:p>
          <a:endParaRPr lang="en-GB"/>
        </a:p>
      </dgm:t>
    </dgm:pt>
    <dgm:pt modelId="{85B9E950-DBE1-4BE7-93DB-B51A0492F3D9}" type="sibTrans" cxnId="{D4208873-A102-4FD4-A14E-E9E19A145650}">
      <dgm:prSet/>
      <dgm:spPr/>
      <dgm:t>
        <a:bodyPr/>
        <a:lstStyle/>
        <a:p>
          <a:endParaRPr lang="en-GB"/>
        </a:p>
      </dgm:t>
    </dgm:pt>
    <dgm:pt modelId="{14140364-23D4-4007-B69C-17C37130CBBD}">
      <dgm:prSet phldrT="[Text]" custT="1"/>
      <dgm:spPr/>
      <dgm:t>
        <a:bodyPr/>
        <a:lstStyle/>
        <a:p>
          <a:r>
            <a:rPr lang="en-GB" sz="1200" dirty="0" smtClean="0"/>
            <a:t>Learner</a:t>
          </a:r>
        </a:p>
        <a:p>
          <a:r>
            <a:rPr lang="en-GB" sz="1200" dirty="0" smtClean="0"/>
            <a:t>driver</a:t>
          </a:r>
          <a:endParaRPr lang="en-GB" sz="1200" dirty="0"/>
        </a:p>
      </dgm:t>
    </dgm:pt>
    <dgm:pt modelId="{8A10D735-83F0-44CF-B424-EE2AE3DD8D8A}" type="parTrans" cxnId="{0A79C1E1-4D0A-4F3F-9AFB-36CD80AE517D}">
      <dgm:prSet/>
      <dgm:spPr/>
      <dgm:t>
        <a:bodyPr/>
        <a:lstStyle/>
        <a:p>
          <a:endParaRPr lang="en-GB"/>
        </a:p>
      </dgm:t>
    </dgm:pt>
    <dgm:pt modelId="{0755BAF0-5659-4305-8677-04E51E658CE5}" type="sibTrans" cxnId="{0A79C1E1-4D0A-4F3F-9AFB-36CD80AE517D}">
      <dgm:prSet/>
      <dgm:spPr/>
      <dgm:t>
        <a:bodyPr/>
        <a:lstStyle/>
        <a:p>
          <a:endParaRPr lang="en-GB"/>
        </a:p>
      </dgm:t>
    </dgm:pt>
    <dgm:pt modelId="{657429E5-F553-437C-8119-81CC3671831A}">
      <dgm:prSet phldrT="[Text]" custT="1"/>
      <dgm:spPr/>
      <dgm:t>
        <a:bodyPr/>
        <a:lstStyle/>
        <a:p>
          <a:r>
            <a:rPr lang="en-GB" sz="1200" dirty="0" smtClean="0"/>
            <a:t>Teaching</a:t>
          </a:r>
        </a:p>
        <a:p>
          <a:r>
            <a:rPr lang="en-GB" sz="1200" dirty="0" smtClean="0"/>
            <a:t>driver</a:t>
          </a:r>
          <a:endParaRPr lang="en-GB" sz="1200" dirty="0"/>
        </a:p>
      </dgm:t>
    </dgm:pt>
    <dgm:pt modelId="{E477105C-64E0-442B-9203-DBA8FD697BA2}" type="parTrans" cxnId="{F578D966-8211-482A-8ABB-02469160B081}">
      <dgm:prSet/>
      <dgm:spPr/>
      <dgm:t>
        <a:bodyPr/>
        <a:lstStyle/>
        <a:p>
          <a:endParaRPr lang="en-GB"/>
        </a:p>
      </dgm:t>
    </dgm:pt>
    <dgm:pt modelId="{B2CC8905-B81A-4F0D-B5EF-885009518483}" type="sibTrans" cxnId="{F578D966-8211-482A-8ABB-02469160B081}">
      <dgm:prSet/>
      <dgm:spPr/>
      <dgm:t>
        <a:bodyPr/>
        <a:lstStyle/>
        <a:p>
          <a:endParaRPr lang="en-GB"/>
        </a:p>
      </dgm:t>
    </dgm:pt>
    <dgm:pt modelId="{3AC2BB16-69E7-4A20-AF6C-57689109B7B1}">
      <dgm:prSet phldrT="[Text]" custT="1"/>
      <dgm:spPr/>
      <dgm:t>
        <a:bodyPr/>
        <a:lstStyle/>
        <a:p>
          <a:r>
            <a:rPr lang="en-GB" sz="1200" dirty="0" smtClean="0"/>
            <a:t>Institutional</a:t>
          </a:r>
        </a:p>
        <a:p>
          <a:r>
            <a:rPr lang="en-GB" sz="1200" dirty="0" smtClean="0"/>
            <a:t>driver</a:t>
          </a:r>
          <a:endParaRPr lang="en-GB" sz="1200" dirty="0"/>
        </a:p>
      </dgm:t>
    </dgm:pt>
    <dgm:pt modelId="{0BDE3411-2C34-4D0C-BC74-049395ECEB63}" type="parTrans" cxnId="{62963E53-1416-4246-823F-1AA51398532A}">
      <dgm:prSet/>
      <dgm:spPr/>
      <dgm:t>
        <a:bodyPr/>
        <a:lstStyle/>
        <a:p>
          <a:endParaRPr lang="en-GB"/>
        </a:p>
      </dgm:t>
    </dgm:pt>
    <dgm:pt modelId="{87C936BA-DD56-4460-9B93-0ECEA19365FE}" type="sibTrans" cxnId="{62963E53-1416-4246-823F-1AA51398532A}">
      <dgm:prSet/>
      <dgm:spPr/>
      <dgm:t>
        <a:bodyPr/>
        <a:lstStyle/>
        <a:p>
          <a:endParaRPr lang="en-GB"/>
        </a:p>
      </dgm:t>
    </dgm:pt>
    <dgm:pt modelId="{522C5BB7-BFF6-40E7-80D6-38EF361DDB72}" type="pres">
      <dgm:prSet presAssocID="{D7CAF579-7663-4E08-8F6E-E85B3BF6FC1F}" presName="cycle" presStyleCnt="0">
        <dgm:presLayoutVars>
          <dgm:chMax val="1"/>
          <dgm:dir/>
          <dgm:animLvl val="ctr"/>
          <dgm:resizeHandles val="exact"/>
        </dgm:presLayoutVars>
      </dgm:prSet>
      <dgm:spPr/>
      <dgm:t>
        <a:bodyPr/>
        <a:lstStyle/>
        <a:p>
          <a:endParaRPr lang="en-GB"/>
        </a:p>
      </dgm:t>
    </dgm:pt>
    <dgm:pt modelId="{3BC8C55E-B49B-40A1-AC7D-CF9E53CA6BC3}" type="pres">
      <dgm:prSet presAssocID="{DE436433-DF62-499B-B762-92B03DDB38F5}" presName="centerShape" presStyleLbl="node0" presStyleIdx="0" presStyleCnt="1"/>
      <dgm:spPr/>
      <dgm:t>
        <a:bodyPr/>
        <a:lstStyle/>
        <a:p>
          <a:endParaRPr lang="en-GB"/>
        </a:p>
      </dgm:t>
    </dgm:pt>
    <dgm:pt modelId="{5DC1328E-9853-401C-A537-0EFEEE933993}" type="pres">
      <dgm:prSet presAssocID="{8A10D735-83F0-44CF-B424-EE2AE3DD8D8A}" presName="parTrans" presStyleLbl="bgSibTrans2D1" presStyleIdx="0" presStyleCnt="3"/>
      <dgm:spPr/>
      <dgm:t>
        <a:bodyPr/>
        <a:lstStyle/>
        <a:p>
          <a:endParaRPr lang="en-GB"/>
        </a:p>
      </dgm:t>
    </dgm:pt>
    <dgm:pt modelId="{B9492EC3-9201-4890-BB54-B0F479F0049E}" type="pres">
      <dgm:prSet presAssocID="{14140364-23D4-4007-B69C-17C37130CBBD}" presName="node" presStyleLbl="node1" presStyleIdx="0" presStyleCnt="3">
        <dgm:presLayoutVars>
          <dgm:bulletEnabled val="1"/>
        </dgm:presLayoutVars>
      </dgm:prSet>
      <dgm:spPr/>
      <dgm:t>
        <a:bodyPr/>
        <a:lstStyle/>
        <a:p>
          <a:endParaRPr lang="en-GB"/>
        </a:p>
      </dgm:t>
    </dgm:pt>
    <dgm:pt modelId="{82D8FFE8-A1E7-4C31-8F26-03CEE5D49FE0}" type="pres">
      <dgm:prSet presAssocID="{E477105C-64E0-442B-9203-DBA8FD697BA2}" presName="parTrans" presStyleLbl="bgSibTrans2D1" presStyleIdx="1" presStyleCnt="3"/>
      <dgm:spPr/>
      <dgm:t>
        <a:bodyPr/>
        <a:lstStyle/>
        <a:p>
          <a:endParaRPr lang="en-GB"/>
        </a:p>
      </dgm:t>
    </dgm:pt>
    <dgm:pt modelId="{F1FE7029-72F0-4B9A-88E8-A67BCFB0D746}" type="pres">
      <dgm:prSet presAssocID="{657429E5-F553-437C-8119-81CC3671831A}" presName="node" presStyleLbl="node1" presStyleIdx="1" presStyleCnt="3">
        <dgm:presLayoutVars>
          <dgm:bulletEnabled val="1"/>
        </dgm:presLayoutVars>
      </dgm:prSet>
      <dgm:spPr/>
      <dgm:t>
        <a:bodyPr/>
        <a:lstStyle/>
        <a:p>
          <a:endParaRPr lang="en-GB"/>
        </a:p>
      </dgm:t>
    </dgm:pt>
    <dgm:pt modelId="{1C579DBD-CAE6-4C14-883A-C941EBDC0425}" type="pres">
      <dgm:prSet presAssocID="{0BDE3411-2C34-4D0C-BC74-049395ECEB63}" presName="parTrans" presStyleLbl="bgSibTrans2D1" presStyleIdx="2" presStyleCnt="3"/>
      <dgm:spPr/>
      <dgm:t>
        <a:bodyPr/>
        <a:lstStyle/>
        <a:p>
          <a:endParaRPr lang="en-GB"/>
        </a:p>
      </dgm:t>
    </dgm:pt>
    <dgm:pt modelId="{794C9E58-753D-4A3F-9482-E6602A4372AB}" type="pres">
      <dgm:prSet presAssocID="{3AC2BB16-69E7-4A20-AF6C-57689109B7B1}" presName="node" presStyleLbl="node1" presStyleIdx="2" presStyleCnt="3">
        <dgm:presLayoutVars>
          <dgm:bulletEnabled val="1"/>
        </dgm:presLayoutVars>
      </dgm:prSet>
      <dgm:spPr/>
      <dgm:t>
        <a:bodyPr/>
        <a:lstStyle/>
        <a:p>
          <a:endParaRPr lang="en-GB"/>
        </a:p>
      </dgm:t>
    </dgm:pt>
  </dgm:ptLst>
  <dgm:cxnLst>
    <dgm:cxn modelId="{35DBCAD9-DD0D-B441-9D89-09B6D173A3C2}" type="presOf" srcId="{3AC2BB16-69E7-4A20-AF6C-57689109B7B1}" destId="{794C9E58-753D-4A3F-9482-E6602A4372AB}" srcOrd="0" destOrd="0" presId="urn:microsoft.com/office/officeart/2005/8/layout/radial4"/>
    <dgm:cxn modelId="{43FD3A6C-2EAE-334F-B31A-0A191C68F5F1}" type="presOf" srcId="{DE436433-DF62-499B-B762-92B03DDB38F5}" destId="{3BC8C55E-B49B-40A1-AC7D-CF9E53CA6BC3}" srcOrd="0" destOrd="0" presId="urn:microsoft.com/office/officeart/2005/8/layout/radial4"/>
    <dgm:cxn modelId="{62963E53-1416-4246-823F-1AA51398532A}" srcId="{DE436433-DF62-499B-B762-92B03DDB38F5}" destId="{3AC2BB16-69E7-4A20-AF6C-57689109B7B1}" srcOrd="2" destOrd="0" parTransId="{0BDE3411-2C34-4D0C-BC74-049395ECEB63}" sibTransId="{87C936BA-DD56-4460-9B93-0ECEA19365FE}"/>
    <dgm:cxn modelId="{7FF91D70-278A-0944-860F-BFC66C31D5FB}" type="presOf" srcId="{657429E5-F553-437C-8119-81CC3671831A}" destId="{F1FE7029-72F0-4B9A-88E8-A67BCFB0D746}" srcOrd="0" destOrd="0" presId="urn:microsoft.com/office/officeart/2005/8/layout/radial4"/>
    <dgm:cxn modelId="{73335E3D-8013-E044-8B0C-D03D8EA9BCAA}" type="presOf" srcId="{E477105C-64E0-442B-9203-DBA8FD697BA2}" destId="{82D8FFE8-A1E7-4C31-8F26-03CEE5D49FE0}" srcOrd="0" destOrd="0" presId="urn:microsoft.com/office/officeart/2005/8/layout/radial4"/>
    <dgm:cxn modelId="{CF196A79-E707-E449-8766-82885C12E0C1}" type="presOf" srcId="{D7CAF579-7663-4E08-8F6E-E85B3BF6FC1F}" destId="{522C5BB7-BFF6-40E7-80D6-38EF361DDB72}" srcOrd="0" destOrd="0" presId="urn:microsoft.com/office/officeart/2005/8/layout/radial4"/>
    <dgm:cxn modelId="{04FDDF6F-465E-A642-9397-ED1DB4090CD8}" type="presOf" srcId="{0BDE3411-2C34-4D0C-BC74-049395ECEB63}" destId="{1C579DBD-CAE6-4C14-883A-C941EBDC0425}" srcOrd="0" destOrd="0" presId="urn:microsoft.com/office/officeart/2005/8/layout/radial4"/>
    <dgm:cxn modelId="{D4208873-A102-4FD4-A14E-E9E19A145650}" srcId="{D7CAF579-7663-4E08-8F6E-E85B3BF6FC1F}" destId="{DE436433-DF62-499B-B762-92B03DDB38F5}" srcOrd="0" destOrd="0" parTransId="{F8F8C1C6-9FB6-4971-8A06-D1440AA142F0}" sibTransId="{85B9E950-DBE1-4BE7-93DB-B51A0492F3D9}"/>
    <dgm:cxn modelId="{7549EF8F-C09D-F24D-9D20-DB97B12E9883}" type="presOf" srcId="{8A10D735-83F0-44CF-B424-EE2AE3DD8D8A}" destId="{5DC1328E-9853-401C-A537-0EFEEE933993}" srcOrd="0" destOrd="0" presId="urn:microsoft.com/office/officeart/2005/8/layout/radial4"/>
    <dgm:cxn modelId="{F578D966-8211-482A-8ABB-02469160B081}" srcId="{DE436433-DF62-499B-B762-92B03DDB38F5}" destId="{657429E5-F553-437C-8119-81CC3671831A}" srcOrd="1" destOrd="0" parTransId="{E477105C-64E0-442B-9203-DBA8FD697BA2}" sibTransId="{B2CC8905-B81A-4F0D-B5EF-885009518483}"/>
    <dgm:cxn modelId="{0A79C1E1-4D0A-4F3F-9AFB-36CD80AE517D}" srcId="{DE436433-DF62-499B-B762-92B03DDB38F5}" destId="{14140364-23D4-4007-B69C-17C37130CBBD}" srcOrd="0" destOrd="0" parTransId="{8A10D735-83F0-44CF-B424-EE2AE3DD8D8A}" sibTransId="{0755BAF0-5659-4305-8677-04E51E658CE5}"/>
    <dgm:cxn modelId="{919E5CF9-2044-F948-86F4-F7A17C1D3E92}" type="presOf" srcId="{14140364-23D4-4007-B69C-17C37130CBBD}" destId="{B9492EC3-9201-4890-BB54-B0F479F0049E}" srcOrd="0" destOrd="0" presId="urn:microsoft.com/office/officeart/2005/8/layout/radial4"/>
    <dgm:cxn modelId="{8D14A75D-9BF4-5B47-8B06-DDA906B1A293}" type="presParOf" srcId="{522C5BB7-BFF6-40E7-80D6-38EF361DDB72}" destId="{3BC8C55E-B49B-40A1-AC7D-CF9E53CA6BC3}" srcOrd="0" destOrd="0" presId="urn:microsoft.com/office/officeart/2005/8/layout/radial4"/>
    <dgm:cxn modelId="{C7BED3DF-4008-1642-A65A-6E3655B268EF}" type="presParOf" srcId="{522C5BB7-BFF6-40E7-80D6-38EF361DDB72}" destId="{5DC1328E-9853-401C-A537-0EFEEE933993}" srcOrd="1" destOrd="0" presId="urn:microsoft.com/office/officeart/2005/8/layout/radial4"/>
    <dgm:cxn modelId="{E3EED952-0CC5-8F47-9D58-5D6BC1E033A3}" type="presParOf" srcId="{522C5BB7-BFF6-40E7-80D6-38EF361DDB72}" destId="{B9492EC3-9201-4890-BB54-B0F479F0049E}" srcOrd="2" destOrd="0" presId="urn:microsoft.com/office/officeart/2005/8/layout/radial4"/>
    <dgm:cxn modelId="{DE2E1648-D408-A845-B9DF-39FE1D3609F7}" type="presParOf" srcId="{522C5BB7-BFF6-40E7-80D6-38EF361DDB72}" destId="{82D8FFE8-A1E7-4C31-8F26-03CEE5D49FE0}" srcOrd="3" destOrd="0" presId="urn:microsoft.com/office/officeart/2005/8/layout/radial4"/>
    <dgm:cxn modelId="{580FAEF9-A795-504C-BA60-EC0FA537CF23}" type="presParOf" srcId="{522C5BB7-BFF6-40E7-80D6-38EF361DDB72}" destId="{F1FE7029-72F0-4B9A-88E8-A67BCFB0D746}" srcOrd="4" destOrd="0" presId="urn:microsoft.com/office/officeart/2005/8/layout/radial4"/>
    <dgm:cxn modelId="{F3370C72-2EDB-304F-9470-CF4CC422BD5C}" type="presParOf" srcId="{522C5BB7-BFF6-40E7-80D6-38EF361DDB72}" destId="{1C579DBD-CAE6-4C14-883A-C941EBDC0425}" srcOrd="5" destOrd="0" presId="urn:microsoft.com/office/officeart/2005/8/layout/radial4"/>
    <dgm:cxn modelId="{717F3DF4-28E5-4748-A0FD-E1612561AF05}" type="presParOf" srcId="{522C5BB7-BFF6-40E7-80D6-38EF361DDB72}" destId="{794C9E58-753D-4A3F-9482-E6602A4372AB}" srcOrd="6"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88FC-2EDC-4FC6-9609-1ACC85348E75}">
      <dsp:nvSpPr>
        <dsp:cNvPr id="0" name=""/>
        <dsp:cNvSpPr/>
      </dsp:nvSpPr>
      <dsp:spPr>
        <a:xfrm>
          <a:off x="1828799" y="50799"/>
          <a:ext cx="2438400" cy="2438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002060"/>
              </a:solidFill>
            </a:rPr>
            <a:t>Managers</a:t>
          </a:r>
          <a:endParaRPr lang="en-GB" sz="3200" kern="1200" dirty="0">
            <a:solidFill>
              <a:srgbClr val="002060"/>
            </a:solidFill>
          </a:endParaRPr>
        </a:p>
      </dsp:txBody>
      <dsp:txXfrm>
        <a:off x="2153920" y="477519"/>
        <a:ext cx="1788160" cy="1097280"/>
      </dsp:txXfrm>
    </dsp:sp>
    <dsp:sp modelId="{C2B23F44-BD44-4357-83D8-8605CF40BE7B}">
      <dsp:nvSpPr>
        <dsp:cNvPr id="0" name=""/>
        <dsp:cNvSpPr/>
      </dsp:nvSpPr>
      <dsp:spPr>
        <a:xfrm>
          <a:off x="2708656" y="1574800"/>
          <a:ext cx="2438400" cy="243840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002060"/>
              </a:solidFill>
            </a:rPr>
            <a:t>Students</a:t>
          </a:r>
          <a:endParaRPr lang="en-GB" sz="3200" kern="1200" dirty="0">
            <a:solidFill>
              <a:srgbClr val="002060"/>
            </a:solidFill>
          </a:endParaRPr>
        </a:p>
      </dsp:txBody>
      <dsp:txXfrm>
        <a:off x="3454400" y="2204720"/>
        <a:ext cx="1463040" cy="1341120"/>
      </dsp:txXfrm>
    </dsp:sp>
    <dsp:sp modelId="{FECF7B20-CE8B-46A3-B8DB-AECA6985FCEB}">
      <dsp:nvSpPr>
        <dsp:cNvPr id="0" name=""/>
        <dsp:cNvSpPr/>
      </dsp:nvSpPr>
      <dsp:spPr>
        <a:xfrm>
          <a:off x="948943" y="1574800"/>
          <a:ext cx="2438400" cy="2438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rgbClr val="002060"/>
              </a:solidFill>
            </a:rPr>
            <a:t>Teachers</a:t>
          </a:r>
          <a:endParaRPr lang="en-GB" sz="3200" kern="1200" dirty="0">
            <a:solidFill>
              <a:srgbClr val="002060"/>
            </a:solidFill>
          </a:endParaRPr>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8C55E-B49B-40A1-AC7D-CF9E53CA6BC3}">
      <dsp:nvSpPr>
        <dsp:cNvPr id="0" name=""/>
        <dsp:cNvSpPr/>
      </dsp:nvSpPr>
      <dsp:spPr>
        <a:xfrm>
          <a:off x="1327695" y="1661894"/>
          <a:ext cx="1224631" cy="12246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GB" sz="5600" kern="1200" dirty="0" smtClean="0"/>
            <a:t>LA</a:t>
          </a:r>
          <a:endParaRPr lang="en-GB" sz="5600" kern="1200" dirty="0"/>
        </a:p>
      </dsp:txBody>
      <dsp:txXfrm>
        <a:off x="1507038" y="1841237"/>
        <a:ext cx="865945" cy="865945"/>
      </dsp:txXfrm>
    </dsp:sp>
    <dsp:sp modelId="{5DC1328E-9853-401C-A537-0EFEEE933993}">
      <dsp:nvSpPr>
        <dsp:cNvPr id="0" name=""/>
        <dsp:cNvSpPr/>
      </dsp:nvSpPr>
      <dsp:spPr>
        <a:xfrm rot="12900000">
          <a:off x="494661" y="1432828"/>
          <a:ext cx="985915" cy="34902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492EC3-9201-4890-BB54-B0F479F0049E}">
      <dsp:nvSpPr>
        <dsp:cNvPr id="0" name=""/>
        <dsp:cNvSpPr/>
      </dsp:nvSpPr>
      <dsp:spPr>
        <a:xfrm>
          <a:off x="2112" y="859229"/>
          <a:ext cx="1163400" cy="9307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t>Learner</a:t>
          </a:r>
        </a:p>
        <a:p>
          <a:pPr lvl="0" algn="ctr" defTabSz="533400">
            <a:lnSpc>
              <a:spcPct val="90000"/>
            </a:lnSpc>
            <a:spcBef>
              <a:spcPct val="0"/>
            </a:spcBef>
            <a:spcAft>
              <a:spcPct val="35000"/>
            </a:spcAft>
          </a:pPr>
          <a:r>
            <a:rPr lang="en-GB" sz="1200" kern="1200" dirty="0" smtClean="0"/>
            <a:t>driver</a:t>
          </a:r>
          <a:endParaRPr lang="en-GB" sz="1200" kern="1200" dirty="0"/>
        </a:p>
      </dsp:txBody>
      <dsp:txXfrm>
        <a:off x="29372" y="886489"/>
        <a:ext cx="1108880" cy="876200"/>
      </dsp:txXfrm>
    </dsp:sp>
    <dsp:sp modelId="{82D8FFE8-A1E7-4C31-8F26-03CEE5D49FE0}">
      <dsp:nvSpPr>
        <dsp:cNvPr id="0" name=""/>
        <dsp:cNvSpPr/>
      </dsp:nvSpPr>
      <dsp:spPr>
        <a:xfrm rot="16200000">
          <a:off x="1447053" y="937045"/>
          <a:ext cx="985915" cy="34902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E7029-72F0-4B9A-88E8-A67BCFB0D746}">
      <dsp:nvSpPr>
        <dsp:cNvPr id="0" name=""/>
        <dsp:cNvSpPr/>
      </dsp:nvSpPr>
      <dsp:spPr>
        <a:xfrm>
          <a:off x="1358310" y="153237"/>
          <a:ext cx="1163400" cy="9307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t>Teaching</a:t>
          </a:r>
        </a:p>
        <a:p>
          <a:pPr lvl="0" algn="ctr" defTabSz="533400">
            <a:lnSpc>
              <a:spcPct val="90000"/>
            </a:lnSpc>
            <a:spcBef>
              <a:spcPct val="0"/>
            </a:spcBef>
            <a:spcAft>
              <a:spcPct val="35000"/>
            </a:spcAft>
          </a:pPr>
          <a:r>
            <a:rPr lang="en-GB" sz="1200" kern="1200" dirty="0" smtClean="0"/>
            <a:t>driver</a:t>
          </a:r>
          <a:endParaRPr lang="en-GB" sz="1200" kern="1200" dirty="0"/>
        </a:p>
      </dsp:txBody>
      <dsp:txXfrm>
        <a:off x="1385570" y="180497"/>
        <a:ext cx="1108880" cy="876200"/>
      </dsp:txXfrm>
    </dsp:sp>
    <dsp:sp modelId="{1C579DBD-CAE6-4C14-883A-C941EBDC0425}">
      <dsp:nvSpPr>
        <dsp:cNvPr id="0" name=""/>
        <dsp:cNvSpPr/>
      </dsp:nvSpPr>
      <dsp:spPr>
        <a:xfrm rot="19500000">
          <a:off x="2399444" y="1432828"/>
          <a:ext cx="985915" cy="34902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4C9E58-753D-4A3F-9482-E6602A4372AB}">
      <dsp:nvSpPr>
        <dsp:cNvPr id="0" name=""/>
        <dsp:cNvSpPr/>
      </dsp:nvSpPr>
      <dsp:spPr>
        <a:xfrm>
          <a:off x="2714509" y="859229"/>
          <a:ext cx="1163400" cy="9307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t>Institutional</a:t>
          </a:r>
        </a:p>
        <a:p>
          <a:pPr lvl="0" algn="ctr" defTabSz="533400">
            <a:lnSpc>
              <a:spcPct val="90000"/>
            </a:lnSpc>
            <a:spcBef>
              <a:spcPct val="0"/>
            </a:spcBef>
            <a:spcAft>
              <a:spcPct val="35000"/>
            </a:spcAft>
          </a:pPr>
          <a:r>
            <a:rPr lang="en-GB" sz="1200" kern="1200" dirty="0" smtClean="0"/>
            <a:t>driver</a:t>
          </a:r>
          <a:endParaRPr lang="en-GB" sz="1200" kern="1200" dirty="0"/>
        </a:p>
      </dsp:txBody>
      <dsp:txXfrm>
        <a:off x="2741769" y="886489"/>
        <a:ext cx="1108880" cy="8762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3C5FF-BEEA-C642-B104-D7B75ACF905B}" type="datetimeFigureOut">
              <a:rPr lang="en-US" smtClean="0"/>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61E04-C349-5245-9516-C0E7697030A0}" type="slidenum">
              <a:rPr lang="en-US" smtClean="0"/>
              <a:t>‹#›</a:t>
            </a:fld>
            <a:endParaRPr lang="en-US"/>
          </a:p>
        </p:txBody>
      </p:sp>
    </p:spTree>
    <p:extLst>
      <p:ext uri="{BB962C8B-B14F-4D97-AF65-F5344CB8AC3E}">
        <p14:creationId xmlns:p14="http://schemas.microsoft.com/office/powerpoint/2010/main" val="1009986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B0FE3C-6C7A-4340-81C7-059287147733}" type="slidenum">
              <a:rPr lang="en-GB" smtClean="0"/>
              <a:t>1</a:t>
            </a:fld>
            <a:endParaRPr lang="en-GB"/>
          </a:p>
        </p:txBody>
      </p:sp>
    </p:spTree>
    <p:extLst>
      <p:ext uri="{BB962C8B-B14F-4D97-AF65-F5344CB8AC3E}">
        <p14:creationId xmlns:p14="http://schemas.microsoft.com/office/powerpoint/2010/main" val="252560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want to write an email to understand why the student did not engage</a:t>
            </a:r>
            <a:r>
              <a:rPr lang="en-GB" baseline="0" dirty="0" smtClean="0"/>
              <a:t> with the required assignments and quizzes. But if data shows that there are 100 students who are not engaged with the coursework as they should, writing 100 e-mails can be difficult, let alone doing it regularly.</a:t>
            </a:r>
            <a:endParaRPr lang="en-GB" dirty="0"/>
          </a:p>
        </p:txBody>
      </p:sp>
      <p:sp>
        <p:nvSpPr>
          <p:cNvPr id="4" name="Slide Number Placeholder 3"/>
          <p:cNvSpPr>
            <a:spLocks noGrp="1"/>
          </p:cNvSpPr>
          <p:nvPr>
            <p:ph type="sldNum" sz="quarter" idx="10"/>
          </p:nvPr>
        </p:nvSpPr>
        <p:spPr/>
        <p:txBody>
          <a:bodyPr/>
          <a:lstStyle/>
          <a:p>
            <a:fld id="{F6C61E04-C349-5245-9516-C0E7697030A0}" type="slidenum">
              <a:rPr lang="en-US" smtClean="0"/>
              <a:t>17</a:t>
            </a:fld>
            <a:endParaRPr lang="en-US"/>
          </a:p>
        </p:txBody>
      </p:sp>
    </p:spTree>
    <p:extLst>
      <p:ext uri="{BB962C8B-B14F-4D97-AF65-F5344CB8AC3E}">
        <p14:creationId xmlns:p14="http://schemas.microsoft.com/office/powerpoint/2010/main" val="303989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61E04-C349-5245-9516-C0E7697030A0}" type="slidenum">
              <a:rPr lang="en-US" smtClean="0"/>
              <a:t>20</a:t>
            </a:fld>
            <a:endParaRPr lang="en-US"/>
          </a:p>
        </p:txBody>
      </p:sp>
    </p:spTree>
    <p:extLst>
      <p:ext uri="{BB962C8B-B14F-4D97-AF65-F5344CB8AC3E}">
        <p14:creationId xmlns:p14="http://schemas.microsoft.com/office/powerpoint/2010/main" val="196779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René Magritte </a:t>
            </a:r>
            <a:r>
              <a:rPr lang="mr-IN" dirty="0" smtClean="0"/>
              <a:t>–</a:t>
            </a:r>
            <a:r>
              <a:rPr lang="en-US" dirty="0" smtClean="0"/>
              <a:t> This is not a pipe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a:t>
            </a:r>
            <a:r>
              <a:rPr lang="en-US" baseline="0" dirty="0" smtClean="0"/>
              <a:t> is not students. It’s about students.</a:t>
            </a:r>
            <a:endParaRPr lang="en-US" dirty="0" smtClean="0"/>
          </a:p>
        </p:txBody>
      </p:sp>
      <p:sp>
        <p:nvSpPr>
          <p:cNvPr id="4" name="Slide Number Placeholder 3"/>
          <p:cNvSpPr>
            <a:spLocks noGrp="1"/>
          </p:cNvSpPr>
          <p:nvPr>
            <p:ph type="sldNum" sz="quarter" idx="10"/>
          </p:nvPr>
        </p:nvSpPr>
        <p:spPr/>
        <p:txBody>
          <a:bodyPr/>
          <a:lstStyle/>
          <a:p>
            <a:fld id="{F6C61E04-C349-5245-9516-C0E7697030A0}" type="slidenum">
              <a:rPr lang="en-US" smtClean="0"/>
              <a:t>22</a:t>
            </a:fld>
            <a:endParaRPr lang="en-US"/>
          </a:p>
        </p:txBody>
      </p:sp>
    </p:spTree>
    <p:extLst>
      <p:ext uri="{BB962C8B-B14F-4D97-AF65-F5344CB8AC3E}">
        <p14:creationId xmlns:p14="http://schemas.microsoft.com/office/powerpoint/2010/main" val="237683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Partner organisations:</a:t>
            </a:r>
          </a:p>
          <a:p>
            <a:r>
              <a:rPr lang="en-GB" sz="1200" kern="1200" dirty="0" smtClean="0">
                <a:solidFill>
                  <a:schemeClr val="tx1"/>
                </a:solidFill>
                <a:effectLst/>
                <a:latin typeface="+mn-lt"/>
                <a:ea typeface="+mn-ea"/>
                <a:cs typeface="+mn-cs"/>
              </a:rPr>
              <a:t>The University of Edinburgh, UK</a:t>
            </a:r>
          </a:p>
          <a:p>
            <a:r>
              <a:rPr lang="en-GB" sz="1200" kern="1200" dirty="0" smtClean="0">
                <a:solidFill>
                  <a:schemeClr val="tx1"/>
                </a:solidFill>
                <a:effectLst/>
                <a:latin typeface="+mn-lt"/>
                <a:ea typeface="+mn-ea"/>
                <a:cs typeface="+mn-cs"/>
              </a:rPr>
              <a:t>Universidad Carlos III de Madrid, Spain</a:t>
            </a:r>
          </a:p>
          <a:p>
            <a:r>
              <a:rPr lang="en-GB" sz="1200" kern="1200" dirty="0" smtClean="0">
                <a:solidFill>
                  <a:schemeClr val="tx1"/>
                </a:solidFill>
                <a:effectLst/>
                <a:latin typeface="+mn-lt"/>
                <a:ea typeface="+mn-ea"/>
                <a:cs typeface="+mn-cs"/>
              </a:rPr>
              <a:t>Open University of the Netherlands, Netherlands</a:t>
            </a:r>
          </a:p>
          <a:p>
            <a:r>
              <a:rPr lang="en-GB" sz="1200" kern="1200" dirty="0" smtClean="0">
                <a:solidFill>
                  <a:schemeClr val="tx1"/>
                </a:solidFill>
                <a:effectLst/>
                <a:latin typeface="+mn-lt"/>
                <a:ea typeface="+mn-ea"/>
                <a:cs typeface="+mn-cs"/>
              </a:rPr>
              <a:t>Tallinn University, Estonia</a:t>
            </a:r>
          </a:p>
          <a:p>
            <a:r>
              <a:rPr lang="en-GB" sz="1200" kern="1200" dirty="0" smtClean="0">
                <a:solidFill>
                  <a:schemeClr val="tx1"/>
                </a:solidFill>
                <a:effectLst/>
                <a:latin typeface="+mn-lt"/>
                <a:ea typeface="+mn-ea"/>
                <a:cs typeface="+mn-cs"/>
              </a:rPr>
              <a:t>Erasmus Student Network </a:t>
            </a:r>
            <a:r>
              <a:rPr lang="en-GB" sz="1200" kern="1200" dirty="0" err="1" smtClean="0">
                <a:solidFill>
                  <a:schemeClr val="tx1"/>
                </a:solidFill>
                <a:effectLst/>
                <a:latin typeface="+mn-lt"/>
                <a:ea typeface="+mn-ea"/>
                <a:cs typeface="+mn-cs"/>
              </a:rPr>
              <a:t>aisbl</a:t>
            </a:r>
            <a:r>
              <a:rPr lang="en-GB" sz="1200" kern="1200" dirty="0" smtClean="0">
                <a:solidFill>
                  <a:schemeClr val="tx1"/>
                </a:solidFill>
                <a:effectLst/>
                <a:latin typeface="+mn-lt"/>
                <a:ea typeface="+mn-ea"/>
                <a:cs typeface="+mn-cs"/>
              </a:rPr>
              <a:t> (ESN), international</a:t>
            </a:r>
          </a:p>
          <a:p>
            <a:r>
              <a:rPr lang="en-GB" sz="1200" kern="1200" dirty="0" smtClean="0">
                <a:solidFill>
                  <a:schemeClr val="tx1"/>
                </a:solidFill>
                <a:effectLst/>
                <a:latin typeface="+mn-lt"/>
                <a:ea typeface="+mn-ea"/>
                <a:cs typeface="+mn-cs"/>
              </a:rPr>
              <a:t>European Association for Quality Assurance in Higher Education, international</a:t>
            </a:r>
          </a:p>
          <a:p>
            <a:r>
              <a:rPr lang="en-GB" sz="1200" kern="1200" dirty="0" smtClean="0">
                <a:solidFill>
                  <a:schemeClr val="tx1"/>
                </a:solidFill>
                <a:effectLst/>
                <a:latin typeface="+mn-lt"/>
                <a:ea typeface="+mn-ea"/>
                <a:cs typeface="+mn-cs"/>
              </a:rPr>
              <a:t>Brussels Educational Services, international</a:t>
            </a:r>
          </a:p>
        </p:txBody>
      </p:sp>
      <p:sp>
        <p:nvSpPr>
          <p:cNvPr id="4" name="Slide Number Placeholder 3"/>
          <p:cNvSpPr>
            <a:spLocks noGrp="1"/>
          </p:cNvSpPr>
          <p:nvPr>
            <p:ph type="sldNum" sz="quarter" idx="10"/>
          </p:nvPr>
        </p:nvSpPr>
        <p:spPr/>
        <p:txBody>
          <a:bodyPr/>
          <a:lstStyle/>
          <a:p>
            <a:fld id="{0FFE2485-BAEE-4F86-9201-C68DA1CCDFE5}" type="slidenum">
              <a:rPr lang="en-GB" smtClean="0"/>
              <a:t>23</a:t>
            </a:fld>
            <a:endParaRPr lang="en-GB"/>
          </a:p>
        </p:txBody>
      </p:sp>
    </p:spTree>
    <p:extLst>
      <p:ext uri="{BB962C8B-B14F-4D97-AF65-F5344CB8AC3E}">
        <p14:creationId xmlns:p14="http://schemas.microsoft.com/office/powerpoint/2010/main" val="100278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SHEILA</a:t>
            </a:r>
            <a:r>
              <a:rPr lang="en-GB" baseline="0" dirty="0" smtClean="0"/>
              <a:t> aims to support the adoption of LA in higher education. To do so, we have 3 clear objectives: 1. understanding the state of the art in Europe. 2. Direct engagement with key stakeholders; 3. policy development</a:t>
            </a:r>
            <a:endParaRPr lang="en-GB" dirty="0"/>
          </a:p>
        </p:txBody>
      </p:sp>
      <p:sp>
        <p:nvSpPr>
          <p:cNvPr id="4" name="Slide Number Placeholder 3"/>
          <p:cNvSpPr>
            <a:spLocks noGrp="1"/>
          </p:cNvSpPr>
          <p:nvPr>
            <p:ph type="sldNum" sz="quarter" idx="10"/>
          </p:nvPr>
        </p:nvSpPr>
        <p:spPr/>
        <p:txBody>
          <a:bodyPr/>
          <a:lstStyle/>
          <a:p>
            <a:fld id="{51B0FE3C-6C7A-4340-81C7-059287147733}" type="slidenum">
              <a:rPr lang="en-GB" smtClean="0"/>
              <a:t>24</a:t>
            </a:fld>
            <a:endParaRPr lang="en-GB"/>
          </a:p>
        </p:txBody>
      </p:sp>
    </p:spTree>
    <p:extLst>
      <p:ext uri="{BB962C8B-B14F-4D97-AF65-F5344CB8AC3E}">
        <p14:creationId xmlns:p14="http://schemas.microsoft.com/office/powerpoint/2010/main" val="252560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interviews identified three common aspects of internal drivers for the adoption of learning analytics: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Learner-driver: to encourage students taking responsibility for their own studies by providing data-based information or guidance.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Teaching-driver: to identify learning problems, improve teaching delivery, and allow timely, evidence-based support.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Institution-driver: to inform strategic plans, manage resources, and improve institutional performances, such as retention rate and student satisfaction.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 equivalent question (multiple choices) in the survey provided 11 options for motivations specific to learning and teaching. The results identified five top drivers.</a:t>
            </a:r>
            <a:endParaRPr lang="en-GB" dirty="0"/>
          </a:p>
        </p:txBody>
      </p:sp>
      <p:sp>
        <p:nvSpPr>
          <p:cNvPr id="4" name="Slide Number Placeholder 3"/>
          <p:cNvSpPr>
            <a:spLocks noGrp="1"/>
          </p:cNvSpPr>
          <p:nvPr>
            <p:ph type="sldNum" sz="quarter" idx="10"/>
          </p:nvPr>
        </p:nvSpPr>
        <p:spPr/>
        <p:txBody>
          <a:bodyPr/>
          <a:lstStyle/>
          <a:p>
            <a:fld id="{51B0FE3C-6C7A-4340-81C7-059287147733}" type="slidenum">
              <a:rPr lang="en-GB" smtClean="0"/>
              <a:t>26</a:t>
            </a:fld>
            <a:endParaRPr lang="en-GB"/>
          </a:p>
        </p:txBody>
      </p:sp>
    </p:spTree>
    <p:extLst>
      <p:ext uri="{BB962C8B-B14F-4D97-AF65-F5344CB8AC3E}">
        <p14:creationId xmlns:p14="http://schemas.microsoft.com/office/powerpoint/2010/main" val="17733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Student engagement data: when, how long, etc.</a:t>
            </a:r>
          </a:p>
          <a:p>
            <a:pPr marL="171450" indent="-171450">
              <a:buFont typeface="Arial" panose="020B0604020202020204" pitchFamily="34" charset="0"/>
              <a:buChar char="•"/>
            </a:pPr>
            <a:r>
              <a:rPr lang="en-GB" dirty="0" smtClean="0"/>
              <a:t>Inform course design: reflect on places where students fail.</a:t>
            </a:r>
          </a:p>
          <a:p>
            <a:pPr marL="171450" indent="-171450">
              <a:buFont typeface="Arial" panose="020B0604020202020204" pitchFamily="34" charset="0"/>
              <a:buChar char="•"/>
            </a:pPr>
            <a:r>
              <a:rPr lang="en-GB" dirty="0" smtClean="0"/>
              <a:t>Know ‘why’ students struggle: it’s not good enough to just know that students fail certain questions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1B0FE3C-6C7A-4340-81C7-059287147733}" type="slidenum">
              <a:rPr lang="en-GB" smtClean="0"/>
              <a:t>27</a:t>
            </a:fld>
            <a:endParaRPr lang="en-GB"/>
          </a:p>
        </p:txBody>
      </p:sp>
    </p:spTree>
    <p:extLst>
      <p:ext uri="{BB962C8B-B14F-4D97-AF65-F5344CB8AC3E}">
        <p14:creationId xmlns:p14="http://schemas.microsoft.com/office/powerpoint/2010/main" val="222937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a:t>
            </a:r>
            <a:r>
              <a:rPr lang="en-US" baseline="0" dirty="0" smtClean="0"/>
              <a:t> what is learning analytics?</a:t>
            </a:r>
          </a:p>
          <a:p>
            <a:r>
              <a:rPr lang="en-US" baseline="0" dirty="0" smtClean="0"/>
              <a:t>Formative assessment: examples of teacher facing tools (Loop and </a:t>
            </a:r>
            <a:r>
              <a:rPr lang="en-US" baseline="0" dirty="0" err="1" smtClean="0"/>
              <a:t>OnTask</a:t>
            </a:r>
            <a:r>
              <a:rPr lang="en-US" baseline="0" dirty="0" smtClean="0"/>
              <a:t>)</a:t>
            </a:r>
          </a:p>
          <a:p>
            <a:r>
              <a:rPr lang="en-US" baseline="0" dirty="0" smtClean="0"/>
              <a:t>SHEILA: Student perspectives</a:t>
            </a:r>
            <a:endParaRPr lang="en-US" dirty="0"/>
          </a:p>
        </p:txBody>
      </p:sp>
      <p:sp>
        <p:nvSpPr>
          <p:cNvPr id="4" name="Slide Number Placeholder 3"/>
          <p:cNvSpPr>
            <a:spLocks noGrp="1"/>
          </p:cNvSpPr>
          <p:nvPr>
            <p:ph type="sldNum" sz="quarter" idx="10"/>
          </p:nvPr>
        </p:nvSpPr>
        <p:spPr/>
        <p:txBody>
          <a:bodyPr/>
          <a:lstStyle/>
          <a:p>
            <a:fld id="{F6C61E04-C349-5245-9516-C0E7697030A0}" type="slidenum">
              <a:rPr lang="en-US" smtClean="0"/>
              <a:t>2</a:t>
            </a:fld>
            <a:endParaRPr lang="en-US"/>
          </a:p>
        </p:txBody>
      </p:sp>
    </p:spTree>
    <p:extLst>
      <p:ext uri="{BB962C8B-B14F-4D97-AF65-F5344CB8AC3E}">
        <p14:creationId xmlns:p14="http://schemas.microsoft.com/office/powerpoint/2010/main" val="197691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teaching a big class especially, it</a:t>
            </a:r>
            <a:r>
              <a:rPr lang="en-US" baseline="0" dirty="0" smtClean="0"/>
              <a:t> gets difficult to know how each student is doing in the class. Learning analytics is meant to provide a solution for this.</a:t>
            </a:r>
            <a:endParaRPr lang="en-US" dirty="0"/>
          </a:p>
        </p:txBody>
      </p:sp>
      <p:sp>
        <p:nvSpPr>
          <p:cNvPr id="4" name="Slide Number Placeholder 3"/>
          <p:cNvSpPr>
            <a:spLocks noGrp="1"/>
          </p:cNvSpPr>
          <p:nvPr>
            <p:ph type="sldNum" sz="quarter" idx="10"/>
          </p:nvPr>
        </p:nvSpPr>
        <p:spPr/>
        <p:txBody>
          <a:bodyPr/>
          <a:lstStyle/>
          <a:p>
            <a:fld id="{F6C61E04-C349-5245-9516-C0E7697030A0}" type="slidenum">
              <a:rPr lang="en-US" smtClean="0"/>
              <a:t>3</a:t>
            </a:fld>
            <a:endParaRPr lang="en-US"/>
          </a:p>
        </p:txBody>
      </p:sp>
    </p:spTree>
    <p:extLst>
      <p:ext uri="{BB962C8B-B14F-4D97-AF65-F5344CB8AC3E}">
        <p14:creationId xmlns:p14="http://schemas.microsoft.com/office/powerpoint/2010/main" val="149614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is meant to give us data-based evidence for a better understanding of student</a:t>
            </a:r>
            <a:r>
              <a:rPr lang="en-US" baseline="0" dirty="0" smtClean="0"/>
              <a:t> engagement and performance.</a:t>
            </a:r>
            <a:endParaRPr lang="en-US" dirty="0"/>
          </a:p>
        </p:txBody>
      </p:sp>
      <p:sp>
        <p:nvSpPr>
          <p:cNvPr id="4" name="Slide Number Placeholder 3"/>
          <p:cNvSpPr>
            <a:spLocks noGrp="1"/>
          </p:cNvSpPr>
          <p:nvPr>
            <p:ph type="sldNum" sz="quarter" idx="10"/>
          </p:nvPr>
        </p:nvSpPr>
        <p:spPr/>
        <p:txBody>
          <a:bodyPr/>
          <a:lstStyle/>
          <a:p>
            <a:fld id="{F6C61E04-C349-5245-9516-C0E7697030A0}" type="slidenum">
              <a:rPr lang="en-US" smtClean="0"/>
              <a:t>4</a:t>
            </a:fld>
            <a:endParaRPr lang="en-US"/>
          </a:p>
        </p:txBody>
      </p:sp>
    </p:spTree>
    <p:extLst>
      <p:ext uri="{BB962C8B-B14F-4D97-AF65-F5344CB8AC3E}">
        <p14:creationId xmlns:p14="http://schemas.microsoft.com/office/powerpoint/2010/main" val="115737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GB" dirty="0" smtClean="0"/>
              <a:t>Data: </a:t>
            </a:r>
            <a:r>
              <a:rPr lang="en-US" dirty="0" smtClean="0"/>
              <a:t>academic data, background data, and </a:t>
            </a:r>
            <a:r>
              <a:rPr lang="en-US" dirty="0" smtClean="0">
                <a:solidFill>
                  <a:srgbClr val="FF0000"/>
                </a:solidFill>
              </a:rPr>
              <a:t>engagement data</a:t>
            </a:r>
            <a:r>
              <a:rPr lang="en-GB" dirty="0" smtClean="0"/>
              <a:t> </a:t>
            </a:r>
          </a:p>
          <a:p>
            <a:pPr marL="285750" indent="-285750">
              <a:buFont typeface="Arial"/>
              <a:buChar char="•"/>
            </a:pPr>
            <a:r>
              <a:rPr lang="en-GB" dirty="0" smtClean="0"/>
              <a:t>Purposes: Inform the provision of educational services for students and encourage self-regulated learning.</a:t>
            </a:r>
          </a:p>
          <a:p>
            <a:pPr marL="285750" indent="-285750">
              <a:buFont typeface="Arial"/>
              <a:buChar char="•"/>
            </a:pPr>
            <a:r>
              <a:rPr lang="en-GB" dirty="0" smtClean="0"/>
              <a:t>If predictive modelling is used, the traffic lights may be applied</a:t>
            </a:r>
            <a:r>
              <a:rPr lang="en-GB" baseline="0" dirty="0" smtClean="0"/>
              <a:t> to indicate the likelihood of failing a course (there’</a:t>
            </a:r>
            <a:endParaRPr lang="en-US" dirty="0" smtClean="0"/>
          </a:p>
        </p:txBody>
      </p:sp>
      <p:sp>
        <p:nvSpPr>
          <p:cNvPr id="4" name="Slide Number Placeholder 3"/>
          <p:cNvSpPr>
            <a:spLocks noGrp="1"/>
          </p:cNvSpPr>
          <p:nvPr>
            <p:ph type="sldNum" sz="quarter" idx="10"/>
          </p:nvPr>
        </p:nvSpPr>
        <p:spPr/>
        <p:txBody>
          <a:bodyPr/>
          <a:lstStyle/>
          <a:p>
            <a:fld id="{0FFE2485-BAEE-4F86-9201-C68DA1CCDFE5}" type="slidenum">
              <a:rPr lang="en-GB" smtClean="0"/>
              <a:t>5</a:t>
            </a:fld>
            <a:endParaRPr lang="en-GB"/>
          </a:p>
        </p:txBody>
      </p:sp>
    </p:spTree>
    <p:extLst>
      <p:ext uri="{BB962C8B-B14F-4D97-AF65-F5344CB8AC3E}">
        <p14:creationId xmlns:p14="http://schemas.microsoft.com/office/powerpoint/2010/main" val="354763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maturity of data technology: the ability to collect massive amounts of data, process them,</a:t>
            </a:r>
            <a:r>
              <a:rPr lang="en-US" baseline="0" dirty="0" smtClean="0"/>
              <a:t> and generate useful information about individuals’ </a:t>
            </a:r>
            <a:r>
              <a:rPr lang="en-US" baseline="0" dirty="0" err="1" smtClean="0"/>
              <a:t>behavioural</a:t>
            </a:r>
            <a:r>
              <a:rPr lang="en-US" baseline="0" dirty="0" smtClean="0"/>
              <a:t> patterns </a:t>
            </a:r>
            <a:r>
              <a:rPr lang="mr-IN" baseline="0" dirty="0" smtClean="0"/>
              <a:t>–</a:t>
            </a:r>
            <a:r>
              <a:rPr lang="en-US" baseline="0" dirty="0" smtClean="0"/>
              <a:t> data gold mining (e.g., marketing strategies, educational data mining)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Political concerns for educational institutions:</a:t>
            </a:r>
            <a:r>
              <a:rPr lang="en-US" baseline="0" dirty="0" smtClean="0"/>
              <a:t> </a:t>
            </a:r>
            <a:r>
              <a:rPr lang="en-US" sz="1200" kern="1200" dirty="0" smtClean="0">
                <a:solidFill>
                  <a:schemeClr val="tx1"/>
                </a:solidFill>
                <a:effectLst/>
                <a:latin typeface="+mn-lt"/>
                <a:ea typeface="+mn-ea"/>
                <a:cs typeface="+mn-cs"/>
              </a:rPr>
              <a:t>to measure, demonstrate and improve performance.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Drop-out </a:t>
            </a:r>
            <a:r>
              <a:rPr lang="en-US" sz="1200" kern="1200" dirty="0" smtClean="0">
                <a:solidFill>
                  <a:schemeClr val="tx1"/>
                </a:solidFill>
                <a:effectLst/>
                <a:latin typeface="+mn-lt"/>
                <a:ea typeface="+mn-ea"/>
                <a:cs typeface="+mn-cs"/>
                <a:sym typeface="Wingdings"/>
              </a:rPr>
              <a:t> economic pressure on universities</a:t>
            </a:r>
            <a:endParaRPr lang="en-US" dirty="0" smtClean="0"/>
          </a:p>
        </p:txBody>
      </p:sp>
      <p:sp>
        <p:nvSpPr>
          <p:cNvPr id="4" name="Slide Number Placeholder 3"/>
          <p:cNvSpPr>
            <a:spLocks noGrp="1"/>
          </p:cNvSpPr>
          <p:nvPr>
            <p:ph type="sldNum" sz="quarter" idx="10"/>
          </p:nvPr>
        </p:nvSpPr>
        <p:spPr/>
        <p:txBody>
          <a:bodyPr/>
          <a:lstStyle/>
          <a:p>
            <a:fld id="{F6C61E04-C349-5245-9516-C0E7697030A0}" type="slidenum">
              <a:rPr lang="en-US" smtClean="0"/>
              <a:t>6</a:t>
            </a:fld>
            <a:endParaRPr lang="en-US"/>
          </a:p>
        </p:txBody>
      </p:sp>
    </p:spTree>
    <p:extLst>
      <p:ext uri="{BB962C8B-B14F-4D97-AF65-F5344CB8AC3E}">
        <p14:creationId xmlns:p14="http://schemas.microsoft.com/office/powerpoint/2010/main" val="11106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know if students do access the coursework and materials that we have prepared for them. Have they accessed them? When? Any catch-up </a:t>
            </a:r>
            <a:r>
              <a:rPr lang="en-US" baseline="0" dirty="0" err="1" smtClean="0"/>
              <a:t>behaviour</a:t>
            </a:r>
            <a:r>
              <a:rPr lang="en-US" baseline="0" dirty="0" smtClean="0"/>
              <a:t>?</a:t>
            </a:r>
          </a:p>
          <a:p>
            <a:r>
              <a:rPr lang="en-US" baseline="0" dirty="0" smtClean="0"/>
              <a:t>Assignment? Log-in?</a:t>
            </a:r>
            <a:endParaRPr lang="en-US" dirty="0"/>
          </a:p>
        </p:txBody>
      </p:sp>
      <p:sp>
        <p:nvSpPr>
          <p:cNvPr id="4" name="Slide Number Placeholder 3"/>
          <p:cNvSpPr>
            <a:spLocks noGrp="1"/>
          </p:cNvSpPr>
          <p:nvPr>
            <p:ph type="sldNum" sz="quarter" idx="10"/>
          </p:nvPr>
        </p:nvSpPr>
        <p:spPr/>
        <p:txBody>
          <a:bodyPr/>
          <a:lstStyle/>
          <a:p>
            <a:fld id="{F6C61E04-C349-5245-9516-C0E7697030A0}" type="slidenum">
              <a:rPr lang="en-US" smtClean="0"/>
              <a:t>10</a:t>
            </a:fld>
            <a:endParaRPr lang="en-US"/>
          </a:p>
        </p:txBody>
      </p:sp>
    </p:spTree>
    <p:extLst>
      <p:ext uri="{BB962C8B-B14F-4D97-AF65-F5344CB8AC3E}">
        <p14:creationId xmlns:p14="http://schemas.microsoft.com/office/powerpoint/2010/main" val="288440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course: </a:t>
            </a:r>
          </a:p>
          <a:p>
            <a:pPr>
              <a:buFontTx/>
              <a:buChar char="-"/>
            </a:pPr>
            <a:r>
              <a:rPr lang="en-US" dirty="0" smtClean="0"/>
              <a:t>Introduction to Accounting</a:t>
            </a:r>
          </a:p>
          <a:p>
            <a:pPr>
              <a:buFontTx/>
              <a:buChar char="-"/>
            </a:pPr>
            <a:r>
              <a:rPr lang="en-US" dirty="0" smtClean="0"/>
              <a:t>Student number: 500</a:t>
            </a:r>
          </a:p>
        </p:txBody>
      </p:sp>
      <p:sp>
        <p:nvSpPr>
          <p:cNvPr id="4" name="Slide Number Placeholder 3"/>
          <p:cNvSpPr>
            <a:spLocks noGrp="1"/>
          </p:cNvSpPr>
          <p:nvPr>
            <p:ph type="sldNum" sz="quarter" idx="10"/>
          </p:nvPr>
        </p:nvSpPr>
        <p:spPr/>
        <p:txBody>
          <a:bodyPr/>
          <a:lstStyle/>
          <a:p>
            <a:fld id="{F6C61E04-C349-5245-9516-C0E7697030A0}" type="slidenum">
              <a:rPr lang="en-US" smtClean="0"/>
              <a:t>11</a:t>
            </a:fld>
            <a:endParaRPr lang="en-US"/>
          </a:p>
        </p:txBody>
      </p:sp>
    </p:spTree>
    <p:extLst>
      <p:ext uri="{BB962C8B-B14F-4D97-AF65-F5344CB8AC3E}">
        <p14:creationId xmlns:p14="http://schemas.microsoft.com/office/powerpoint/2010/main" val="347372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3</a:t>
            </a:r>
            <a:endParaRPr lang="en-US" dirty="0"/>
          </a:p>
        </p:txBody>
      </p:sp>
      <p:sp>
        <p:nvSpPr>
          <p:cNvPr id="4" name="Slide Number Placeholder 3"/>
          <p:cNvSpPr>
            <a:spLocks noGrp="1"/>
          </p:cNvSpPr>
          <p:nvPr>
            <p:ph type="sldNum" sz="quarter" idx="10"/>
          </p:nvPr>
        </p:nvSpPr>
        <p:spPr/>
        <p:txBody>
          <a:bodyPr/>
          <a:lstStyle/>
          <a:p>
            <a:fld id="{F6C61E04-C349-5245-9516-C0E7697030A0}" type="slidenum">
              <a:rPr lang="en-US" smtClean="0"/>
              <a:t>12</a:t>
            </a:fld>
            <a:endParaRPr lang="en-US"/>
          </a:p>
        </p:txBody>
      </p:sp>
    </p:spTree>
    <p:extLst>
      <p:ext uri="{BB962C8B-B14F-4D97-AF65-F5344CB8AC3E}">
        <p14:creationId xmlns:p14="http://schemas.microsoft.com/office/powerpoint/2010/main" val="291483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815CAE8-A1D6-BF47-85A3-173962F518F1}"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66016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15CAE8-A1D6-BF47-85A3-173962F518F1}"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27152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15CAE8-A1D6-BF47-85A3-173962F518F1}"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39138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15CAE8-A1D6-BF47-85A3-173962F518F1}"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27821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15CAE8-A1D6-BF47-85A3-173962F518F1}"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21224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815CAE8-A1D6-BF47-85A3-173962F518F1}"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345094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815CAE8-A1D6-BF47-85A3-173962F518F1}"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260204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15CAE8-A1D6-BF47-85A3-173962F518F1}"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381868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CAE8-A1D6-BF47-85A3-173962F518F1}"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108498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15CAE8-A1D6-BF47-85A3-173962F518F1}"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12944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15CAE8-A1D6-BF47-85A3-173962F518F1}"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F6E33-F79F-3C48-AC5F-7DBBD0D733E5}" type="slidenum">
              <a:rPr lang="en-US" smtClean="0"/>
              <a:t>‹#›</a:t>
            </a:fld>
            <a:endParaRPr lang="en-US"/>
          </a:p>
        </p:txBody>
      </p:sp>
    </p:spTree>
    <p:extLst>
      <p:ext uri="{BB962C8B-B14F-4D97-AF65-F5344CB8AC3E}">
        <p14:creationId xmlns:p14="http://schemas.microsoft.com/office/powerpoint/2010/main" val="239711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5CAE8-A1D6-BF47-85A3-173962F518F1}" type="datetimeFigureOut">
              <a:rPr lang="en-US" smtClean="0"/>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F6E33-F79F-3C48-AC5F-7DBBD0D733E5}" type="slidenum">
              <a:rPr lang="en-US" smtClean="0"/>
              <a:t>‹#›</a:t>
            </a:fld>
            <a:endParaRPr lang="en-US"/>
          </a:p>
        </p:txBody>
      </p:sp>
    </p:spTree>
    <p:extLst>
      <p:ext uri="{BB962C8B-B14F-4D97-AF65-F5344CB8AC3E}">
        <p14:creationId xmlns:p14="http://schemas.microsoft.com/office/powerpoint/2010/main" val="388716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e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19.jpeg"/><Relationship Id="rId9"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Using learning analytics to support formative assessment</a:t>
            </a:r>
            <a:r>
              <a:rPr lang="en-GB" dirty="0" smtClean="0">
                <a:effectLst/>
              </a:rPr>
              <a:t> </a:t>
            </a:r>
            <a:endParaRPr lang="en-GB" dirty="0"/>
          </a:p>
        </p:txBody>
      </p:sp>
      <p:sp>
        <p:nvSpPr>
          <p:cNvPr id="4" name="Subtitle 3"/>
          <p:cNvSpPr>
            <a:spLocks noGrp="1"/>
          </p:cNvSpPr>
          <p:nvPr>
            <p:ph type="subTitle" idx="1"/>
          </p:nvPr>
        </p:nvSpPr>
        <p:spPr/>
        <p:txBody>
          <a:bodyPr>
            <a:normAutofit fontScale="85000" lnSpcReduction="20000"/>
          </a:bodyPr>
          <a:lstStyle/>
          <a:p>
            <a:r>
              <a:rPr lang="en-US" b="1" dirty="0" smtClean="0"/>
              <a:t>Yi-Shan Tsai</a:t>
            </a:r>
          </a:p>
          <a:p>
            <a:r>
              <a:rPr lang="en-US" dirty="0" smtClean="0"/>
              <a:t>University of Edinburgh</a:t>
            </a:r>
          </a:p>
          <a:p>
            <a:r>
              <a:rPr lang="en-US" dirty="0" err="1" smtClean="0"/>
              <a:t>yi-shan.tsai@ed.ac.uk</a:t>
            </a:r>
            <a:endParaRPr lang="en-US" dirty="0" smtClean="0"/>
          </a:p>
          <a:p>
            <a:r>
              <a:rPr lang="en-US" dirty="0" smtClean="0"/>
              <a:t>@</a:t>
            </a:r>
            <a:r>
              <a:rPr lang="en-US" dirty="0" err="1" smtClean="0"/>
              <a:t>yi_shan_tsai</a:t>
            </a:r>
            <a:endParaRPr lang="en-US" dirty="0" smtClean="0"/>
          </a:p>
          <a:p>
            <a:endParaRPr lang="en-US" dirty="0"/>
          </a:p>
        </p:txBody>
      </p:sp>
      <p:pic>
        <p:nvPicPr>
          <p:cNvPr id="5"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08762" y="6124783"/>
            <a:ext cx="2525676" cy="646331"/>
          </a:xfrm>
          <a:prstGeom prst="rect">
            <a:avLst/>
          </a:prstGeom>
          <a:noFill/>
        </p:spPr>
        <p:txBody>
          <a:bodyPr wrap="none" rtlCol="0">
            <a:spAutoFit/>
          </a:bodyPr>
          <a:lstStyle/>
          <a:p>
            <a:r>
              <a:rPr lang="en-GB" dirty="0"/>
              <a:t>Online Learning Network</a:t>
            </a:r>
            <a:r>
              <a:rPr lang="en-GB" dirty="0" smtClean="0">
                <a:effectLst/>
              </a:rPr>
              <a:t> </a:t>
            </a:r>
          </a:p>
          <a:p>
            <a:r>
              <a:rPr lang="en-GB" dirty="0" smtClean="0"/>
              <a:t>9 November 2017</a:t>
            </a:r>
            <a:endParaRPr lang="en-US" dirty="0"/>
          </a:p>
        </p:txBody>
      </p:sp>
    </p:spTree>
    <p:extLst>
      <p:ext uri="{BB962C8B-B14F-4D97-AF65-F5344CB8AC3E}">
        <p14:creationId xmlns:p14="http://schemas.microsoft.com/office/powerpoint/2010/main" val="189698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934"/>
            <a:ext cx="8229600" cy="1143000"/>
          </a:xfrm>
        </p:spPr>
        <p:txBody>
          <a:bodyPr>
            <a:normAutofit/>
          </a:bodyPr>
          <a:lstStyle/>
          <a:p>
            <a:r>
              <a:rPr lang="en-US" sz="4000" dirty="0">
                <a:solidFill>
                  <a:srgbClr val="002060"/>
                </a:solidFill>
                <a:latin typeface="Avenir Heavy"/>
                <a:cs typeface="Avenir Heavy"/>
              </a:rPr>
              <a:t>Are my students learning?</a:t>
            </a:r>
          </a:p>
        </p:txBody>
      </p:sp>
      <p:pic>
        <p:nvPicPr>
          <p:cNvPr id="4" name="Content Placeholder 3" descr="One_way_teaching or communication.jpg"/>
          <p:cNvPicPr>
            <a:picLocks noGrp="1" noChangeAspect="1"/>
          </p:cNvPicPr>
          <p:nvPr>
            <p:ph idx="1"/>
          </p:nvPr>
        </p:nvPicPr>
        <p:blipFill>
          <a:blip r:embed="rId3">
            <a:extLst>
              <a:ext uri="{28A0092B-C50C-407E-A947-70E740481C1C}">
                <a14:useLocalDpi xmlns:a14="http://schemas.microsoft.com/office/drawing/2010/main" val="0"/>
              </a:ext>
            </a:extLst>
          </a:blip>
          <a:srcRect t="-41660" b="-41660"/>
          <a:stretch>
            <a:fillRect/>
          </a:stretch>
        </p:blipFill>
        <p:spPr/>
      </p:pic>
      <p:sp>
        <p:nvSpPr>
          <p:cNvPr id="5" name="TextBox 4"/>
          <p:cNvSpPr txBox="1"/>
          <p:nvPr/>
        </p:nvSpPr>
        <p:spPr>
          <a:xfrm>
            <a:off x="678463" y="6435509"/>
            <a:ext cx="5737568" cy="276999"/>
          </a:xfrm>
          <a:prstGeom prst="rect">
            <a:avLst/>
          </a:prstGeom>
          <a:noFill/>
        </p:spPr>
        <p:txBody>
          <a:bodyPr wrap="none" rtlCol="0">
            <a:spAutoFit/>
          </a:bodyPr>
          <a:lstStyle/>
          <a:p>
            <a:r>
              <a:rPr lang="en-US" sz="1200" dirty="0" smtClean="0"/>
              <a:t>https://</a:t>
            </a:r>
            <a:r>
              <a:rPr lang="en-US" sz="1200" dirty="0" err="1" smtClean="0"/>
              <a:t>www.linkedin.com</a:t>
            </a:r>
            <a:r>
              <a:rPr lang="en-US" sz="1200" dirty="0" smtClean="0"/>
              <a:t>/pulse/d2i-diversity-inclusion-integration-step-2-peter-bryttne</a:t>
            </a:r>
            <a:endParaRPr lang="en-US" sz="1200" dirty="0"/>
          </a:p>
        </p:txBody>
      </p:sp>
    </p:spTree>
    <p:extLst>
      <p:ext uri="{BB962C8B-B14F-4D97-AF65-F5344CB8AC3E}">
        <p14:creationId xmlns:p14="http://schemas.microsoft.com/office/powerpoint/2010/main" val="53845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latin typeface="Avenir Heavy"/>
                <a:cs typeface="Avenir Heavy"/>
              </a:rPr>
              <a:t>Loop</a:t>
            </a:r>
            <a:endParaRPr lang="en-US" dirty="0"/>
          </a:p>
        </p:txBody>
      </p:sp>
      <p:sp>
        <p:nvSpPr>
          <p:cNvPr id="6" name="Content Placeholder 5"/>
          <p:cNvSpPr>
            <a:spLocks noGrp="1"/>
          </p:cNvSpPr>
          <p:nvPr>
            <p:ph type="subTitle" idx="1"/>
          </p:nvPr>
        </p:nvSpPr>
        <p:spPr/>
        <p:txBody>
          <a:bodyPr/>
          <a:lstStyle/>
          <a:p>
            <a:pPr marL="0" indent="0">
              <a:buNone/>
            </a:pPr>
            <a:r>
              <a:rPr lang="en-US" dirty="0" smtClean="0"/>
              <a:t>http://</a:t>
            </a:r>
            <a:r>
              <a:rPr lang="en-US" dirty="0" err="1" smtClean="0"/>
              <a:t>edin.ac</a:t>
            </a:r>
            <a:r>
              <a:rPr lang="en-US" dirty="0" smtClean="0"/>
              <a:t>/2m3vklH</a:t>
            </a:r>
          </a:p>
        </p:txBody>
      </p:sp>
    </p:spTree>
    <p:extLst>
      <p:ext uri="{BB962C8B-B14F-4D97-AF65-F5344CB8AC3E}">
        <p14:creationId xmlns:p14="http://schemas.microsoft.com/office/powerpoint/2010/main" val="4285910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venir Heavy"/>
                <a:cs typeface="Avenir Heavy"/>
              </a:rPr>
              <a:t>Loop</a:t>
            </a:r>
            <a:endParaRPr lang="en-US" dirty="0"/>
          </a:p>
        </p:txBody>
      </p:sp>
      <p:pic>
        <p:nvPicPr>
          <p:cNvPr id="5" name="Content Placeholder 4" descr="pageviews.jpeg"/>
          <p:cNvPicPr>
            <a:picLocks noGrp="1" noChangeAspect="1"/>
          </p:cNvPicPr>
          <p:nvPr>
            <p:ph idx="1"/>
          </p:nvPr>
        </p:nvPicPr>
        <p:blipFill>
          <a:blip r:embed="rId3">
            <a:extLst>
              <a:ext uri="{28A0092B-C50C-407E-A947-70E740481C1C}">
                <a14:useLocalDpi xmlns:a14="http://schemas.microsoft.com/office/drawing/2010/main" val="0"/>
              </a:ext>
            </a:extLst>
          </a:blip>
          <a:srcRect l="7270" r="7270"/>
          <a:stretch>
            <a:fillRect/>
          </a:stretch>
        </p:blipFill>
        <p:spPr/>
      </p:pic>
    </p:spTree>
    <p:extLst>
      <p:ext uri="{BB962C8B-B14F-4D97-AF65-F5344CB8AC3E}">
        <p14:creationId xmlns:p14="http://schemas.microsoft.com/office/powerpoint/2010/main" val="904620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latin typeface="Avenir Heavy"/>
                <a:cs typeface="Avenir Heavy"/>
              </a:rPr>
              <a:t>Page views over three months</a:t>
            </a:r>
          </a:p>
        </p:txBody>
      </p:sp>
      <p:pic>
        <p:nvPicPr>
          <p:cNvPr id="4" name="Content Placeholder 3" descr="Page views.png"/>
          <p:cNvPicPr>
            <a:picLocks noGrp="1" noChangeAspect="1"/>
          </p:cNvPicPr>
          <p:nvPr>
            <p:ph idx="1"/>
          </p:nvPr>
        </p:nvPicPr>
        <p:blipFill>
          <a:blip r:embed="rId2">
            <a:extLst>
              <a:ext uri="{28A0092B-C50C-407E-A947-70E740481C1C}">
                <a14:useLocalDpi xmlns:a14="http://schemas.microsoft.com/office/drawing/2010/main" val="0"/>
              </a:ext>
            </a:extLst>
          </a:blip>
          <a:srcRect l="7270" r="7270"/>
          <a:stretch>
            <a:fillRect/>
          </a:stretch>
        </p:blipFill>
        <p:spPr/>
      </p:pic>
    </p:spTree>
    <p:extLst>
      <p:ext uri="{BB962C8B-B14F-4D97-AF65-F5344CB8AC3E}">
        <p14:creationId xmlns:p14="http://schemas.microsoft.com/office/powerpoint/2010/main" val="1654228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Top accessed 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300" y="0"/>
            <a:ext cx="6253238" cy="6858000"/>
          </a:xfrm>
          <a:prstGeom prst="rect">
            <a:avLst/>
          </a:prstGeom>
        </p:spPr>
      </p:pic>
    </p:spTree>
    <p:extLst>
      <p:ext uri="{BB962C8B-B14F-4D97-AF65-F5344CB8AC3E}">
        <p14:creationId xmlns:p14="http://schemas.microsoft.com/office/powerpoint/2010/main" val="4009971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latin typeface="Avenir Heavy"/>
                <a:cs typeface="Avenir Heavy"/>
              </a:rPr>
              <a:t>Preview &amp; review </a:t>
            </a:r>
          </a:p>
        </p:txBody>
      </p:sp>
      <p:sp>
        <p:nvSpPr>
          <p:cNvPr id="3" name="Content Placeholder 2"/>
          <p:cNvSpPr>
            <a:spLocks noGrp="1"/>
          </p:cNvSpPr>
          <p:nvPr>
            <p:ph idx="1"/>
          </p:nvPr>
        </p:nvSpPr>
        <p:spPr/>
        <p:txBody>
          <a:bodyPr/>
          <a:lstStyle/>
          <a:p>
            <a:endParaRPr lang="en-US"/>
          </a:p>
        </p:txBody>
      </p:sp>
      <p:pic>
        <p:nvPicPr>
          <p:cNvPr id="4" name="Picture 3" descr="event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5410439"/>
          </a:xfrm>
          <a:prstGeom prst="rect">
            <a:avLst/>
          </a:prstGeom>
        </p:spPr>
      </p:pic>
    </p:spTree>
    <p:extLst>
      <p:ext uri="{BB962C8B-B14F-4D97-AF65-F5344CB8AC3E}">
        <p14:creationId xmlns:p14="http://schemas.microsoft.com/office/powerpoint/2010/main" val="2645840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latin typeface="Avenir Heavy"/>
                <a:cs typeface="Avenir Heavy"/>
              </a:rPr>
              <a:t>Page views </a:t>
            </a:r>
            <a:r>
              <a:rPr lang="mr-IN" sz="4000" dirty="0">
                <a:solidFill>
                  <a:srgbClr val="002060"/>
                </a:solidFill>
                <a:latin typeface="Avenir Heavy"/>
                <a:cs typeface="Avenir Heavy"/>
              </a:rPr>
              <a:t>–</a:t>
            </a:r>
            <a:r>
              <a:rPr lang="en-US" sz="4000" dirty="0">
                <a:solidFill>
                  <a:srgbClr val="002060"/>
                </a:solidFill>
                <a:latin typeface="Avenir Heavy"/>
                <a:cs typeface="Avenir Heavy"/>
              </a:rPr>
              <a:t> student no.121</a:t>
            </a:r>
          </a:p>
        </p:txBody>
      </p:sp>
      <p:sp>
        <p:nvSpPr>
          <p:cNvPr id="3" name="Content Placeholder 2"/>
          <p:cNvSpPr>
            <a:spLocks noGrp="1"/>
          </p:cNvSpPr>
          <p:nvPr>
            <p:ph idx="1"/>
          </p:nvPr>
        </p:nvSpPr>
        <p:spPr/>
        <p:txBody>
          <a:bodyPr/>
          <a:lstStyle/>
          <a:p>
            <a:endParaRPr lang="en-US"/>
          </a:p>
        </p:txBody>
      </p:sp>
      <p:pic>
        <p:nvPicPr>
          <p:cNvPr id="4" name="Picture 3" descr="pageview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2763"/>
            <a:ext cx="9144000" cy="4572000"/>
          </a:xfrm>
          <a:prstGeom prst="rect">
            <a:avLst/>
          </a:prstGeom>
        </p:spPr>
      </p:pic>
    </p:spTree>
    <p:extLst>
      <p:ext uri="{BB962C8B-B14F-4D97-AF65-F5344CB8AC3E}">
        <p14:creationId xmlns:p14="http://schemas.microsoft.com/office/powerpoint/2010/main" val="186940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2060"/>
                </a:solidFill>
                <a:latin typeface="Avenir Heavy"/>
                <a:cs typeface="Avenir Heavy"/>
              </a:rPr>
              <a:t>Forum &amp; assessment </a:t>
            </a:r>
            <a:r>
              <a:rPr lang="mr-IN" sz="3200" dirty="0">
                <a:solidFill>
                  <a:srgbClr val="002060"/>
                </a:solidFill>
                <a:latin typeface="Avenir Heavy"/>
                <a:cs typeface="Avenir Heavy"/>
              </a:rPr>
              <a:t>–</a:t>
            </a:r>
            <a:r>
              <a:rPr lang="en-US" sz="3200" dirty="0">
                <a:solidFill>
                  <a:srgbClr val="002060"/>
                </a:solidFill>
                <a:latin typeface="Avenir Heavy"/>
                <a:cs typeface="Avenir Heavy"/>
              </a:rPr>
              <a:t> student no.121</a:t>
            </a:r>
          </a:p>
        </p:txBody>
      </p:sp>
      <p:pic>
        <p:nvPicPr>
          <p:cNvPr id="4" name="Content Placeholder 3" descr="Communication and assessment.png"/>
          <p:cNvPicPr>
            <a:picLocks noGrp="1" noChangeAspect="1"/>
          </p:cNvPicPr>
          <p:nvPr>
            <p:ph idx="1"/>
          </p:nvPr>
        </p:nvPicPr>
        <p:blipFill>
          <a:blip r:embed="rId3">
            <a:extLst>
              <a:ext uri="{28A0092B-C50C-407E-A947-70E740481C1C}">
                <a14:useLocalDpi xmlns:a14="http://schemas.microsoft.com/office/drawing/2010/main" val="0"/>
              </a:ext>
            </a:extLst>
          </a:blip>
          <a:srcRect t="-8167" b="-8167"/>
          <a:stretch>
            <a:fillRect/>
          </a:stretch>
        </p:blipFill>
        <p:spPr/>
      </p:pic>
    </p:spTree>
    <p:extLst>
      <p:ext uri="{BB962C8B-B14F-4D97-AF65-F5344CB8AC3E}">
        <p14:creationId xmlns:p14="http://schemas.microsoft.com/office/powerpoint/2010/main" val="1566251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solidFill>
                  <a:srgbClr val="002060"/>
                </a:solidFill>
                <a:latin typeface="Avenir Heavy"/>
                <a:cs typeface="Avenir Heavy"/>
              </a:rPr>
              <a:t>Personalised</a:t>
            </a:r>
            <a:r>
              <a:rPr lang="en-US" sz="4000" dirty="0">
                <a:solidFill>
                  <a:srgbClr val="002060"/>
                </a:solidFill>
                <a:latin typeface="Avenir Heavy"/>
                <a:cs typeface="Avenir Heavy"/>
              </a:rPr>
              <a:t> feedback</a:t>
            </a:r>
          </a:p>
        </p:txBody>
      </p:sp>
      <p:pic>
        <p:nvPicPr>
          <p:cNvPr id="4" name="Content Placeholder 3" descr="Feedback.gif"/>
          <p:cNvPicPr>
            <a:picLocks noGrp="1" noChangeAspect="1"/>
          </p:cNvPicPr>
          <p:nvPr>
            <p:ph idx="1"/>
          </p:nvPr>
        </p:nvPicPr>
        <p:blipFill>
          <a:blip r:embed="rId2">
            <a:extLst>
              <a:ext uri="{28A0092B-C50C-407E-A947-70E740481C1C}">
                <a14:useLocalDpi xmlns:a14="http://schemas.microsoft.com/office/drawing/2010/main" val="0"/>
              </a:ext>
            </a:extLst>
          </a:blip>
          <a:srcRect t="-13457" b="-13457"/>
          <a:stretch>
            <a:fillRect/>
          </a:stretch>
        </p:blipFill>
        <p:spPr/>
      </p:pic>
    </p:spTree>
    <p:extLst>
      <p:ext uri="{BB962C8B-B14F-4D97-AF65-F5344CB8AC3E}">
        <p14:creationId xmlns:p14="http://schemas.microsoft.com/office/powerpoint/2010/main" val="211150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latin typeface="Avenir Heavy"/>
                <a:cs typeface="Avenir Heavy"/>
              </a:rPr>
              <a:t>On-Task</a:t>
            </a:r>
            <a:endParaRPr lang="en-US" dirty="0"/>
          </a:p>
        </p:txBody>
      </p:sp>
      <p:sp>
        <p:nvSpPr>
          <p:cNvPr id="3" name="Content Placeholder 2"/>
          <p:cNvSpPr>
            <a:spLocks noGrp="1"/>
          </p:cNvSpPr>
          <p:nvPr>
            <p:ph type="subTitle" idx="1"/>
          </p:nvPr>
        </p:nvSpPr>
        <p:spPr/>
        <p:txBody>
          <a:bodyPr/>
          <a:lstStyle/>
          <a:p>
            <a:pPr marL="0" indent="0">
              <a:buNone/>
            </a:pPr>
            <a:r>
              <a:rPr lang="en-US" dirty="0" smtClean="0"/>
              <a:t>https</a:t>
            </a:r>
            <a:r>
              <a:rPr lang="en-US" dirty="0"/>
              <a:t>://</a:t>
            </a:r>
            <a:r>
              <a:rPr lang="en-US" dirty="0" err="1"/>
              <a:t>www.ontasklearning.org</a:t>
            </a:r>
            <a:r>
              <a:rPr lang="en-US" dirty="0"/>
              <a:t>/</a:t>
            </a:r>
          </a:p>
        </p:txBody>
      </p:sp>
    </p:spTree>
    <p:extLst>
      <p:ext uri="{BB962C8B-B14F-4D97-AF65-F5344CB8AC3E}">
        <p14:creationId xmlns:p14="http://schemas.microsoft.com/office/powerpoint/2010/main" val="323493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210"/>
            <a:ext cx="8229600" cy="687428"/>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72182"/>
            <a:ext cx="2430608" cy="1595797"/>
          </a:xfrm>
          <a:prstGeom prst="rect">
            <a:avLst/>
          </a:prstGeom>
        </p:spPr>
      </p:pic>
      <p:pic>
        <p:nvPicPr>
          <p:cNvPr id="8" name="Picture 7" descr="15579458367_5f6dd448ba_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662" y="3148505"/>
            <a:ext cx="1981200" cy="1981200"/>
          </a:xfrm>
          <a:prstGeom prst="rect">
            <a:avLst/>
          </a:prstGeom>
        </p:spPr>
      </p:pic>
      <p:pic>
        <p:nvPicPr>
          <p:cNvPr id="10" name="Picture 2" descr="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726288" y="5876068"/>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pic>
        <p:nvPicPr>
          <p:cNvPr id="14" name="Picture 13"/>
          <p:cNvPicPr>
            <a:picLocks noChangeAspect="1"/>
          </p:cNvPicPr>
          <p:nvPr/>
        </p:nvPicPr>
        <p:blipFill>
          <a:blip r:embed="rId6"/>
          <a:stretch>
            <a:fillRect/>
          </a:stretch>
        </p:blipFill>
        <p:spPr>
          <a:xfrm>
            <a:off x="5565862" y="5129705"/>
            <a:ext cx="3123981" cy="787559"/>
          </a:xfrm>
          <a:prstGeom prst="rect">
            <a:avLst/>
          </a:prstGeom>
        </p:spPr>
      </p:pic>
      <p:cxnSp>
        <p:nvCxnSpPr>
          <p:cNvPr id="16" name="Elbow Connector 15"/>
          <p:cNvCxnSpPr/>
          <p:nvPr/>
        </p:nvCxnSpPr>
        <p:spPr>
          <a:xfrm>
            <a:off x="1496093" y="4122628"/>
            <a:ext cx="1931004" cy="591432"/>
          </a:xfrm>
          <a:prstGeom prst="bentConnector3">
            <a:avLst>
              <a:gd name="adj1" fmla="val 450"/>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a:off x="5723426" y="4122628"/>
            <a:ext cx="1783685" cy="1007077"/>
          </a:xfrm>
          <a:prstGeom prst="bentConnector3">
            <a:avLst>
              <a:gd name="adj1" fmla="val 99741"/>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457200" y="1600200"/>
            <a:ext cx="3335222" cy="55678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dirty="0" smtClean="0">
                <a:latin typeface="Avenir Heavy"/>
                <a:cs typeface="Avenir Heavy"/>
              </a:rPr>
              <a:t>Learning analytics</a:t>
            </a:r>
            <a:endParaRPr lang="en-US" sz="2800" dirty="0">
              <a:latin typeface="Avenir Heavy"/>
              <a:cs typeface="Avenir Heavy"/>
            </a:endParaRPr>
          </a:p>
        </p:txBody>
      </p:sp>
      <p:sp>
        <p:nvSpPr>
          <p:cNvPr id="23" name="Rounded Rectangle 22"/>
          <p:cNvSpPr/>
          <p:nvPr/>
        </p:nvSpPr>
        <p:spPr>
          <a:xfrm>
            <a:off x="5045688" y="2309243"/>
            <a:ext cx="3335222" cy="78707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dirty="0" smtClean="0">
                <a:latin typeface="Avenir Heavy"/>
                <a:cs typeface="Avenir Heavy"/>
              </a:rPr>
              <a:t>Formative assessment</a:t>
            </a:r>
            <a:endParaRPr lang="en-US" sz="2800" dirty="0">
              <a:latin typeface="Avenir Heavy"/>
              <a:cs typeface="Avenir Heavy"/>
            </a:endParaRPr>
          </a:p>
        </p:txBody>
      </p:sp>
    </p:spTree>
    <p:extLst>
      <p:ext uri="{BB962C8B-B14F-4D97-AF65-F5344CB8AC3E}">
        <p14:creationId xmlns:p14="http://schemas.microsoft.com/office/powerpoint/2010/main" val="1770086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Concep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564185"/>
          </a:xfrm>
          <a:prstGeom prst="rect">
            <a:avLst/>
          </a:prstGeom>
        </p:spPr>
      </p:pic>
    </p:spTree>
    <p:extLst>
      <p:ext uri="{BB962C8B-B14F-4D97-AF65-F5344CB8AC3E}">
        <p14:creationId xmlns:p14="http://schemas.microsoft.com/office/powerpoint/2010/main" val="2134465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11-08 at 9.07.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07231" cy="6858000"/>
          </a:xfrm>
          <a:prstGeom prst="rect">
            <a:avLst/>
          </a:prstGeom>
        </p:spPr>
      </p:pic>
    </p:spTree>
    <p:extLst>
      <p:ext uri="{BB962C8B-B14F-4D97-AF65-F5344CB8AC3E}">
        <p14:creationId xmlns:p14="http://schemas.microsoft.com/office/powerpoint/2010/main" val="2101079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latin typeface="Avenir Heavy"/>
                <a:cs typeface="Avenir Heavy"/>
              </a:rPr>
              <a:t>Data is not students</a:t>
            </a:r>
          </a:p>
        </p:txBody>
      </p:sp>
      <p:pic>
        <p:nvPicPr>
          <p:cNvPr id="4" name="Content Placeholder 3"/>
          <p:cNvPicPr>
            <a:picLocks noGrp="1" noChangeAspect="1"/>
          </p:cNvPicPr>
          <p:nvPr>
            <p:ph idx="1"/>
          </p:nvPr>
        </p:nvPicPr>
        <p:blipFill>
          <a:blip r:embed="rId3"/>
          <a:srcRect t="6950" b="6950"/>
          <a:stretch>
            <a:fillRect/>
          </a:stretch>
        </p:blipFill>
        <p:spPr/>
      </p:pic>
      <p:sp>
        <p:nvSpPr>
          <p:cNvPr id="5" name="TextBox 4"/>
          <p:cNvSpPr txBox="1"/>
          <p:nvPr/>
        </p:nvSpPr>
        <p:spPr>
          <a:xfrm>
            <a:off x="457200" y="6488355"/>
            <a:ext cx="5301451" cy="276999"/>
          </a:xfrm>
          <a:prstGeom prst="rect">
            <a:avLst/>
          </a:prstGeom>
          <a:noFill/>
        </p:spPr>
        <p:txBody>
          <a:bodyPr wrap="none" rtlCol="0">
            <a:spAutoFit/>
          </a:bodyPr>
          <a:lstStyle/>
          <a:p>
            <a:r>
              <a:rPr lang="en-US" sz="1200" dirty="0" smtClean="0"/>
              <a:t>http://</a:t>
            </a:r>
            <a:r>
              <a:rPr lang="en-US" sz="1200" dirty="0" err="1" smtClean="0"/>
              <a:t>www.tate.org.uk</a:t>
            </a:r>
            <a:r>
              <a:rPr lang="en-US" sz="1200" dirty="0" smtClean="0"/>
              <a:t>/context-comment/blogs/treachery-images-</a:t>
            </a:r>
            <a:r>
              <a:rPr lang="en-US" sz="1200" dirty="0" err="1" smtClean="0"/>
              <a:t>rene</a:t>
            </a:r>
            <a:r>
              <a:rPr lang="en-US" sz="1200" dirty="0" smtClean="0"/>
              <a:t>-</a:t>
            </a:r>
            <a:r>
              <a:rPr lang="en-US" sz="1200" dirty="0" err="1" smtClean="0"/>
              <a:t>magritte</a:t>
            </a:r>
            <a:endParaRPr lang="en-US" sz="1200" dirty="0"/>
          </a:p>
        </p:txBody>
      </p:sp>
    </p:spTree>
    <p:extLst>
      <p:ext uri="{BB962C8B-B14F-4D97-AF65-F5344CB8AC3E}">
        <p14:creationId xmlns:p14="http://schemas.microsoft.com/office/powerpoint/2010/main" val="3743632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US" b="1" dirty="0">
                <a:solidFill>
                  <a:srgbClr val="FF0000"/>
                </a:solidFill>
                <a:latin typeface="Helvetica"/>
                <a:cs typeface="Helvetica"/>
              </a:rPr>
              <a:t>S</a:t>
            </a:r>
            <a:r>
              <a:rPr lang="en-US" b="1" dirty="0">
                <a:solidFill>
                  <a:schemeClr val="bg1">
                    <a:lumMod val="50000"/>
                  </a:schemeClr>
                </a:solidFill>
                <a:latin typeface="Helvetica"/>
                <a:cs typeface="Helvetica"/>
              </a:rPr>
              <a:t>upporting</a:t>
            </a:r>
            <a:r>
              <a:rPr lang="en-US" b="1" dirty="0">
                <a:latin typeface="Helvetica"/>
                <a:cs typeface="Helvetica"/>
              </a:rPr>
              <a:t> </a:t>
            </a:r>
            <a:r>
              <a:rPr lang="en-US" b="1" dirty="0">
                <a:solidFill>
                  <a:srgbClr val="FFC000"/>
                </a:solidFill>
                <a:latin typeface="Helvetica"/>
                <a:cs typeface="Helvetica"/>
              </a:rPr>
              <a:t>H</a:t>
            </a:r>
            <a:r>
              <a:rPr lang="en-US" b="1" dirty="0">
                <a:solidFill>
                  <a:srgbClr val="7F7F7F"/>
                </a:solidFill>
                <a:latin typeface="Helvetica"/>
                <a:cs typeface="Helvetica"/>
              </a:rPr>
              <a:t>igher</a:t>
            </a:r>
            <a:r>
              <a:rPr lang="en-US" b="1" dirty="0">
                <a:latin typeface="Helvetica"/>
                <a:cs typeface="Helvetica"/>
              </a:rPr>
              <a:t> </a:t>
            </a:r>
            <a:r>
              <a:rPr lang="en-US" b="1" dirty="0">
                <a:solidFill>
                  <a:srgbClr val="0070C0"/>
                </a:solidFill>
                <a:latin typeface="Helvetica"/>
                <a:cs typeface="Helvetica"/>
              </a:rPr>
              <a:t>E</a:t>
            </a:r>
            <a:r>
              <a:rPr lang="en-US" b="1" dirty="0">
                <a:solidFill>
                  <a:srgbClr val="7F7F7F"/>
                </a:solidFill>
                <a:latin typeface="Helvetica"/>
                <a:cs typeface="Helvetica"/>
              </a:rPr>
              <a:t>ducation to </a:t>
            </a:r>
            <a:r>
              <a:rPr lang="en-US" b="1" dirty="0" smtClean="0">
                <a:solidFill>
                  <a:srgbClr val="00B050"/>
                </a:solidFill>
                <a:latin typeface="Helvetica"/>
                <a:cs typeface="Helvetica"/>
              </a:rPr>
              <a:t>I</a:t>
            </a:r>
            <a:r>
              <a:rPr lang="en-US" b="1" dirty="0" smtClean="0">
                <a:solidFill>
                  <a:srgbClr val="7F7F7F"/>
                </a:solidFill>
                <a:latin typeface="Helvetica"/>
                <a:cs typeface="Helvetica"/>
              </a:rPr>
              <a:t>ntegrate </a:t>
            </a:r>
            <a:r>
              <a:rPr lang="en-US" b="1" dirty="0">
                <a:solidFill>
                  <a:srgbClr val="7030A0"/>
                </a:solidFill>
                <a:latin typeface="Helvetica"/>
                <a:cs typeface="Helvetica"/>
              </a:rPr>
              <a:t>L</a:t>
            </a:r>
            <a:r>
              <a:rPr lang="en-US" b="1" dirty="0">
                <a:solidFill>
                  <a:srgbClr val="7F7F7F"/>
                </a:solidFill>
                <a:latin typeface="Helvetica"/>
                <a:cs typeface="Helvetica"/>
              </a:rPr>
              <a:t>earning </a:t>
            </a:r>
            <a:r>
              <a:rPr lang="en-US" b="1" dirty="0">
                <a:solidFill>
                  <a:schemeClr val="accent4">
                    <a:lumMod val="75000"/>
                  </a:schemeClr>
                </a:solidFill>
                <a:latin typeface="Helvetica"/>
                <a:cs typeface="Helvetica"/>
              </a:rPr>
              <a:t>A</a:t>
            </a:r>
            <a:r>
              <a:rPr lang="en-US" b="1" dirty="0">
                <a:solidFill>
                  <a:srgbClr val="7F7F7F"/>
                </a:solidFill>
                <a:latin typeface="Helvetica"/>
                <a:cs typeface="Helvetica"/>
              </a:rPr>
              <a:t>nalytics</a:t>
            </a:r>
          </a:p>
          <a:p>
            <a:r>
              <a:rPr lang="en-US" sz="1600" b="1" dirty="0">
                <a:latin typeface="Helvetica"/>
                <a:cs typeface="Helvetica"/>
              </a:rPr>
              <a:t>http://sheilaproject.eu</a:t>
            </a:r>
            <a:r>
              <a:rPr lang="en-US" sz="1600" b="1" dirty="0" smtClean="0">
                <a:latin typeface="Helvetica"/>
                <a:cs typeface="Helvetica"/>
              </a:rPr>
              <a:t>/</a:t>
            </a:r>
            <a:endParaRPr lang="en-GB" dirty="0"/>
          </a:p>
        </p:txBody>
      </p:sp>
      <p:pic>
        <p:nvPicPr>
          <p:cNvPr id="6" name="Picture 5"/>
          <p:cNvPicPr>
            <a:picLocks noChangeAspect="1"/>
          </p:cNvPicPr>
          <p:nvPr/>
        </p:nvPicPr>
        <p:blipFill>
          <a:blip r:embed="rId3"/>
          <a:stretch>
            <a:fillRect/>
          </a:stretch>
        </p:blipFill>
        <p:spPr>
          <a:xfrm>
            <a:off x="1966524" y="1711901"/>
            <a:ext cx="5752454" cy="145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18" y="140817"/>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eacea.ec.europa.eu/img/logos/erasmus_plus/eu_flag_co_funded_pos_%5Brgb%5D_le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6965" y="6137675"/>
            <a:ext cx="2156690" cy="6160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00478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5437"/>
            <a:ext cx="7886700" cy="808481"/>
          </a:xfrm>
        </p:spPr>
        <p:txBody>
          <a:bodyPr>
            <a:normAutofit fontScale="90000"/>
          </a:bodyPr>
          <a:lstStyle/>
          <a:p>
            <a:r>
              <a:rPr lang="en-US" b="1" dirty="0" smtClean="0">
                <a:solidFill>
                  <a:srgbClr val="FF0000"/>
                </a:solidFill>
                <a:latin typeface="Helvetica"/>
                <a:cs typeface="Helvetica"/>
              </a:rPr>
              <a:t>S</a:t>
            </a:r>
            <a:r>
              <a:rPr lang="en-US" b="1" dirty="0" smtClean="0">
                <a:solidFill>
                  <a:schemeClr val="bg1">
                    <a:lumMod val="50000"/>
                  </a:schemeClr>
                </a:solidFill>
                <a:latin typeface="Helvetica"/>
                <a:cs typeface="Helvetica"/>
              </a:rPr>
              <a:t>upporting</a:t>
            </a:r>
            <a:r>
              <a:rPr lang="en-US" b="1" dirty="0" smtClean="0">
                <a:latin typeface="Helvetica"/>
                <a:cs typeface="Helvetica"/>
              </a:rPr>
              <a:t> </a:t>
            </a:r>
            <a:r>
              <a:rPr lang="en-US" b="1" dirty="0">
                <a:solidFill>
                  <a:srgbClr val="FFC000"/>
                </a:solidFill>
                <a:latin typeface="Helvetica"/>
                <a:cs typeface="Helvetica"/>
              </a:rPr>
              <a:t>H</a:t>
            </a:r>
            <a:r>
              <a:rPr lang="en-US" b="1" dirty="0">
                <a:solidFill>
                  <a:srgbClr val="7F7F7F"/>
                </a:solidFill>
                <a:latin typeface="Helvetica"/>
                <a:cs typeface="Helvetica"/>
              </a:rPr>
              <a:t>igher</a:t>
            </a:r>
            <a:r>
              <a:rPr lang="en-US" b="1" dirty="0">
                <a:latin typeface="Helvetica"/>
                <a:cs typeface="Helvetica"/>
              </a:rPr>
              <a:t> </a:t>
            </a:r>
            <a:r>
              <a:rPr lang="en-US" b="1" dirty="0">
                <a:solidFill>
                  <a:srgbClr val="0070C0"/>
                </a:solidFill>
                <a:latin typeface="Helvetica"/>
                <a:cs typeface="Helvetica"/>
              </a:rPr>
              <a:t>E</a:t>
            </a:r>
            <a:r>
              <a:rPr lang="en-US" b="1" dirty="0">
                <a:solidFill>
                  <a:srgbClr val="7F7F7F"/>
                </a:solidFill>
                <a:latin typeface="Helvetica"/>
                <a:cs typeface="Helvetica"/>
              </a:rPr>
              <a:t>ducation to </a:t>
            </a:r>
            <a:r>
              <a:rPr lang="en-US" b="1" dirty="0">
                <a:solidFill>
                  <a:srgbClr val="00B050"/>
                </a:solidFill>
                <a:latin typeface="Helvetica"/>
                <a:cs typeface="Helvetica"/>
              </a:rPr>
              <a:t>I</a:t>
            </a:r>
            <a:r>
              <a:rPr lang="en-US" b="1" dirty="0">
                <a:solidFill>
                  <a:srgbClr val="7F7F7F"/>
                </a:solidFill>
                <a:latin typeface="Helvetica"/>
                <a:cs typeface="Helvetica"/>
              </a:rPr>
              <a:t>ntegrate </a:t>
            </a:r>
            <a:r>
              <a:rPr lang="en-US" b="1" dirty="0">
                <a:solidFill>
                  <a:srgbClr val="7030A0"/>
                </a:solidFill>
                <a:latin typeface="Helvetica"/>
                <a:cs typeface="Helvetica"/>
              </a:rPr>
              <a:t>L</a:t>
            </a:r>
            <a:r>
              <a:rPr lang="en-US" b="1" dirty="0">
                <a:solidFill>
                  <a:srgbClr val="7F7F7F"/>
                </a:solidFill>
                <a:latin typeface="Helvetica"/>
                <a:cs typeface="Helvetica"/>
              </a:rPr>
              <a:t>earning </a:t>
            </a:r>
            <a:r>
              <a:rPr lang="en-US" b="1" dirty="0" smtClean="0">
                <a:solidFill>
                  <a:schemeClr val="accent4">
                    <a:lumMod val="75000"/>
                  </a:schemeClr>
                </a:solidFill>
                <a:latin typeface="Helvetica"/>
                <a:cs typeface="Helvetica"/>
              </a:rPr>
              <a:t>A</a:t>
            </a:r>
            <a:r>
              <a:rPr lang="en-US" b="1" dirty="0" smtClean="0">
                <a:solidFill>
                  <a:srgbClr val="7F7F7F"/>
                </a:solidFill>
                <a:latin typeface="Helvetica"/>
                <a:cs typeface="Helvetica"/>
              </a:rPr>
              <a:t>nalytics</a:t>
            </a:r>
            <a:endParaRPr lang="en-GB" dirty="0"/>
          </a:p>
        </p:txBody>
      </p:sp>
      <p:sp>
        <p:nvSpPr>
          <p:cNvPr id="3" name="Content Placeholder 2"/>
          <p:cNvSpPr>
            <a:spLocks noGrp="1"/>
          </p:cNvSpPr>
          <p:nvPr>
            <p:ph idx="1"/>
          </p:nvPr>
        </p:nvSpPr>
        <p:spPr>
          <a:xfrm>
            <a:off x="628650" y="2914844"/>
            <a:ext cx="3788804" cy="3262118"/>
          </a:xfrm>
        </p:spPr>
        <p:txBody>
          <a:bodyPr/>
          <a:lstStyle/>
          <a:p>
            <a:r>
              <a:rPr lang="en-GB" dirty="0" smtClean="0"/>
              <a:t>The state of the art</a:t>
            </a:r>
          </a:p>
          <a:p>
            <a:r>
              <a:rPr lang="en-GB" dirty="0" smtClean="0"/>
              <a:t>Direct engagement with key stakeholders</a:t>
            </a:r>
          </a:p>
          <a:p>
            <a:r>
              <a:rPr lang="en-GB" dirty="0" smtClean="0"/>
              <a:t>A comprehensive policy framework</a:t>
            </a:r>
            <a:endParaRPr lang="en-GB" dirty="0"/>
          </a:p>
        </p:txBody>
      </p:sp>
      <p:pic>
        <p:nvPicPr>
          <p:cNvPr id="5"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eacea.ec.europa.eu/img/logos/erasmus_plus/eu_flag_co_funded_pos_%5Brgb%5D_le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5"/>
          <a:stretch>
            <a:fillRect/>
          </a:stretch>
        </p:blipFill>
        <p:spPr>
          <a:xfrm>
            <a:off x="7507111" y="114279"/>
            <a:ext cx="1541374" cy="388582"/>
          </a:xfrm>
          <a:prstGeom prst="rect">
            <a:avLst/>
          </a:prstGeom>
        </p:spPr>
      </p:pic>
      <p:sp>
        <p:nvSpPr>
          <p:cNvPr id="8" name="TextBox 7"/>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244" y="2769145"/>
            <a:ext cx="3508554" cy="3060276"/>
          </a:xfrm>
          <a:prstGeom prst="rect">
            <a:avLst/>
          </a:prstGeom>
        </p:spPr>
      </p:pic>
    </p:spTree>
    <p:extLst>
      <p:ext uri="{BB962C8B-B14F-4D97-AF65-F5344CB8AC3E}">
        <p14:creationId xmlns:p14="http://schemas.microsoft.com/office/powerpoint/2010/main" val="737008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555"/>
            <a:ext cx="8229600" cy="687428"/>
          </a:xfrm>
        </p:spPr>
        <p:txBody>
          <a:bodyPr>
            <a:noAutofit/>
          </a:bodyPr>
          <a:lstStyle/>
          <a:p>
            <a:r>
              <a:rPr lang="en-US" sz="4000" dirty="0">
                <a:solidFill>
                  <a:srgbClr val="002060"/>
                </a:solidFill>
                <a:latin typeface="Avenir Heavy"/>
                <a:cs typeface="Avenir Heavy"/>
              </a:rPr>
              <a:t>Methodology</a:t>
            </a:r>
          </a:p>
        </p:txBody>
      </p:sp>
      <p:sp>
        <p:nvSpPr>
          <p:cNvPr id="3" name="Content Placeholder 2"/>
          <p:cNvSpPr>
            <a:spLocks noGrp="1"/>
          </p:cNvSpPr>
          <p:nvPr>
            <p:ph idx="1"/>
          </p:nvPr>
        </p:nvSpPr>
        <p:spPr>
          <a:xfrm>
            <a:off x="457200" y="1896061"/>
            <a:ext cx="8229600" cy="4230102"/>
          </a:xfrm>
        </p:spPr>
        <p:txBody>
          <a:bodyPr/>
          <a:lstStyle/>
          <a:p>
            <a:endParaRPr lang="en-US" dirty="0"/>
          </a:p>
        </p:txBody>
      </p:sp>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cea.ec.europa.eu/img/logos/erasmus_plus/eu_flag_co_funded_pos_%5Brgb%5D_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stretch>
            <a:fillRect/>
          </a:stretch>
        </p:blipFill>
        <p:spPr>
          <a:xfrm>
            <a:off x="7507111" y="114279"/>
            <a:ext cx="1541374" cy="388582"/>
          </a:xfrm>
          <a:prstGeom prst="rect">
            <a:avLst/>
          </a:prstGeom>
        </p:spPr>
      </p:pic>
      <p:sp>
        <p:nvSpPr>
          <p:cNvPr id="7" name="TextBox 6"/>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graphicFrame>
        <p:nvGraphicFramePr>
          <p:cNvPr id="10" name="Diagram 9"/>
          <p:cNvGraphicFramePr/>
          <p:nvPr>
            <p:extLst>
              <p:ext uri="{D42A27DB-BD31-4B8C-83A1-F6EECF244321}">
                <p14:modId xmlns:p14="http://schemas.microsoft.com/office/powerpoint/2010/main" val="3070280541"/>
              </p:ext>
            </p:extLst>
          </p:nvPr>
        </p:nvGraphicFramePr>
        <p:xfrm>
          <a:off x="1524000" y="2112963"/>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Line Callout 1 (No Border) 10"/>
          <p:cNvSpPr/>
          <p:nvPr/>
        </p:nvSpPr>
        <p:spPr>
          <a:xfrm>
            <a:off x="457200" y="3726425"/>
            <a:ext cx="1573161" cy="837075"/>
          </a:xfrm>
          <a:prstGeom prst="callout1">
            <a:avLst>
              <a:gd name="adj1" fmla="val 56337"/>
              <a:gd name="adj2" fmla="val 106230"/>
              <a:gd name="adj3" fmla="val 94881"/>
              <a:gd name="adj4" fmla="val 174289"/>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2400" dirty="0" smtClean="0"/>
              <a:t>Survey</a:t>
            </a:r>
          </a:p>
          <a:p>
            <a:pPr marL="285750" indent="-285750">
              <a:buFont typeface="Arial" panose="020B0604020202020204" pitchFamily="34" charset="0"/>
              <a:buChar char="•"/>
            </a:pPr>
            <a:r>
              <a:rPr lang="en-GB" sz="2400" dirty="0" smtClean="0"/>
              <a:t>Focus groups</a:t>
            </a:r>
          </a:p>
          <a:p>
            <a:pPr marL="285750" indent="-285750">
              <a:buFont typeface="Arial" panose="020B0604020202020204" pitchFamily="34" charset="0"/>
              <a:buChar char="•"/>
            </a:pPr>
            <a:r>
              <a:rPr lang="en-GB" sz="2400" dirty="0" smtClean="0"/>
              <a:t>4 HEIs</a:t>
            </a:r>
            <a:endParaRPr lang="en-GB" sz="2800" dirty="0"/>
          </a:p>
        </p:txBody>
      </p:sp>
      <p:cxnSp>
        <p:nvCxnSpPr>
          <p:cNvPr id="12" name="Straight Connector 11"/>
          <p:cNvCxnSpPr/>
          <p:nvPr/>
        </p:nvCxnSpPr>
        <p:spPr>
          <a:xfrm>
            <a:off x="2123768" y="4144963"/>
            <a:ext cx="3244645" cy="38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ine Callout 1 (No Border) 12"/>
          <p:cNvSpPr/>
          <p:nvPr/>
        </p:nvSpPr>
        <p:spPr>
          <a:xfrm>
            <a:off x="5903140" y="2158656"/>
            <a:ext cx="2905432" cy="1396182"/>
          </a:xfrm>
          <a:prstGeom prst="callout1">
            <a:avLst>
              <a:gd name="adj1" fmla="val 18750"/>
              <a:gd name="adj2" fmla="val -8333"/>
              <a:gd name="adj3" fmla="val 52641"/>
              <a:gd name="adj4" fmla="val -3566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2000" dirty="0" smtClean="0"/>
              <a:t>64 Interviews with 51 HEIs across 16 countries in Europe</a:t>
            </a:r>
          </a:p>
          <a:p>
            <a:pPr marL="285750" indent="-285750">
              <a:buFont typeface="Arial" panose="020B0604020202020204" pitchFamily="34" charset="0"/>
              <a:buChar char="•"/>
            </a:pPr>
            <a:r>
              <a:rPr lang="en-GB" sz="2000" dirty="0" smtClean="0"/>
              <a:t>An institutional survey completed by 46 HEIs across 22 countries in Europe.</a:t>
            </a:r>
            <a:endParaRPr lang="en-GB" sz="2000" dirty="0"/>
          </a:p>
        </p:txBody>
      </p:sp>
    </p:spTree>
    <p:extLst>
      <p:ext uri="{BB962C8B-B14F-4D97-AF65-F5344CB8AC3E}">
        <p14:creationId xmlns:p14="http://schemas.microsoft.com/office/powerpoint/2010/main" val="397988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0210"/>
            <a:ext cx="7886700" cy="960479"/>
          </a:xfrm>
        </p:spPr>
        <p:txBody>
          <a:bodyPr>
            <a:normAutofit/>
          </a:bodyPr>
          <a:lstStyle/>
          <a:p>
            <a:r>
              <a:rPr lang="en-GB" sz="4000" dirty="0">
                <a:solidFill>
                  <a:srgbClr val="002060"/>
                </a:solidFill>
                <a:latin typeface="Avenir Heavy"/>
                <a:cs typeface="Avenir Heavy"/>
              </a:rPr>
              <a:t>Interests – senior managers</a:t>
            </a:r>
          </a:p>
        </p:txBody>
      </p:sp>
      <p:sp>
        <p:nvSpPr>
          <p:cNvPr id="3" name="Content Placeholder 2"/>
          <p:cNvSpPr>
            <a:spLocks noGrp="1"/>
          </p:cNvSpPr>
          <p:nvPr>
            <p:ph idx="1"/>
          </p:nvPr>
        </p:nvSpPr>
        <p:spPr>
          <a:xfrm>
            <a:off x="4713668" y="2073499"/>
            <a:ext cx="3801682" cy="4103464"/>
          </a:xfrm>
        </p:spPr>
        <p:txBody>
          <a:bodyPr>
            <a:noAutofit/>
          </a:bodyPr>
          <a:lstStyle/>
          <a:p>
            <a:r>
              <a:rPr lang="en-GB" sz="2000" dirty="0" smtClean="0"/>
              <a:t>To </a:t>
            </a:r>
            <a:r>
              <a:rPr lang="en-GB" sz="2000" dirty="0"/>
              <a:t>improve student learning performance (16%)</a:t>
            </a:r>
          </a:p>
          <a:p>
            <a:r>
              <a:rPr lang="en-GB" sz="2000" dirty="0" smtClean="0"/>
              <a:t>To </a:t>
            </a:r>
            <a:r>
              <a:rPr lang="en-GB" sz="2000" dirty="0"/>
              <a:t>improve student satisfaction (13%)</a:t>
            </a:r>
          </a:p>
          <a:p>
            <a:r>
              <a:rPr lang="en-GB" sz="2000" dirty="0" smtClean="0"/>
              <a:t>To </a:t>
            </a:r>
            <a:r>
              <a:rPr lang="en-GB" sz="2000" dirty="0"/>
              <a:t>improve teaching excellence (13%)</a:t>
            </a:r>
          </a:p>
          <a:p>
            <a:r>
              <a:rPr lang="en-GB" sz="2000" dirty="0" smtClean="0"/>
              <a:t>To </a:t>
            </a:r>
            <a:r>
              <a:rPr lang="en-GB" sz="2000" dirty="0"/>
              <a:t>improve student retention (11%)</a:t>
            </a:r>
          </a:p>
          <a:p>
            <a:r>
              <a:rPr lang="en-GB" sz="2000" dirty="0" smtClean="0"/>
              <a:t>To </a:t>
            </a:r>
            <a:r>
              <a:rPr lang="en-GB" sz="2000" dirty="0"/>
              <a:t>explore what learning analytics can do for our institution/ staff/ students (10%)</a:t>
            </a:r>
          </a:p>
        </p:txBody>
      </p:sp>
      <p:pic>
        <p:nvPicPr>
          <p:cNvPr id="4"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cea.ec.europa.eu/img/logos/erasmus_plus/eu_flag_co_funded_pos_%5Brgb%5D_le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5"/>
          <a:stretch>
            <a:fillRect/>
          </a:stretch>
        </p:blipFill>
        <p:spPr>
          <a:xfrm>
            <a:off x="7507111" y="114279"/>
            <a:ext cx="1541374" cy="388582"/>
          </a:xfrm>
          <a:prstGeom prst="rect">
            <a:avLst/>
          </a:prstGeom>
        </p:spPr>
      </p:pic>
      <p:sp>
        <p:nvSpPr>
          <p:cNvPr id="7" name="TextBox 6"/>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graphicFrame>
        <p:nvGraphicFramePr>
          <p:cNvPr id="9" name="Diagram 8"/>
          <p:cNvGraphicFramePr/>
          <p:nvPr>
            <p:extLst>
              <p:ext uri="{D42A27DB-BD31-4B8C-83A1-F6EECF244321}">
                <p14:modId xmlns:p14="http://schemas.microsoft.com/office/powerpoint/2010/main" val="1288576572"/>
              </p:ext>
            </p:extLst>
          </p:nvPr>
        </p:nvGraphicFramePr>
        <p:xfrm>
          <a:off x="833646" y="2481412"/>
          <a:ext cx="3880022" cy="30397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66012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0210"/>
            <a:ext cx="7886700" cy="960479"/>
          </a:xfrm>
        </p:spPr>
        <p:txBody>
          <a:bodyPr>
            <a:normAutofit/>
          </a:bodyPr>
          <a:lstStyle/>
          <a:p>
            <a:r>
              <a:rPr lang="en-GB" sz="4000" dirty="0">
                <a:solidFill>
                  <a:srgbClr val="002060"/>
                </a:solidFill>
                <a:latin typeface="Avenir Heavy"/>
                <a:cs typeface="Avenir Heavy"/>
              </a:rPr>
              <a:t>Interests – teaching staff</a:t>
            </a:r>
          </a:p>
        </p:txBody>
      </p:sp>
      <p:sp>
        <p:nvSpPr>
          <p:cNvPr id="3" name="Content Placeholder 2"/>
          <p:cNvSpPr>
            <a:spLocks noGrp="1"/>
          </p:cNvSpPr>
          <p:nvPr>
            <p:ph idx="1"/>
          </p:nvPr>
        </p:nvSpPr>
        <p:spPr>
          <a:xfrm>
            <a:off x="457200" y="2122197"/>
            <a:ext cx="8229600" cy="4003966"/>
          </a:xfrm>
        </p:spPr>
        <p:txBody>
          <a:bodyPr/>
          <a:lstStyle/>
          <a:p>
            <a:r>
              <a:rPr lang="en-GB" dirty="0" smtClean="0"/>
              <a:t>An overview of student attendance, submission of assignments, access to coursework and resources, and performance.</a:t>
            </a:r>
          </a:p>
          <a:p>
            <a:r>
              <a:rPr lang="en-GB" dirty="0" smtClean="0"/>
              <a:t>Inform course design.</a:t>
            </a:r>
          </a:p>
          <a:p>
            <a:r>
              <a:rPr lang="en-GB" dirty="0" smtClean="0"/>
              <a:t>Manage a big class.</a:t>
            </a:r>
          </a:p>
          <a:p>
            <a:r>
              <a:rPr lang="en-GB" dirty="0" smtClean="0"/>
              <a:t>Know ‘why’ students struggle.</a:t>
            </a:r>
            <a:endParaRPr lang="en-GB" dirty="0"/>
          </a:p>
        </p:txBody>
      </p:sp>
      <p:pic>
        <p:nvPicPr>
          <p:cNvPr id="4"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cea.ec.europa.eu/img/logos/erasmus_plus/eu_flag_co_funded_pos_%5Brgb%5D_le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5"/>
          <a:stretch>
            <a:fillRect/>
          </a:stretch>
        </p:blipFill>
        <p:spPr>
          <a:xfrm>
            <a:off x="7507111" y="114279"/>
            <a:ext cx="1541374" cy="388582"/>
          </a:xfrm>
          <a:prstGeom prst="rect">
            <a:avLst/>
          </a:prstGeom>
        </p:spPr>
      </p:pic>
      <p:sp>
        <p:nvSpPr>
          <p:cNvPr id="7" name="TextBox 6"/>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spTree>
    <p:extLst>
      <p:ext uri="{BB962C8B-B14F-4D97-AF65-F5344CB8AC3E}">
        <p14:creationId xmlns:p14="http://schemas.microsoft.com/office/powerpoint/2010/main" val="2090590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555"/>
            <a:ext cx="8229600" cy="687428"/>
          </a:xfrm>
        </p:spPr>
        <p:txBody>
          <a:bodyPr>
            <a:noAutofit/>
          </a:bodyPr>
          <a:lstStyle/>
          <a:p>
            <a:r>
              <a:rPr lang="en-US" dirty="0">
                <a:solidFill>
                  <a:srgbClr val="002060"/>
                </a:solidFill>
                <a:latin typeface="Avenir Heavy"/>
                <a:cs typeface="Avenir Heavy"/>
              </a:rPr>
              <a:t>Student expectations</a:t>
            </a:r>
          </a:p>
        </p:txBody>
      </p:sp>
      <p:sp>
        <p:nvSpPr>
          <p:cNvPr id="3" name="Content Placeholder 2"/>
          <p:cNvSpPr>
            <a:spLocks noGrp="1"/>
          </p:cNvSpPr>
          <p:nvPr>
            <p:ph idx="1"/>
          </p:nvPr>
        </p:nvSpPr>
        <p:spPr>
          <a:xfrm>
            <a:off x="457200" y="1896061"/>
            <a:ext cx="8229600" cy="4230102"/>
          </a:xfrm>
        </p:spPr>
        <p:txBody>
          <a:bodyPr>
            <a:normAutofit fontScale="92500"/>
          </a:bodyPr>
          <a:lstStyle/>
          <a:p>
            <a:pPr marL="0" indent="0">
              <a:buNone/>
            </a:pPr>
            <a:r>
              <a:rPr lang="en-GB" sz="3600" dirty="0"/>
              <a:t>Personalised approach</a:t>
            </a:r>
          </a:p>
          <a:p>
            <a:r>
              <a:rPr lang="en-GB" dirty="0"/>
              <a:t>Inform teaching support and curriculum design.</a:t>
            </a:r>
          </a:p>
          <a:p>
            <a:r>
              <a:rPr lang="en-US" dirty="0"/>
              <a:t>Support a widening access policy.</a:t>
            </a:r>
          </a:p>
          <a:p>
            <a:r>
              <a:rPr lang="en-US" dirty="0"/>
              <a:t>Support students at all achievement levels to improve learning.  </a:t>
            </a:r>
          </a:p>
          <a:p>
            <a:r>
              <a:rPr lang="en-US" dirty="0"/>
              <a:t>Assist with transitions from pre-tertiary education to higher education, and from higher education to employment.</a:t>
            </a:r>
            <a:endParaRPr lang="en-GB" dirty="0"/>
          </a:p>
          <a:p>
            <a:endParaRPr lang="en-US" dirty="0"/>
          </a:p>
        </p:txBody>
      </p:sp>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cea.ec.europa.eu/img/logos/erasmus_plus/eu_flag_co_funded_pos_%5Brgb%5D_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stretch>
            <a:fillRect/>
          </a:stretch>
        </p:blipFill>
        <p:spPr>
          <a:xfrm>
            <a:off x="7507111" y="114279"/>
            <a:ext cx="1541374" cy="388582"/>
          </a:xfrm>
          <a:prstGeom prst="rect">
            <a:avLst/>
          </a:prstGeom>
        </p:spPr>
      </p:pic>
      <p:sp>
        <p:nvSpPr>
          <p:cNvPr id="7" name="TextBox 6"/>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spTree>
    <p:extLst>
      <p:ext uri="{BB962C8B-B14F-4D97-AF65-F5344CB8AC3E}">
        <p14:creationId xmlns:p14="http://schemas.microsoft.com/office/powerpoint/2010/main" val="3979888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555"/>
            <a:ext cx="8229600" cy="687428"/>
          </a:xfrm>
        </p:spPr>
        <p:txBody>
          <a:bodyPr>
            <a:noAutofit/>
          </a:bodyPr>
          <a:lstStyle/>
          <a:p>
            <a:r>
              <a:rPr lang="en-GB" dirty="0">
                <a:solidFill>
                  <a:srgbClr val="002060"/>
                </a:solidFill>
                <a:latin typeface="Avenir Heavy"/>
                <a:cs typeface="Avenir Heavy"/>
              </a:rPr>
              <a:t>SHEILA policy framework</a:t>
            </a:r>
            <a:endParaRPr lang="en-US" dirty="0">
              <a:solidFill>
                <a:srgbClr val="002060"/>
              </a:solidFill>
              <a:latin typeface="Avenir Heavy"/>
              <a:cs typeface="Avenir Heavy"/>
            </a:endParaRPr>
          </a:p>
        </p:txBody>
      </p:sp>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cea.ec.europa.eu/img/logos/erasmus_plus/eu_flag_co_funded_pos_%5Brgb%5D_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stretch>
            <a:fillRect/>
          </a:stretch>
        </p:blipFill>
        <p:spPr>
          <a:xfrm>
            <a:off x="7507111" y="114279"/>
            <a:ext cx="1541374" cy="388582"/>
          </a:xfrm>
          <a:prstGeom prst="rect">
            <a:avLst/>
          </a:prstGeom>
        </p:spPr>
      </p:pic>
      <p:sp>
        <p:nvSpPr>
          <p:cNvPr id="7" name="TextBox 6"/>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pic>
        <p:nvPicPr>
          <p:cNvPr id="9" name="Content Placeholder 8" descr="SHEILA policy framework diagram.PNG"/>
          <p:cNvPicPr>
            <a:picLocks noGrp="1" noChangeAspect="1"/>
          </p:cNvPicPr>
          <p:nvPr>
            <p:ph idx="1"/>
          </p:nvPr>
        </p:nvPicPr>
        <p:blipFill>
          <a:blip r:embed="rId5">
            <a:extLst>
              <a:ext uri="{28A0092B-C50C-407E-A947-70E740481C1C}">
                <a14:useLocalDpi xmlns:a14="http://schemas.microsoft.com/office/drawing/2010/main" val="0"/>
              </a:ext>
            </a:extLst>
          </a:blip>
          <a:srcRect l="-29010" r="-29010"/>
          <a:stretch>
            <a:fillRect/>
          </a:stretch>
        </p:blipFill>
        <p:spPr/>
      </p:pic>
    </p:spTree>
    <p:extLst>
      <p:ext uri="{BB962C8B-B14F-4D97-AF65-F5344CB8AC3E}">
        <p14:creationId xmlns:p14="http://schemas.microsoft.com/office/powerpoint/2010/main" val="286745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411"/>
          </a:xfrm>
        </p:spPr>
        <p:txBody>
          <a:bodyPr>
            <a:normAutofit/>
          </a:bodyPr>
          <a:lstStyle/>
          <a:p>
            <a:r>
              <a:rPr lang="en-US" sz="4000" dirty="0">
                <a:solidFill>
                  <a:srgbClr val="002060"/>
                </a:solidFill>
                <a:latin typeface="Avenir Heavy"/>
                <a:cs typeface="Avenir Heavy"/>
              </a:rPr>
              <a:t>Are my students happy?</a:t>
            </a:r>
          </a:p>
        </p:txBody>
      </p:sp>
      <p:pic>
        <p:nvPicPr>
          <p:cNvPr id="7" name="Content Placeholder 6" descr="user-feedback-tools-comic.png"/>
          <p:cNvPicPr>
            <a:picLocks noGrp="1" noChangeAspect="1"/>
          </p:cNvPicPr>
          <p:nvPr>
            <p:ph idx="1"/>
          </p:nvPr>
        </p:nvPicPr>
        <p:blipFill>
          <a:blip r:embed="rId3">
            <a:extLst>
              <a:ext uri="{28A0092B-C50C-407E-A947-70E740481C1C}">
                <a14:useLocalDpi xmlns:a14="http://schemas.microsoft.com/office/drawing/2010/main" val="0"/>
              </a:ext>
            </a:extLst>
          </a:blip>
          <a:srcRect t="14519" b="14519"/>
          <a:stretch>
            <a:fillRect/>
          </a:stretch>
        </p:blipFill>
        <p:spPr>
          <a:xfrm>
            <a:off x="887222" y="1577112"/>
            <a:ext cx="7410875" cy="4670816"/>
          </a:xfrm>
        </p:spPr>
      </p:pic>
      <p:sp>
        <p:nvSpPr>
          <p:cNvPr id="6" name="TextBox 5"/>
          <p:cNvSpPr txBox="1"/>
          <p:nvPr/>
        </p:nvSpPr>
        <p:spPr>
          <a:xfrm>
            <a:off x="457199" y="6331799"/>
            <a:ext cx="8686801" cy="307777"/>
          </a:xfrm>
          <a:prstGeom prst="rect">
            <a:avLst/>
          </a:prstGeom>
          <a:noFill/>
        </p:spPr>
        <p:txBody>
          <a:bodyPr wrap="square" rtlCol="0">
            <a:spAutoFit/>
          </a:bodyPr>
          <a:lstStyle/>
          <a:p>
            <a:r>
              <a:rPr lang="en-US" sz="1400" dirty="0" smtClean="0"/>
              <a:t>https://</a:t>
            </a:r>
            <a:r>
              <a:rPr lang="en-US" sz="1400" dirty="0" err="1" smtClean="0"/>
              <a:t>unbounce.com</a:t>
            </a:r>
            <a:r>
              <a:rPr lang="en-US" sz="1400" dirty="0" smtClean="0"/>
              <a:t>/conversion-rate-optimization/the-top-10-user-feedback-tools-for-improving-conversion/</a:t>
            </a:r>
            <a:endParaRPr lang="en-US" sz="1400" dirty="0"/>
          </a:p>
        </p:txBody>
      </p:sp>
    </p:spTree>
    <p:extLst>
      <p:ext uri="{BB962C8B-B14F-4D97-AF65-F5344CB8AC3E}">
        <p14:creationId xmlns:p14="http://schemas.microsoft.com/office/powerpoint/2010/main" val="1668897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555"/>
            <a:ext cx="8229600" cy="687428"/>
          </a:xfrm>
        </p:spPr>
        <p:txBody>
          <a:bodyPr>
            <a:noAutofit/>
          </a:bodyPr>
          <a:lstStyle/>
          <a:p>
            <a:endParaRPr lang="en-US" dirty="0">
              <a:solidFill>
                <a:srgbClr val="002060"/>
              </a:solidFill>
              <a:latin typeface="Avenir Heavy"/>
              <a:cs typeface="Avenir Heavy"/>
            </a:endParaRPr>
          </a:p>
        </p:txBody>
      </p:sp>
      <p:sp>
        <p:nvSpPr>
          <p:cNvPr id="3" name="Content Placeholder 2"/>
          <p:cNvSpPr>
            <a:spLocks noGrp="1"/>
          </p:cNvSpPr>
          <p:nvPr>
            <p:ph idx="1"/>
          </p:nvPr>
        </p:nvSpPr>
        <p:spPr>
          <a:xfrm>
            <a:off x="2288004" y="4487923"/>
            <a:ext cx="4858754" cy="1638239"/>
          </a:xfrm>
        </p:spPr>
        <p:txBody>
          <a:bodyPr>
            <a:normAutofit fontScale="92500" lnSpcReduction="10000"/>
          </a:bodyPr>
          <a:lstStyle/>
          <a:p>
            <a:pPr marL="0" indent="0" algn="ctr">
              <a:buNone/>
            </a:pPr>
            <a:r>
              <a:rPr lang="en-US" b="1" dirty="0" smtClean="0"/>
              <a:t>Yi-Shan Tsai</a:t>
            </a:r>
          </a:p>
          <a:p>
            <a:pPr marL="0" indent="0" algn="ctr">
              <a:buNone/>
            </a:pPr>
            <a:r>
              <a:rPr lang="en-US" dirty="0" err="1" smtClean="0"/>
              <a:t>yi-shan.tsai@ed.ac.uk</a:t>
            </a:r>
            <a:endParaRPr lang="en-US" dirty="0" smtClean="0"/>
          </a:p>
          <a:p>
            <a:pPr marL="0" indent="0" algn="ctr">
              <a:buNone/>
            </a:pPr>
            <a:r>
              <a:rPr lang="en-US" dirty="0" smtClean="0"/>
              <a:t>@</a:t>
            </a:r>
            <a:r>
              <a:rPr lang="en-US" dirty="0" err="1" smtClean="0"/>
              <a:t>yi_shan_tsai</a:t>
            </a:r>
            <a:endParaRPr lang="en-US" dirty="0" smtClean="0"/>
          </a:p>
          <a:p>
            <a:pPr algn="ctr"/>
            <a:endParaRPr lang="en-US" dirty="0"/>
          </a:p>
        </p:txBody>
      </p:sp>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cea.ec.europa.eu/img/logos/erasmus_plus/eu_flag_co_funded_pos_%5Brgb%5D_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966" y="6137678"/>
            <a:ext cx="2156691" cy="6160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stretch>
            <a:fillRect/>
          </a:stretch>
        </p:blipFill>
        <p:spPr>
          <a:xfrm>
            <a:off x="7507111" y="114279"/>
            <a:ext cx="1541374" cy="388582"/>
          </a:xfrm>
          <a:prstGeom prst="rect">
            <a:avLst/>
          </a:prstGeom>
        </p:spPr>
      </p:pic>
      <p:sp>
        <p:nvSpPr>
          <p:cNvPr id="7" name="TextBox 6"/>
          <p:cNvSpPr txBox="1"/>
          <p:nvPr/>
        </p:nvSpPr>
        <p:spPr>
          <a:xfrm>
            <a:off x="7571506" y="468600"/>
            <a:ext cx="1561646" cy="261610"/>
          </a:xfrm>
          <a:prstGeom prst="rect">
            <a:avLst/>
          </a:prstGeom>
          <a:noFill/>
        </p:spPr>
        <p:txBody>
          <a:bodyPr wrap="none" rtlCol="0">
            <a:spAutoFit/>
          </a:bodyPr>
          <a:lstStyle/>
          <a:p>
            <a:r>
              <a:rPr lang="en-US" sz="1100" dirty="0" smtClean="0">
                <a:latin typeface="Helvetica"/>
                <a:cs typeface="Helvetica"/>
              </a:rPr>
              <a:t>http://sheilaproject.eu/</a:t>
            </a:r>
            <a:endParaRPr lang="en-GB" dirty="0" smtClean="0"/>
          </a:p>
        </p:txBody>
      </p:sp>
      <p:sp>
        <p:nvSpPr>
          <p:cNvPr id="8" name="Title 1"/>
          <p:cNvSpPr txBox="1">
            <a:spLocks/>
          </p:cNvSpPr>
          <p:nvPr/>
        </p:nvSpPr>
        <p:spPr>
          <a:xfrm>
            <a:off x="1006951" y="1608983"/>
            <a:ext cx="3550918" cy="2146695"/>
          </a:xfrm>
          <a:prstGeom prst="rect">
            <a:avLst/>
          </a:prstGeom>
          <a:solidFill>
            <a:srgbClr val="ED8917"/>
          </a:solidFill>
          <a:ln w="28575">
            <a:solidFill>
              <a:srgbClr val="0070C0"/>
            </a:solidFill>
            <a:prstDash val="lgDash"/>
          </a:ln>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8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GB"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634" y="1750296"/>
            <a:ext cx="3274920" cy="1874060"/>
          </a:xfrm>
          <a:prstGeom prst="rect">
            <a:avLst/>
          </a:prstGeom>
        </p:spPr>
      </p:pic>
      <p:sp>
        <p:nvSpPr>
          <p:cNvPr id="10" name="Title 1"/>
          <p:cNvSpPr txBox="1">
            <a:spLocks/>
          </p:cNvSpPr>
          <p:nvPr/>
        </p:nvSpPr>
        <p:spPr>
          <a:xfrm>
            <a:off x="4934377" y="1608983"/>
            <a:ext cx="3550918" cy="2146695"/>
          </a:xfrm>
          <a:prstGeom prst="rect">
            <a:avLst/>
          </a:prstGeom>
          <a:solidFill>
            <a:srgbClr val="C2F3C3"/>
          </a:solidFill>
          <a:ln w="28575">
            <a:solidFill>
              <a:srgbClr val="0070C0"/>
            </a:solidFill>
            <a:prstDash val="lgDash"/>
          </a:ln>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latin typeface="+mn-lt"/>
                <a:ea typeface="+mn-ea"/>
                <a:cs typeface="+mn-cs"/>
              </a:rPr>
              <a:t>Training event:</a:t>
            </a:r>
          </a:p>
          <a:p>
            <a:pPr algn="l"/>
            <a:r>
              <a:rPr lang="en-GB" sz="3000" dirty="0">
                <a:latin typeface="+mn-lt"/>
                <a:ea typeface="+mn-ea"/>
                <a:cs typeface="+mn-cs"/>
              </a:rPr>
              <a:t>Learning analytics: what has data ever done for me? (http://</a:t>
            </a:r>
            <a:r>
              <a:rPr lang="en-GB" sz="3000" dirty="0" err="1">
                <a:latin typeface="+mn-lt"/>
                <a:ea typeface="+mn-ea"/>
                <a:cs typeface="+mn-cs"/>
              </a:rPr>
              <a:t>edin.ac</a:t>
            </a:r>
            <a:r>
              <a:rPr lang="en-GB" sz="3000" dirty="0">
                <a:latin typeface="+mn-lt"/>
                <a:ea typeface="+mn-ea"/>
                <a:cs typeface="+mn-cs"/>
              </a:rPr>
              <a:t>/2m59yxZ)</a:t>
            </a:r>
            <a:endParaRPr lang="en-GB" sz="3000" dirty="0" smtClean="0">
              <a:latin typeface="+mn-lt"/>
              <a:ea typeface="+mn-ea"/>
              <a:cs typeface="+mn-cs"/>
            </a:endParaRPr>
          </a:p>
          <a:p>
            <a:pPr marL="457200" indent="-457200" algn="l">
              <a:buFont typeface="Arial"/>
              <a:buChar char="•"/>
            </a:pPr>
            <a:r>
              <a:rPr lang="en-GB" sz="3000" dirty="0" smtClean="0">
                <a:latin typeface="+mn-lt"/>
                <a:ea typeface="+mn-ea"/>
                <a:cs typeface="+mn-cs"/>
              </a:rPr>
              <a:t>Time: 10</a:t>
            </a:r>
            <a:r>
              <a:rPr lang="en-GB" sz="3000" baseline="30000" dirty="0" smtClean="0">
                <a:latin typeface="+mn-lt"/>
                <a:ea typeface="+mn-ea"/>
                <a:cs typeface="+mn-cs"/>
              </a:rPr>
              <a:t>th</a:t>
            </a:r>
            <a:r>
              <a:rPr lang="en-GB" sz="3000" dirty="0" smtClean="0">
                <a:latin typeface="+mn-lt"/>
                <a:ea typeface="+mn-ea"/>
                <a:cs typeface="+mn-cs"/>
              </a:rPr>
              <a:t> Nov 2017 (2-4pm)</a:t>
            </a:r>
          </a:p>
          <a:p>
            <a:pPr marL="457200" indent="-457200" algn="l">
              <a:buFont typeface="Arial"/>
              <a:buChar char="•"/>
            </a:pPr>
            <a:r>
              <a:rPr lang="en-GB" sz="3000" dirty="0" smtClean="0">
                <a:latin typeface="+mn-lt"/>
                <a:ea typeface="+mn-ea"/>
                <a:cs typeface="+mn-cs"/>
              </a:rPr>
              <a:t>Place: 1.21 Paterson’s Land (Moray House)</a:t>
            </a:r>
            <a:endParaRPr lang="en-GB" sz="4000" dirty="0">
              <a:solidFill>
                <a:srgbClr val="002060"/>
              </a:solidFill>
              <a:latin typeface="Avenir Heavy"/>
              <a:cs typeface="Avenir Heavy"/>
            </a:endParaRPr>
          </a:p>
          <a:p>
            <a:pPr algn="l"/>
            <a:r>
              <a:rPr lang="en-GB" sz="3100" smtClean="0">
                <a:solidFill>
                  <a:srgbClr val="FF0000"/>
                </a:solidFill>
                <a:latin typeface="+mn-lt"/>
                <a:ea typeface="+mn-ea"/>
                <a:cs typeface="+mn-cs"/>
              </a:rPr>
              <a:t>* Bring </a:t>
            </a:r>
            <a:r>
              <a:rPr lang="en-GB" sz="3100" dirty="0">
                <a:solidFill>
                  <a:srgbClr val="FF0000"/>
                </a:solidFill>
                <a:latin typeface="+mn-lt"/>
                <a:ea typeface="+mn-ea"/>
                <a:cs typeface="+mn-cs"/>
              </a:rPr>
              <a:t>your own device!</a:t>
            </a:r>
          </a:p>
        </p:txBody>
      </p:sp>
    </p:spTree>
    <p:extLst>
      <p:ext uri="{BB962C8B-B14F-4D97-AF65-F5344CB8AC3E}">
        <p14:creationId xmlns:p14="http://schemas.microsoft.com/office/powerpoint/2010/main" val="146208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530"/>
            <a:ext cx="8229600" cy="687428"/>
          </a:xfrm>
        </p:spPr>
        <p:txBody>
          <a:bodyPr>
            <a:normAutofit fontScale="90000"/>
          </a:bodyPr>
          <a:lstStyle/>
          <a:p>
            <a:r>
              <a:rPr lang="en-US" dirty="0" smtClean="0">
                <a:solidFill>
                  <a:srgbClr val="002060"/>
                </a:solidFill>
                <a:latin typeface="Avenir Heavy"/>
                <a:cs typeface="Avenir Heavy"/>
              </a:rPr>
              <a:t>Learning analytics is…</a:t>
            </a:r>
            <a:endParaRPr lang="en-US" dirty="0">
              <a:latin typeface="Avenir Heavy"/>
              <a:cs typeface="Avenir Heavy"/>
            </a:endParaRPr>
          </a:p>
        </p:txBody>
      </p:sp>
      <p:sp>
        <p:nvSpPr>
          <p:cNvPr id="3" name="Content Placeholder 2"/>
          <p:cNvSpPr>
            <a:spLocks noGrp="1"/>
          </p:cNvSpPr>
          <p:nvPr>
            <p:ph idx="1"/>
          </p:nvPr>
        </p:nvSpPr>
        <p:spPr>
          <a:xfrm>
            <a:off x="457200" y="1896061"/>
            <a:ext cx="8229600" cy="4230102"/>
          </a:xfrm>
        </p:spPr>
        <p:txBody>
          <a:bodyPr/>
          <a:lstStyle/>
          <a:p>
            <a:pPr marL="0" indent="0">
              <a:buNone/>
            </a:pPr>
            <a:r>
              <a:rPr lang="en-GB" dirty="0" smtClean="0"/>
              <a:t>“the measurement, collection, analysis and reporting of data about learners and their contexts, for purposes of understanding and optimising learning and the environments in which it occurs.” (Long et al., 2011)</a:t>
            </a:r>
            <a:endParaRPr lang="en-US" dirty="0" smtClean="0"/>
          </a:p>
          <a:p>
            <a:endParaRPr lang="en-GB" dirty="0" smtClean="0"/>
          </a:p>
          <a:p>
            <a:pPr marL="0" indent="0">
              <a:buNone/>
            </a:pPr>
            <a:endParaRPr lang="en-US" dirty="0"/>
          </a:p>
        </p:txBody>
      </p:sp>
      <p:pic>
        <p:nvPicPr>
          <p:cNvPr id="4"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57200" y="6126163"/>
            <a:ext cx="8348202" cy="461665"/>
          </a:xfrm>
          <a:prstGeom prst="rect">
            <a:avLst/>
          </a:prstGeom>
          <a:noFill/>
        </p:spPr>
        <p:txBody>
          <a:bodyPr wrap="square" rtlCol="0">
            <a:spAutoFit/>
          </a:bodyPr>
          <a:lstStyle/>
          <a:p>
            <a:r>
              <a:rPr lang="en-GB" sz="1200" dirty="0"/>
              <a:t>Long, P. D., Siemens, G., </a:t>
            </a:r>
            <a:r>
              <a:rPr lang="en-GB" sz="1200" dirty="0" err="1"/>
              <a:t>Conole</a:t>
            </a:r>
            <a:r>
              <a:rPr lang="en-GB" sz="1200" dirty="0"/>
              <a:t>, G., &amp; </a:t>
            </a:r>
            <a:r>
              <a:rPr lang="en-GB" sz="1200" dirty="0" err="1"/>
              <a:t>Gašević</a:t>
            </a:r>
            <a:r>
              <a:rPr lang="en-GB" sz="1200" dirty="0"/>
              <a:t>, D. (Eds.). (2011). In </a:t>
            </a:r>
            <a:r>
              <a:rPr lang="en-GB" sz="1200" i="1" dirty="0"/>
              <a:t>Proceedings of the 1st International Conference on Learning Analytics and Knowledge (LAK’11)</a:t>
            </a:r>
            <a:r>
              <a:rPr lang="en-GB" sz="1200" dirty="0"/>
              <a:t>. Banff, AB, Canada: ACM.</a:t>
            </a:r>
          </a:p>
        </p:txBody>
      </p:sp>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895" y="4530366"/>
            <a:ext cx="2430608" cy="1595797"/>
          </a:xfrm>
          <a:prstGeom prst="rect">
            <a:avLst/>
          </a:prstGeom>
        </p:spPr>
      </p:pic>
    </p:spTree>
    <p:extLst>
      <p:ext uri="{BB962C8B-B14F-4D97-AF65-F5344CB8AC3E}">
        <p14:creationId xmlns:p14="http://schemas.microsoft.com/office/powerpoint/2010/main" val="144238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002060"/>
                </a:solidFill>
                <a:latin typeface="Avenir Heavy"/>
                <a:cs typeface="Avenir Heavy"/>
              </a:rPr>
              <a:t>Learning analytics data flow</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7632" y="1825625"/>
            <a:ext cx="4988735" cy="4351338"/>
          </a:xfrm>
        </p:spPr>
      </p:pic>
      <p:sp>
        <p:nvSpPr>
          <p:cNvPr id="5" name="TextBox 4"/>
          <p:cNvSpPr txBox="1"/>
          <p:nvPr/>
        </p:nvSpPr>
        <p:spPr>
          <a:xfrm>
            <a:off x="3729451" y="6176963"/>
            <a:ext cx="1935145" cy="307777"/>
          </a:xfrm>
          <a:prstGeom prst="rect">
            <a:avLst/>
          </a:prstGeom>
          <a:noFill/>
        </p:spPr>
        <p:txBody>
          <a:bodyPr wrap="none" rtlCol="0">
            <a:spAutoFit/>
          </a:bodyPr>
          <a:lstStyle/>
          <a:p>
            <a:r>
              <a:rPr lang="en-US" sz="1400" dirty="0" smtClean="0">
                <a:latin typeface="Helvetica"/>
                <a:cs typeface="Helvetica"/>
              </a:rPr>
              <a:t>http://sheilaproject.eu/</a:t>
            </a:r>
            <a:endParaRPr lang="en-GB" sz="1400" dirty="0" smtClean="0"/>
          </a:p>
        </p:txBody>
      </p:sp>
    </p:spTree>
    <p:extLst>
      <p:ext uri="{BB962C8B-B14F-4D97-AF65-F5344CB8AC3E}">
        <p14:creationId xmlns:p14="http://schemas.microsoft.com/office/powerpoint/2010/main" val="204606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5269"/>
            <a:ext cx="8229600" cy="687428"/>
          </a:xfrm>
        </p:spPr>
        <p:txBody>
          <a:bodyPr>
            <a:noAutofit/>
          </a:bodyPr>
          <a:lstStyle/>
          <a:p>
            <a:r>
              <a:rPr lang="en-US" sz="3600" dirty="0">
                <a:solidFill>
                  <a:srgbClr val="002060"/>
                </a:solidFill>
                <a:latin typeface="Avenir Heavy"/>
                <a:cs typeface="Avenir Heavy"/>
              </a:rPr>
              <a:t>The</a:t>
            </a:r>
            <a:r>
              <a:rPr lang="en-US" sz="3600" dirty="0" smtClean="0"/>
              <a:t> </a:t>
            </a:r>
            <a:r>
              <a:rPr lang="en-US" sz="3600" dirty="0">
                <a:solidFill>
                  <a:srgbClr val="002060"/>
                </a:solidFill>
                <a:latin typeface="Avenir Heavy"/>
                <a:cs typeface="Avenir Heavy"/>
              </a:rPr>
              <a:t>emergence of </a:t>
            </a:r>
            <a:r>
              <a:rPr lang="en-US" sz="3600" dirty="0" smtClean="0">
                <a:solidFill>
                  <a:srgbClr val="002060"/>
                </a:solidFill>
                <a:latin typeface="Avenir Heavy"/>
                <a:cs typeface="Avenir Heavy"/>
              </a:rPr>
              <a:t>learning </a:t>
            </a:r>
            <a:r>
              <a:rPr lang="en-US" sz="3600" dirty="0">
                <a:solidFill>
                  <a:srgbClr val="002060"/>
                </a:solidFill>
                <a:latin typeface="Avenir Heavy"/>
                <a:cs typeface="Avenir Heavy"/>
              </a:rPr>
              <a:t>analytics</a:t>
            </a:r>
          </a:p>
        </p:txBody>
      </p:sp>
      <p:sp>
        <p:nvSpPr>
          <p:cNvPr id="3" name="Content Placeholder 2"/>
          <p:cNvSpPr>
            <a:spLocks noGrp="1"/>
          </p:cNvSpPr>
          <p:nvPr>
            <p:ph idx="1"/>
          </p:nvPr>
        </p:nvSpPr>
        <p:spPr>
          <a:xfrm>
            <a:off x="457200" y="2304142"/>
            <a:ext cx="8229600" cy="3822021"/>
          </a:xfrm>
        </p:spPr>
        <p:txBody>
          <a:bodyPr/>
          <a:lstStyle/>
          <a:p>
            <a:r>
              <a:rPr lang="en-US" dirty="0" smtClean="0"/>
              <a:t>The need to understand how students learn</a:t>
            </a:r>
          </a:p>
          <a:p>
            <a:r>
              <a:rPr lang="en-US" dirty="0" smtClean="0"/>
              <a:t>The maturity of data technology</a:t>
            </a:r>
          </a:p>
          <a:p>
            <a:r>
              <a:rPr lang="en-US" dirty="0" smtClean="0"/>
              <a:t>The rise of MOOC</a:t>
            </a:r>
          </a:p>
          <a:p>
            <a:r>
              <a:rPr lang="en-US" dirty="0" smtClean="0"/>
              <a:t>Political concerns for educational institutions</a:t>
            </a:r>
          </a:p>
          <a:p>
            <a:endParaRPr lang="en-US" dirty="0"/>
          </a:p>
        </p:txBody>
      </p:sp>
      <p:pic>
        <p:nvPicPr>
          <p:cNvPr id="4"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57200" y="6059296"/>
            <a:ext cx="8566457" cy="646331"/>
          </a:xfrm>
          <a:prstGeom prst="rect">
            <a:avLst/>
          </a:prstGeom>
          <a:noFill/>
        </p:spPr>
        <p:txBody>
          <a:bodyPr wrap="square" rtlCol="0">
            <a:spAutoFit/>
          </a:bodyPr>
          <a:lstStyle/>
          <a:p>
            <a:r>
              <a:rPr lang="en-US" sz="1200" dirty="0"/>
              <a:t>Ferguson, Rebecca (2012). Learning analytics: drivers, developments and challenges. International Journal of Technology Enhanced Learning, 4(5/6) pp. 304–317. </a:t>
            </a:r>
            <a:endParaRPr lang="en-US" sz="1200" dirty="0" smtClean="0"/>
          </a:p>
          <a:p>
            <a:endParaRPr lang="en-US" sz="1200" dirty="0"/>
          </a:p>
        </p:txBody>
      </p:sp>
    </p:spTree>
    <p:extLst>
      <p:ext uri="{BB962C8B-B14F-4D97-AF65-F5344CB8AC3E}">
        <p14:creationId xmlns:p14="http://schemas.microsoft.com/office/powerpoint/2010/main" val="397988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7654"/>
            <a:ext cx="8229600" cy="4908509"/>
          </a:xfrm>
        </p:spPr>
        <p:txBody>
          <a:bodyPr/>
          <a:lstStyle/>
          <a:p>
            <a:r>
              <a:rPr lang="en-US" dirty="0" smtClean="0"/>
              <a:t>“[D]</a:t>
            </a:r>
            <a:r>
              <a:rPr lang="en-US" dirty="0" err="1" smtClean="0"/>
              <a:t>ata</a:t>
            </a:r>
            <a:r>
              <a:rPr lang="en-US" dirty="0" smtClean="0"/>
              <a:t> </a:t>
            </a:r>
            <a:r>
              <a:rPr lang="en-US" dirty="0"/>
              <a:t>trails offer an opportunity to explore learning from new and multiple angles</a:t>
            </a:r>
            <a:r>
              <a:rPr lang="en-US" dirty="0" smtClean="0"/>
              <a:t>.” (Siemens, 2013)</a:t>
            </a:r>
          </a:p>
          <a:p>
            <a:endParaRPr lang="en-US" dirty="0"/>
          </a:p>
        </p:txBody>
      </p:sp>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19" y="140820"/>
            <a:ext cx="3479800" cy="44369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457200" y="6146107"/>
            <a:ext cx="8380188" cy="461665"/>
          </a:xfrm>
          <a:prstGeom prst="rect">
            <a:avLst/>
          </a:prstGeom>
          <a:noFill/>
        </p:spPr>
        <p:txBody>
          <a:bodyPr wrap="square" rtlCol="0">
            <a:spAutoFit/>
          </a:bodyPr>
          <a:lstStyle/>
          <a:p>
            <a:r>
              <a:rPr lang="en-US" sz="1200" dirty="0" smtClean="0"/>
              <a:t>Siemens, G. (2013). Learning analytics: The emergence of a discipline. American Behavioral Scientist, 57(10), 1380-1400. Chicago	</a:t>
            </a:r>
            <a:endParaRPr lang="en-US" sz="1200" dirty="0"/>
          </a:p>
        </p:txBody>
      </p:sp>
      <p:pic>
        <p:nvPicPr>
          <p:cNvPr id="13" name="Picture 12"/>
          <p:cNvPicPr>
            <a:picLocks noChangeAspect="1"/>
          </p:cNvPicPr>
          <p:nvPr/>
        </p:nvPicPr>
        <p:blipFill>
          <a:blip r:embed="rId3"/>
          <a:stretch>
            <a:fillRect/>
          </a:stretch>
        </p:blipFill>
        <p:spPr>
          <a:xfrm>
            <a:off x="3240655" y="3183295"/>
            <a:ext cx="3323328" cy="2204474"/>
          </a:xfrm>
          <a:prstGeom prst="rect">
            <a:avLst/>
          </a:prstGeom>
        </p:spPr>
      </p:pic>
      <p:sp>
        <p:nvSpPr>
          <p:cNvPr id="14" name="TextBox 13"/>
          <p:cNvSpPr txBox="1"/>
          <p:nvPr/>
        </p:nvSpPr>
        <p:spPr>
          <a:xfrm>
            <a:off x="457200" y="6421324"/>
            <a:ext cx="5840185" cy="261610"/>
          </a:xfrm>
          <a:prstGeom prst="rect">
            <a:avLst/>
          </a:prstGeom>
          <a:noFill/>
        </p:spPr>
        <p:txBody>
          <a:bodyPr wrap="none" rtlCol="0">
            <a:spAutoFit/>
          </a:bodyPr>
          <a:lstStyle/>
          <a:p>
            <a:r>
              <a:rPr lang="en-US" sz="1100" dirty="0" smtClean="0"/>
              <a:t>https://cdn.business2community.com/</a:t>
            </a:r>
            <a:r>
              <a:rPr lang="en-US" sz="1100" dirty="0" err="1" smtClean="0"/>
              <a:t>wp</a:t>
            </a:r>
            <a:r>
              <a:rPr lang="en-US" sz="1100" dirty="0" smtClean="0"/>
              <a:t>-content/uploads/2011/07/databasemining-300x199.jpg</a:t>
            </a:r>
            <a:endParaRPr lang="en-US" sz="1100" dirty="0"/>
          </a:p>
        </p:txBody>
      </p:sp>
    </p:spTree>
    <p:extLst>
      <p:ext uri="{BB962C8B-B14F-4D97-AF65-F5344CB8AC3E}">
        <p14:creationId xmlns:p14="http://schemas.microsoft.com/office/powerpoint/2010/main" val="397988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457200" y="1130534"/>
            <a:ext cx="5770723" cy="121765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i="1" dirty="0"/>
              <a:t>How can we extract value from these big sets of learning-related data</a:t>
            </a:r>
            <a:r>
              <a:rPr lang="en-US" sz="2800" dirty="0"/>
              <a:t>? </a:t>
            </a:r>
            <a:endParaRPr lang="en-US" sz="2800" dirty="0" smtClean="0">
              <a:effectLst/>
            </a:endParaRPr>
          </a:p>
        </p:txBody>
      </p:sp>
      <p:sp>
        <p:nvSpPr>
          <p:cNvPr id="5" name="Rounded Rectangle 4"/>
          <p:cNvSpPr/>
          <p:nvPr/>
        </p:nvSpPr>
        <p:spPr>
          <a:xfrm>
            <a:off x="6506266" y="1130534"/>
            <a:ext cx="1913607" cy="121765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Educational Data Mining</a:t>
            </a:r>
            <a:endParaRPr lang="en-US" sz="2400" dirty="0"/>
          </a:p>
        </p:txBody>
      </p:sp>
      <p:sp>
        <p:nvSpPr>
          <p:cNvPr id="6" name="Rounded Rectangle 5"/>
          <p:cNvSpPr/>
          <p:nvPr/>
        </p:nvSpPr>
        <p:spPr>
          <a:xfrm>
            <a:off x="457200" y="3753176"/>
            <a:ext cx="5770723" cy="121765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i="1" dirty="0"/>
              <a:t>How can we </a:t>
            </a:r>
            <a:r>
              <a:rPr lang="en-US" sz="2800" i="1" dirty="0" err="1"/>
              <a:t>optimise</a:t>
            </a:r>
            <a:r>
              <a:rPr lang="en-US" sz="2800" i="1" dirty="0"/>
              <a:t> opportunities for online learning</a:t>
            </a:r>
            <a:r>
              <a:rPr lang="en-US" sz="2800" dirty="0"/>
              <a:t>? </a:t>
            </a:r>
            <a:endParaRPr lang="en-US" sz="2800" dirty="0">
              <a:effectLst/>
            </a:endParaRPr>
          </a:p>
        </p:txBody>
      </p:sp>
      <p:sp>
        <p:nvSpPr>
          <p:cNvPr id="7" name="Rounded Rectangle 6"/>
          <p:cNvSpPr/>
          <p:nvPr/>
        </p:nvSpPr>
        <p:spPr>
          <a:xfrm>
            <a:off x="6506266" y="3753176"/>
            <a:ext cx="1913607" cy="121765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t>Learning analytics</a:t>
            </a:r>
            <a:endParaRPr lang="en-US" sz="2400" dirty="0"/>
          </a:p>
        </p:txBody>
      </p:sp>
      <p:sp>
        <p:nvSpPr>
          <p:cNvPr id="8" name="Down Arrow 7"/>
          <p:cNvSpPr/>
          <p:nvPr/>
        </p:nvSpPr>
        <p:spPr>
          <a:xfrm>
            <a:off x="2748637" y="2574468"/>
            <a:ext cx="1078578" cy="1008913"/>
          </a:xfrm>
          <a:prstGeom prst="down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7200" y="6059296"/>
            <a:ext cx="8566457" cy="646331"/>
          </a:xfrm>
          <a:prstGeom prst="rect">
            <a:avLst/>
          </a:prstGeom>
          <a:noFill/>
        </p:spPr>
        <p:txBody>
          <a:bodyPr wrap="square" rtlCol="0">
            <a:spAutoFit/>
          </a:bodyPr>
          <a:lstStyle/>
          <a:p>
            <a:r>
              <a:rPr lang="en-US" sz="1200" dirty="0"/>
              <a:t>Ferguson, Rebecca (2012). Learning analytics: drivers, developments and challenges. International Journal of Technology Enhanced Learning, 4(5/6) pp. 304–317. </a:t>
            </a:r>
            <a:endParaRPr lang="en-US" sz="1200" dirty="0" smtClean="0"/>
          </a:p>
          <a:p>
            <a:endParaRPr lang="en-US" sz="1200" dirty="0"/>
          </a:p>
        </p:txBody>
      </p:sp>
    </p:spTree>
    <p:extLst>
      <p:ext uri="{BB962C8B-B14F-4D97-AF65-F5344CB8AC3E}">
        <p14:creationId xmlns:p14="http://schemas.microsoft.com/office/powerpoint/2010/main" val="1664371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Using learning analytics for formative assessment</a:t>
            </a:r>
            <a:endParaRPr lang="en-US" dirty="0"/>
          </a:p>
        </p:txBody>
      </p:sp>
      <p:sp>
        <p:nvSpPr>
          <p:cNvPr id="4" name="Subtitle 3"/>
          <p:cNvSpPr>
            <a:spLocks noGrp="1"/>
          </p:cNvSpPr>
          <p:nvPr>
            <p:ph type="subTitle" idx="1"/>
          </p:nvPr>
        </p:nvSpPr>
        <p:spPr/>
        <p:txBody>
          <a:bodyPr/>
          <a:lstStyle/>
          <a:p>
            <a:endParaRPr lang="en-US"/>
          </a:p>
        </p:txBody>
      </p:sp>
      <p:pic>
        <p:nvPicPr>
          <p:cNvPr id="5" name="Picture 4" descr="15579458367_5f6dd448ba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662" y="3903595"/>
            <a:ext cx="1981200" cy="1981200"/>
          </a:xfrm>
          <a:prstGeom prst="rect">
            <a:avLst/>
          </a:prstGeom>
        </p:spPr>
      </p:pic>
    </p:spTree>
    <p:extLst>
      <p:ext uri="{BB962C8B-B14F-4D97-AF65-F5344CB8AC3E}">
        <p14:creationId xmlns:p14="http://schemas.microsoft.com/office/powerpoint/2010/main" val="254221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829</TotalTime>
  <Words>1189</Words>
  <Application>Microsoft Office PowerPoint</Application>
  <PresentationFormat>On-screen Show (4:3)</PresentationFormat>
  <Paragraphs>157</Paragraphs>
  <Slides>30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Avenir Heavy</vt:lpstr>
      <vt:lpstr>Calibri</vt:lpstr>
      <vt:lpstr>Helvetica</vt:lpstr>
      <vt:lpstr>Mangal</vt:lpstr>
      <vt:lpstr>Wingdings</vt:lpstr>
      <vt:lpstr>Office Theme</vt:lpstr>
      <vt:lpstr>Using learning analytics to support formative assessment </vt:lpstr>
      <vt:lpstr>PowerPoint Presentation</vt:lpstr>
      <vt:lpstr>Are my students happy?</vt:lpstr>
      <vt:lpstr>Learning analytics is…</vt:lpstr>
      <vt:lpstr>Learning analytics data flow</vt:lpstr>
      <vt:lpstr>The emergence of learning analytics</vt:lpstr>
      <vt:lpstr>PowerPoint Presentation</vt:lpstr>
      <vt:lpstr>PowerPoint Presentation</vt:lpstr>
      <vt:lpstr>Using learning analytics for formative assessment</vt:lpstr>
      <vt:lpstr>Are my students learning?</vt:lpstr>
      <vt:lpstr>Loop</vt:lpstr>
      <vt:lpstr>Loop</vt:lpstr>
      <vt:lpstr>Page views over three months</vt:lpstr>
      <vt:lpstr>PowerPoint Presentation</vt:lpstr>
      <vt:lpstr>Preview &amp; review </vt:lpstr>
      <vt:lpstr>Page views – student no.121</vt:lpstr>
      <vt:lpstr>Forum &amp; assessment – student no.121</vt:lpstr>
      <vt:lpstr>Personalised feedback</vt:lpstr>
      <vt:lpstr>On-Task</vt:lpstr>
      <vt:lpstr>PowerPoint Presentation</vt:lpstr>
      <vt:lpstr>PowerPoint Presentation</vt:lpstr>
      <vt:lpstr>Data is not students</vt:lpstr>
      <vt:lpstr>PowerPoint Presentation</vt:lpstr>
      <vt:lpstr>Supporting Higher Education to Integrate Learning Analytics</vt:lpstr>
      <vt:lpstr>Methodology</vt:lpstr>
      <vt:lpstr>Interests – senior managers</vt:lpstr>
      <vt:lpstr>Interests – teaching staff</vt:lpstr>
      <vt:lpstr>Student expectations</vt:lpstr>
      <vt:lpstr>SHEILA policy framework</vt:lpstr>
      <vt:lpstr>PowerPoint Presentation</vt:lpstr>
    </vt:vector>
  </TitlesOfParts>
  <Company>sanli33413@yahoo.com.tw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Yi-Shan Tsai</dc:creator>
  <cp:lastModifiedBy>TSAI Yi-Shan</cp:lastModifiedBy>
  <cp:revision>74</cp:revision>
  <dcterms:created xsi:type="dcterms:W3CDTF">2017-11-08T10:12:42Z</dcterms:created>
  <dcterms:modified xsi:type="dcterms:W3CDTF">2017-11-09T11:47:20Z</dcterms:modified>
</cp:coreProperties>
</file>