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4" r:id="rId5"/>
    <p:sldId id="265" r:id="rId6"/>
    <p:sldId id="266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77CB-1BA1-47CD-91E2-252918062801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F307-9AD3-4CD6-95B6-E3D40371B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0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IAD was initiated in January 2010 by merging a number of pre-existing units and services, all of which have had important national and international reputations:</a:t>
            </a:r>
          </a:p>
          <a:p>
            <a:r>
              <a:rPr lang="en-GB" dirty="0" smtClean="0"/>
              <a:t>the Centre for Teaching, Learning and Assessment (TLA)</a:t>
            </a:r>
          </a:p>
          <a:p>
            <a:r>
              <a:rPr lang="en-GB" dirty="0" smtClean="0"/>
              <a:t>the Postgraduate Transferable Skills Unit (</a:t>
            </a:r>
            <a:r>
              <a:rPr lang="en-GB" dirty="0" err="1" smtClean="0"/>
              <a:t>transkills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Researcher Development Programme</a:t>
            </a:r>
          </a:p>
          <a:p>
            <a:endParaRPr lang="en-GB" dirty="0" smtClean="0"/>
          </a:p>
          <a:p>
            <a:r>
              <a:rPr lang="en-GB" dirty="0" smtClean="0"/>
              <a:t>•Support College/University strategic priorities in teaching, learning and researcher development.</a:t>
            </a:r>
          </a:p>
          <a:p>
            <a:r>
              <a:rPr lang="en-GB" dirty="0" smtClean="0"/>
              <a:t>•Work closely and collaboratively with Schools and support services to develop support and encourage the identification and sharing of good practice.</a:t>
            </a:r>
          </a:p>
          <a:p>
            <a:r>
              <a:rPr lang="en-GB" dirty="0" smtClean="0"/>
              <a:t>•Provider clearer routes to support and information (for students and staff).</a:t>
            </a:r>
          </a:p>
          <a:p>
            <a:r>
              <a:rPr lang="en-GB" dirty="0" smtClean="0"/>
              <a:t>•Consider the full continuum of audience requirements and make connections between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F307-9AD3-4CD6-95B6-E3D40371B5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8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CF23-8C88-4EE9-B34D-2DE2C1FC3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7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A113-4F61-4DD5-AFFC-DBDC5842B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DEA8-3215-4499-84F2-FFE92894B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5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0ABAD-DBC1-4AB4-B420-1DEC9B921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1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0F3F-C1CC-4035-82EB-FBC8A6E56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6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1330-2CA7-44F7-AA83-01825C80E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5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80DC-9DF9-40E8-B657-F04E43AAC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8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CB39-1762-4740-A9F8-A3CB28696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8EB73-418E-4F1E-B091-3E872D723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5407-B2E3-4B22-BB0E-650FE7D1D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09FF-7065-451D-B6C9-ACDA67471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2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27E569-6339-48A3-A721-DF5ABAC9A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institute-academic-development/learning-teaching/cpd/workshops/institute-ev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.ac.uk/institute-academic-development/learning-teaching/cpd/workshops/institute-ev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lue background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 idx="4294967295"/>
          </p:nvPr>
        </p:nvSpPr>
        <p:spPr>
          <a:xfrm>
            <a:off x="755650" y="549275"/>
            <a:ext cx="7772400" cy="4464050"/>
          </a:xfrm>
        </p:spPr>
        <p:txBody>
          <a:bodyPr/>
          <a:lstStyle/>
          <a:p>
            <a:r>
              <a:rPr lang="en-GB" sz="4800" b="1" dirty="0" smtClean="0"/>
              <a:t>Support and Resources for Designing Online Courses</a:t>
            </a:r>
            <a:endParaRPr lang="en-GB" sz="4800" b="1" dirty="0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860032" y="5441553"/>
            <a:ext cx="3953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>
                <a:latin typeface="Calibri" pitchFamily="34" charset="0"/>
                <a:cs typeface="Arial" charset="0"/>
              </a:rPr>
              <a:t>Institute </a:t>
            </a:r>
            <a:r>
              <a:rPr lang="en-GB" sz="2000" dirty="0">
                <a:latin typeface="Calibri" pitchFamily="34" charset="0"/>
                <a:cs typeface="Arial" charset="0"/>
              </a:rPr>
              <a:t>for Academic Development</a:t>
            </a:r>
          </a:p>
          <a:p>
            <a:pPr eaLnBrk="1" hangingPunct="1"/>
            <a:r>
              <a:rPr lang="en-GB" sz="2000" dirty="0">
                <a:latin typeface="Calibri" pitchFamily="34" charset="0"/>
                <a:cs typeface="Arial" charset="0"/>
              </a:rPr>
              <a:t>University of </a:t>
            </a:r>
            <a:r>
              <a:rPr lang="en-GB" sz="2000" dirty="0" smtClean="0">
                <a:latin typeface="Calibri" pitchFamily="34" charset="0"/>
                <a:cs typeface="Arial" charset="0"/>
              </a:rPr>
              <a:t>Edinburgh</a:t>
            </a:r>
          </a:p>
          <a:p>
            <a:pPr eaLnBrk="1" hangingPunct="1"/>
            <a:r>
              <a:rPr lang="en-GB" sz="2000" dirty="0" smtClean="0">
                <a:latin typeface="Calibri" pitchFamily="34" charset="0"/>
                <a:cs typeface="Arial" charset="0"/>
              </a:rPr>
              <a:t>21</a:t>
            </a:r>
            <a:r>
              <a:rPr lang="en-GB" sz="2000" baseline="30000" dirty="0" smtClean="0">
                <a:latin typeface="Calibri" pitchFamily="34" charset="0"/>
                <a:cs typeface="Arial" charset="0"/>
              </a:rPr>
              <a:t>st</a:t>
            </a:r>
            <a:r>
              <a:rPr lang="en-GB" sz="2000" dirty="0" smtClean="0">
                <a:latin typeface="Calibri" pitchFamily="34" charset="0"/>
                <a:cs typeface="Arial" charset="0"/>
              </a:rPr>
              <a:t> May 2018</a:t>
            </a:r>
            <a:endParaRPr lang="en-GB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5926" y="1628800"/>
            <a:ext cx="4447015" cy="32730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38057" y="4058194"/>
            <a:ext cx="10007" cy="18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24128" y="3968027"/>
            <a:ext cx="496067" cy="1144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99262" y="5222010"/>
            <a:ext cx="393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Morgan Lane, next to Levels Café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628800"/>
            <a:ext cx="3250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Provide University-level </a:t>
            </a:r>
            <a:r>
              <a:rPr lang="en-GB" dirty="0"/>
              <a:t>support for teaching, learning and researcher </a:t>
            </a:r>
            <a:r>
              <a:rPr lang="en-GB" dirty="0" smtClean="0"/>
              <a:t>development. </a:t>
            </a:r>
          </a:p>
          <a:p>
            <a:endParaRPr lang="en-GB" dirty="0" smtClean="0"/>
          </a:p>
          <a:p>
            <a:r>
              <a:rPr lang="en-GB" dirty="0" smtClean="0"/>
              <a:t>Staff and students supported through workshops</a:t>
            </a:r>
            <a:r>
              <a:rPr lang="en-GB" dirty="0"/>
              <a:t>, online resources, networks and </a:t>
            </a:r>
            <a:r>
              <a:rPr lang="en-GB" dirty="0" smtClean="0"/>
              <a:t>advice, delivered </a:t>
            </a:r>
            <a:r>
              <a:rPr lang="en-GB" dirty="0"/>
              <a:t>in partnership with Schools and other </a:t>
            </a:r>
            <a:r>
              <a:rPr lang="en-GB" dirty="0" smtClean="0"/>
              <a:t>Services.</a:t>
            </a:r>
          </a:p>
          <a:p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upport </a:t>
            </a:r>
            <a:r>
              <a:rPr lang="en-GB" dirty="0"/>
              <a:t>for </a:t>
            </a:r>
            <a:r>
              <a:rPr lang="en-GB" dirty="0" smtClean="0"/>
              <a:t>enhancing and innovating Course and Programme design.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3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Strategies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29600" cy="2797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94116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Booking: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www.ed.ac.uk/institute-academic-development/learning-teaching/cpd/workshops/institute-events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66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 Matters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140" y="1196752"/>
            <a:ext cx="6135495" cy="4746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2485" y="5943601"/>
            <a:ext cx="3581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http://www.teaching-matters-blog.ed.ac.uk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401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IAD Case Study Wiki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117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https://www.wiki.ed.ac.uk/display/casestudies/Online+and+Distance+Learning</a:t>
            </a:r>
          </a:p>
        </p:txBody>
      </p:sp>
    </p:spTree>
    <p:extLst>
      <p:ext uri="{BB962C8B-B14F-4D97-AF65-F5344CB8AC3E}">
        <p14:creationId xmlns:p14="http://schemas.microsoft.com/office/powerpoint/2010/main" val="813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 smtClean="0"/>
              <a:t>PTAS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61236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43 online &amp; distance learning projects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4313" y="5818557"/>
            <a:ext cx="9217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https://www.ed.ac.uk/institute-academic-development/learning-teaching/funding/funding/previous-projects/theme/odl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3" y="1145759"/>
            <a:ext cx="8321748" cy="4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of Studies Training:</a:t>
            </a:r>
            <a:br>
              <a:rPr lang="en-GB" dirty="0" smtClean="0"/>
            </a:br>
            <a:r>
              <a:rPr lang="en-GB" sz="2400" dirty="0" smtClean="0"/>
              <a:t>Administrators and Conveners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526" y="1628800"/>
            <a:ext cx="352397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Date</a:t>
            </a:r>
            <a:r>
              <a:rPr lang="en-GB" sz="1400" dirty="0"/>
              <a:t>:                 </a:t>
            </a:r>
            <a:r>
              <a:rPr lang="en-GB" sz="1400" dirty="0" smtClean="0"/>
              <a:t>  </a:t>
            </a:r>
            <a:r>
              <a:rPr lang="en-GB" sz="1400" dirty="0"/>
              <a:t>28th May 2018</a:t>
            </a:r>
          </a:p>
          <a:p>
            <a:pPr marL="0" indent="0">
              <a:buNone/>
            </a:pPr>
            <a:r>
              <a:rPr lang="en-GB" sz="1400" dirty="0"/>
              <a:t>Time:                 </a:t>
            </a:r>
            <a:r>
              <a:rPr lang="en-GB" sz="1400" dirty="0" smtClean="0"/>
              <a:t>  </a:t>
            </a:r>
            <a:r>
              <a:rPr lang="en-GB" sz="1400" dirty="0"/>
              <a:t>12:00-16:00</a:t>
            </a:r>
          </a:p>
          <a:p>
            <a:pPr marL="0" indent="0">
              <a:buNone/>
            </a:pPr>
            <a:r>
              <a:rPr lang="en-GB" sz="1400" dirty="0"/>
              <a:t>Venue:                 5.02 </a:t>
            </a:r>
            <a:r>
              <a:rPr lang="en-GB" sz="1400" dirty="0" err="1"/>
              <a:t>Charteris</a:t>
            </a:r>
            <a:r>
              <a:rPr lang="en-GB" sz="1400" dirty="0"/>
              <a:t> Land </a:t>
            </a:r>
          </a:p>
          <a:p>
            <a:pPr marL="0" indent="0">
              <a:buNone/>
            </a:pPr>
            <a:r>
              <a:rPr lang="en-GB" sz="1400" dirty="0" smtClean="0"/>
              <a:t>  </a:t>
            </a:r>
            <a:endParaRPr lang="en-GB" sz="800" dirty="0"/>
          </a:p>
          <a:p>
            <a:pPr marL="0" indent="0">
              <a:buNone/>
            </a:pPr>
            <a:r>
              <a:rPr lang="en-GB" sz="1400" dirty="0"/>
              <a:t>Date:                   </a:t>
            </a:r>
            <a:r>
              <a:rPr lang="en-GB" sz="1400" dirty="0" smtClean="0"/>
              <a:t> </a:t>
            </a:r>
            <a:r>
              <a:rPr lang="en-GB" sz="1400" dirty="0"/>
              <a:t>11th Jul 2018</a:t>
            </a:r>
          </a:p>
          <a:p>
            <a:pPr marL="0" indent="0">
              <a:buNone/>
            </a:pPr>
            <a:r>
              <a:rPr lang="en-GB" sz="1400" dirty="0"/>
              <a:t>Time:                   </a:t>
            </a:r>
            <a:r>
              <a:rPr lang="en-GB" sz="1400" dirty="0" smtClean="0"/>
              <a:t> </a:t>
            </a:r>
            <a:r>
              <a:rPr lang="en-GB" sz="1400" dirty="0"/>
              <a:t>09:00-13:00</a:t>
            </a:r>
          </a:p>
          <a:p>
            <a:pPr marL="0" indent="0">
              <a:buNone/>
            </a:pPr>
            <a:r>
              <a:rPr lang="en-GB" sz="1400" dirty="0"/>
              <a:t>Venue:                 Room G21, Paterson's Land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 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Date:                  </a:t>
            </a:r>
            <a:r>
              <a:rPr lang="en-GB" sz="1400" dirty="0" smtClean="0"/>
              <a:t>  </a:t>
            </a:r>
            <a:r>
              <a:rPr lang="en-GB" sz="1400" dirty="0"/>
              <a:t>05th Nov 2018</a:t>
            </a:r>
          </a:p>
          <a:p>
            <a:pPr marL="0" indent="0">
              <a:buNone/>
            </a:pPr>
            <a:r>
              <a:rPr lang="en-GB" sz="1400" dirty="0"/>
              <a:t>Time:                   </a:t>
            </a:r>
            <a:r>
              <a:rPr lang="en-GB" sz="1400" dirty="0" smtClean="0"/>
              <a:t> </a:t>
            </a:r>
            <a:r>
              <a:rPr lang="en-GB" sz="1400" dirty="0"/>
              <a:t>12:00-16:00</a:t>
            </a:r>
          </a:p>
          <a:p>
            <a:pPr marL="0" indent="0">
              <a:buNone/>
            </a:pPr>
            <a:r>
              <a:rPr lang="en-GB" sz="1400" dirty="0"/>
              <a:t>Venue:                 TBC (Kings Buildings) </a:t>
            </a:r>
          </a:p>
          <a:p>
            <a:pPr marL="0" indent="0">
              <a:buNone/>
            </a:pPr>
            <a:r>
              <a:rPr lang="en-GB" sz="1400" dirty="0" smtClean="0"/>
              <a:t> 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Date:                     04th Feb 2019</a:t>
            </a:r>
          </a:p>
          <a:p>
            <a:pPr marL="0" indent="0">
              <a:buNone/>
            </a:pPr>
            <a:r>
              <a:rPr lang="en-GB" sz="1400" dirty="0"/>
              <a:t>Time:                     09:00-13:00</a:t>
            </a:r>
          </a:p>
          <a:p>
            <a:pPr marL="0" indent="0">
              <a:buNone/>
            </a:pPr>
            <a:r>
              <a:rPr lang="en-GB" sz="1400" dirty="0"/>
              <a:t>Venue:              </a:t>
            </a:r>
            <a:r>
              <a:rPr lang="en-GB" sz="1400" dirty="0" smtClean="0"/>
              <a:t>    </a:t>
            </a:r>
            <a:r>
              <a:rPr lang="en-GB" sz="1400" dirty="0"/>
              <a:t>TBC (Holyrood)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181" y="1916832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Workshop </a:t>
            </a:r>
            <a:r>
              <a:rPr lang="en-GB" sz="1600" dirty="0" smtClean="0"/>
              <a:t>covers pedagogical considerations for developing and reviewing course and programme proposals, and clarification of Boards of Studies’ roles and responsibilities: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Evaluating appropriate learning outcomes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Understanding key internal and external reference points (e.g. relevant university strategic priorities and regulations)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Considering key factors for approval of new courses and programmes - business cases and Competition and Markets Authority compliance. 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5496" y="5647679"/>
            <a:ext cx="1019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Booking: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www.ed.ac.uk/institute-academic-development/learning-teaching/cpd/workshops/institute-events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7494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our webpages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8"/>
            <a:ext cx="8229600" cy="4315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656471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https://www.ed.ac.uk/institute-academic-development/learning-teaching/staff/course-programme-design</a:t>
            </a:r>
          </a:p>
        </p:txBody>
      </p:sp>
    </p:spTree>
    <p:extLst>
      <p:ext uri="{BB962C8B-B14F-4D97-AF65-F5344CB8AC3E}">
        <p14:creationId xmlns:p14="http://schemas.microsoft.com/office/powerpoint/2010/main" val="122902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 our webpages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1756"/>
            <a:ext cx="8229600" cy="3642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530718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https://www.ed.ac.uk/institute-academic-development/learning-teaching/staff/digital-ed</a:t>
            </a:r>
          </a:p>
        </p:txBody>
      </p:sp>
    </p:spTree>
    <p:extLst>
      <p:ext uri="{BB962C8B-B14F-4D97-AF65-F5344CB8AC3E}">
        <p14:creationId xmlns:p14="http://schemas.microsoft.com/office/powerpoint/2010/main" val="29889447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367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Support and Resources for Designing Online Courses</vt:lpstr>
      <vt:lpstr>Who we are…</vt:lpstr>
      <vt:lpstr>Practical Strategies</vt:lpstr>
      <vt:lpstr>Teaching Matters </vt:lpstr>
      <vt:lpstr>IAD Case Study Wiki</vt:lpstr>
      <vt:lpstr>PTAS Projects</vt:lpstr>
      <vt:lpstr>Board of Studies Training: Administrators and Conveners </vt:lpstr>
      <vt:lpstr>Explore our webpages </vt:lpstr>
      <vt:lpstr>Explore our webpages </vt:lpstr>
    </vt:vector>
  </TitlesOfParts>
  <Company>Desktop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Kay Williams</dc:creator>
  <cp:lastModifiedBy>MCLAUGHLIN Celeste</cp:lastModifiedBy>
  <cp:revision>22</cp:revision>
  <dcterms:created xsi:type="dcterms:W3CDTF">2011-10-13T15:35:05Z</dcterms:created>
  <dcterms:modified xsi:type="dcterms:W3CDTF">2019-05-10T11:13:32Z</dcterms:modified>
</cp:coreProperties>
</file>