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72" r:id="rId4"/>
    <p:sldId id="262" r:id="rId5"/>
    <p:sldId id="273" r:id="rId6"/>
    <p:sldId id="274" r:id="rId7"/>
    <p:sldId id="281" r:id="rId8"/>
    <p:sldId id="282" r:id="rId9"/>
    <p:sldId id="279" r:id="rId10"/>
    <p:sldId id="283" r:id="rId11"/>
    <p:sldId id="258" r:id="rId12"/>
    <p:sldId id="259" r:id="rId13"/>
    <p:sldId id="260" r:id="rId14"/>
    <p:sldId id="285" r:id="rId15"/>
    <p:sldId id="286" r:id="rId16"/>
    <p:sldId id="275" r:id="rId17"/>
    <p:sldId id="278" r:id="rId18"/>
    <p:sldId id="263" r:id="rId19"/>
    <p:sldId id="265" r:id="rId20"/>
    <p:sldId id="264" r:id="rId21"/>
    <p:sldId id="266" r:id="rId22"/>
    <p:sldId id="267" r:id="rId23"/>
    <p:sldId id="268" r:id="rId24"/>
    <p:sldId id="284" r:id="rId25"/>
    <p:sldId id="269" r:id="rId26"/>
    <p:sldId id="271" r:id="rId27"/>
  </p:sldIdLst>
  <p:sldSz cx="12192000" cy="6858000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3518" autoAdjust="0"/>
  </p:normalViewPr>
  <p:slideViewPr>
    <p:cSldViewPr snapToGrid="0">
      <p:cViewPr varScale="1">
        <p:scale>
          <a:sx n="76" d="100"/>
          <a:sy n="76" d="100"/>
        </p:scale>
        <p:origin x="126" y="420"/>
      </p:cViewPr>
      <p:guideLst/>
    </p:cSldViewPr>
  </p:slideViewPr>
  <p:outlineViewPr>
    <p:cViewPr>
      <p:scale>
        <a:sx n="33" d="100"/>
        <a:sy n="33" d="100"/>
      </p:scale>
      <p:origin x="0" y="-15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0D26E-129A-43AB-A640-5B3131C7193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4616"/>
            <a:ext cx="533527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3C46-324F-4B6D-9908-C4B99DE37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31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88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236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62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93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21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09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86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9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96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1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13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547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59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91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DFD8-D19A-433F-8928-2A9DC8C4C4B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72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69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7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42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3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2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22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159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3C46-324F-4B6D-9908-C4B99DE373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6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2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38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2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7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6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1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3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05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4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3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1622-3758-4742-8715-940A66CBE90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32D2-84D6-4410-9759-9327EEB2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9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qf.org.uk/wp-content/uploads/2014/03/SCQF-Revised-Level-Descriptors-Aug-2012-FINAL-web-version1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jp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Embedding the </a:t>
            </a:r>
            <a:r>
              <a:rPr lang="en-GB" dirty="0" err="1" smtClean="0"/>
              <a:t>ELDeR</a:t>
            </a:r>
            <a:r>
              <a:rPr lang="en-GB" dirty="0" smtClean="0"/>
              <a:t> process into course design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Ruth McQuillan, Co-Programme Director, MPH (online)</a:t>
            </a:r>
          </a:p>
        </p:txBody>
      </p:sp>
    </p:spTree>
    <p:extLst>
      <p:ext uri="{BB962C8B-B14F-4D97-AF65-F5344CB8AC3E}">
        <p14:creationId xmlns:p14="http://schemas.microsoft.com/office/powerpoint/2010/main" val="14034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Epidemiology for public health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Course mission statement:</a:t>
            </a:r>
          </a:p>
          <a:p>
            <a:r>
              <a:rPr lang="en-GB" dirty="0" smtClean="0"/>
              <a:t>To </a:t>
            </a:r>
            <a:r>
              <a:rPr lang="en-GB" dirty="0"/>
              <a:t>introduce students to knowledge, skills and tools necessary for public health </a:t>
            </a:r>
            <a:r>
              <a:rPr lang="en-GB" dirty="0" smtClean="0"/>
              <a:t>practice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Course lead:</a:t>
            </a:r>
          </a:p>
          <a:p>
            <a:r>
              <a:rPr lang="en-GB" dirty="0" smtClean="0"/>
              <a:t>Ms Magda Mekky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3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and feel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7900" y="1952624"/>
            <a:ext cx="5245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Definitely want (~6)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Not 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Definitely don’t want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Sometimes we edit them!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Surfaces areas of agreement and disagreement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Helps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28" y="263525"/>
            <a:ext cx="5408872" cy="6266186"/>
          </a:xfrm>
        </p:spPr>
      </p:pic>
    </p:spTree>
    <p:extLst>
      <p:ext uri="{BB962C8B-B14F-4D97-AF65-F5344CB8AC3E}">
        <p14:creationId xmlns:p14="http://schemas.microsoft.com/office/powerpoint/2010/main" val="4798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-14289"/>
            <a:ext cx="10515600" cy="1325563"/>
          </a:xfrm>
        </p:spPr>
        <p:txBody>
          <a:bodyPr/>
          <a:lstStyle/>
          <a:p>
            <a:r>
              <a:rPr lang="en-GB" dirty="0" smtClean="0"/>
              <a:t>Begin with the end in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311274"/>
            <a:ext cx="3289300" cy="4351338"/>
          </a:xfrm>
        </p:spPr>
        <p:txBody>
          <a:bodyPr/>
          <a:lstStyle/>
          <a:p>
            <a:r>
              <a:rPr lang="en-GB" dirty="0" smtClean="0"/>
              <a:t>What do you want your students to be able to do at the end of this course? </a:t>
            </a:r>
          </a:p>
          <a:p>
            <a:r>
              <a:rPr lang="en-GB" dirty="0" smtClean="0"/>
              <a:t>How will they know that they are getting there?</a:t>
            </a:r>
          </a:p>
          <a:p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81826"/>
              </p:ext>
            </p:extLst>
          </p:nvPr>
        </p:nvGraphicFramePr>
        <p:xfrm>
          <a:off x="3911600" y="1058860"/>
          <a:ext cx="7899400" cy="5583575"/>
        </p:xfrm>
        <a:graphic>
          <a:graphicData uri="http://schemas.openxmlformats.org/drawingml/2006/table">
            <a:tbl>
              <a:tblPr firstRow="1" firstCol="1" bandRow="1"/>
              <a:tblGrid>
                <a:gridCol w="4203700"/>
                <a:gridCol w="3695700"/>
              </a:tblGrid>
              <a:tr h="56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completion students will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 able to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They will know they are getting there from...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Critically understand principles and practice of screening, surveillance, outbreak response and health impact assessment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Formative MCQs, flow diagram activity, staff and peer feedback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Critically appraise a technical report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Summative assessment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Apply principles/knowledge to a context of their choice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Individual enquiry activity, staff and peer feedback via discussion board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Apply principles/knowledge to a particular context (provide choices)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Summative assessment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Critically appraise value of routine data and understand the advantages and limitations for decision-making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Critically appraise a (dodgy) routine data set (e.g. peak of low-birthweight in Canada, district data in SA, WHO observatory,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gapminder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Introduce them to key tools available for public health practice, and practice using one (or more) of them (e.g. CDC framework for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evaluating screening programmes,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epicurve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Weekly activities using tools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Communicate, using appropriate methods, to a range of audiences with different levels of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knowledge/expertise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Write media statement/infographic/summary for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- peer discussion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9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this into 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99700" cy="4351338"/>
          </a:xfrm>
        </p:spPr>
        <p:txBody>
          <a:bodyPr/>
          <a:lstStyle/>
          <a:p>
            <a:pPr lvl="0"/>
            <a:r>
              <a:rPr lang="en-GB" b="1" u="sng" strike="noStrike" dirty="0" smtClean="0">
                <a:effectLst/>
              </a:rPr>
              <a:t>Sense</a:t>
            </a:r>
            <a:r>
              <a:rPr lang="en-GB" u="none" strike="noStrike" dirty="0" smtClean="0">
                <a:effectLst/>
              </a:rPr>
              <a:t> (are they clear to the learner?)</a:t>
            </a:r>
          </a:p>
          <a:p>
            <a:pPr lvl="0"/>
            <a:r>
              <a:rPr lang="en-GB" b="1" u="sng" strike="noStrike" dirty="0" smtClean="0">
                <a:effectLst/>
              </a:rPr>
              <a:t>Level</a:t>
            </a:r>
            <a:r>
              <a:rPr lang="en-GB" u="none" strike="noStrike" dirty="0" smtClean="0">
                <a:effectLst/>
              </a:rPr>
              <a:t> (are they appropriate to the level of the course?)</a:t>
            </a:r>
          </a:p>
          <a:p>
            <a:pPr lvl="0"/>
            <a:r>
              <a:rPr lang="en-GB" b="1" u="sng" strike="noStrike" dirty="0" smtClean="0">
                <a:effectLst/>
              </a:rPr>
              <a:t>Assess-ability</a:t>
            </a:r>
            <a:r>
              <a:rPr lang="en-GB" u="none" strike="noStrike" dirty="0" smtClean="0">
                <a:effectLst/>
              </a:rPr>
              <a:t> (is it clear how the learner will be able to demonstrate achievement?)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89" y="3728244"/>
            <a:ext cx="3041887" cy="24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5" y="279401"/>
            <a:ext cx="8742865" cy="6394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4360" y="279401"/>
            <a:ext cx="30587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Map to SCQF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Check that LOs are at appropriate level</a:t>
            </a:r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SCQF level descriptors: </a:t>
            </a:r>
            <a:r>
              <a:rPr lang="en-GB" sz="2000" dirty="0" smtClean="0">
                <a:hlinkClick r:id="rId4"/>
              </a:rPr>
              <a:t>http://scqf.org.uk/wp-content/uploads/2014/03/SCQF-Revised-Level-Descriptors-Aug-2012-FINAL-web-version1.pdf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99748"/>
            <a:ext cx="11567895" cy="56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09678"/>
              </p:ext>
            </p:extLst>
          </p:nvPr>
        </p:nvGraphicFramePr>
        <p:xfrm>
          <a:off x="647700" y="177800"/>
          <a:ext cx="11201400" cy="6324600"/>
        </p:xfrm>
        <a:graphic>
          <a:graphicData uri="http://schemas.openxmlformats.org/drawingml/2006/table">
            <a:tbl>
              <a:tblPr/>
              <a:tblGrid>
                <a:gridCol w="8307987"/>
                <a:gridCol w="2893413"/>
              </a:tblGrid>
              <a:tr h="1285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this course, you will be able to: 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SCQF characteristic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456048">
                <a:tc>
                  <a:txBody>
                    <a:bodyPr/>
                    <a:lstStyle/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Critically understand principles and practice of screening,</a:t>
                      </a: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surveillance, outbreak response, use of routine data and </a:t>
                      </a: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</a:rPr>
                        <a:t>health impact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(knowledge)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67">
                <a:tc>
                  <a:txBody>
                    <a:bodyPr/>
                    <a:lstStyle/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Apply these principles to different contexts using </a:t>
                      </a: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</a:rPr>
                        <a:t>appropriate tools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and skills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(applied knowledge)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48">
                <a:tc>
                  <a:txBody>
                    <a:bodyPr/>
                    <a:lstStyle/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Deal with complex public health issues and make informed</a:t>
                      </a: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judgements in situations in the absence of complete or</a:t>
                      </a: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consistent data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(generic cognitive skills)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67">
                <a:tc>
                  <a:txBody>
                    <a:bodyPr/>
                    <a:lstStyle/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Communicate public health information to a range of</a:t>
                      </a: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audiences with different levels of knowledge/expertise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(communication)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4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96033"/>
              </p:ext>
            </p:extLst>
          </p:nvPr>
        </p:nvGraphicFramePr>
        <p:xfrm>
          <a:off x="596900" y="264318"/>
          <a:ext cx="10998200" cy="6179312"/>
        </p:xfrm>
        <a:graphic>
          <a:graphicData uri="http://schemas.openxmlformats.org/drawingml/2006/table">
            <a:tbl>
              <a:tblPr/>
              <a:tblGrid>
                <a:gridCol w="9931400"/>
                <a:gridCol w="1066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outcome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30%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summative assessment - online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activities (on blog/discussion board):</a:t>
                      </a: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- Communication posts throughout the course </a:t>
                      </a: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- Write media statement/ infographic/ summary for public </a:t>
                      </a: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- peer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discussion/blog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1,2,3,4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70%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summative assessment - Plan/Design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surveillance programme using CDC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framework (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context and topic of their choice)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- max 2500 words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- Use framework critically</a:t>
                      </a: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- Have done sufficient reading</a:t>
                      </a: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- Plan thought through in depth, demonstrating reflection on complexities and ambiguities and justifying choices/decisions and acknowledging trade-offs</a:t>
                      </a: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- Communicate in clear and concise way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1,2,3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(formative) MCQ for weekly check of understanding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(formative activities) CDC outbreak game, generate </a:t>
                      </a:r>
                      <a:r>
                        <a:rPr lang="en-GB" sz="2000" dirty="0" err="1" smtClean="0">
                          <a:effectLst/>
                          <a:latin typeface="Calibri" panose="020F0502020204030204" pitchFamily="34" charset="0"/>
                        </a:rPr>
                        <a:t>Epicurve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explain, appraise a poor-quality routine data set (e.g.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peak of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low-birthweight in Canada, district data in SA, WHO</a:t>
                      </a:r>
                    </a:p>
                    <a:p>
                      <a:pPr marL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observatory, </a:t>
                      </a: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</a:rPr>
                        <a:t>gapminder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4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theyorkshirejigsawstore.co.uk/ekmps/shops/towlers/images/elephant-1-10-jigsaw-49401-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23" y="2250577"/>
            <a:ext cx="2872344" cy="28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Alignment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70324" y="1775007"/>
            <a:ext cx="2400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</a:rPr>
              <a:t>How are we going to assess this course?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0850" y="4711700"/>
            <a:ext cx="3670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</a:rPr>
              <a:t>Does this align with mission statement, look and feel and learning outcomes?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690688"/>
            <a:ext cx="393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</a:rPr>
              <a:t>Modify assessment and/or mission statement and/or look and feel and/or learning outcomes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19180440">
            <a:off x="1545927" y="3522296"/>
            <a:ext cx="2222500" cy="3003350"/>
          </a:xfrm>
          <a:prstGeom prst="curvedRightArrow">
            <a:avLst>
              <a:gd name="adj1" fmla="val 25000"/>
              <a:gd name="adj2" fmla="val 6113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2217225">
            <a:off x="8400567" y="3478590"/>
            <a:ext cx="2222500" cy="2717582"/>
          </a:xfrm>
          <a:prstGeom prst="curvedRightArrow">
            <a:avLst>
              <a:gd name="adj1" fmla="val 25000"/>
              <a:gd name="adj2" fmla="val 6113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76638"/>
            <a:ext cx="10698297" cy="60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ELDeR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Who we are and why we use this approach</a:t>
            </a:r>
          </a:p>
          <a:p>
            <a:r>
              <a:rPr lang="en-GB" dirty="0" smtClean="0"/>
              <a:t>What we actually do – how we have adapted </a:t>
            </a:r>
            <a:r>
              <a:rPr lang="en-GB" dirty="0" err="1" smtClean="0"/>
              <a:t>ELDeR</a:t>
            </a:r>
            <a:r>
              <a:rPr lang="en-GB" dirty="0" smtClean="0"/>
              <a:t> to our own needs and context</a:t>
            </a:r>
          </a:p>
          <a:p>
            <a:r>
              <a:rPr lang="en-GB" dirty="0" smtClean="0"/>
              <a:t>How it felt, what we learned and how it changed 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board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37" y="1430337"/>
            <a:ext cx="76295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Two (half day)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Recap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(Build prototype online)</a:t>
            </a:r>
          </a:p>
          <a:p>
            <a:r>
              <a:rPr lang="en-GB" dirty="0" smtClean="0"/>
              <a:t>Reality check – critical friends</a:t>
            </a:r>
          </a:p>
          <a:p>
            <a:r>
              <a:rPr lang="en-GB" dirty="0" smtClean="0"/>
              <a:t>Review and adjust</a:t>
            </a:r>
          </a:p>
          <a:p>
            <a:r>
              <a:rPr lang="en-GB" dirty="0" smtClean="0"/>
              <a:t>Make an action plan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We have modified this.  Retained:</a:t>
            </a:r>
          </a:p>
          <a:p>
            <a:r>
              <a:rPr lang="en-GB" dirty="0" smtClean="0"/>
              <a:t>Sleeping on it, critical friends, review and adjust, make action plan</a:t>
            </a:r>
          </a:p>
          <a:p>
            <a:r>
              <a:rPr lang="en-GB" dirty="0" smtClean="0"/>
              <a:t>We build course later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43" y="1027906"/>
            <a:ext cx="2178512" cy="21519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19535" y="1027906"/>
            <a:ext cx="148281" cy="21972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felt and what we learned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80" y="4292185"/>
            <a:ext cx="2178512" cy="2151945"/>
          </a:xfrm>
          <a:prstGeom prst="rect">
            <a:avLst/>
          </a:prstGeom>
        </p:spPr>
      </p:pic>
      <p:pic>
        <p:nvPicPr>
          <p:cNvPr id="1032" name="Picture 8" descr="http://www.theyorkshirejigsawstore.co.uk/ekmps/shops/towlers/images/elephant-1-10-jigsaw-49401-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75" y="1286391"/>
            <a:ext cx="2872344" cy="287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3" y="466328"/>
            <a:ext cx="3041887" cy="24487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54659" y="1286391"/>
            <a:ext cx="136778" cy="22186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8" name="Picture 14" descr="https://s-media-cache-ak0.pinimg.com/236x/22/4e/83/224e83b571fcefcf0fa9e07194c6ff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86" y="1510904"/>
            <a:ext cx="22479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0782" y="3145583"/>
            <a:ext cx="2577076" cy="3868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649" y="3596880"/>
            <a:ext cx="3675825" cy="17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changed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Changed our practice</a:t>
            </a:r>
          </a:p>
          <a:p>
            <a:pPr lvl="1"/>
            <a:r>
              <a:rPr lang="en-GB" dirty="0" smtClean="0"/>
              <a:t>All new courses</a:t>
            </a:r>
          </a:p>
          <a:p>
            <a:pPr lvl="1"/>
            <a:r>
              <a:rPr lang="en-GB" dirty="0" smtClean="0"/>
              <a:t>All existing courses (thought process)</a:t>
            </a:r>
          </a:p>
          <a:p>
            <a:r>
              <a:rPr lang="en-GB" dirty="0" smtClean="0"/>
              <a:t>Shaped our values</a:t>
            </a:r>
          </a:p>
        </p:txBody>
      </p:sp>
    </p:spTree>
    <p:extLst>
      <p:ext uri="{BB962C8B-B14F-4D97-AF65-F5344CB8AC3E}">
        <p14:creationId xmlns:p14="http://schemas.microsoft.com/office/powerpoint/2010/main" val="11651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" y="1839402"/>
            <a:ext cx="5751665" cy="5751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8039" y="-1657515"/>
            <a:ext cx="4289022" cy="643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6531" y="2981804"/>
            <a:ext cx="44227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Image: </a:t>
            </a:r>
            <a:r>
              <a:rPr lang="en-GB" sz="1350" dirty="0" err="1">
                <a:solidFill>
                  <a:schemeClr val="bg1"/>
                </a:solidFill>
              </a:rPr>
              <a:t>blackbass</a:t>
            </a:r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573" y="6459899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Image:</a:t>
            </a:r>
            <a:r>
              <a:rPr lang="pl-PL" sz="1400" dirty="0">
                <a:solidFill>
                  <a:schemeClr val="bg1"/>
                </a:solidFill>
              </a:rPr>
              <a:t> Daniel Wehner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3628851"/>
            <a:ext cx="6438900" cy="429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65896" y="6459899"/>
            <a:ext cx="28642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</a:rPr>
              <a:t>Image: Lenore Edman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753101" cy="38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5600"/>
            <a:ext cx="78359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Fiona Hale</a:t>
            </a:r>
          </a:p>
          <a:p>
            <a:r>
              <a:rPr lang="en-GB" dirty="0" smtClean="0"/>
              <a:t>Julie Usher, University </a:t>
            </a:r>
            <a:r>
              <a:rPr lang="en-GB" smtClean="0"/>
              <a:t>of Northampton</a:t>
            </a:r>
            <a:endParaRPr lang="en-GB" dirty="0" smtClean="0"/>
          </a:p>
          <a:p>
            <a:r>
              <a:rPr lang="en-GB" dirty="0" smtClean="0"/>
              <a:t>Our team, past and present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7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ELDeR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Collaborative, highly practical approach to learning design</a:t>
            </a:r>
          </a:p>
          <a:p>
            <a:r>
              <a:rPr lang="en-GB" dirty="0" smtClean="0"/>
              <a:t>Explicitly prioritises the design of student learning experiences over the development of content (</a:t>
            </a:r>
            <a:r>
              <a:rPr lang="en-GB" dirty="0" err="1" smtClean="0"/>
              <a:t>Mor</a:t>
            </a:r>
            <a:r>
              <a:rPr lang="en-GB" dirty="0" smtClean="0"/>
              <a:t> and Craft, 2012)</a:t>
            </a:r>
          </a:p>
          <a:p>
            <a:r>
              <a:rPr lang="en-GB" dirty="0" smtClean="0"/>
              <a:t>Based on </a:t>
            </a:r>
            <a:r>
              <a:rPr lang="en-GB" dirty="0" err="1" smtClean="0"/>
              <a:t>CAIeRO</a:t>
            </a:r>
            <a:r>
              <a:rPr lang="en-GB" dirty="0" smtClean="0"/>
              <a:t> framework, University of Northampton</a:t>
            </a:r>
          </a:p>
          <a:p>
            <a:r>
              <a:rPr lang="en-GB" dirty="0" smtClean="0"/>
              <a:t>Developed by Fiona Hale and colleagues from IS</a:t>
            </a:r>
          </a:p>
          <a:p>
            <a:r>
              <a:rPr lang="en-GB" dirty="0" smtClean="0"/>
              <a:t>1 – 2 day workshop to produce detailed blueprint of course/programme and comprehensive action plan</a:t>
            </a:r>
          </a:p>
          <a:p>
            <a:r>
              <a:rPr lang="en-GB" dirty="0" smtClean="0"/>
              <a:t>We were guinea pigs (January 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5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are and why we wanted to do this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Online MPH launched September 2015</a:t>
            </a:r>
          </a:p>
          <a:p>
            <a:r>
              <a:rPr lang="en-GB" dirty="0" smtClean="0"/>
              <a:t>Developing lots of new courses</a:t>
            </a:r>
          </a:p>
          <a:p>
            <a:r>
              <a:rPr lang="en-GB" dirty="0" smtClean="0"/>
              <a:t>Modifying lots of existing courses</a:t>
            </a:r>
          </a:p>
          <a:p>
            <a:r>
              <a:rPr lang="en-GB" dirty="0" smtClean="0"/>
              <a:t>Building a new team</a:t>
            </a:r>
          </a:p>
          <a:p>
            <a:r>
              <a:rPr lang="en-GB" dirty="0" smtClean="0"/>
              <a:t>Learning how to do it properly!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9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 students need to be able to do by the end of the course (Wiggins and </a:t>
            </a:r>
            <a:r>
              <a:rPr lang="en-GB" dirty="0" err="1" smtClean="0"/>
              <a:t>McTighe</a:t>
            </a:r>
            <a:r>
              <a:rPr lang="en-GB" dirty="0" smtClean="0"/>
              <a:t>, 2005)?</a:t>
            </a:r>
          </a:p>
          <a:p>
            <a:r>
              <a:rPr lang="en-GB" dirty="0" smtClean="0"/>
              <a:t>How will students know they are getting there?</a:t>
            </a:r>
          </a:p>
          <a:p>
            <a:r>
              <a:rPr lang="en-GB" dirty="0" smtClean="0"/>
              <a:t>Iterative development of learning outcomes, feedback and assessment so that there is congruence (McCune and </a:t>
            </a:r>
            <a:r>
              <a:rPr lang="en-GB" dirty="0" err="1" smtClean="0"/>
              <a:t>Hounsell</a:t>
            </a:r>
            <a:r>
              <a:rPr lang="en-GB" dirty="0" smtClean="0"/>
              <a:t>, 2005)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946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Blueprint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essence of this </a:t>
            </a:r>
            <a:r>
              <a:rPr lang="en-GB" b="1" dirty="0" smtClean="0"/>
              <a:t>programme</a:t>
            </a:r>
            <a:r>
              <a:rPr lang="en-GB" dirty="0" smtClean="0"/>
              <a:t>?  What should students on this </a:t>
            </a:r>
            <a:r>
              <a:rPr lang="en-GB" b="1" dirty="0" smtClean="0"/>
              <a:t>programme</a:t>
            </a:r>
            <a:r>
              <a:rPr lang="en-GB" dirty="0" smtClean="0"/>
              <a:t> definitely not miss?</a:t>
            </a:r>
          </a:p>
          <a:p>
            <a:pPr lvl="1"/>
            <a:r>
              <a:rPr lang="en-GB" dirty="0" smtClean="0"/>
              <a:t>Split into two groups</a:t>
            </a:r>
          </a:p>
          <a:p>
            <a:pPr lvl="1"/>
            <a:r>
              <a:rPr lang="en-GB" dirty="0" smtClean="0"/>
              <a:t>Each group comes up with course mission statement</a:t>
            </a:r>
          </a:p>
          <a:p>
            <a:pPr lvl="1"/>
            <a:r>
              <a:rPr lang="en-GB" dirty="0" smtClean="0"/>
              <a:t>Compare and reach consensus</a:t>
            </a:r>
          </a:p>
          <a:p>
            <a:pPr lvl="1"/>
            <a:endParaRPr lang="en-GB" dirty="0"/>
          </a:p>
          <a:p>
            <a:r>
              <a:rPr lang="en-GB" dirty="0" smtClean="0"/>
              <a:t>Repeat this process for each </a:t>
            </a:r>
            <a:r>
              <a:rPr lang="en-GB" b="1" dirty="0" smtClean="0"/>
              <a:t>course</a:t>
            </a:r>
          </a:p>
          <a:p>
            <a:r>
              <a:rPr lang="en-GB" dirty="0" smtClean="0"/>
              <a:t>Congruence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5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- Master of Public Health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219970"/>
              </p:ext>
            </p:extLst>
          </p:nvPr>
        </p:nvGraphicFramePr>
        <p:xfrm>
          <a:off x="838200" y="1924843"/>
          <a:ext cx="10515600" cy="1819403"/>
        </p:xfrm>
        <a:graphic>
          <a:graphicData uri="http://schemas.openxmlformats.org/drawingml/2006/table">
            <a:tbl>
              <a:tblPr firstRow="1" firstCol="1" bandRow="1"/>
              <a:tblGrid>
                <a:gridCol w="2095500"/>
                <a:gridCol w="84201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Mission Statements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1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programme aims to equip health professionals with tools and ways of thinking to take an applied multidisciplinary approach to a variety of public health problems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8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- Master of Public Health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710502"/>
              </p:ext>
            </p:extLst>
          </p:nvPr>
        </p:nvGraphicFramePr>
        <p:xfrm>
          <a:off x="838200" y="1924843"/>
          <a:ext cx="10515600" cy="3120455"/>
        </p:xfrm>
        <a:graphic>
          <a:graphicData uri="http://schemas.openxmlformats.org/drawingml/2006/table">
            <a:tbl>
              <a:tblPr firstRow="1" firstCol="1" bandRow="1"/>
              <a:tblGrid>
                <a:gridCol w="2095500"/>
                <a:gridCol w="84201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Mission Statements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1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programme aims to equip health professionals with tools and ways of thinking to take an applied multidisciplinary approach to a variety of public health problems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equip students with the conceptual and practical evidence-based skills and knowledge to face future global public health challenges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4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- Master of Public Health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692053"/>
              </p:ext>
            </p:extLst>
          </p:nvPr>
        </p:nvGraphicFramePr>
        <p:xfrm>
          <a:off x="838200" y="1924843"/>
          <a:ext cx="10515600" cy="4421507"/>
        </p:xfrm>
        <a:graphic>
          <a:graphicData uri="http://schemas.openxmlformats.org/drawingml/2006/table">
            <a:tbl>
              <a:tblPr firstRow="1" firstCol="1" bandRow="1"/>
              <a:tblGrid>
                <a:gridCol w="2095500"/>
                <a:gridCol w="84201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Mission Statements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programme aims to equip health professionals with </a:t>
                      </a:r>
                      <a:r>
                        <a:rPr lang="en-GB" sz="240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tools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ways of thinking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take an </a:t>
                      </a:r>
                      <a:r>
                        <a:rPr lang="en-GB" sz="240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applied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multidisciplinary approach 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a variety of public health problems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equip </a:t>
                      </a:r>
                      <a:r>
                        <a:rPr lang="en-GB" sz="24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students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with the conceptual and practical </a:t>
                      </a:r>
                      <a:r>
                        <a:rPr lang="en-GB" sz="24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evidence-based 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skills and knowledge to face future global </a:t>
                      </a:r>
                      <a:r>
                        <a:rPr lang="en-GB" sz="24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health challenges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Collaborative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programme aims to equip </a:t>
                      </a:r>
                      <a:r>
                        <a:rPr lang="en-GB" sz="2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students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with </a:t>
                      </a:r>
                      <a:r>
                        <a:rPr lang="en-GB" sz="2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evidence-based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conceptual and practical tools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to take an </a:t>
                      </a:r>
                      <a:r>
                        <a:rPr lang="en-GB" sz="2400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applied interdisciplinary approach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GB" sz="2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health challenges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0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10575</TotalTime>
  <Words>1183</Words>
  <Application>Microsoft Office PowerPoint</Application>
  <PresentationFormat>Widescreen</PresentationFormat>
  <Paragraphs>183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Embedding the ELDeR process into course design</vt:lpstr>
      <vt:lpstr>PowerPoint Presentation</vt:lpstr>
      <vt:lpstr>What is ELDeR?</vt:lpstr>
      <vt:lpstr>Who we are and why we wanted to do this</vt:lpstr>
      <vt:lpstr>Basic principles</vt:lpstr>
      <vt:lpstr>Blueprint</vt:lpstr>
      <vt:lpstr>Example - Master of Public Health</vt:lpstr>
      <vt:lpstr>Example - Master of Public Health</vt:lpstr>
      <vt:lpstr>Example - Master of Public Health</vt:lpstr>
      <vt:lpstr>Example: Epidemiology for public health practice</vt:lpstr>
      <vt:lpstr>Look and feel</vt:lpstr>
      <vt:lpstr>Begin with the end in mind</vt:lpstr>
      <vt:lpstr>Translate this into learning outcomes</vt:lpstr>
      <vt:lpstr>PowerPoint Presentation</vt:lpstr>
      <vt:lpstr>PowerPoint Presentation</vt:lpstr>
      <vt:lpstr>PowerPoint Presentation</vt:lpstr>
      <vt:lpstr>PowerPoint Presentation</vt:lpstr>
      <vt:lpstr>Alignment</vt:lpstr>
      <vt:lpstr>PowerPoint Presentation</vt:lpstr>
      <vt:lpstr>Story board</vt:lpstr>
      <vt:lpstr>Day Two (half day)</vt:lpstr>
      <vt:lpstr>How it felt and what we learned</vt:lpstr>
      <vt:lpstr>How it changed us</vt:lpstr>
      <vt:lpstr>PowerPoint Presentation</vt:lpstr>
      <vt:lpstr>PowerPoint Presentation</vt:lpstr>
      <vt:lpstr>Acknowledgements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MCQUILLAN Ruth</dc:creator>
  <cp:lastModifiedBy>MCQUILLAN Ruth</cp:lastModifiedBy>
  <cp:revision>45</cp:revision>
  <cp:lastPrinted>2018-05-17T17:15:11Z</cp:lastPrinted>
  <dcterms:created xsi:type="dcterms:W3CDTF">2016-04-19T13:28:37Z</dcterms:created>
  <dcterms:modified xsi:type="dcterms:W3CDTF">2018-05-21T08:31:03Z</dcterms:modified>
</cp:coreProperties>
</file>