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4" r:id="rId4"/>
    <p:sldId id="266" r:id="rId5"/>
    <p:sldId id="265" r:id="rId6"/>
    <p:sldId id="267" r:id="rId7"/>
  </p:sldIdLst>
  <p:sldSz cx="12192000" cy="6858000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0E8539-10AC-4F49-A200-C410C314FC7F}">
          <p14:sldIdLst>
            <p14:sldId id="256"/>
            <p14:sldId id="261"/>
            <p14:sldId id="264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2E5"/>
    <a:srgbClr val="FFFFFF"/>
    <a:srgbClr val="A2E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F2B0-125A-4A20-ABCC-A05932C351DD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C31C-4C4E-4F87-B438-8F52C0FB8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6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C5C8-59C8-4212-8F12-FA3195A43E2F}" type="datetimeFigureOut">
              <a:rPr lang="en-US"/>
              <a:pPr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ADF7-99C8-400A-AEAE-03293D05D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9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5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ADF7-99C8-400A-AEAE-03293D05DE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.ac.uk/vet/veterinary-medical-education-division/staff?i=5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29" y="72517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Welcome to the Online Learning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8522" y="311277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/>
              <a:t>Celeste McLaughlin</a:t>
            </a:r>
          </a:p>
          <a:p>
            <a:pPr algn="r"/>
            <a:r>
              <a:rPr lang="en-US"/>
              <a:t>Head of Academic Development for Digital Education</a:t>
            </a:r>
          </a:p>
          <a:p>
            <a:pPr algn="r"/>
            <a:r>
              <a:rPr lang="en-US"/>
              <a:t>Institute for Academic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3" y="144917"/>
            <a:ext cx="2550774" cy="1160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" y="5844702"/>
            <a:ext cx="2292295" cy="664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9292" y="6370724"/>
            <a:ext cx="564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Celeste McLaughlin, University of Edinburgh 2017 CC BY (unless otherwise indicated).</a:t>
            </a: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92" y="6352448"/>
            <a:ext cx="838200" cy="295275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extLst/>
          </p:nvPr>
        </p:nvSpPr>
        <p:spPr>
          <a:xfrm>
            <a:off x="483729" y="5044905"/>
            <a:ext cx="701681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About the network: </a:t>
            </a:r>
            <a:r>
              <a:rPr lang="en-GB" sz="2000" dirty="0"/>
              <a:t>http://</a:t>
            </a:r>
            <a:r>
              <a:rPr lang="en-GB" sz="2000" dirty="0" smtClean="0"/>
              <a:t>edin.ac/2FjhKEv</a:t>
            </a:r>
          </a:p>
          <a:p>
            <a:r>
              <a:rPr lang="en-GB" sz="2000" dirty="0" smtClean="0"/>
              <a:t>Mail </a:t>
            </a:r>
            <a:r>
              <a:rPr lang="en-GB" sz="2000" dirty="0"/>
              <a:t>list: https://mlist.is.ed.ac.uk/lists/info/onlinelearning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3" y="144917"/>
            <a:ext cx="2550774" cy="1160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" y="5844702"/>
            <a:ext cx="2292295" cy="66452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17009"/>
              </p:ext>
            </p:extLst>
          </p:nvPr>
        </p:nvGraphicFramePr>
        <p:xfrm>
          <a:off x="483729" y="550807"/>
          <a:ext cx="8721062" cy="4937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86023">
                  <a:extLst>
                    <a:ext uri="{9D8B030D-6E8A-4147-A177-3AD203B41FA5}">
                      <a16:colId xmlns:a16="http://schemas.microsoft.com/office/drawing/2014/main" val="2394868186"/>
                    </a:ext>
                  </a:extLst>
                </a:gridCol>
                <a:gridCol w="7235039">
                  <a:extLst>
                    <a:ext uri="{9D8B030D-6E8A-4147-A177-3AD203B41FA5}">
                      <a16:colId xmlns:a16="http://schemas.microsoft.com/office/drawing/2014/main" val="2239611651"/>
                    </a:ext>
                  </a:extLst>
                </a:gridCol>
              </a:tblGrid>
              <a:tr h="449179">
                <a:tc gridSpan="2">
                  <a:txBody>
                    <a:bodyPr/>
                    <a:lstStyle/>
                    <a:p>
                      <a:r>
                        <a:rPr lang="en-GB" sz="2400"/>
                        <a:t>Theme: Assessment in an online environment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67354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r>
                        <a:rPr lang="en-GB" sz="240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Welcome and introduction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18930"/>
                  </a:ext>
                </a:extLst>
              </a:tr>
              <a:tr h="1167865">
                <a:tc>
                  <a:txBody>
                    <a:bodyPr/>
                    <a:lstStyle/>
                    <a:p>
                      <a:r>
                        <a:rPr lang="en-GB" sz="240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Dr Yi-Shan Tsai</a:t>
                      </a:r>
                      <a:r>
                        <a:rPr lang="en-GB" sz="2400" baseline="0"/>
                        <a:t> - </a:t>
                      </a:r>
                      <a:r>
                        <a:rPr lang="en-GB" sz="2400"/>
                        <a:t>Research Associate on the Supporting Higher Education to Integrate Learning Analytics (SHEILA)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50364"/>
                  </a:ext>
                </a:extLst>
              </a:tr>
              <a:tr h="1167865">
                <a:tc>
                  <a:txBody>
                    <a:bodyPr/>
                    <a:lstStyle/>
                    <a:p>
                      <a:r>
                        <a:rPr lang="en-GB" sz="2400"/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Dr Paul McLaughlin – Programme Director with responsibility for e-Learning provision in the School of Biological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66073"/>
                  </a:ext>
                </a:extLst>
              </a:tr>
              <a:tr h="1167865">
                <a:tc>
                  <a:txBody>
                    <a:bodyPr/>
                    <a:lstStyle/>
                    <a:p>
                      <a:r>
                        <a:rPr lang="en-GB" sz="2400"/>
                        <a:t>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Dr Louise Connelly</a:t>
                      </a:r>
                      <a:r>
                        <a:rPr lang="en-GB" sz="2400">
                          <a:hlinkClick r:id="rId5"/>
                        </a:rPr>
                        <a:t> </a:t>
                      </a:r>
                      <a:r>
                        <a:rPr lang="en-GB" sz="2400"/>
                        <a:t>– e-Learning Developer in the Digital Education Unit at the Royal (Dick) School of Veterinary Studies.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04247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r>
                        <a:rPr lang="en-GB" sz="2400"/>
                        <a:t>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3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0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9" y="334728"/>
            <a:ext cx="3053599" cy="2321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06239" y="1357164"/>
            <a:ext cx="7700210" cy="5170646"/>
          </a:xfrm>
          <a:prstGeom prst="rect">
            <a:avLst/>
          </a:prstGeom>
          <a:solidFill>
            <a:srgbClr val="BDE2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Future Themes: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/>
              <a:t>Developing and structuring online courses, activities (what technologies to use) and assessments;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/>
              <a:t>Sharing practice – what worked and what did not work and how this can be shared across courses (blended and fully online courses);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/>
              <a:t>The student voice, including engaging students online and creating student learning communities within and across programmes;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/>
              <a:t>Support for academics teaching online [there were comments about needing support around policies, procedures and mechanisms for online courses rather than bespoke work-</a:t>
            </a:r>
            <a:r>
              <a:rPr lang="en-GB" sz="2400" err="1"/>
              <a:t>arounds</a:t>
            </a:r>
            <a:r>
              <a:rPr lang="en-GB" sz="2400"/>
              <a:t> and fixes];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6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Transitions into and through online learning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378"/>
            <a:ext cx="5181600" cy="409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36" y="1450056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4 themes:</a:t>
            </a:r>
          </a:p>
          <a:p>
            <a:r>
              <a:rPr lang="en-GB"/>
              <a:t>Being and effective online learner</a:t>
            </a:r>
          </a:p>
          <a:p>
            <a:r>
              <a:rPr lang="en-GB"/>
              <a:t>Working with others online</a:t>
            </a:r>
          </a:p>
          <a:p>
            <a:r>
              <a:rPr lang="en-GB"/>
              <a:t>Learning effectively with technology</a:t>
            </a:r>
          </a:p>
          <a:p>
            <a:r>
              <a:rPr lang="en-GB"/>
              <a:t>Being a responsible online learner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Each theme containing:</a:t>
            </a:r>
          </a:p>
          <a:p>
            <a:r>
              <a:rPr lang="en-GB"/>
              <a:t>A checklist of skills and tips</a:t>
            </a:r>
          </a:p>
          <a:p>
            <a:r>
              <a:rPr lang="en-GB"/>
              <a:t>A reflective activity</a:t>
            </a:r>
          </a:p>
          <a:p>
            <a:r>
              <a:rPr lang="en-GB"/>
              <a:t>A list of further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2472" y="6112042"/>
            <a:ext cx="475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https://edin.ac/2PZyOkv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3078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7"/>
          <a:stretch/>
        </p:blipFill>
        <p:spPr>
          <a:xfrm>
            <a:off x="0" y="282979"/>
            <a:ext cx="12192000" cy="57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in touch....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There will be a face to face meeting in semester 2 – details to follow.</a:t>
            </a:r>
          </a:p>
          <a:p>
            <a:r>
              <a:rPr lang="en-GB"/>
              <a:t>Planning a web presence for the network to share resources and ideas.</a:t>
            </a:r>
          </a:p>
          <a:p>
            <a:r>
              <a:rPr lang="en-GB"/>
              <a:t>Communications via the mail list or get in touch by email: celeste.mclaughlin@ed.ac.uk</a:t>
            </a:r>
          </a:p>
        </p:txBody>
      </p:sp>
      <p:pic>
        <p:nvPicPr>
          <p:cNvPr id="6" name="Picture 6" descr="mobile-phone-1917737_1920.jpg">
            <a:extLst>
              <a:ext uri="{FF2B5EF4-FFF2-40B4-BE49-F238E27FC236}">
                <a16:creationId xmlns:a16="http://schemas.microsoft.com/office/drawing/2014/main" id="{791227E9-D7AB-488C-B4FE-A83CEEA769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5500" y="-29054"/>
            <a:ext cx="9324591" cy="6218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92D8D-C23F-4E2E-8B31-B4F4633AC3F1}"/>
              </a:ext>
            </a:extLst>
          </p:cNvPr>
          <p:cNvSpPr txBox="1"/>
          <p:nvPr>
            <p:extLst/>
          </p:nvPr>
        </p:nvSpPr>
        <p:spPr>
          <a:xfrm>
            <a:off x="1943100" y="6086475"/>
            <a:ext cx="9032421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Mail list: https://mlist.is.ed.ac.uk/lists/info/onlinelearning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E513F-A2FA-4E07-A521-DD7C52C694A4}"/>
              </a:ext>
            </a:extLst>
          </p:cNvPr>
          <p:cNvSpPr txBox="1"/>
          <p:nvPr/>
        </p:nvSpPr>
        <p:spPr>
          <a:xfrm>
            <a:off x="5905501" y="66675"/>
            <a:ext cx="3794906" cy="2154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/>
              <a:t>CC0 - https://pixabay.com/en/mobile-phone-smartphone-keyboard-1917737/</a:t>
            </a:r>
          </a:p>
        </p:txBody>
      </p:sp>
    </p:spTree>
    <p:extLst>
      <p:ext uri="{BB962C8B-B14F-4D97-AF65-F5344CB8AC3E}">
        <p14:creationId xmlns:p14="http://schemas.microsoft.com/office/powerpoint/2010/main" val="349722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285</Words>
  <Application>Microsoft Office PowerPoint</Application>
  <PresentationFormat>Widescreen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Welcome to the Online Learning Network</vt:lpstr>
      <vt:lpstr>PowerPoint Presentation</vt:lpstr>
      <vt:lpstr>PowerPoint Presentation</vt:lpstr>
      <vt:lpstr>Transitions into and through online learning</vt:lpstr>
      <vt:lpstr>PowerPoint Presentation</vt:lpstr>
      <vt:lpstr>Keep in touch....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Online Learning Network</dc:title>
  <dc:creator>MCLAUGHLIN Celeste</dc:creator>
  <cp:lastModifiedBy>MCLAUGHLIN Celeste</cp:lastModifiedBy>
  <cp:revision>6</cp:revision>
  <cp:lastPrinted>2017-11-09T09:49:29Z</cp:lastPrinted>
  <dcterms:modified xsi:type="dcterms:W3CDTF">2019-05-10T10:47:03Z</dcterms:modified>
</cp:coreProperties>
</file>