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2" r:id="rId2"/>
    <p:sldId id="256" r:id="rId3"/>
    <p:sldId id="259" r:id="rId4"/>
    <p:sldId id="293" r:id="rId5"/>
    <p:sldId id="294" r:id="rId6"/>
    <p:sldId id="258" r:id="rId7"/>
    <p:sldId id="272" r:id="rId8"/>
    <p:sldId id="276" r:id="rId9"/>
    <p:sldId id="295" r:id="rId10"/>
    <p:sldId id="283" r:id="rId11"/>
    <p:sldId id="285" r:id="rId12"/>
    <p:sldId id="286" r:id="rId13"/>
    <p:sldId id="287" r:id="rId14"/>
    <p:sldId id="296" r:id="rId15"/>
    <p:sldId id="273" r:id="rId16"/>
    <p:sldId id="289" r:id="rId17"/>
    <p:sldId id="290" r:id="rId18"/>
    <p:sldId id="291" r:id="rId19"/>
    <p:sldId id="2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043"/>
    <a:srgbClr val="0032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6" autoAdjust="0"/>
    <p:restoredTop sz="88216"/>
  </p:normalViewPr>
  <p:slideViewPr>
    <p:cSldViewPr>
      <p:cViewPr varScale="1">
        <p:scale>
          <a:sx n="75" d="100"/>
          <a:sy n="75" d="100"/>
        </p:scale>
        <p:origin x="11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62EF06-E226-4369-A7B7-839390A79AF6}" type="datetimeFigureOut">
              <a:rPr lang="en-GB" smtClean="0"/>
              <a:pPr/>
              <a:t>02/06/2020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61ECEA-4509-49EF-8F02-ACDA0F3FA7B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Top left: Bathymetry map created using multibeam sonar. Background chart Australian Hydrographic Office Chart AUS00612P2.</a:t>
            </a:r>
            <a:br>
              <a:rPr lang="en-GB" dirty="0"/>
            </a:br>
            <a:r>
              <a:rPr lang="en-GB" sz="1200" b="0" i="0" kern="1200" dirty="0">
                <a:solidFill>
                  <a:schemeClr val="tx1"/>
                </a:solidFill>
                <a:effectLst/>
                <a:latin typeface="+mn-lt"/>
                <a:ea typeface="+mn-ea"/>
                <a:cs typeface="+mn-cs"/>
              </a:rPr>
              <a:t>Top middle: Dredge being unloaded by CIR James Hogg.</a:t>
            </a:r>
            <a:br>
              <a:rPr lang="en-GB" dirty="0"/>
            </a:br>
            <a:r>
              <a:rPr lang="en-GB" sz="1200" b="0" i="0" kern="1200" dirty="0">
                <a:solidFill>
                  <a:schemeClr val="tx1"/>
                </a:solidFill>
                <a:effectLst/>
                <a:latin typeface="+mn-lt"/>
                <a:ea typeface="+mn-ea"/>
                <a:cs typeface="+mn-cs"/>
              </a:rPr>
              <a:t>Top right: Sampled rocks on deck.</a:t>
            </a:r>
            <a:br>
              <a:rPr lang="en-GB" dirty="0"/>
            </a:br>
            <a:r>
              <a:rPr lang="en-GB" sz="1200" b="0" i="0" kern="1200" dirty="0">
                <a:solidFill>
                  <a:schemeClr val="tx1"/>
                </a:solidFill>
                <a:effectLst/>
                <a:latin typeface="+mn-lt"/>
                <a:ea typeface="+mn-ea"/>
                <a:cs typeface="+mn-cs"/>
              </a:rPr>
              <a:t>Bottom left: Scientists describing the rocks.</a:t>
            </a:r>
            <a:br>
              <a:rPr lang="en-GB" dirty="0"/>
            </a:br>
            <a:r>
              <a:rPr lang="en-GB" sz="1200" b="0" i="0" kern="1200" dirty="0">
                <a:solidFill>
                  <a:schemeClr val="tx1"/>
                </a:solidFill>
                <a:effectLst/>
                <a:latin typeface="+mn-lt"/>
                <a:ea typeface="+mn-ea"/>
                <a:cs typeface="+mn-cs"/>
              </a:rPr>
              <a:t>Bottom right: Educator on Board Jamie Menzies photographing rock samples.</a:t>
            </a:r>
            <a:endParaRPr lang="en-GB" dirty="0"/>
          </a:p>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2</a:t>
            </a:fld>
            <a:endParaRPr lang="en-GB"/>
          </a:p>
        </p:txBody>
      </p:sp>
    </p:spTree>
    <p:extLst>
      <p:ext uri="{BB962C8B-B14F-4D97-AF65-F5344CB8AC3E}">
        <p14:creationId xmlns:p14="http://schemas.microsoft.com/office/powerpoint/2010/main" val="3356810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buFontTx/>
              <a:buNone/>
            </a:pPr>
            <a:r>
              <a:rPr lang="en-GB" dirty="0"/>
              <a:t>The Greenwich Meridian:</a:t>
            </a:r>
            <a:br>
              <a:rPr lang="en-GB" dirty="0"/>
            </a:br>
            <a:r>
              <a:rPr lang="en-US" altLang="en-US" sz="1200" dirty="0">
                <a:latin typeface="Comic Sans MS" pitchFamily="66" charset="0"/>
              </a:rPr>
              <a:t>Britain was a world leader in exploration and map making. </a:t>
            </a:r>
          </a:p>
          <a:p>
            <a:pPr>
              <a:spcBef>
                <a:spcPct val="0"/>
              </a:spcBef>
              <a:buFontTx/>
              <a:buNone/>
            </a:pPr>
            <a:endParaRPr lang="en-US" altLang="en-US" sz="1200" dirty="0">
              <a:latin typeface="Comic Sans MS" pitchFamily="66" charset="0"/>
            </a:endParaRPr>
          </a:p>
          <a:p>
            <a:pPr>
              <a:spcBef>
                <a:spcPct val="0"/>
              </a:spcBef>
              <a:buFontTx/>
              <a:buNone/>
            </a:pPr>
            <a:r>
              <a:rPr lang="en-US" altLang="en-US" sz="1200" dirty="0">
                <a:latin typeface="Comic Sans MS" pitchFamily="66" charset="0"/>
              </a:rPr>
              <a:t>Thus navigators of other nations often used British maps. </a:t>
            </a:r>
          </a:p>
          <a:p>
            <a:pPr>
              <a:spcBef>
                <a:spcPct val="0"/>
              </a:spcBef>
              <a:buFontTx/>
              <a:buNone/>
            </a:pPr>
            <a:endParaRPr lang="en-US" altLang="en-US" sz="1200" dirty="0">
              <a:latin typeface="Comic Sans MS" pitchFamily="66" charset="0"/>
            </a:endParaRPr>
          </a:p>
          <a:p>
            <a:pPr>
              <a:spcBef>
                <a:spcPct val="0"/>
              </a:spcBef>
              <a:buFontTx/>
              <a:buNone/>
            </a:pPr>
            <a:r>
              <a:rPr lang="en-US" altLang="en-US" sz="1200" dirty="0">
                <a:latin typeface="Comic Sans MS" pitchFamily="66" charset="0"/>
              </a:rPr>
              <a:t>As a result, in 1884 the meridian of Greenwich was adopted throughout most of the world as the prime meridian. </a:t>
            </a:r>
          </a:p>
          <a:p>
            <a:endParaRPr lang="en-GB" dirty="0"/>
          </a:p>
        </p:txBody>
      </p:sp>
      <p:sp>
        <p:nvSpPr>
          <p:cNvPr id="4" name="Slide Number Placeholder 3"/>
          <p:cNvSpPr>
            <a:spLocks noGrp="1"/>
          </p:cNvSpPr>
          <p:nvPr>
            <p:ph type="sldNum" sz="quarter" idx="10"/>
          </p:nvPr>
        </p:nvSpPr>
        <p:spPr/>
        <p:txBody>
          <a:bodyPr/>
          <a:lstStyle/>
          <a:p>
            <a:fld id="{D561ECEA-4509-49EF-8F02-ACDA0F3FA7BC}"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North or South </a:t>
            </a:r>
            <a:r>
              <a:rPr lang="en-GB" baseline="0" dirty="0"/>
              <a:t>of the equator </a:t>
            </a:r>
          </a:p>
          <a:p>
            <a:r>
              <a:rPr lang="en-GB" baseline="0" dirty="0"/>
              <a:t>Meridian – East or west (2</a:t>
            </a:r>
            <a:r>
              <a:rPr lang="en-GB" baseline="30000" dirty="0"/>
              <a:t>nd</a:t>
            </a:r>
            <a:r>
              <a:rPr lang="en-GB" baseline="0" dirty="0"/>
              <a:t>) </a:t>
            </a:r>
          </a:p>
          <a:p>
            <a:endParaRPr lang="en-GB" baseline="0" dirty="0"/>
          </a:p>
        </p:txBody>
      </p:sp>
      <p:sp>
        <p:nvSpPr>
          <p:cNvPr id="4" name="Slide Number Placeholder 3"/>
          <p:cNvSpPr>
            <a:spLocks noGrp="1"/>
          </p:cNvSpPr>
          <p:nvPr>
            <p:ph type="sldNum" sz="quarter" idx="10"/>
          </p:nvPr>
        </p:nvSpPr>
        <p:spPr/>
        <p:txBody>
          <a:bodyPr/>
          <a:lstStyle/>
          <a:p>
            <a:fld id="{277C761B-5F3A-40F6-B23D-4FEE397C3E2B}" type="slidenum">
              <a:rPr lang="en-GB" smtClean="0"/>
              <a:pPr/>
              <a:t>13</a:t>
            </a:fld>
            <a:endParaRPr lang="en-GB"/>
          </a:p>
        </p:txBody>
      </p:sp>
    </p:spTree>
    <p:extLst>
      <p:ext uri="{BB962C8B-B14F-4D97-AF65-F5344CB8AC3E}">
        <p14:creationId xmlns:p14="http://schemas.microsoft.com/office/powerpoint/2010/main" val="3659817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60 South </a:t>
            </a:r>
          </a:p>
          <a:p>
            <a:r>
              <a:rPr lang="en-GB" dirty="0"/>
              <a:t>20</a:t>
            </a:r>
            <a:r>
              <a:rPr lang="en-GB" baseline="0" dirty="0"/>
              <a:t> West </a:t>
            </a:r>
          </a:p>
          <a:p>
            <a:endParaRPr lang="en-GB" baseline="0" dirty="0"/>
          </a:p>
        </p:txBody>
      </p:sp>
      <p:sp>
        <p:nvSpPr>
          <p:cNvPr id="4" name="Slide Number Placeholder 3"/>
          <p:cNvSpPr>
            <a:spLocks noGrp="1"/>
          </p:cNvSpPr>
          <p:nvPr>
            <p:ph type="sldNum" sz="quarter" idx="10"/>
          </p:nvPr>
        </p:nvSpPr>
        <p:spPr/>
        <p:txBody>
          <a:bodyPr/>
          <a:lstStyle/>
          <a:p>
            <a:fld id="{277C761B-5F3A-40F6-B23D-4FEE397C3E2B}" type="slidenum">
              <a:rPr lang="en-GB" smtClean="0"/>
              <a:pPr/>
              <a:t>14</a:t>
            </a:fld>
            <a:endParaRPr lang="en-GB"/>
          </a:p>
        </p:txBody>
      </p:sp>
    </p:spTree>
    <p:extLst>
      <p:ext uri="{BB962C8B-B14F-4D97-AF65-F5344CB8AC3E}">
        <p14:creationId xmlns:p14="http://schemas.microsoft.com/office/powerpoint/2010/main" val="2511956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15</a:t>
            </a:fld>
            <a:endParaRPr lang="en-GB"/>
          </a:p>
        </p:txBody>
      </p:sp>
    </p:spTree>
    <p:extLst>
      <p:ext uri="{BB962C8B-B14F-4D97-AF65-F5344CB8AC3E}">
        <p14:creationId xmlns:p14="http://schemas.microsoft.com/office/powerpoint/2010/main" val="730466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Dredging</a:t>
            </a:r>
            <a:r>
              <a:rPr lang="en-GB" baseline="0" dirty="0"/>
              <a:t> is the method used to collect the rock samples from the ocean floor. These rocks can be analysed to tell us about the age of the earths crust and how it was formed. Dredging basically involves dragging a big bucket along the floor of the ocean seeing what you find.</a:t>
            </a:r>
          </a:p>
          <a:p>
            <a:endParaRPr lang="en-GB" baseline="0" dirty="0"/>
          </a:p>
        </p:txBody>
      </p:sp>
      <p:sp>
        <p:nvSpPr>
          <p:cNvPr id="4" name="Slide Number Placeholder 3"/>
          <p:cNvSpPr>
            <a:spLocks noGrp="1"/>
          </p:cNvSpPr>
          <p:nvPr>
            <p:ph type="sldNum" sz="quarter" idx="10"/>
          </p:nvPr>
        </p:nvSpPr>
        <p:spPr/>
        <p:txBody>
          <a:bodyPr/>
          <a:lstStyle/>
          <a:p>
            <a:fld id="{D561ECEA-4509-49EF-8F02-ACDA0F3FA7BC}"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Picture</a:t>
            </a:r>
            <a:r>
              <a:rPr lang="en-GB" baseline="0" dirty="0"/>
              <a:t> Credit: </a:t>
            </a:r>
            <a:r>
              <a:rPr lang="en-GB" sz="1200" b="0" i="0" kern="1200" dirty="0" err="1">
                <a:solidFill>
                  <a:schemeClr val="tx1"/>
                </a:solidFill>
                <a:latin typeface="+mn-lt"/>
                <a:ea typeface="+mn-ea"/>
                <a:cs typeface="+mn-cs"/>
              </a:rPr>
              <a:t>Beaman</a:t>
            </a:r>
            <a:r>
              <a:rPr lang="en-GB" sz="1200" b="0" i="0" kern="1200" dirty="0">
                <a:solidFill>
                  <a:schemeClr val="tx1"/>
                </a:solidFill>
                <a:latin typeface="+mn-lt"/>
                <a:ea typeface="+mn-ea"/>
                <a:cs typeface="+mn-cs"/>
              </a:rPr>
              <a:t>, R.J., 2010. Project 3D-GBR: A high-resolution depth model for the Great Barrier Reef and Coral Sea. Marine and Tropical Sciences Research Facility (MTSRF) Project 2.5i.1a Final Report, MTSRF, Cairns, Australia, pp. 13 plus Appendix 1.</a:t>
            </a:r>
          </a:p>
          <a:p>
            <a:endParaRPr lang="en-GB"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561ECEA-4509-49EF-8F02-ACDA0F3FA7BC}" type="slidenum">
              <a:rPr lang="en-GB" smtClean="0"/>
              <a:pPr/>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Picture</a:t>
            </a:r>
            <a:r>
              <a:rPr lang="en-GB" baseline="0" dirty="0"/>
              <a:t> Credit: </a:t>
            </a:r>
            <a:r>
              <a:rPr lang="en-GB" sz="1200" b="0" i="0" kern="1200" dirty="0" err="1">
                <a:solidFill>
                  <a:schemeClr val="tx1"/>
                </a:solidFill>
                <a:latin typeface="+mn-lt"/>
                <a:ea typeface="+mn-ea"/>
                <a:cs typeface="+mn-cs"/>
              </a:rPr>
              <a:t>Beaman</a:t>
            </a:r>
            <a:r>
              <a:rPr lang="en-GB" sz="1200" b="0" i="0" kern="1200" dirty="0">
                <a:solidFill>
                  <a:schemeClr val="tx1"/>
                </a:solidFill>
                <a:latin typeface="+mn-lt"/>
                <a:ea typeface="+mn-ea"/>
                <a:cs typeface="+mn-cs"/>
              </a:rPr>
              <a:t>, R.J., 2010. Project 3D-GBR: A high-resolution depth model for the Great Barrier Reef and Coral Sea. Marine and Tropical Sciences Research Facility (MTSRF) Project 2.5i.1a Final Report, MTSRF, Cairns, Australia, pp. 13 plus Appendix 1.</a:t>
            </a:r>
          </a:p>
        </p:txBody>
      </p:sp>
      <p:sp>
        <p:nvSpPr>
          <p:cNvPr id="4" name="Slide Number Placeholder 3"/>
          <p:cNvSpPr>
            <a:spLocks noGrp="1"/>
          </p:cNvSpPr>
          <p:nvPr>
            <p:ph type="sldNum" sz="quarter" idx="10"/>
          </p:nvPr>
        </p:nvSpPr>
        <p:spPr/>
        <p:txBody>
          <a:bodyPr/>
          <a:lstStyle/>
          <a:p>
            <a:fld id="{D561ECEA-4509-49EF-8F02-ACDA0F3FA7BC}" type="slidenum">
              <a:rPr lang="en-GB" smtClean="0"/>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GB" altLang="en-US" dirty="0"/>
          </a:p>
        </p:txBody>
      </p:sp>
      <p:sp>
        <p:nvSpPr>
          <p:cNvPr id="22532" name="Slide Number Placeholder 3"/>
          <p:cNvSpPr>
            <a:spLocks noGrp="1"/>
          </p:cNvSpPr>
          <p:nvPr>
            <p:ph type="sldNum" sz="quarter" idx="5"/>
          </p:nvPr>
        </p:nvSpPr>
        <p:spPr>
          <a:noFill/>
        </p:spPr>
        <p:txBody>
          <a:bodyPr/>
          <a:lstStyle/>
          <a:p>
            <a:fld id="{9AA66664-9EC8-4D39-B2D9-EAE8E0EE642D}"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3</a:t>
            </a:fld>
            <a:endParaRPr lang="en-GB"/>
          </a:p>
        </p:txBody>
      </p:sp>
    </p:spTree>
    <p:extLst>
      <p:ext uri="{BB962C8B-B14F-4D97-AF65-F5344CB8AC3E}">
        <p14:creationId xmlns:p14="http://schemas.microsoft.com/office/powerpoint/2010/main" val="154694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simpler explanation.</a:t>
            </a:r>
          </a:p>
        </p:txBody>
      </p:sp>
      <p:sp>
        <p:nvSpPr>
          <p:cNvPr id="4" name="Slide Number Placeholder 3"/>
          <p:cNvSpPr>
            <a:spLocks noGrp="1"/>
          </p:cNvSpPr>
          <p:nvPr>
            <p:ph type="sldNum" sz="quarter" idx="5"/>
          </p:nvPr>
        </p:nvSpPr>
        <p:spPr/>
        <p:txBody>
          <a:bodyPr/>
          <a:lstStyle/>
          <a:p>
            <a:fld id="{D561ECEA-4509-49EF-8F02-ACDA0F3FA7BC}" type="slidenum">
              <a:rPr lang="en-GB" smtClean="0"/>
              <a:pPr/>
              <a:t>4</a:t>
            </a:fld>
            <a:endParaRPr lang="en-GB"/>
          </a:p>
        </p:txBody>
      </p:sp>
    </p:spTree>
    <p:extLst>
      <p:ext uri="{BB962C8B-B14F-4D97-AF65-F5344CB8AC3E}">
        <p14:creationId xmlns:p14="http://schemas.microsoft.com/office/powerpoint/2010/main" val="149735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5</a:t>
            </a:fld>
            <a:endParaRPr lang="en-GB"/>
          </a:p>
        </p:txBody>
      </p:sp>
    </p:spTree>
    <p:extLst>
      <p:ext uri="{BB962C8B-B14F-4D97-AF65-F5344CB8AC3E}">
        <p14:creationId xmlns:p14="http://schemas.microsoft.com/office/powerpoint/2010/main" val="2601482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7</a:t>
            </a:fld>
            <a:endParaRPr lang="en-GB"/>
          </a:p>
        </p:txBody>
      </p:sp>
    </p:spTree>
    <p:extLst>
      <p:ext uri="{BB962C8B-B14F-4D97-AF65-F5344CB8AC3E}">
        <p14:creationId xmlns:p14="http://schemas.microsoft.com/office/powerpoint/2010/main" val="104178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D561ECEA-4509-49EF-8F02-ACDA0F3FA7BC}"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9</a:t>
            </a:fld>
            <a:endParaRPr lang="en-GB"/>
          </a:p>
        </p:txBody>
      </p:sp>
    </p:spTree>
    <p:extLst>
      <p:ext uri="{BB962C8B-B14F-4D97-AF65-F5344CB8AC3E}">
        <p14:creationId xmlns:p14="http://schemas.microsoft.com/office/powerpoint/2010/main" val="190717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10</a:t>
            </a:fld>
            <a:endParaRPr lang="en-GB"/>
          </a:p>
        </p:txBody>
      </p:sp>
    </p:spTree>
    <p:extLst>
      <p:ext uri="{BB962C8B-B14F-4D97-AF65-F5344CB8AC3E}">
        <p14:creationId xmlns:p14="http://schemas.microsoft.com/office/powerpoint/2010/main" val="1907170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ECEA-4509-49EF-8F02-ACDA0F3FA7BC}" type="slidenum">
              <a:rPr lang="en-GB" smtClean="0"/>
              <a:pPr/>
              <a:t>11</a:t>
            </a:fld>
            <a:endParaRPr lang="en-GB"/>
          </a:p>
        </p:txBody>
      </p:sp>
    </p:spTree>
    <p:extLst>
      <p:ext uri="{BB962C8B-B14F-4D97-AF65-F5344CB8AC3E}">
        <p14:creationId xmlns:p14="http://schemas.microsoft.com/office/powerpoint/2010/main" val="6920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81A96F-531D-4B42-97AF-120FA6B518A8}" type="datetimeFigureOut">
              <a:rPr lang="en-GB" smtClean="0"/>
              <a:pPr/>
              <a:t>02/06/2020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F6DADA-D4FC-435E-AE21-BB556799FC9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25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1A96F-531D-4B42-97AF-120FA6B518A8}" type="datetimeFigureOut">
              <a:rPr lang="en-GB" smtClean="0"/>
              <a:pPr/>
              <a:t>02/06/2020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6DADA-D4FC-435E-AE21-BB556799FC9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rc-logo.eps.png"/>
          <p:cNvPicPr>
            <a:picLocks noChangeAspect="1"/>
          </p:cNvPicPr>
          <p:nvPr/>
        </p:nvPicPr>
        <p:blipFill>
          <a:blip r:embed="rId2" cstate="print"/>
          <a:stretch>
            <a:fillRect/>
          </a:stretch>
        </p:blipFill>
        <p:spPr>
          <a:xfrm>
            <a:off x="7596336" y="5805264"/>
            <a:ext cx="1300002" cy="905941"/>
          </a:xfrm>
          <a:prstGeom prst="rect">
            <a:avLst/>
          </a:prstGeom>
        </p:spPr>
      </p:pic>
      <p:sp>
        <p:nvSpPr>
          <p:cNvPr id="11" name="Title 1"/>
          <p:cNvSpPr txBox="1">
            <a:spLocks/>
          </p:cNvSpPr>
          <p:nvPr/>
        </p:nvSpPr>
        <p:spPr>
          <a:xfrm>
            <a:off x="469776" y="332656"/>
            <a:ext cx="8204448" cy="5688632"/>
          </a:xfrm>
          <a:prstGeom prst="rect">
            <a:avLst/>
          </a:prstGeom>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000" dirty="0">
                <a:solidFill>
                  <a:schemeClr val="bg1">
                    <a:lumMod val="95000"/>
                  </a:schemeClr>
                </a:solidFill>
                <a:latin typeface="Verdana" pitchFamily="34" charset="0"/>
                <a:ea typeface="Verdana" pitchFamily="34" charset="0"/>
                <a:cs typeface="+mj-cs"/>
              </a:rPr>
              <a:t>Introduction for educators.</a:t>
            </a:r>
            <a:br>
              <a:rPr lang="en-GB" sz="4000" dirty="0">
                <a:solidFill>
                  <a:schemeClr val="bg1">
                    <a:lumMod val="95000"/>
                  </a:schemeClr>
                </a:solidFill>
                <a:latin typeface="Verdana" pitchFamily="34" charset="0"/>
                <a:ea typeface="Verdana" pitchFamily="34" charset="0"/>
                <a:cs typeface="+mj-cs"/>
              </a:rPr>
            </a:br>
            <a:endParaRPr lang="en-GB" dirty="0">
              <a:solidFill>
                <a:schemeClr val="bg1">
                  <a:lumMod val="95000"/>
                </a:schemeClr>
              </a:solidFill>
              <a:latin typeface="Verdana" pitchFamily="34" charset="0"/>
              <a:ea typeface="Verdana" pitchFamily="34" charset="0"/>
              <a:cs typeface="+mj-cs"/>
            </a:endParaRPr>
          </a:p>
          <a:p>
            <a:pPr lvl="0" algn="ctr">
              <a:spcBef>
                <a:spcPct val="0"/>
              </a:spcBef>
              <a:defRPr/>
            </a:pPr>
            <a:r>
              <a:rPr lang="en-GB" sz="1600" dirty="0">
                <a:solidFill>
                  <a:schemeClr val="bg1">
                    <a:lumMod val="95000"/>
                  </a:schemeClr>
                </a:solidFill>
                <a:latin typeface="Verdana" pitchFamily="34" charset="0"/>
                <a:ea typeface="Verdana" pitchFamily="34" charset="0"/>
                <a:cs typeface="+mj-cs"/>
              </a:rPr>
              <a:t>The objective of this lesson is for students to apply their knowledge of latitude and longitude to read and plot coordinates in latitude and longitude.</a:t>
            </a:r>
          </a:p>
          <a:p>
            <a:pPr lvl="0" algn="ctr">
              <a:spcBef>
                <a:spcPct val="0"/>
              </a:spcBef>
              <a:defRPr/>
            </a:pPr>
            <a:endParaRPr lang="en-GB" sz="1600" dirty="0">
              <a:solidFill>
                <a:schemeClr val="bg1">
                  <a:lumMod val="95000"/>
                </a:schemeClr>
              </a:solidFill>
              <a:latin typeface="Verdana" pitchFamily="34" charset="0"/>
              <a:ea typeface="Verdana" pitchFamily="34" charset="0"/>
              <a:cs typeface="+mj-cs"/>
            </a:endParaRPr>
          </a:p>
          <a:p>
            <a:pPr lvl="0" algn="ctr">
              <a:spcBef>
                <a:spcPct val="0"/>
              </a:spcBef>
              <a:defRPr/>
            </a:pPr>
            <a:r>
              <a:rPr lang="en-GB" sz="1600" dirty="0">
                <a:solidFill>
                  <a:schemeClr val="bg1">
                    <a:lumMod val="95000"/>
                  </a:schemeClr>
                </a:solidFill>
                <a:latin typeface="Verdana" pitchFamily="34" charset="0"/>
                <a:ea typeface="Verdana" pitchFamily="34" charset="0"/>
                <a:cs typeface="+mj-cs"/>
              </a:rPr>
              <a:t>Ideally, students should have prior knowledge of what lines of latitude and longitude are. However, these are covered in the lesson.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16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600" dirty="0">
                <a:solidFill>
                  <a:schemeClr val="bg1">
                    <a:lumMod val="95000"/>
                  </a:schemeClr>
                </a:solidFill>
                <a:latin typeface="Verdana" pitchFamily="34" charset="0"/>
                <a:ea typeface="Verdana" pitchFamily="34" charset="0"/>
                <a:cs typeface="+mj-cs"/>
              </a:rPr>
              <a:t>Introductions to the objectives of the research voyage associated with this series of lessons can be seen on slides 3 and 4. These slides describe the same objectives but targeted at different levels of reader.</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sz="1600" dirty="0">
              <a:solidFill>
                <a:schemeClr val="bg1">
                  <a:lumMod val="95000"/>
                </a:schemeClr>
              </a:solidFill>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600" dirty="0">
                <a:solidFill>
                  <a:schemeClr val="bg1">
                    <a:lumMod val="95000"/>
                  </a:schemeClr>
                </a:solidFill>
                <a:latin typeface="Verdana" pitchFamily="34" charset="0"/>
                <a:ea typeface="Verdana" pitchFamily="34" charset="0"/>
                <a:cs typeface="+mj-cs"/>
              </a:rPr>
              <a:t>Answers for the activities can be found on the slides towards the end of this presentation.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GB" sz="1600" dirty="0">
              <a:solidFill>
                <a:schemeClr val="bg1">
                  <a:lumMod val="95000"/>
                </a:schemeClr>
              </a:solidFill>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sz="1600" dirty="0">
                <a:solidFill>
                  <a:schemeClr val="bg1">
                    <a:lumMod val="95000"/>
                  </a:schemeClr>
                </a:solidFill>
                <a:latin typeface="Verdana" pitchFamily="34" charset="0"/>
                <a:ea typeface="Verdana" pitchFamily="34" charset="0"/>
                <a:cs typeface="+mj-cs"/>
              </a:rPr>
              <a:t>These lessons have all been tested in a UK secondary school setting. However, any feedback or reviews are warmly received.</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sz="32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pic>
        <p:nvPicPr>
          <p:cNvPr id="13" name="Content Placeholder 10" descr="CSIRO_Logo.svg.png"/>
          <p:cNvPicPr>
            <a:picLocks noChangeAspect="1"/>
          </p:cNvPicPr>
          <p:nvPr/>
        </p:nvPicPr>
        <p:blipFill>
          <a:blip r:embed="rId3" cstate="print"/>
          <a:stretch>
            <a:fillRect/>
          </a:stretch>
        </p:blipFill>
        <p:spPr>
          <a:xfrm>
            <a:off x="251520" y="5805264"/>
            <a:ext cx="864096" cy="864096"/>
          </a:xfrm>
          <a:prstGeom prst="rect">
            <a:avLst/>
          </a:prstGeom>
        </p:spPr>
      </p:pic>
      <p:pic>
        <p:nvPicPr>
          <p:cNvPr id="14" name="Picture 13" descr="GeoSciences logo.png"/>
          <p:cNvPicPr>
            <a:picLocks noChangeAspect="1"/>
          </p:cNvPicPr>
          <p:nvPr/>
        </p:nvPicPr>
        <p:blipFill>
          <a:blip r:embed="rId4" cstate="print"/>
          <a:stretch>
            <a:fillRect/>
          </a:stretch>
        </p:blipFill>
        <p:spPr>
          <a:xfrm>
            <a:off x="3398143" y="6129939"/>
            <a:ext cx="2347714" cy="5364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lines of latitu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1052736"/>
            <a:ext cx="5858315" cy="55404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692696"/>
            <a:ext cx="1011707" cy="104133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1838" y="743912"/>
            <a:ext cx="1658744" cy="1572489"/>
          </a:xfrm>
          <a:prstGeom prst="rect">
            <a:avLst/>
          </a:prstGeom>
        </p:spPr>
      </p:pic>
      <p:sp>
        <p:nvSpPr>
          <p:cNvPr id="15" name="TextBox 14"/>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sz="4000" dirty="0">
                <a:latin typeface="Verdana" pitchFamily="34" charset="0"/>
                <a:ea typeface="Verdana" pitchFamily="34" charset="0"/>
              </a:rPr>
              <a:t>Warm up task</a:t>
            </a:r>
          </a:p>
        </p:txBody>
      </p:sp>
      <p:sp>
        <p:nvSpPr>
          <p:cNvPr id="24" name="Rectangle 23"/>
          <p:cNvSpPr/>
          <p:nvPr/>
        </p:nvSpPr>
        <p:spPr>
          <a:xfrm>
            <a:off x="179512" y="908720"/>
            <a:ext cx="2771800" cy="284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latin typeface="Verdana" pitchFamily="34" charset="0"/>
                <a:ea typeface="Verdana" pitchFamily="34" charset="0"/>
              </a:rPr>
              <a:t>Task: Can you label any of the lines of latitude on the diagram?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23528" y="1124745"/>
            <a:ext cx="3672408" cy="4536504"/>
          </a:xfrm>
          <a:prstGeom prst="rect">
            <a:avLst/>
          </a:prstGeom>
          <a:noFill/>
          <a:ln w="3175">
            <a:noFill/>
          </a:ln>
        </p:spPr>
        <p:style>
          <a:lnRef idx="1">
            <a:schemeClr val="dk1"/>
          </a:lnRef>
          <a:fillRef idx="2">
            <a:schemeClr val="dk1"/>
          </a:fillRef>
          <a:effectRef idx="1">
            <a:schemeClr val="dk1"/>
          </a:effectRef>
          <a:fontRef idx="minor">
            <a:schemeClr val="dk1"/>
          </a:fontRef>
        </p:style>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r>
              <a:rPr lang="en-US" altLang="en-US" sz="2800" dirty="0">
                <a:solidFill>
                  <a:schemeClr val="bg1"/>
                </a:solidFill>
                <a:latin typeface="Verdana" pitchFamily="34" charset="0"/>
                <a:ea typeface="Verdana" pitchFamily="34" charset="0"/>
              </a:rPr>
              <a:t>Go across the map</a:t>
            </a:r>
          </a:p>
          <a:p>
            <a:r>
              <a:rPr lang="en-US" altLang="en-US" sz="2800" dirty="0">
                <a:solidFill>
                  <a:schemeClr val="bg1"/>
                </a:solidFill>
                <a:latin typeface="Verdana" pitchFamily="34" charset="0"/>
                <a:ea typeface="Verdana" pitchFamily="34" charset="0"/>
              </a:rPr>
              <a:t>Measured in degrees (°)</a:t>
            </a:r>
          </a:p>
          <a:p>
            <a:r>
              <a:rPr lang="en-US" altLang="en-US" sz="2800" dirty="0">
                <a:solidFill>
                  <a:schemeClr val="bg1"/>
                </a:solidFill>
                <a:latin typeface="Verdana" pitchFamily="34" charset="0"/>
                <a:ea typeface="Verdana" pitchFamily="34" charset="0"/>
              </a:rPr>
              <a:t>North and south of the Equator</a:t>
            </a:r>
          </a:p>
          <a:p>
            <a:r>
              <a:rPr lang="en-US" altLang="en-US" sz="2800" dirty="0">
                <a:solidFill>
                  <a:schemeClr val="bg1"/>
                </a:solidFill>
                <a:latin typeface="Verdana" pitchFamily="34" charset="0"/>
                <a:ea typeface="Verdana" pitchFamily="34" charset="0"/>
              </a:rPr>
              <a:t>They are parallel</a:t>
            </a:r>
          </a:p>
          <a:p>
            <a:r>
              <a:rPr lang="en-US" altLang="en-US" sz="2800" dirty="0">
                <a:solidFill>
                  <a:schemeClr val="bg1"/>
                </a:solidFill>
                <a:latin typeface="Verdana" pitchFamily="34" charset="0"/>
                <a:ea typeface="Verdana" pitchFamily="34" charset="0"/>
              </a:rPr>
              <a:t>Decrease in length towards the Poles</a:t>
            </a:r>
          </a:p>
          <a:p>
            <a:pPr marL="0" indent="0">
              <a:buNone/>
            </a:pPr>
            <a:endParaRPr lang="en-US" altLang="en-US" sz="2800" dirty="0">
              <a:solidFill>
                <a:schemeClr val="bg1"/>
              </a:solidFill>
              <a:latin typeface="Verdana" pitchFamily="34" charset="0"/>
              <a:ea typeface="Verdana" pitchFamily="34" charset="0"/>
            </a:endParaRPr>
          </a:p>
        </p:txBody>
      </p:sp>
      <p:sp>
        <p:nvSpPr>
          <p:cNvPr id="5" name="TextBox 4"/>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sz="4000" dirty="0">
                <a:latin typeface="Verdana" pitchFamily="34" charset="0"/>
                <a:ea typeface="Verdana" pitchFamily="34" charset="0"/>
              </a:rPr>
              <a:t>Latitude Lines</a:t>
            </a:r>
          </a:p>
        </p:txBody>
      </p:sp>
      <p:pic>
        <p:nvPicPr>
          <p:cNvPr id="6" name="Picture 2" descr="Image result for lines of latitu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1052736"/>
            <a:ext cx="5101353"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004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23928" y="1484784"/>
            <a:ext cx="5040560" cy="4464496"/>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 name="Rectangle 3"/>
          <p:cNvSpPr txBox="1">
            <a:spLocks noChangeArrowheads="1"/>
          </p:cNvSpPr>
          <p:nvPr/>
        </p:nvSpPr>
        <p:spPr>
          <a:xfrm>
            <a:off x="179512" y="1052736"/>
            <a:ext cx="3843090" cy="5526359"/>
          </a:xfrm>
          <a:prstGeom prst="rect">
            <a:avLst/>
          </a:prstGeom>
          <a:noFill/>
          <a:ln w="3175">
            <a:noFill/>
          </a:ln>
        </p:spPr>
        <p:style>
          <a:lnRef idx="1">
            <a:schemeClr val="dk1"/>
          </a:lnRef>
          <a:fillRef idx="2">
            <a:schemeClr val="dk1"/>
          </a:fillRef>
          <a:effectRef idx="1">
            <a:schemeClr val="dk1"/>
          </a:effectRef>
          <a:fontRef idx="minor">
            <a:schemeClr val="dk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r>
              <a:rPr lang="en-US" altLang="en-US" sz="2800" dirty="0">
                <a:solidFill>
                  <a:schemeClr val="bg1"/>
                </a:solidFill>
                <a:latin typeface="Verdana" pitchFamily="34" charset="0"/>
                <a:ea typeface="Verdana" pitchFamily="34" charset="0"/>
              </a:rPr>
              <a:t>Go </a:t>
            </a:r>
            <a:r>
              <a:rPr lang="en-US" altLang="en-US" sz="2800" u="sng" dirty="0">
                <a:solidFill>
                  <a:schemeClr val="bg1"/>
                </a:solidFill>
                <a:latin typeface="Verdana" pitchFamily="34" charset="0"/>
                <a:ea typeface="Verdana" pitchFamily="34" charset="0"/>
              </a:rPr>
              <a:t>up and down</a:t>
            </a:r>
            <a:r>
              <a:rPr lang="en-US" altLang="en-US" sz="2800" dirty="0">
                <a:solidFill>
                  <a:schemeClr val="bg1"/>
                </a:solidFill>
                <a:latin typeface="Verdana" pitchFamily="34" charset="0"/>
                <a:ea typeface="Verdana" pitchFamily="34" charset="0"/>
              </a:rPr>
              <a:t> the map</a:t>
            </a:r>
          </a:p>
          <a:p>
            <a:r>
              <a:rPr lang="en-US" altLang="en-US" sz="2800" dirty="0">
                <a:solidFill>
                  <a:schemeClr val="bg1"/>
                </a:solidFill>
                <a:latin typeface="Verdana" pitchFamily="34" charset="0"/>
                <a:ea typeface="Verdana" pitchFamily="34" charset="0"/>
              </a:rPr>
              <a:t>Measured in degrees  (°)</a:t>
            </a:r>
          </a:p>
          <a:p>
            <a:r>
              <a:rPr lang="en-US" altLang="en-US" sz="2800" dirty="0">
                <a:solidFill>
                  <a:schemeClr val="bg1"/>
                </a:solidFill>
                <a:latin typeface="Verdana" pitchFamily="34" charset="0"/>
                <a:ea typeface="Verdana" pitchFamily="34" charset="0"/>
              </a:rPr>
              <a:t>East and west of the Greenwich Meridian (London)</a:t>
            </a:r>
          </a:p>
          <a:p>
            <a:r>
              <a:rPr lang="en-US" altLang="en-US" sz="2800" dirty="0">
                <a:solidFill>
                  <a:schemeClr val="bg1"/>
                </a:solidFill>
                <a:latin typeface="Verdana" pitchFamily="34" charset="0"/>
                <a:ea typeface="Verdana" pitchFamily="34" charset="0"/>
              </a:rPr>
              <a:t>They converge at the Poles</a:t>
            </a:r>
          </a:p>
          <a:p>
            <a:r>
              <a:rPr lang="en-US" altLang="en-US" sz="2800" dirty="0">
                <a:solidFill>
                  <a:schemeClr val="bg1"/>
                </a:solidFill>
                <a:latin typeface="Verdana" pitchFamily="34" charset="0"/>
                <a:ea typeface="Verdana" pitchFamily="34" charset="0"/>
              </a:rPr>
              <a:t>They are all the same length</a:t>
            </a:r>
          </a:p>
        </p:txBody>
      </p:sp>
      <p:sp>
        <p:nvSpPr>
          <p:cNvPr id="7" name="TextBox 6"/>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sz="4000" dirty="0">
                <a:latin typeface="Verdana" pitchFamily="34" charset="0"/>
                <a:ea typeface="Verdana" pitchFamily="34" charset="0"/>
              </a:rPr>
              <a:t>Longitude Lines</a:t>
            </a:r>
          </a:p>
        </p:txBody>
      </p:sp>
      <p:pic>
        <p:nvPicPr>
          <p:cNvPr id="23554" name="Picture 2" descr="GSP 270: Latitude and Longitude"/>
          <p:cNvPicPr>
            <a:picLocks noChangeAspect="1" noChangeArrowheads="1"/>
          </p:cNvPicPr>
          <p:nvPr/>
        </p:nvPicPr>
        <p:blipFill>
          <a:blip r:embed="rId3" cstate="print"/>
          <a:srcRect/>
          <a:stretch>
            <a:fillRect/>
          </a:stretch>
        </p:blipFill>
        <p:spPr bwMode="auto">
          <a:xfrm>
            <a:off x="4067944" y="1772816"/>
            <a:ext cx="4762500" cy="3886201"/>
          </a:xfrm>
          <a:prstGeom prst="rect">
            <a:avLst/>
          </a:prstGeom>
          <a:noFill/>
        </p:spPr>
      </p:pic>
    </p:spTree>
    <p:extLst>
      <p:ext uri="{BB962C8B-B14F-4D97-AF65-F5344CB8AC3E}">
        <p14:creationId xmlns:p14="http://schemas.microsoft.com/office/powerpoint/2010/main" val="3454571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44016" y="1916832"/>
            <a:ext cx="8892480" cy="4941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txBox="1">
            <a:spLocks/>
          </p:cNvSpPr>
          <p:nvPr/>
        </p:nvSpPr>
        <p:spPr>
          <a:xfrm>
            <a:off x="0" y="1"/>
            <a:ext cx="9144000" cy="692696"/>
          </a:xfrm>
          <a:prstGeom prst="rect">
            <a:avLst/>
          </a:prstGeom>
          <a:solidFill>
            <a:srgbClr val="C10043"/>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solidFill>
                  <a:schemeClr val="bg1"/>
                </a:solidFill>
                <a:latin typeface="Verdana" pitchFamily="34" charset="0"/>
                <a:ea typeface="Verdana" pitchFamily="34" charset="0"/>
              </a:rPr>
              <a:t>Finding the Latitude and Longitude – The Rules</a:t>
            </a:r>
          </a:p>
        </p:txBody>
      </p:sp>
      <p:pic>
        <p:nvPicPr>
          <p:cNvPr id="3" name="Picture 2" descr="worldmapflatw"/>
          <p:cNvPicPr>
            <a:picLocks noChangeAspect="1" noChangeArrowheads="1"/>
          </p:cNvPicPr>
          <p:nvPr/>
        </p:nvPicPr>
        <p:blipFill>
          <a:blip r:embed="rId3" cstate="print">
            <a:extLst>
              <a:ext uri="{28A0092B-C50C-407E-A947-70E740481C1C}">
                <a14:useLocalDpi xmlns:a14="http://schemas.microsoft.com/office/drawing/2010/main" val="0"/>
              </a:ext>
            </a:extLst>
          </a:blip>
          <a:srcRect l="4593" b="8569"/>
          <a:stretch>
            <a:fillRect/>
          </a:stretch>
        </p:blipFill>
        <p:spPr bwMode="auto">
          <a:xfrm>
            <a:off x="648072" y="1951631"/>
            <a:ext cx="8018872" cy="435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8469" y="764704"/>
            <a:ext cx="8965531" cy="830997"/>
          </a:xfrm>
          <a:prstGeom prst="rect">
            <a:avLst/>
          </a:prstGeom>
          <a:noFill/>
          <a:ln>
            <a:noFill/>
            <a:prstDash val="lgDash"/>
          </a:ln>
        </p:spPr>
        <p:txBody>
          <a:bodyPr wrap="none" rtlCol="0">
            <a:spAutoFit/>
          </a:bodyPr>
          <a:lstStyle/>
          <a:p>
            <a:pPr marL="342900" indent="-342900">
              <a:buAutoNum type="arabicParenR"/>
            </a:pPr>
            <a:r>
              <a:rPr lang="en-GB" sz="2400" dirty="0">
                <a:solidFill>
                  <a:schemeClr val="bg1"/>
                </a:solidFill>
                <a:latin typeface="Verdana" pitchFamily="34" charset="0"/>
                <a:ea typeface="Verdana" pitchFamily="34" charset="0"/>
              </a:rPr>
              <a:t>Latitude is always NORTH or SOUTH from the Equator.</a:t>
            </a:r>
          </a:p>
          <a:p>
            <a:pPr marL="342900" indent="-342900">
              <a:buAutoNum type="arabicParenR"/>
            </a:pPr>
            <a:r>
              <a:rPr lang="en-GB" sz="2400" dirty="0">
                <a:solidFill>
                  <a:schemeClr val="bg1"/>
                </a:solidFill>
                <a:latin typeface="Verdana" pitchFamily="34" charset="0"/>
                <a:ea typeface="Verdana" pitchFamily="34" charset="0"/>
              </a:rPr>
              <a:t>Longitude is always EAST or WEST from the GM.</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4202" y="1213301"/>
            <a:ext cx="717321" cy="738330"/>
          </a:xfrm>
          <a:prstGeom prst="rect">
            <a:avLst/>
          </a:prstGeom>
        </p:spPr>
      </p:pic>
      <p:cxnSp>
        <p:nvCxnSpPr>
          <p:cNvPr id="7" name="Straight Connector 6"/>
          <p:cNvCxnSpPr/>
          <p:nvPr/>
        </p:nvCxnSpPr>
        <p:spPr>
          <a:xfrm>
            <a:off x="648072" y="4149080"/>
            <a:ext cx="79928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92088" y="3851756"/>
            <a:ext cx="936104" cy="369332"/>
          </a:xfrm>
          <a:prstGeom prst="rect">
            <a:avLst/>
          </a:prstGeom>
          <a:noFill/>
        </p:spPr>
        <p:txBody>
          <a:bodyPr wrap="square" rtlCol="0">
            <a:spAutoFit/>
          </a:bodyPr>
          <a:lstStyle/>
          <a:p>
            <a:r>
              <a:rPr lang="en-GB" b="1" dirty="0"/>
              <a:t>Equator</a:t>
            </a:r>
          </a:p>
        </p:txBody>
      </p:sp>
      <p:cxnSp>
        <p:nvCxnSpPr>
          <p:cNvPr id="9" name="Straight Connector 8"/>
          <p:cNvCxnSpPr/>
          <p:nvPr/>
        </p:nvCxnSpPr>
        <p:spPr>
          <a:xfrm flipV="1">
            <a:off x="4608512" y="2060848"/>
            <a:ext cx="0" cy="417646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56384" y="2134597"/>
            <a:ext cx="1512168" cy="646331"/>
          </a:xfrm>
          <a:prstGeom prst="rect">
            <a:avLst/>
          </a:prstGeom>
          <a:noFill/>
        </p:spPr>
        <p:txBody>
          <a:bodyPr wrap="square" rtlCol="0">
            <a:spAutoFit/>
          </a:bodyPr>
          <a:lstStyle/>
          <a:p>
            <a:r>
              <a:rPr lang="en-GB" b="1" dirty="0"/>
              <a:t>Greenwich meridian</a:t>
            </a:r>
          </a:p>
        </p:txBody>
      </p:sp>
      <p:sp>
        <p:nvSpPr>
          <p:cNvPr id="24" name="TextBox 23"/>
          <p:cNvSpPr txBox="1"/>
          <p:nvPr/>
        </p:nvSpPr>
        <p:spPr>
          <a:xfrm>
            <a:off x="107504" y="2060848"/>
            <a:ext cx="683568" cy="307777"/>
          </a:xfrm>
          <a:prstGeom prst="rect">
            <a:avLst/>
          </a:prstGeom>
          <a:noFill/>
        </p:spPr>
        <p:txBody>
          <a:bodyPr wrap="square" rtlCol="0">
            <a:spAutoFit/>
          </a:bodyPr>
          <a:lstStyle/>
          <a:p>
            <a:r>
              <a:rPr lang="en-GB" sz="1400" b="1" dirty="0"/>
              <a:t>80</a:t>
            </a:r>
            <a:r>
              <a:rPr lang="en-GB" sz="1400" b="1" baseline="30000" dirty="0"/>
              <a:t>O</a:t>
            </a:r>
            <a:r>
              <a:rPr lang="en-GB" sz="1400" b="1" dirty="0"/>
              <a:t> N</a:t>
            </a:r>
          </a:p>
        </p:txBody>
      </p:sp>
      <p:sp>
        <p:nvSpPr>
          <p:cNvPr id="25" name="TextBox 24"/>
          <p:cNvSpPr txBox="1"/>
          <p:nvPr/>
        </p:nvSpPr>
        <p:spPr>
          <a:xfrm>
            <a:off x="107504" y="2458780"/>
            <a:ext cx="683568" cy="307777"/>
          </a:xfrm>
          <a:prstGeom prst="rect">
            <a:avLst/>
          </a:prstGeom>
          <a:noFill/>
        </p:spPr>
        <p:txBody>
          <a:bodyPr wrap="square" rtlCol="0">
            <a:spAutoFit/>
          </a:bodyPr>
          <a:lstStyle/>
          <a:p>
            <a:r>
              <a:rPr lang="en-GB" sz="1400" b="1" dirty="0"/>
              <a:t>60</a:t>
            </a:r>
            <a:r>
              <a:rPr lang="en-GB" sz="1400" b="1" baseline="30000" dirty="0"/>
              <a:t>O</a:t>
            </a:r>
            <a:r>
              <a:rPr lang="en-GB" sz="1400" b="1" dirty="0"/>
              <a:t> N</a:t>
            </a:r>
          </a:p>
        </p:txBody>
      </p:sp>
      <p:sp>
        <p:nvSpPr>
          <p:cNvPr id="26" name="TextBox 25"/>
          <p:cNvSpPr txBox="1"/>
          <p:nvPr/>
        </p:nvSpPr>
        <p:spPr>
          <a:xfrm>
            <a:off x="107504" y="2962836"/>
            <a:ext cx="683568" cy="307777"/>
          </a:xfrm>
          <a:prstGeom prst="rect">
            <a:avLst/>
          </a:prstGeom>
          <a:noFill/>
        </p:spPr>
        <p:txBody>
          <a:bodyPr wrap="square" rtlCol="0">
            <a:spAutoFit/>
          </a:bodyPr>
          <a:lstStyle/>
          <a:p>
            <a:r>
              <a:rPr lang="en-GB" sz="1400" b="1" dirty="0"/>
              <a:t>40</a:t>
            </a:r>
            <a:r>
              <a:rPr lang="en-GB" sz="1400" b="1" baseline="30000" dirty="0"/>
              <a:t>O</a:t>
            </a:r>
            <a:r>
              <a:rPr lang="en-GB" sz="1400" b="1" dirty="0"/>
              <a:t> N</a:t>
            </a:r>
          </a:p>
        </p:txBody>
      </p:sp>
      <p:sp>
        <p:nvSpPr>
          <p:cNvPr id="27" name="TextBox 26"/>
          <p:cNvSpPr txBox="1"/>
          <p:nvPr/>
        </p:nvSpPr>
        <p:spPr>
          <a:xfrm>
            <a:off x="107504" y="3466892"/>
            <a:ext cx="683568" cy="307777"/>
          </a:xfrm>
          <a:prstGeom prst="rect">
            <a:avLst/>
          </a:prstGeom>
          <a:noFill/>
        </p:spPr>
        <p:txBody>
          <a:bodyPr wrap="square" rtlCol="0">
            <a:spAutoFit/>
          </a:bodyPr>
          <a:lstStyle/>
          <a:p>
            <a:r>
              <a:rPr lang="en-GB" sz="1400" b="1" dirty="0"/>
              <a:t>20</a:t>
            </a:r>
            <a:r>
              <a:rPr lang="en-GB" sz="1400" b="1" baseline="30000" dirty="0"/>
              <a:t>O</a:t>
            </a:r>
            <a:r>
              <a:rPr lang="en-GB" sz="1400" b="1" dirty="0"/>
              <a:t> N</a:t>
            </a:r>
          </a:p>
        </p:txBody>
      </p:sp>
      <p:sp>
        <p:nvSpPr>
          <p:cNvPr id="28" name="TextBox 27"/>
          <p:cNvSpPr txBox="1"/>
          <p:nvPr/>
        </p:nvSpPr>
        <p:spPr>
          <a:xfrm>
            <a:off x="107504" y="3970948"/>
            <a:ext cx="683568" cy="307777"/>
          </a:xfrm>
          <a:prstGeom prst="rect">
            <a:avLst/>
          </a:prstGeom>
          <a:noFill/>
        </p:spPr>
        <p:txBody>
          <a:bodyPr wrap="square" rtlCol="0">
            <a:spAutoFit/>
          </a:bodyPr>
          <a:lstStyle/>
          <a:p>
            <a:pPr algn="ctr"/>
            <a:r>
              <a:rPr lang="en-GB" sz="1400" b="1" dirty="0"/>
              <a:t>0</a:t>
            </a:r>
            <a:r>
              <a:rPr lang="en-GB" sz="1400" b="1" baseline="30000" dirty="0"/>
              <a:t>O</a:t>
            </a:r>
            <a:r>
              <a:rPr lang="en-GB" sz="1400" b="1" dirty="0"/>
              <a:t> </a:t>
            </a:r>
          </a:p>
        </p:txBody>
      </p:sp>
      <p:sp>
        <p:nvSpPr>
          <p:cNvPr id="29" name="TextBox 28"/>
          <p:cNvSpPr txBox="1"/>
          <p:nvPr/>
        </p:nvSpPr>
        <p:spPr>
          <a:xfrm>
            <a:off x="107504" y="4547012"/>
            <a:ext cx="683568" cy="307777"/>
          </a:xfrm>
          <a:prstGeom prst="rect">
            <a:avLst/>
          </a:prstGeom>
          <a:noFill/>
        </p:spPr>
        <p:txBody>
          <a:bodyPr wrap="square" rtlCol="0">
            <a:spAutoFit/>
          </a:bodyPr>
          <a:lstStyle/>
          <a:p>
            <a:r>
              <a:rPr lang="en-GB" sz="1400" b="1" dirty="0"/>
              <a:t>20</a:t>
            </a:r>
            <a:r>
              <a:rPr lang="en-GB" sz="1400" b="1" baseline="30000" dirty="0"/>
              <a:t>O</a:t>
            </a:r>
            <a:r>
              <a:rPr lang="en-GB" sz="1400" b="1" dirty="0"/>
              <a:t> S</a:t>
            </a:r>
          </a:p>
        </p:txBody>
      </p:sp>
      <p:sp>
        <p:nvSpPr>
          <p:cNvPr id="30" name="TextBox 29"/>
          <p:cNvSpPr txBox="1"/>
          <p:nvPr/>
        </p:nvSpPr>
        <p:spPr>
          <a:xfrm>
            <a:off x="107504" y="5123076"/>
            <a:ext cx="683568" cy="307777"/>
          </a:xfrm>
          <a:prstGeom prst="rect">
            <a:avLst/>
          </a:prstGeom>
          <a:noFill/>
        </p:spPr>
        <p:txBody>
          <a:bodyPr wrap="square" rtlCol="0">
            <a:spAutoFit/>
          </a:bodyPr>
          <a:lstStyle/>
          <a:p>
            <a:r>
              <a:rPr lang="en-GB" sz="1400" b="1" dirty="0"/>
              <a:t>40</a:t>
            </a:r>
            <a:r>
              <a:rPr lang="en-GB" sz="1400" b="1" baseline="30000" dirty="0"/>
              <a:t>O</a:t>
            </a:r>
            <a:r>
              <a:rPr lang="en-GB" sz="1400" b="1" dirty="0"/>
              <a:t> S</a:t>
            </a:r>
          </a:p>
        </p:txBody>
      </p:sp>
      <p:sp>
        <p:nvSpPr>
          <p:cNvPr id="31" name="TextBox 30"/>
          <p:cNvSpPr txBox="1"/>
          <p:nvPr/>
        </p:nvSpPr>
        <p:spPr>
          <a:xfrm>
            <a:off x="107504" y="5555124"/>
            <a:ext cx="683568" cy="307777"/>
          </a:xfrm>
          <a:prstGeom prst="rect">
            <a:avLst/>
          </a:prstGeom>
          <a:noFill/>
        </p:spPr>
        <p:txBody>
          <a:bodyPr wrap="square" rtlCol="0">
            <a:spAutoFit/>
          </a:bodyPr>
          <a:lstStyle/>
          <a:p>
            <a:r>
              <a:rPr lang="en-GB" sz="1400" b="1" dirty="0"/>
              <a:t>60</a:t>
            </a:r>
            <a:r>
              <a:rPr lang="en-GB" sz="1400" b="1" baseline="30000" dirty="0"/>
              <a:t>O</a:t>
            </a:r>
            <a:r>
              <a:rPr lang="en-GB" sz="1400" b="1" dirty="0"/>
              <a:t> S</a:t>
            </a:r>
          </a:p>
        </p:txBody>
      </p:sp>
      <p:sp>
        <p:nvSpPr>
          <p:cNvPr id="32" name="TextBox 31"/>
          <p:cNvSpPr txBox="1"/>
          <p:nvPr/>
        </p:nvSpPr>
        <p:spPr>
          <a:xfrm>
            <a:off x="107504" y="5987172"/>
            <a:ext cx="683568" cy="307777"/>
          </a:xfrm>
          <a:prstGeom prst="rect">
            <a:avLst/>
          </a:prstGeom>
          <a:noFill/>
        </p:spPr>
        <p:txBody>
          <a:bodyPr wrap="square" rtlCol="0">
            <a:spAutoFit/>
          </a:bodyPr>
          <a:lstStyle/>
          <a:p>
            <a:r>
              <a:rPr lang="en-GB" sz="1400" b="1" dirty="0"/>
              <a:t>80</a:t>
            </a:r>
            <a:r>
              <a:rPr lang="en-GB" sz="1400" b="1" baseline="30000" dirty="0"/>
              <a:t>O</a:t>
            </a:r>
            <a:r>
              <a:rPr lang="en-GB" sz="1400" b="1" dirty="0"/>
              <a:t> S</a:t>
            </a:r>
          </a:p>
        </p:txBody>
      </p:sp>
      <p:sp>
        <p:nvSpPr>
          <p:cNvPr id="33" name="TextBox 32"/>
          <p:cNvSpPr txBox="1"/>
          <p:nvPr/>
        </p:nvSpPr>
        <p:spPr>
          <a:xfrm>
            <a:off x="539552" y="6433591"/>
            <a:ext cx="1584176" cy="307777"/>
          </a:xfrm>
          <a:prstGeom prst="rect">
            <a:avLst/>
          </a:prstGeom>
          <a:noFill/>
        </p:spPr>
        <p:txBody>
          <a:bodyPr wrap="square" rtlCol="0">
            <a:spAutoFit/>
          </a:bodyPr>
          <a:lstStyle/>
          <a:p>
            <a:r>
              <a:rPr lang="en-GB" sz="1400" b="1" dirty="0"/>
              <a:t>West longitude</a:t>
            </a:r>
          </a:p>
        </p:txBody>
      </p:sp>
      <p:sp>
        <p:nvSpPr>
          <p:cNvPr id="34" name="TextBox 33"/>
          <p:cNvSpPr txBox="1"/>
          <p:nvPr/>
        </p:nvSpPr>
        <p:spPr>
          <a:xfrm>
            <a:off x="7524328" y="6453336"/>
            <a:ext cx="1584176" cy="307777"/>
          </a:xfrm>
          <a:prstGeom prst="rect">
            <a:avLst/>
          </a:prstGeom>
          <a:noFill/>
        </p:spPr>
        <p:txBody>
          <a:bodyPr wrap="square" rtlCol="0">
            <a:spAutoFit/>
          </a:bodyPr>
          <a:lstStyle/>
          <a:p>
            <a:r>
              <a:rPr lang="en-GB" sz="1400" b="1" dirty="0"/>
              <a:t>East longitude</a:t>
            </a:r>
          </a:p>
        </p:txBody>
      </p:sp>
      <p:sp>
        <p:nvSpPr>
          <p:cNvPr id="35" name="TextBox 34"/>
          <p:cNvSpPr txBox="1"/>
          <p:nvPr/>
        </p:nvSpPr>
        <p:spPr>
          <a:xfrm>
            <a:off x="4427984" y="6237312"/>
            <a:ext cx="395536" cy="307777"/>
          </a:xfrm>
          <a:prstGeom prst="rect">
            <a:avLst/>
          </a:prstGeom>
          <a:noFill/>
        </p:spPr>
        <p:txBody>
          <a:bodyPr wrap="square" rtlCol="0">
            <a:spAutoFit/>
          </a:bodyPr>
          <a:lstStyle/>
          <a:p>
            <a:pPr algn="ctr"/>
            <a:r>
              <a:rPr lang="en-GB" sz="1400" b="1" dirty="0"/>
              <a:t>0</a:t>
            </a:r>
            <a:r>
              <a:rPr lang="en-GB" sz="1400" b="1" baseline="30000" dirty="0"/>
              <a:t>O</a:t>
            </a:r>
            <a:r>
              <a:rPr lang="en-GB" sz="1400" b="1" dirty="0"/>
              <a:t> </a:t>
            </a:r>
          </a:p>
        </p:txBody>
      </p:sp>
      <p:sp>
        <p:nvSpPr>
          <p:cNvPr id="36" name="TextBox 35"/>
          <p:cNvSpPr txBox="1"/>
          <p:nvPr/>
        </p:nvSpPr>
        <p:spPr>
          <a:xfrm>
            <a:off x="4860032" y="6237312"/>
            <a:ext cx="504056" cy="307777"/>
          </a:xfrm>
          <a:prstGeom prst="rect">
            <a:avLst/>
          </a:prstGeom>
          <a:noFill/>
        </p:spPr>
        <p:txBody>
          <a:bodyPr wrap="square" rtlCol="0">
            <a:spAutoFit/>
          </a:bodyPr>
          <a:lstStyle/>
          <a:p>
            <a:pPr algn="ctr"/>
            <a:r>
              <a:rPr lang="en-GB" sz="1400" b="1" dirty="0"/>
              <a:t>20</a:t>
            </a:r>
            <a:r>
              <a:rPr lang="en-GB" sz="1400" b="1" baseline="30000" dirty="0"/>
              <a:t>O</a:t>
            </a:r>
            <a:r>
              <a:rPr lang="en-GB" sz="1400" b="1" dirty="0"/>
              <a:t> </a:t>
            </a:r>
          </a:p>
        </p:txBody>
      </p:sp>
      <p:sp>
        <p:nvSpPr>
          <p:cNvPr id="37" name="TextBox 36"/>
          <p:cNvSpPr txBox="1"/>
          <p:nvPr/>
        </p:nvSpPr>
        <p:spPr>
          <a:xfrm>
            <a:off x="5220072" y="6237312"/>
            <a:ext cx="504056" cy="307777"/>
          </a:xfrm>
          <a:prstGeom prst="rect">
            <a:avLst/>
          </a:prstGeom>
          <a:noFill/>
        </p:spPr>
        <p:txBody>
          <a:bodyPr wrap="square" rtlCol="0">
            <a:spAutoFit/>
          </a:bodyPr>
          <a:lstStyle/>
          <a:p>
            <a:pPr algn="ctr"/>
            <a:r>
              <a:rPr lang="en-GB" sz="1400" b="1" dirty="0"/>
              <a:t>40</a:t>
            </a:r>
            <a:r>
              <a:rPr lang="en-GB" sz="1400" b="1" baseline="30000" dirty="0"/>
              <a:t>O</a:t>
            </a:r>
            <a:r>
              <a:rPr lang="en-GB" sz="1400" b="1" dirty="0"/>
              <a:t> </a:t>
            </a:r>
          </a:p>
        </p:txBody>
      </p:sp>
      <p:sp>
        <p:nvSpPr>
          <p:cNvPr id="40" name="TextBox 39"/>
          <p:cNvSpPr txBox="1"/>
          <p:nvPr/>
        </p:nvSpPr>
        <p:spPr>
          <a:xfrm>
            <a:off x="5652120" y="6237312"/>
            <a:ext cx="504056" cy="307777"/>
          </a:xfrm>
          <a:prstGeom prst="rect">
            <a:avLst/>
          </a:prstGeom>
          <a:noFill/>
        </p:spPr>
        <p:txBody>
          <a:bodyPr wrap="square" rtlCol="0">
            <a:spAutoFit/>
          </a:bodyPr>
          <a:lstStyle/>
          <a:p>
            <a:pPr algn="ctr"/>
            <a:r>
              <a:rPr lang="en-GB" sz="1400" b="1" dirty="0"/>
              <a:t>60</a:t>
            </a:r>
            <a:r>
              <a:rPr lang="en-GB" sz="1400" b="1" baseline="30000" dirty="0"/>
              <a:t>O</a:t>
            </a:r>
            <a:r>
              <a:rPr lang="en-GB" sz="1400" b="1" dirty="0"/>
              <a:t> </a:t>
            </a:r>
          </a:p>
        </p:txBody>
      </p:sp>
      <p:sp>
        <p:nvSpPr>
          <p:cNvPr id="41" name="TextBox 40"/>
          <p:cNvSpPr txBox="1"/>
          <p:nvPr/>
        </p:nvSpPr>
        <p:spPr>
          <a:xfrm>
            <a:off x="6084168" y="6237312"/>
            <a:ext cx="504056" cy="307777"/>
          </a:xfrm>
          <a:prstGeom prst="rect">
            <a:avLst/>
          </a:prstGeom>
          <a:noFill/>
        </p:spPr>
        <p:txBody>
          <a:bodyPr wrap="square" rtlCol="0">
            <a:spAutoFit/>
          </a:bodyPr>
          <a:lstStyle/>
          <a:p>
            <a:pPr algn="ctr"/>
            <a:r>
              <a:rPr lang="en-GB" sz="1400" b="1" dirty="0"/>
              <a:t>80</a:t>
            </a:r>
            <a:r>
              <a:rPr lang="en-GB" sz="1400" b="1" baseline="30000" dirty="0"/>
              <a:t>O</a:t>
            </a:r>
            <a:r>
              <a:rPr lang="en-GB" sz="1400" b="1" dirty="0"/>
              <a:t> </a:t>
            </a:r>
          </a:p>
        </p:txBody>
      </p:sp>
      <p:sp>
        <p:nvSpPr>
          <p:cNvPr id="42" name="TextBox 41"/>
          <p:cNvSpPr txBox="1"/>
          <p:nvPr/>
        </p:nvSpPr>
        <p:spPr>
          <a:xfrm>
            <a:off x="6444208" y="6237312"/>
            <a:ext cx="576064" cy="307777"/>
          </a:xfrm>
          <a:prstGeom prst="rect">
            <a:avLst/>
          </a:prstGeom>
          <a:noFill/>
        </p:spPr>
        <p:txBody>
          <a:bodyPr wrap="square" rtlCol="0">
            <a:spAutoFit/>
          </a:bodyPr>
          <a:lstStyle/>
          <a:p>
            <a:pPr algn="ctr"/>
            <a:r>
              <a:rPr lang="en-GB" sz="1400" b="1" dirty="0"/>
              <a:t>100</a:t>
            </a:r>
            <a:r>
              <a:rPr lang="en-GB" sz="1400" b="1" baseline="30000" dirty="0"/>
              <a:t>O</a:t>
            </a:r>
            <a:r>
              <a:rPr lang="en-GB" sz="1400" b="1" dirty="0"/>
              <a:t> </a:t>
            </a:r>
          </a:p>
        </p:txBody>
      </p:sp>
      <p:sp>
        <p:nvSpPr>
          <p:cNvPr id="43" name="TextBox 42"/>
          <p:cNvSpPr txBox="1"/>
          <p:nvPr/>
        </p:nvSpPr>
        <p:spPr>
          <a:xfrm>
            <a:off x="6948264" y="6237312"/>
            <a:ext cx="576064" cy="307777"/>
          </a:xfrm>
          <a:prstGeom prst="rect">
            <a:avLst/>
          </a:prstGeom>
          <a:noFill/>
        </p:spPr>
        <p:txBody>
          <a:bodyPr wrap="square" rtlCol="0">
            <a:spAutoFit/>
          </a:bodyPr>
          <a:lstStyle/>
          <a:p>
            <a:pPr algn="ctr"/>
            <a:r>
              <a:rPr lang="en-GB" sz="1400" b="1" dirty="0"/>
              <a:t>120</a:t>
            </a:r>
            <a:r>
              <a:rPr lang="en-GB" sz="1400" b="1" baseline="30000" dirty="0"/>
              <a:t>O</a:t>
            </a:r>
            <a:r>
              <a:rPr lang="en-GB" sz="1400" b="1" dirty="0"/>
              <a:t> </a:t>
            </a:r>
          </a:p>
        </p:txBody>
      </p:sp>
      <p:sp>
        <p:nvSpPr>
          <p:cNvPr id="44" name="TextBox 43"/>
          <p:cNvSpPr txBox="1"/>
          <p:nvPr/>
        </p:nvSpPr>
        <p:spPr>
          <a:xfrm>
            <a:off x="7380312" y="6237312"/>
            <a:ext cx="576064" cy="307777"/>
          </a:xfrm>
          <a:prstGeom prst="rect">
            <a:avLst/>
          </a:prstGeom>
          <a:noFill/>
        </p:spPr>
        <p:txBody>
          <a:bodyPr wrap="square" rtlCol="0">
            <a:spAutoFit/>
          </a:bodyPr>
          <a:lstStyle/>
          <a:p>
            <a:pPr algn="ctr"/>
            <a:r>
              <a:rPr lang="en-GB" sz="1400" b="1" dirty="0"/>
              <a:t>140</a:t>
            </a:r>
            <a:r>
              <a:rPr lang="en-GB" sz="1400" b="1" baseline="30000" dirty="0"/>
              <a:t>O</a:t>
            </a:r>
            <a:r>
              <a:rPr lang="en-GB" sz="1400" b="1" dirty="0"/>
              <a:t> </a:t>
            </a:r>
          </a:p>
        </p:txBody>
      </p:sp>
      <p:sp>
        <p:nvSpPr>
          <p:cNvPr id="45" name="TextBox 44"/>
          <p:cNvSpPr txBox="1"/>
          <p:nvPr/>
        </p:nvSpPr>
        <p:spPr>
          <a:xfrm>
            <a:off x="7812360" y="6237312"/>
            <a:ext cx="576064" cy="307777"/>
          </a:xfrm>
          <a:prstGeom prst="rect">
            <a:avLst/>
          </a:prstGeom>
          <a:noFill/>
        </p:spPr>
        <p:txBody>
          <a:bodyPr wrap="square" rtlCol="0">
            <a:spAutoFit/>
          </a:bodyPr>
          <a:lstStyle/>
          <a:p>
            <a:pPr algn="ctr"/>
            <a:r>
              <a:rPr lang="en-GB" sz="1400" b="1" dirty="0"/>
              <a:t>160</a:t>
            </a:r>
            <a:r>
              <a:rPr lang="en-GB" sz="1400" b="1" baseline="30000" dirty="0"/>
              <a:t>O</a:t>
            </a:r>
            <a:r>
              <a:rPr lang="en-GB" sz="1400" b="1" dirty="0"/>
              <a:t> </a:t>
            </a:r>
          </a:p>
        </p:txBody>
      </p:sp>
      <p:sp>
        <p:nvSpPr>
          <p:cNvPr id="62" name="TextBox 61"/>
          <p:cNvSpPr txBox="1"/>
          <p:nvPr/>
        </p:nvSpPr>
        <p:spPr>
          <a:xfrm>
            <a:off x="3995936" y="6237312"/>
            <a:ext cx="504056" cy="307777"/>
          </a:xfrm>
          <a:prstGeom prst="rect">
            <a:avLst/>
          </a:prstGeom>
          <a:noFill/>
        </p:spPr>
        <p:txBody>
          <a:bodyPr wrap="square" rtlCol="0">
            <a:spAutoFit/>
          </a:bodyPr>
          <a:lstStyle/>
          <a:p>
            <a:pPr algn="ctr"/>
            <a:r>
              <a:rPr lang="en-GB" sz="1400" b="1" dirty="0"/>
              <a:t>20</a:t>
            </a:r>
            <a:r>
              <a:rPr lang="en-GB" sz="1400" b="1" baseline="30000" dirty="0"/>
              <a:t>O</a:t>
            </a:r>
            <a:r>
              <a:rPr lang="en-GB" sz="1400" b="1" dirty="0"/>
              <a:t> </a:t>
            </a:r>
          </a:p>
        </p:txBody>
      </p:sp>
      <p:sp>
        <p:nvSpPr>
          <p:cNvPr id="63" name="TextBox 62"/>
          <p:cNvSpPr txBox="1"/>
          <p:nvPr/>
        </p:nvSpPr>
        <p:spPr>
          <a:xfrm>
            <a:off x="3563888" y="6237312"/>
            <a:ext cx="504056" cy="307777"/>
          </a:xfrm>
          <a:prstGeom prst="rect">
            <a:avLst/>
          </a:prstGeom>
          <a:noFill/>
        </p:spPr>
        <p:txBody>
          <a:bodyPr wrap="square" rtlCol="0">
            <a:spAutoFit/>
          </a:bodyPr>
          <a:lstStyle/>
          <a:p>
            <a:pPr algn="ctr"/>
            <a:r>
              <a:rPr lang="en-GB" sz="1400" b="1" dirty="0"/>
              <a:t>40</a:t>
            </a:r>
            <a:r>
              <a:rPr lang="en-GB" sz="1400" b="1" baseline="30000" dirty="0"/>
              <a:t>O</a:t>
            </a:r>
            <a:r>
              <a:rPr lang="en-GB" sz="1400" b="1" dirty="0"/>
              <a:t> </a:t>
            </a:r>
          </a:p>
        </p:txBody>
      </p:sp>
      <p:sp>
        <p:nvSpPr>
          <p:cNvPr id="64" name="TextBox 63"/>
          <p:cNvSpPr txBox="1"/>
          <p:nvPr/>
        </p:nvSpPr>
        <p:spPr>
          <a:xfrm>
            <a:off x="3131840" y="6237312"/>
            <a:ext cx="504056" cy="307777"/>
          </a:xfrm>
          <a:prstGeom prst="rect">
            <a:avLst/>
          </a:prstGeom>
          <a:noFill/>
        </p:spPr>
        <p:txBody>
          <a:bodyPr wrap="square" rtlCol="0">
            <a:spAutoFit/>
          </a:bodyPr>
          <a:lstStyle/>
          <a:p>
            <a:pPr algn="ctr"/>
            <a:r>
              <a:rPr lang="en-GB" sz="1400" b="1" dirty="0"/>
              <a:t>60</a:t>
            </a:r>
            <a:r>
              <a:rPr lang="en-GB" sz="1400" b="1" baseline="30000" dirty="0"/>
              <a:t>O</a:t>
            </a:r>
            <a:r>
              <a:rPr lang="en-GB" sz="1400" b="1" dirty="0"/>
              <a:t> </a:t>
            </a:r>
          </a:p>
        </p:txBody>
      </p:sp>
      <p:sp>
        <p:nvSpPr>
          <p:cNvPr id="65" name="TextBox 64"/>
          <p:cNvSpPr txBox="1"/>
          <p:nvPr/>
        </p:nvSpPr>
        <p:spPr>
          <a:xfrm>
            <a:off x="2699792" y="6237312"/>
            <a:ext cx="504056" cy="307777"/>
          </a:xfrm>
          <a:prstGeom prst="rect">
            <a:avLst/>
          </a:prstGeom>
          <a:noFill/>
        </p:spPr>
        <p:txBody>
          <a:bodyPr wrap="square" rtlCol="0">
            <a:spAutoFit/>
          </a:bodyPr>
          <a:lstStyle/>
          <a:p>
            <a:pPr algn="ctr"/>
            <a:r>
              <a:rPr lang="en-GB" sz="1400" b="1" dirty="0"/>
              <a:t>80</a:t>
            </a:r>
            <a:r>
              <a:rPr lang="en-GB" sz="1400" b="1" baseline="30000" dirty="0"/>
              <a:t>O</a:t>
            </a:r>
            <a:r>
              <a:rPr lang="en-GB" sz="1400" b="1" dirty="0"/>
              <a:t> </a:t>
            </a:r>
          </a:p>
        </p:txBody>
      </p:sp>
      <p:sp>
        <p:nvSpPr>
          <p:cNvPr id="66" name="TextBox 65"/>
          <p:cNvSpPr txBox="1"/>
          <p:nvPr/>
        </p:nvSpPr>
        <p:spPr>
          <a:xfrm>
            <a:off x="2267744" y="6237312"/>
            <a:ext cx="576064" cy="307777"/>
          </a:xfrm>
          <a:prstGeom prst="rect">
            <a:avLst/>
          </a:prstGeom>
          <a:noFill/>
        </p:spPr>
        <p:txBody>
          <a:bodyPr wrap="square" rtlCol="0">
            <a:spAutoFit/>
          </a:bodyPr>
          <a:lstStyle/>
          <a:p>
            <a:pPr algn="ctr"/>
            <a:r>
              <a:rPr lang="en-GB" sz="1400" b="1" dirty="0"/>
              <a:t>100</a:t>
            </a:r>
            <a:r>
              <a:rPr lang="en-GB" sz="1400" b="1" baseline="30000" dirty="0"/>
              <a:t>O</a:t>
            </a:r>
            <a:r>
              <a:rPr lang="en-GB" sz="1400" b="1" dirty="0"/>
              <a:t> </a:t>
            </a:r>
          </a:p>
        </p:txBody>
      </p:sp>
      <p:sp>
        <p:nvSpPr>
          <p:cNvPr id="67" name="TextBox 66"/>
          <p:cNvSpPr txBox="1"/>
          <p:nvPr/>
        </p:nvSpPr>
        <p:spPr>
          <a:xfrm>
            <a:off x="1763688" y="6237312"/>
            <a:ext cx="576064" cy="307777"/>
          </a:xfrm>
          <a:prstGeom prst="rect">
            <a:avLst/>
          </a:prstGeom>
          <a:noFill/>
        </p:spPr>
        <p:txBody>
          <a:bodyPr wrap="square" rtlCol="0">
            <a:spAutoFit/>
          </a:bodyPr>
          <a:lstStyle/>
          <a:p>
            <a:pPr algn="ctr"/>
            <a:r>
              <a:rPr lang="en-GB" sz="1400" b="1" dirty="0"/>
              <a:t>120</a:t>
            </a:r>
            <a:r>
              <a:rPr lang="en-GB" sz="1400" b="1" baseline="30000" dirty="0"/>
              <a:t>O</a:t>
            </a:r>
            <a:r>
              <a:rPr lang="en-GB" sz="1400" b="1" dirty="0"/>
              <a:t> </a:t>
            </a:r>
          </a:p>
        </p:txBody>
      </p:sp>
      <p:sp>
        <p:nvSpPr>
          <p:cNvPr id="68" name="TextBox 67"/>
          <p:cNvSpPr txBox="1"/>
          <p:nvPr/>
        </p:nvSpPr>
        <p:spPr>
          <a:xfrm>
            <a:off x="1331640" y="6237312"/>
            <a:ext cx="576064" cy="307777"/>
          </a:xfrm>
          <a:prstGeom prst="rect">
            <a:avLst/>
          </a:prstGeom>
          <a:noFill/>
        </p:spPr>
        <p:txBody>
          <a:bodyPr wrap="square" rtlCol="0">
            <a:spAutoFit/>
          </a:bodyPr>
          <a:lstStyle/>
          <a:p>
            <a:pPr algn="ctr"/>
            <a:r>
              <a:rPr lang="en-GB" sz="1400" b="1" dirty="0"/>
              <a:t>140</a:t>
            </a:r>
            <a:r>
              <a:rPr lang="en-GB" sz="1400" b="1" baseline="30000" dirty="0"/>
              <a:t>O</a:t>
            </a:r>
            <a:r>
              <a:rPr lang="en-GB" sz="1400" b="1" dirty="0"/>
              <a:t> </a:t>
            </a:r>
          </a:p>
        </p:txBody>
      </p:sp>
      <p:sp>
        <p:nvSpPr>
          <p:cNvPr id="69" name="TextBox 68"/>
          <p:cNvSpPr txBox="1"/>
          <p:nvPr/>
        </p:nvSpPr>
        <p:spPr>
          <a:xfrm>
            <a:off x="827584" y="6237312"/>
            <a:ext cx="576064" cy="307777"/>
          </a:xfrm>
          <a:prstGeom prst="rect">
            <a:avLst/>
          </a:prstGeom>
          <a:noFill/>
        </p:spPr>
        <p:txBody>
          <a:bodyPr wrap="square" rtlCol="0">
            <a:spAutoFit/>
          </a:bodyPr>
          <a:lstStyle/>
          <a:p>
            <a:pPr algn="ctr"/>
            <a:r>
              <a:rPr lang="en-GB" sz="1400" b="1" dirty="0"/>
              <a:t>160</a:t>
            </a:r>
            <a:r>
              <a:rPr lang="en-GB" sz="1400" b="1" baseline="30000" dirty="0"/>
              <a:t>O</a:t>
            </a:r>
            <a:r>
              <a:rPr lang="en-GB" sz="1400" b="1" dirty="0"/>
              <a:t> </a:t>
            </a:r>
          </a:p>
        </p:txBody>
      </p:sp>
    </p:spTree>
    <p:extLst>
      <p:ext uri="{BB962C8B-B14F-4D97-AF65-F5344CB8AC3E}">
        <p14:creationId xmlns:p14="http://schemas.microsoft.com/office/powerpoint/2010/main" val="1716927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MARTInkShape-130"/>
          <p:cNvSpPr/>
          <p:nvPr/>
        </p:nvSpPr>
        <p:spPr>
          <a:xfrm>
            <a:off x="1994006" y="1867178"/>
            <a:ext cx="1" cy="6533"/>
          </a:xfrm>
          <a:custGeom>
            <a:avLst/>
            <a:gdLst/>
            <a:ahLst/>
            <a:cxnLst/>
            <a:rect l="0" t="0" r="0" b="0"/>
            <a:pathLst>
              <a:path w="1" h="6533">
                <a:moveTo>
                  <a:pt x="0" y="6532"/>
                </a:move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Oval 6"/>
          <p:cNvSpPr>
            <a:spLocks noChangeArrowheads="1"/>
          </p:cNvSpPr>
          <p:nvPr/>
        </p:nvSpPr>
        <p:spPr bwMode="auto">
          <a:xfrm>
            <a:off x="1331640" y="3205214"/>
            <a:ext cx="76200" cy="76200"/>
          </a:xfrm>
          <a:prstGeom prst="ellipse">
            <a:avLst/>
          </a:prstGeom>
          <a:solidFill>
            <a:srgbClr val="FF0066"/>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 name="Oval 7"/>
          <p:cNvSpPr>
            <a:spLocks noChangeArrowheads="1"/>
          </p:cNvSpPr>
          <p:nvPr/>
        </p:nvSpPr>
        <p:spPr bwMode="auto">
          <a:xfrm>
            <a:off x="6012160" y="3517480"/>
            <a:ext cx="76200" cy="76200"/>
          </a:xfrm>
          <a:prstGeom prst="ellipse">
            <a:avLst/>
          </a:prstGeom>
          <a:solidFill>
            <a:srgbClr val="FF0066"/>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 name="Oval 8"/>
          <p:cNvSpPr>
            <a:spLocks noChangeArrowheads="1"/>
          </p:cNvSpPr>
          <p:nvPr/>
        </p:nvSpPr>
        <p:spPr bwMode="auto">
          <a:xfrm>
            <a:off x="2052291" y="1865364"/>
            <a:ext cx="76200" cy="76200"/>
          </a:xfrm>
          <a:prstGeom prst="ellipse">
            <a:avLst/>
          </a:prstGeom>
          <a:solidFill>
            <a:srgbClr val="FF0066"/>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 name="Oval 9"/>
          <p:cNvSpPr>
            <a:spLocks noChangeArrowheads="1"/>
          </p:cNvSpPr>
          <p:nvPr/>
        </p:nvSpPr>
        <p:spPr bwMode="auto">
          <a:xfrm>
            <a:off x="8244408" y="3645024"/>
            <a:ext cx="76200" cy="76200"/>
          </a:xfrm>
          <a:prstGeom prst="ellipse">
            <a:avLst/>
          </a:prstGeom>
          <a:solidFill>
            <a:srgbClr val="FF0066"/>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 name="Rectangle 10"/>
          <p:cNvSpPr>
            <a:spLocks noChangeArrowheads="1"/>
          </p:cNvSpPr>
          <p:nvPr/>
        </p:nvSpPr>
        <p:spPr bwMode="auto">
          <a:xfrm>
            <a:off x="4644008" y="134076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000" b="1" dirty="0">
                <a:solidFill>
                  <a:srgbClr val="FF0066"/>
                </a:solidFill>
              </a:rPr>
              <a:t>1</a:t>
            </a:r>
          </a:p>
        </p:txBody>
      </p:sp>
      <p:sp>
        <p:nvSpPr>
          <p:cNvPr id="11" name="Rectangle 11"/>
          <p:cNvSpPr>
            <a:spLocks noChangeArrowheads="1"/>
          </p:cNvSpPr>
          <p:nvPr/>
        </p:nvSpPr>
        <p:spPr bwMode="auto">
          <a:xfrm>
            <a:off x="6012160" y="3410212"/>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000" b="1" dirty="0">
                <a:solidFill>
                  <a:srgbClr val="FF0066"/>
                </a:solidFill>
              </a:rPr>
              <a:t>2</a:t>
            </a:r>
          </a:p>
        </p:txBody>
      </p:sp>
      <p:sp>
        <p:nvSpPr>
          <p:cNvPr id="12" name="Rectangle 12"/>
          <p:cNvSpPr>
            <a:spLocks noChangeArrowheads="1"/>
          </p:cNvSpPr>
          <p:nvPr/>
        </p:nvSpPr>
        <p:spPr bwMode="auto">
          <a:xfrm>
            <a:off x="1331640" y="3082976"/>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000" b="1" dirty="0">
                <a:solidFill>
                  <a:srgbClr val="FF0066"/>
                </a:solidFill>
              </a:rPr>
              <a:t>3</a:t>
            </a:r>
          </a:p>
        </p:txBody>
      </p:sp>
      <p:sp>
        <p:nvSpPr>
          <p:cNvPr id="13" name="Rectangle 13"/>
          <p:cNvSpPr>
            <a:spLocks noChangeArrowheads="1"/>
          </p:cNvSpPr>
          <p:nvPr/>
        </p:nvSpPr>
        <p:spPr bwMode="auto">
          <a:xfrm>
            <a:off x="2051720" y="1649464"/>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000" b="1" dirty="0">
                <a:solidFill>
                  <a:srgbClr val="FF0066"/>
                </a:solidFill>
              </a:rPr>
              <a:t>4</a:t>
            </a:r>
          </a:p>
        </p:txBody>
      </p:sp>
      <p:sp>
        <p:nvSpPr>
          <p:cNvPr id="14" name="Rectangle 14"/>
          <p:cNvSpPr>
            <a:spLocks noChangeArrowheads="1"/>
          </p:cNvSpPr>
          <p:nvPr/>
        </p:nvSpPr>
        <p:spPr bwMode="auto">
          <a:xfrm>
            <a:off x="8244408" y="3573016"/>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000" b="1" dirty="0">
                <a:solidFill>
                  <a:srgbClr val="FF0066"/>
                </a:solidFill>
              </a:rPr>
              <a:t>5</a:t>
            </a:r>
          </a:p>
        </p:txBody>
      </p:sp>
      <p:sp>
        <p:nvSpPr>
          <p:cNvPr id="17" name="Title 1"/>
          <p:cNvSpPr txBox="1">
            <a:spLocks/>
          </p:cNvSpPr>
          <p:nvPr/>
        </p:nvSpPr>
        <p:spPr>
          <a:xfrm>
            <a:off x="0" y="1"/>
            <a:ext cx="9144000" cy="692696"/>
          </a:xfrm>
          <a:prstGeom prst="rect">
            <a:avLst/>
          </a:prstGeom>
          <a:solidFill>
            <a:srgbClr val="C10043"/>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a:solidFill>
                  <a:schemeClr val="bg1"/>
                </a:solidFill>
                <a:latin typeface="Verdana" pitchFamily="34" charset="0"/>
                <a:ea typeface="Verdana" pitchFamily="34" charset="0"/>
              </a:rPr>
              <a:t>Finding the Latitude and Longitude – Your turn…</a:t>
            </a:r>
          </a:p>
        </p:txBody>
      </p:sp>
      <p:sp>
        <p:nvSpPr>
          <p:cNvPr id="18" name="TextBox 17"/>
          <p:cNvSpPr txBox="1"/>
          <p:nvPr/>
        </p:nvSpPr>
        <p:spPr>
          <a:xfrm>
            <a:off x="1276867" y="5691661"/>
            <a:ext cx="6846554" cy="923330"/>
          </a:xfrm>
          <a:prstGeom prst="rect">
            <a:avLst/>
          </a:prstGeom>
          <a:noFill/>
          <a:ln>
            <a:solidFill>
              <a:schemeClr val="tx1"/>
            </a:solidFill>
            <a:prstDash val="lgDash"/>
          </a:ln>
        </p:spPr>
        <p:txBody>
          <a:bodyPr wrap="none" rtlCol="0">
            <a:spAutoFit/>
          </a:bodyPr>
          <a:lstStyle/>
          <a:p>
            <a:r>
              <a:rPr lang="en-GB" dirty="0">
                <a:solidFill>
                  <a:schemeClr val="bg1"/>
                </a:solidFill>
                <a:latin typeface="Verdana" pitchFamily="34" charset="0"/>
                <a:ea typeface="Verdana" pitchFamily="34" charset="0"/>
              </a:rPr>
              <a:t>Don’t forget the rules…</a:t>
            </a:r>
          </a:p>
          <a:p>
            <a:pPr marL="342900" indent="-342900">
              <a:buAutoNum type="arabicParenR"/>
            </a:pPr>
            <a:r>
              <a:rPr lang="en-GB" dirty="0">
                <a:solidFill>
                  <a:schemeClr val="bg1"/>
                </a:solidFill>
                <a:latin typeface="Verdana" pitchFamily="34" charset="0"/>
                <a:ea typeface="Verdana" pitchFamily="34" charset="0"/>
              </a:rPr>
              <a:t>Latitude is always NORTH or SOUTH from the Equator.</a:t>
            </a:r>
          </a:p>
          <a:p>
            <a:pPr marL="342900" indent="-342900">
              <a:buAutoNum type="arabicParenR"/>
            </a:pPr>
            <a:r>
              <a:rPr lang="en-GB" dirty="0">
                <a:solidFill>
                  <a:schemeClr val="bg1"/>
                </a:solidFill>
                <a:latin typeface="Verdana" pitchFamily="34" charset="0"/>
                <a:ea typeface="Verdana" pitchFamily="34" charset="0"/>
              </a:rPr>
              <a:t>Longitude is always EAST or WEST from the GM.</a:t>
            </a:r>
          </a:p>
        </p:txBody>
      </p:sp>
      <p:sp>
        <p:nvSpPr>
          <p:cNvPr id="5" name="Oval 5"/>
          <p:cNvSpPr>
            <a:spLocks noChangeArrowheads="1"/>
          </p:cNvSpPr>
          <p:nvPr/>
        </p:nvSpPr>
        <p:spPr bwMode="auto">
          <a:xfrm>
            <a:off x="4716016" y="1628800"/>
            <a:ext cx="76200" cy="76200"/>
          </a:xfrm>
          <a:prstGeom prst="ellipse">
            <a:avLst/>
          </a:prstGeom>
          <a:solidFill>
            <a:srgbClr val="FF0066"/>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9" name="Rectangle 38"/>
          <p:cNvSpPr/>
          <p:nvPr/>
        </p:nvSpPr>
        <p:spPr>
          <a:xfrm>
            <a:off x="179512" y="720080"/>
            <a:ext cx="8892480" cy="4941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descr="worldmapflatw"/>
          <p:cNvPicPr>
            <a:picLocks noChangeAspect="1" noChangeArrowheads="1"/>
          </p:cNvPicPr>
          <p:nvPr/>
        </p:nvPicPr>
        <p:blipFill>
          <a:blip r:embed="rId3" cstate="print">
            <a:extLst>
              <a:ext uri="{28A0092B-C50C-407E-A947-70E740481C1C}">
                <a14:useLocalDpi xmlns:a14="http://schemas.microsoft.com/office/drawing/2010/main" val="0"/>
              </a:ext>
            </a:extLst>
          </a:blip>
          <a:srcRect l="4593" b="8569"/>
          <a:stretch>
            <a:fillRect/>
          </a:stretch>
        </p:blipFill>
        <p:spPr bwMode="auto">
          <a:xfrm>
            <a:off x="683568" y="754879"/>
            <a:ext cx="8018872" cy="435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 name="Straight Connector 40"/>
          <p:cNvCxnSpPr/>
          <p:nvPr/>
        </p:nvCxnSpPr>
        <p:spPr>
          <a:xfrm>
            <a:off x="683568" y="2952328"/>
            <a:ext cx="7992888"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27584" y="2655004"/>
            <a:ext cx="936104" cy="369332"/>
          </a:xfrm>
          <a:prstGeom prst="rect">
            <a:avLst/>
          </a:prstGeom>
          <a:noFill/>
        </p:spPr>
        <p:txBody>
          <a:bodyPr wrap="square" rtlCol="0">
            <a:spAutoFit/>
          </a:bodyPr>
          <a:lstStyle/>
          <a:p>
            <a:r>
              <a:rPr lang="en-GB" b="1" dirty="0"/>
              <a:t>Equator</a:t>
            </a:r>
          </a:p>
        </p:txBody>
      </p:sp>
      <p:cxnSp>
        <p:nvCxnSpPr>
          <p:cNvPr id="43" name="Straight Connector 42"/>
          <p:cNvCxnSpPr/>
          <p:nvPr/>
        </p:nvCxnSpPr>
        <p:spPr>
          <a:xfrm flipV="1">
            <a:off x="4644008" y="864096"/>
            <a:ext cx="0" cy="417646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491880" y="937845"/>
            <a:ext cx="1656184" cy="646331"/>
          </a:xfrm>
          <a:prstGeom prst="rect">
            <a:avLst/>
          </a:prstGeom>
          <a:noFill/>
        </p:spPr>
        <p:txBody>
          <a:bodyPr wrap="square" rtlCol="0">
            <a:spAutoFit/>
          </a:bodyPr>
          <a:lstStyle/>
          <a:p>
            <a:r>
              <a:rPr lang="en-GB" b="1" dirty="0"/>
              <a:t>Greenwich meridian (GM) </a:t>
            </a:r>
          </a:p>
        </p:txBody>
      </p:sp>
      <p:sp>
        <p:nvSpPr>
          <p:cNvPr id="45" name="TextBox 44"/>
          <p:cNvSpPr txBox="1"/>
          <p:nvPr/>
        </p:nvSpPr>
        <p:spPr>
          <a:xfrm>
            <a:off x="143000" y="864096"/>
            <a:ext cx="683568" cy="307777"/>
          </a:xfrm>
          <a:prstGeom prst="rect">
            <a:avLst/>
          </a:prstGeom>
          <a:noFill/>
        </p:spPr>
        <p:txBody>
          <a:bodyPr wrap="square" rtlCol="0">
            <a:spAutoFit/>
          </a:bodyPr>
          <a:lstStyle/>
          <a:p>
            <a:r>
              <a:rPr lang="en-GB" sz="1400" b="1" dirty="0"/>
              <a:t>80</a:t>
            </a:r>
            <a:r>
              <a:rPr lang="en-GB" sz="1400" b="1" baseline="30000" dirty="0"/>
              <a:t>O</a:t>
            </a:r>
            <a:r>
              <a:rPr lang="en-GB" sz="1400" b="1" dirty="0"/>
              <a:t> N</a:t>
            </a:r>
          </a:p>
        </p:txBody>
      </p:sp>
      <p:sp>
        <p:nvSpPr>
          <p:cNvPr id="46" name="TextBox 45"/>
          <p:cNvSpPr txBox="1"/>
          <p:nvPr/>
        </p:nvSpPr>
        <p:spPr>
          <a:xfrm>
            <a:off x="143000" y="1262028"/>
            <a:ext cx="683568" cy="307777"/>
          </a:xfrm>
          <a:prstGeom prst="rect">
            <a:avLst/>
          </a:prstGeom>
          <a:noFill/>
        </p:spPr>
        <p:txBody>
          <a:bodyPr wrap="square" rtlCol="0">
            <a:spAutoFit/>
          </a:bodyPr>
          <a:lstStyle/>
          <a:p>
            <a:r>
              <a:rPr lang="en-GB" sz="1400" b="1" dirty="0"/>
              <a:t>60</a:t>
            </a:r>
            <a:r>
              <a:rPr lang="en-GB" sz="1400" b="1" baseline="30000" dirty="0"/>
              <a:t>O</a:t>
            </a:r>
            <a:r>
              <a:rPr lang="en-GB" sz="1400" b="1" dirty="0"/>
              <a:t> N</a:t>
            </a:r>
          </a:p>
        </p:txBody>
      </p:sp>
      <p:sp>
        <p:nvSpPr>
          <p:cNvPr id="47" name="TextBox 46"/>
          <p:cNvSpPr txBox="1"/>
          <p:nvPr/>
        </p:nvSpPr>
        <p:spPr>
          <a:xfrm>
            <a:off x="143000" y="1766084"/>
            <a:ext cx="683568" cy="307777"/>
          </a:xfrm>
          <a:prstGeom prst="rect">
            <a:avLst/>
          </a:prstGeom>
          <a:noFill/>
        </p:spPr>
        <p:txBody>
          <a:bodyPr wrap="square" rtlCol="0">
            <a:spAutoFit/>
          </a:bodyPr>
          <a:lstStyle/>
          <a:p>
            <a:r>
              <a:rPr lang="en-GB" sz="1400" b="1" dirty="0"/>
              <a:t>40</a:t>
            </a:r>
            <a:r>
              <a:rPr lang="en-GB" sz="1400" b="1" baseline="30000" dirty="0"/>
              <a:t>O</a:t>
            </a:r>
            <a:r>
              <a:rPr lang="en-GB" sz="1400" b="1" dirty="0"/>
              <a:t> N</a:t>
            </a:r>
          </a:p>
        </p:txBody>
      </p:sp>
      <p:sp>
        <p:nvSpPr>
          <p:cNvPr id="48" name="TextBox 47"/>
          <p:cNvSpPr txBox="1"/>
          <p:nvPr/>
        </p:nvSpPr>
        <p:spPr>
          <a:xfrm>
            <a:off x="143000" y="2270140"/>
            <a:ext cx="683568" cy="307777"/>
          </a:xfrm>
          <a:prstGeom prst="rect">
            <a:avLst/>
          </a:prstGeom>
          <a:noFill/>
        </p:spPr>
        <p:txBody>
          <a:bodyPr wrap="square" rtlCol="0">
            <a:spAutoFit/>
          </a:bodyPr>
          <a:lstStyle/>
          <a:p>
            <a:r>
              <a:rPr lang="en-GB" sz="1400" b="1" dirty="0"/>
              <a:t>20</a:t>
            </a:r>
            <a:r>
              <a:rPr lang="en-GB" sz="1400" b="1" baseline="30000" dirty="0"/>
              <a:t>O</a:t>
            </a:r>
            <a:r>
              <a:rPr lang="en-GB" sz="1400" b="1" dirty="0"/>
              <a:t> N</a:t>
            </a:r>
          </a:p>
        </p:txBody>
      </p:sp>
      <p:sp>
        <p:nvSpPr>
          <p:cNvPr id="49" name="TextBox 48"/>
          <p:cNvSpPr txBox="1"/>
          <p:nvPr/>
        </p:nvSpPr>
        <p:spPr>
          <a:xfrm>
            <a:off x="143000" y="2774196"/>
            <a:ext cx="683568" cy="307777"/>
          </a:xfrm>
          <a:prstGeom prst="rect">
            <a:avLst/>
          </a:prstGeom>
          <a:noFill/>
        </p:spPr>
        <p:txBody>
          <a:bodyPr wrap="square" rtlCol="0">
            <a:spAutoFit/>
          </a:bodyPr>
          <a:lstStyle/>
          <a:p>
            <a:pPr algn="ctr"/>
            <a:r>
              <a:rPr lang="en-GB" sz="1400" b="1" dirty="0"/>
              <a:t>0</a:t>
            </a:r>
            <a:r>
              <a:rPr lang="en-GB" sz="1400" b="1" baseline="30000" dirty="0"/>
              <a:t>O</a:t>
            </a:r>
            <a:r>
              <a:rPr lang="en-GB" sz="1400" b="1" dirty="0"/>
              <a:t> </a:t>
            </a:r>
          </a:p>
        </p:txBody>
      </p:sp>
      <p:sp>
        <p:nvSpPr>
          <p:cNvPr id="50" name="TextBox 49"/>
          <p:cNvSpPr txBox="1"/>
          <p:nvPr/>
        </p:nvSpPr>
        <p:spPr>
          <a:xfrm>
            <a:off x="143000" y="3350260"/>
            <a:ext cx="683568" cy="307777"/>
          </a:xfrm>
          <a:prstGeom prst="rect">
            <a:avLst/>
          </a:prstGeom>
          <a:noFill/>
        </p:spPr>
        <p:txBody>
          <a:bodyPr wrap="square" rtlCol="0">
            <a:spAutoFit/>
          </a:bodyPr>
          <a:lstStyle/>
          <a:p>
            <a:r>
              <a:rPr lang="en-GB" sz="1400" b="1" dirty="0"/>
              <a:t>20</a:t>
            </a:r>
            <a:r>
              <a:rPr lang="en-GB" sz="1400" b="1" baseline="30000" dirty="0"/>
              <a:t>O</a:t>
            </a:r>
            <a:r>
              <a:rPr lang="en-GB" sz="1400" b="1" dirty="0"/>
              <a:t> S</a:t>
            </a:r>
          </a:p>
        </p:txBody>
      </p:sp>
      <p:sp>
        <p:nvSpPr>
          <p:cNvPr id="51" name="TextBox 50"/>
          <p:cNvSpPr txBox="1"/>
          <p:nvPr/>
        </p:nvSpPr>
        <p:spPr>
          <a:xfrm>
            <a:off x="143000" y="3926324"/>
            <a:ext cx="683568" cy="307777"/>
          </a:xfrm>
          <a:prstGeom prst="rect">
            <a:avLst/>
          </a:prstGeom>
          <a:noFill/>
        </p:spPr>
        <p:txBody>
          <a:bodyPr wrap="square" rtlCol="0">
            <a:spAutoFit/>
          </a:bodyPr>
          <a:lstStyle/>
          <a:p>
            <a:r>
              <a:rPr lang="en-GB" sz="1400" b="1" dirty="0"/>
              <a:t>40</a:t>
            </a:r>
            <a:r>
              <a:rPr lang="en-GB" sz="1400" b="1" baseline="30000" dirty="0"/>
              <a:t>O</a:t>
            </a:r>
            <a:r>
              <a:rPr lang="en-GB" sz="1400" b="1" dirty="0"/>
              <a:t> S</a:t>
            </a:r>
          </a:p>
        </p:txBody>
      </p:sp>
      <p:sp>
        <p:nvSpPr>
          <p:cNvPr id="52" name="TextBox 51"/>
          <p:cNvSpPr txBox="1"/>
          <p:nvPr/>
        </p:nvSpPr>
        <p:spPr>
          <a:xfrm>
            <a:off x="143000" y="4358372"/>
            <a:ext cx="683568" cy="307777"/>
          </a:xfrm>
          <a:prstGeom prst="rect">
            <a:avLst/>
          </a:prstGeom>
          <a:noFill/>
        </p:spPr>
        <p:txBody>
          <a:bodyPr wrap="square" rtlCol="0">
            <a:spAutoFit/>
          </a:bodyPr>
          <a:lstStyle/>
          <a:p>
            <a:r>
              <a:rPr lang="en-GB" sz="1400" b="1" dirty="0"/>
              <a:t>60</a:t>
            </a:r>
            <a:r>
              <a:rPr lang="en-GB" sz="1400" b="1" baseline="30000" dirty="0"/>
              <a:t>O</a:t>
            </a:r>
            <a:r>
              <a:rPr lang="en-GB" sz="1400" b="1" dirty="0"/>
              <a:t> S</a:t>
            </a:r>
          </a:p>
        </p:txBody>
      </p:sp>
      <p:sp>
        <p:nvSpPr>
          <p:cNvPr id="53" name="TextBox 52"/>
          <p:cNvSpPr txBox="1"/>
          <p:nvPr/>
        </p:nvSpPr>
        <p:spPr>
          <a:xfrm>
            <a:off x="143000" y="4790420"/>
            <a:ext cx="683568" cy="307777"/>
          </a:xfrm>
          <a:prstGeom prst="rect">
            <a:avLst/>
          </a:prstGeom>
          <a:noFill/>
        </p:spPr>
        <p:txBody>
          <a:bodyPr wrap="square" rtlCol="0">
            <a:spAutoFit/>
          </a:bodyPr>
          <a:lstStyle/>
          <a:p>
            <a:r>
              <a:rPr lang="en-GB" sz="1400" b="1" dirty="0"/>
              <a:t>80</a:t>
            </a:r>
            <a:r>
              <a:rPr lang="en-GB" sz="1400" b="1" baseline="30000" dirty="0"/>
              <a:t>O</a:t>
            </a:r>
            <a:r>
              <a:rPr lang="en-GB" sz="1400" b="1" dirty="0"/>
              <a:t> S</a:t>
            </a:r>
          </a:p>
        </p:txBody>
      </p:sp>
      <p:sp>
        <p:nvSpPr>
          <p:cNvPr id="54" name="TextBox 53"/>
          <p:cNvSpPr txBox="1"/>
          <p:nvPr/>
        </p:nvSpPr>
        <p:spPr>
          <a:xfrm>
            <a:off x="575048" y="5236839"/>
            <a:ext cx="1584176" cy="307777"/>
          </a:xfrm>
          <a:prstGeom prst="rect">
            <a:avLst/>
          </a:prstGeom>
          <a:noFill/>
        </p:spPr>
        <p:txBody>
          <a:bodyPr wrap="square" rtlCol="0">
            <a:spAutoFit/>
          </a:bodyPr>
          <a:lstStyle/>
          <a:p>
            <a:r>
              <a:rPr lang="en-GB" sz="1400" b="1" dirty="0"/>
              <a:t>West longitude</a:t>
            </a:r>
          </a:p>
        </p:txBody>
      </p:sp>
      <p:sp>
        <p:nvSpPr>
          <p:cNvPr id="55" name="TextBox 54"/>
          <p:cNvSpPr txBox="1"/>
          <p:nvPr/>
        </p:nvSpPr>
        <p:spPr>
          <a:xfrm>
            <a:off x="7559824" y="5256584"/>
            <a:ext cx="1584176" cy="307777"/>
          </a:xfrm>
          <a:prstGeom prst="rect">
            <a:avLst/>
          </a:prstGeom>
          <a:noFill/>
        </p:spPr>
        <p:txBody>
          <a:bodyPr wrap="square" rtlCol="0">
            <a:spAutoFit/>
          </a:bodyPr>
          <a:lstStyle/>
          <a:p>
            <a:r>
              <a:rPr lang="en-GB" sz="1400" b="1" dirty="0"/>
              <a:t>East longitude</a:t>
            </a:r>
          </a:p>
        </p:txBody>
      </p:sp>
      <p:sp>
        <p:nvSpPr>
          <p:cNvPr id="56" name="TextBox 55"/>
          <p:cNvSpPr txBox="1"/>
          <p:nvPr/>
        </p:nvSpPr>
        <p:spPr>
          <a:xfrm>
            <a:off x="4463480" y="5040560"/>
            <a:ext cx="395536" cy="307777"/>
          </a:xfrm>
          <a:prstGeom prst="rect">
            <a:avLst/>
          </a:prstGeom>
          <a:noFill/>
        </p:spPr>
        <p:txBody>
          <a:bodyPr wrap="square" rtlCol="0">
            <a:spAutoFit/>
          </a:bodyPr>
          <a:lstStyle/>
          <a:p>
            <a:pPr algn="ctr"/>
            <a:r>
              <a:rPr lang="en-GB" sz="1400" b="1" dirty="0"/>
              <a:t>0</a:t>
            </a:r>
            <a:r>
              <a:rPr lang="en-GB" sz="1400" b="1" baseline="30000" dirty="0"/>
              <a:t>O</a:t>
            </a:r>
            <a:r>
              <a:rPr lang="en-GB" sz="1400" b="1" dirty="0"/>
              <a:t> </a:t>
            </a:r>
          </a:p>
        </p:txBody>
      </p:sp>
      <p:sp>
        <p:nvSpPr>
          <p:cNvPr id="57" name="TextBox 56"/>
          <p:cNvSpPr txBox="1"/>
          <p:nvPr/>
        </p:nvSpPr>
        <p:spPr>
          <a:xfrm>
            <a:off x="4895528" y="5040560"/>
            <a:ext cx="504056" cy="307777"/>
          </a:xfrm>
          <a:prstGeom prst="rect">
            <a:avLst/>
          </a:prstGeom>
          <a:noFill/>
        </p:spPr>
        <p:txBody>
          <a:bodyPr wrap="square" rtlCol="0">
            <a:spAutoFit/>
          </a:bodyPr>
          <a:lstStyle/>
          <a:p>
            <a:pPr algn="ctr"/>
            <a:r>
              <a:rPr lang="en-GB" sz="1400" b="1" dirty="0"/>
              <a:t>20</a:t>
            </a:r>
            <a:r>
              <a:rPr lang="en-GB" sz="1400" b="1" baseline="30000" dirty="0"/>
              <a:t>O</a:t>
            </a:r>
            <a:r>
              <a:rPr lang="en-GB" sz="1400" b="1" dirty="0"/>
              <a:t> </a:t>
            </a:r>
          </a:p>
        </p:txBody>
      </p:sp>
      <p:sp>
        <p:nvSpPr>
          <p:cNvPr id="58" name="TextBox 57"/>
          <p:cNvSpPr txBox="1"/>
          <p:nvPr/>
        </p:nvSpPr>
        <p:spPr>
          <a:xfrm>
            <a:off x="5255568" y="5040560"/>
            <a:ext cx="504056" cy="307777"/>
          </a:xfrm>
          <a:prstGeom prst="rect">
            <a:avLst/>
          </a:prstGeom>
          <a:noFill/>
        </p:spPr>
        <p:txBody>
          <a:bodyPr wrap="square" rtlCol="0">
            <a:spAutoFit/>
          </a:bodyPr>
          <a:lstStyle/>
          <a:p>
            <a:pPr algn="ctr"/>
            <a:r>
              <a:rPr lang="en-GB" sz="1400" b="1" dirty="0"/>
              <a:t>40</a:t>
            </a:r>
            <a:r>
              <a:rPr lang="en-GB" sz="1400" b="1" baseline="30000" dirty="0"/>
              <a:t>O</a:t>
            </a:r>
            <a:r>
              <a:rPr lang="en-GB" sz="1400" b="1" dirty="0"/>
              <a:t> </a:t>
            </a:r>
          </a:p>
        </p:txBody>
      </p:sp>
      <p:sp>
        <p:nvSpPr>
          <p:cNvPr id="59" name="TextBox 58"/>
          <p:cNvSpPr txBox="1"/>
          <p:nvPr/>
        </p:nvSpPr>
        <p:spPr>
          <a:xfrm>
            <a:off x="5687616" y="5040560"/>
            <a:ext cx="504056" cy="307777"/>
          </a:xfrm>
          <a:prstGeom prst="rect">
            <a:avLst/>
          </a:prstGeom>
          <a:noFill/>
        </p:spPr>
        <p:txBody>
          <a:bodyPr wrap="square" rtlCol="0">
            <a:spAutoFit/>
          </a:bodyPr>
          <a:lstStyle/>
          <a:p>
            <a:pPr algn="ctr"/>
            <a:r>
              <a:rPr lang="en-GB" sz="1400" b="1" dirty="0"/>
              <a:t>60</a:t>
            </a:r>
            <a:r>
              <a:rPr lang="en-GB" sz="1400" b="1" baseline="30000" dirty="0"/>
              <a:t>O</a:t>
            </a:r>
            <a:r>
              <a:rPr lang="en-GB" sz="1400" b="1" dirty="0"/>
              <a:t> </a:t>
            </a:r>
          </a:p>
        </p:txBody>
      </p:sp>
      <p:sp>
        <p:nvSpPr>
          <p:cNvPr id="60" name="TextBox 59"/>
          <p:cNvSpPr txBox="1"/>
          <p:nvPr/>
        </p:nvSpPr>
        <p:spPr>
          <a:xfrm>
            <a:off x="6119664" y="5040560"/>
            <a:ext cx="504056" cy="307777"/>
          </a:xfrm>
          <a:prstGeom prst="rect">
            <a:avLst/>
          </a:prstGeom>
          <a:noFill/>
        </p:spPr>
        <p:txBody>
          <a:bodyPr wrap="square" rtlCol="0">
            <a:spAutoFit/>
          </a:bodyPr>
          <a:lstStyle/>
          <a:p>
            <a:pPr algn="ctr"/>
            <a:r>
              <a:rPr lang="en-GB" sz="1400" b="1" dirty="0"/>
              <a:t>80</a:t>
            </a:r>
            <a:r>
              <a:rPr lang="en-GB" sz="1400" b="1" baseline="30000" dirty="0"/>
              <a:t>O</a:t>
            </a:r>
            <a:r>
              <a:rPr lang="en-GB" sz="1400" b="1" dirty="0"/>
              <a:t> </a:t>
            </a:r>
          </a:p>
        </p:txBody>
      </p:sp>
      <p:sp>
        <p:nvSpPr>
          <p:cNvPr id="61" name="TextBox 60"/>
          <p:cNvSpPr txBox="1"/>
          <p:nvPr/>
        </p:nvSpPr>
        <p:spPr>
          <a:xfrm>
            <a:off x="6479704" y="5040560"/>
            <a:ext cx="576064" cy="307777"/>
          </a:xfrm>
          <a:prstGeom prst="rect">
            <a:avLst/>
          </a:prstGeom>
          <a:noFill/>
        </p:spPr>
        <p:txBody>
          <a:bodyPr wrap="square" rtlCol="0">
            <a:spAutoFit/>
          </a:bodyPr>
          <a:lstStyle/>
          <a:p>
            <a:pPr algn="ctr"/>
            <a:r>
              <a:rPr lang="en-GB" sz="1400" b="1" dirty="0"/>
              <a:t>100</a:t>
            </a:r>
            <a:r>
              <a:rPr lang="en-GB" sz="1400" b="1" baseline="30000" dirty="0"/>
              <a:t>O</a:t>
            </a:r>
            <a:r>
              <a:rPr lang="en-GB" sz="1400" b="1" dirty="0"/>
              <a:t> </a:t>
            </a:r>
          </a:p>
        </p:txBody>
      </p:sp>
      <p:sp>
        <p:nvSpPr>
          <p:cNvPr id="62" name="TextBox 61"/>
          <p:cNvSpPr txBox="1"/>
          <p:nvPr/>
        </p:nvSpPr>
        <p:spPr>
          <a:xfrm>
            <a:off x="6983760" y="5040560"/>
            <a:ext cx="576064" cy="307777"/>
          </a:xfrm>
          <a:prstGeom prst="rect">
            <a:avLst/>
          </a:prstGeom>
          <a:noFill/>
        </p:spPr>
        <p:txBody>
          <a:bodyPr wrap="square" rtlCol="0">
            <a:spAutoFit/>
          </a:bodyPr>
          <a:lstStyle/>
          <a:p>
            <a:pPr algn="ctr"/>
            <a:r>
              <a:rPr lang="en-GB" sz="1400" b="1" dirty="0"/>
              <a:t>120</a:t>
            </a:r>
            <a:r>
              <a:rPr lang="en-GB" sz="1400" b="1" baseline="30000" dirty="0"/>
              <a:t>O</a:t>
            </a:r>
            <a:r>
              <a:rPr lang="en-GB" sz="1400" b="1" dirty="0"/>
              <a:t> </a:t>
            </a:r>
          </a:p>
        </p:txBody>
      </p:sp>
      <p:sp>
        <p:nvSpPr>
          <p:cNvPr id="63" name="TextBox 62"/>
          <p:cNvSpPr txBox="1"/>
          <p:nvPr/>
        </p:nvSpPr>
        <p:spPr>
          <a:xfrm>
            <a:off x="7415808" y="5040560"/>
            <a:ext cx="576064" cy="307777"/>
          </a:xfrm>
          <a:prstGeom prst="rect">
            <a:avLst/>
          </a:prstGeom>
          <a:noFill/>
        </p:spPr>
        <p:txBody>
          <a:bodyPr wrap="square" rtlCol="0">
            <a:spAutoFit/>
          </a:bodyPr>
          <a:lstStyle/>
          <a:p>
            <a:pPr algn="ctr"/>
            <a:r>
              <a:rPr lang="en-GB" sz="1400" b="1" dirty="0"/>
              <a:t>140</a:t>
            </a:r>
            <a:r>
              <a:rPr lang="en-GB" sz="1400" b="1" baseline="30000" dirty="0"/>
              <a:t>O</a:t>
            </a:r>
            <a:r>
              <a:rPr lang="en-GB" sz="1400" b="1" dirty="0"/>
              <a:t> </a:t>
            </a:r>
          </a:p>
        </p:txBody>
      </p:sp>
      <p:sp>
        <p:nvSpPr>
          <p:cNvPr id="64" name="TextBox 63"/>
          <p:cNvSpPr txBox="1"/>
          <p:nvPr/>
        </p:nvSpPr>
        <p:spPr>
          <a:xfrm>
            <a:off x="7847856" y="5040560"/>
            <a:ext cx="576064" cy="307777"/>
          </a:xfrm>
          <a:prstGeom prst="rect">
            <a:avLst/>
          </a:prstGeom>
          <a:noFill/>
        </p:spPr>
        <p:txBody>
          <a:bodyPr wrap="square" rtlCol="0">
            <a:spAutoFit/>
          </a:bodyPr>
          <a:lstStyle/>
          <a:p>
            <a:pPr algn="ctr"/>
            <a:r>
              <a:rPr lang="en-GB" sz="1400" b="1" dirty="0"/>
              <a:t>160</a:t>
            </a:r>
            <a:r>
              <a:rPr lang="en-GB" sz="1400" b="1" baseline="30000" dirty="0"/>
              <a:t>O</a:t>
            </a:r>
            <a:r>
              <a:rPr lang="en-GB" sz="1400" b="1" dirty="0"/>
              <a:t> </a:t>
            </a:r>
          </a:p>
        </p:txBody>
      </p:sp>
      <p:sp>
        <p:nvSpPr>
          <p:cNvPr id="65" name="TextBox 64"/>
          <p:cNvSpPr txBox="1"/>
          <p:nvPr/>
        </p:nvSpPr>
        <p:spPr>
          <a:xfrm>
            <a:off x="4031432" y="5040560"/>
            <a:ext cx="504056" cy="307777"/>
          </a:xfrm>
          <a:prstGeom prst="rect">
            <a:avLst/>
          </a:prstGeom>
          <a:noFill/>
        </p:spPr>
        <p:txBody>
          <a:bodyPr wrap="square" rtlCol="0">
            <a:spAutoFit/>
          </a:bodyPr>
          <a:lstStyle/>
          <a:p>
            <a:pPr algn="ctr"/>
            <a:r>
              <a:rPr lang="en-GB" sz="1400" b="1" dirty="0"/>
              <a:t>20</a:t>
            </a:r>
            <a:r>
              <a:rPr lang="en-GB" sz="1400" b="1" baseline="30000" dirty="0"/>
              <a:t>O</a:t>
            </a:r>
            <a:r>
              <a:rPr lang="en-GB" sz="1400" b="1" dirty="0"/>
              <a:t> </a:t>
            </a:r>
          </a:p>
        </p:txBody>
      </p:sp>
      <p:sp>
        <p:nvSpPr>
          <p:cNvPr id="66" name="TextBox 65"/>
          <p:cNvSpPr txBox="1"/>
          <p:nvPr/>
        </p:nvSpPr>
        <p:spPr>
          <a:xfrm>
            <a:off x="3599384" y="5040560"/>
            <a:ext cx="504056" cy="307777"/>
          </a:xfrm>
          <a:prstGeom prst="rect">
            <a:avLst/>
          </a:prstGeom>
          <a:noFill/>
        </p:spPr>
        <p:txBody>
          <a:bodyPr wrap="square" rtlCol="0">
            <a:spAutoFit/>
          </a:bodyPr>
          <a:lstStyle/>
          <a:p>
            <a:pPr algn="ctr"/>
            <a:r>
              <a:rPr lang="en-GB" sz="1400" b="1" dirty="0"/>
              <a:t>40</a:t>
            </a:r>
            <a:r>
              <a:rPr lang="en-GB" sz="1400" b="1" baseline="30000" dirty="0"/>
              <a:t>O</a:t>
            </a:r>
            <a:r>
              <a:rPr lang="en-GB" sz="1400" b="1" dirty="0"/>
              <a:t> </a:t>
            </a:r>
          </a:p>
        </p:txBody>
      </p:sp>
      <p:sp>
        <p:nvSpPr>
          <p:cNvPr id="67" name="TextBox 66"/>
          <p:cNvSpPr txBox="1"/>
          <p:nvPr/>
        </p:nvSpPr>
        <p:spPr>
          <a:xfrm>
            <a:off x="3167336" y="5040560"/>
            <a:ext cx="504056" cy="307777"/>
          </a:xfrm>
          <a:prstGeom prst="rect">
            <a:avLst/>
          </a:prstGeom>
          <a:noFill/>
        </p:spPr>
        <p:txBody>
          <a:bodyPr wrap="square" rtlCol="0">
            <a:spAutoFit/>
          </a:bodyPr>
          <a:lstStyle/>
          <a:p>
            <a:pPr algn="ctr"/>
            <a:r>
              <a:rPr lang="en-GB" sz="1400" b="1" dirty="0"/>
              <a:t>60</a:t>
            </a:r>
            <a:r>
              <a:rPr lang="en-GB" sz="1400" b="1" baseline="30000" dirty="0"/>
              <a:t>O</a:t>
            </a:r>
            <a:r>
              <a:rPr lang="en-GB" sz="1400" b="1" dirty="0"/>
              <a:t> </a:t>
            </a:r>
          </a:p>
        </p:txBody>
      </p:sp>
      <p:sp>
        <p:nvSpPr>
          <p:cNvPr id="68" name="TextBox 67"/>
          <p:cNvSpPr txBox="1"/>
          <p:nvPr/>
        </p:nvSpPr>
        <p:spPr>
          <a:xfrm>
            <a:off x="2735288" y="5040560"/>
            <a:ext cx="504056" cy="307777"/>
          </a:xfrm>
          <a:prstGeom prst="rect">
            <a:avLst/>
          </a:prstGeom>
          <a:noFill/>
        </p:spPr>
        <p:txBody>
          <a:bodyPr wrap="square" rtlCol="0">
            <a:spAutoFit/>
          </a:bodyPr>
          <a:lstStyle/>
          <a:p>
            <a:pPr algn="ctr"/>
            <a:r>
              <a:rPr lang="en-GB" sz="1400" b="1" dirty="0"/>
              <a:t>80</a:t>
            </a:r>
            <a:r>
              <a:rPr lang="en-GB" sz="1400" b="1" baseline="30000" dirty="0"/>
              <a:t>O</a:t>
            </a:r>
            <a:r>
              <a:rPr lang="en-GB" sz="1400" b="1" dirty="0"/>
              <a:t> </a:t>
            </a:r>
          </a:p>
        </p:txBody>
      </p:sp>
      <p:sp>
        <p:nvSpPr>
          <p:cNvPr id="69" name="TextBox 68"/>
          <p:cNvSpPr txBox="1"/>
          <p:nvPr/>
        </p:nvSpPr>
        <p:spPr>
          <a:xfrm>
            <a:off x="2303240" y="5040560"/>
            <a:ext cx="576064" cy="307777"/>
          </a:xfrm>
          <a:prstGeom prst="rect">
            <a:avLst/>
          </a:prstGeom>
          <a:noFill/>
        </p:spPr>
        <p:txBody>
          <a:bodyPr wrap="square" rtlCol="0">
            <a:spAutoFit/>
          </a:bodyPr>
          <a:lstStyle/>
          <a:p>
            <a:pPr algn="ctr"/>
            <a:r>
              <a:rPr lang="en-GB" sz="1400" b="1" dirty="0"/>
              <a:t>100</a:t>
            </a:r>
            <a:r>
              <a:rPr lang="en-GB" sz="1400" b="1" baseline="30000" dirty="0"/>
              <a:t>O</a:t>
            </a:r>
            <a:r>
              <a:rPr lang="en-GB" sz="1400" b="1" dirty="0"/>
              <a:t> </a:t>
            </a:r>
          </a:p>
        </p:txBody>
      </p:sp>
      <p:sp>
        <p:nvSpPr>
          <p:cNvPr id="70" name="TextBox 69"/>
          <p:cNvSpPr txBox="1"/>
          <p:nvPr/>
        </p:nvSpPr>
        <p:spPr>
          <a:xfrm>
            <a:off x="1799184" y="5040560"/>
            <a:ext cx="576064" cy="307777"/>
          </a:xfrm>
          <a:prstGeom prst="rect">
            <a:avLst/>
          </a:prstGeom>
          <a:noFill/>
        </p:spPr>
        <p:txBody>
          <a:bodyPr wrap="square" rtlCol="0">
            <a:spAutoFit/>
          </a:bodyPr>
          <a:lstStyle/>
          <a:p>
            <a:pPr algn="ctr"/>
            <a:r>
              <a:rPr lang="en-GB" sz="1400" b="1" dirty="0"/>
              <a:t>120</a:t>
            </a:r>
            <a:r>
              <a:rPr lang="en-GB" sz="1400" b="1" baseline="30000" dirty="0"/>
              <a:t>O</a:t>
            </a:r>
            <a:r>
              <a:rPr lang="en-GB" sz="1400" b="1" dirty="0"/>
              <a:t> </a:t>
            </a:r>
          </a:p>
        </p:txBody>
      </p:sp>
      <p:sp>
        <p:nvSpPr>
          <p:cNvPr id="71" name="TextBox 70"/>
          <p:cNvSpPr txBox="1"/>
          <p:nvPr/>
        </p:nvSpPr>
        <p:spPr>
          <a:xfrm>
            <a:off x="1367136" y="5040560"/>
            <a:ext cx="576064" cy="307777"/>
          </a:xfrm>
          <a:prstGeom prst="rect">
            <a:avLst/>
          </a:prstGeom>
          <a:noFill/>
        </p:spPr>
        <p:txBody>
          <a:bodyPr wrap="square" rtlCol="0">
            <a:spAutoFit/>
          </a:bodyPr>
          <a:lstStyle/>
          <a:p>
            <a:pPr algn="ctr"/>
            <a:r>
              <a:rPr lang="en-GB" sz="1400" b="1" dirty="0"/>
              <a:t>140</a:t>
            </a:r>
            <a:r>
              <a:rPr lang="en-GB" sz="1400" b="1" baseline="30000" dirty="0"/>
              <a:t>O</a:t>
            </a:r>
            <a:r>
              <a:rPr lang="en-GB" sz="1400" b="1" dirty="0"/>
              <a:t> </a:t>
            </a:r>
          </a:p>
        </p:txBody>
      </p:sp>
      <p:sp>
        <p:nvSpPr>
          <p:cNvPr id="72" name="TextBox 71"/>
          <p:cNvSpPr txBox="1"/>
          <p:nvPr/>
        </p:nvSpPr>
        <p:spPr>
          <a:xfrm>
            <a:off x="863080" y="5040560"/>
            <a:ext cx="576064" cy="307777"/>
          </a:xfrm>
          <a:prstGeom prst="rect">
            <a:avLst/>
          </a:prstGeom>
          <a:noFill/>
        </p:spPr>
        <p:txBody>
          <a:bodyPr wrap="square" rtlCol="0">
            <a:spAutoFit/>
          </a:bodyPr>
          <a:lstStyle/>
          <a:p>
            <a:pPr algn="ctr"/>
            <a:r>
              <a:rPr lang="en-GB" sz="1400" b="1" dirty="0"/>
              <a:t>160</a:t>
            </a:r>
            <a:r>
              <a:rPr lang="en-GB" sz="1400" b="1" baseline="30000" dirty="0"/>
              <a:t>O</a:t>
            </a:r>
            <a:r>
              <a:rPr lang="en-GB" sz="1400" b="1" dirty="0"/>
              <a:t> </a:t>
            </a:r>
          </a:p>
        </p:txBody>
      </p:sp>
      <p:sp>
        <p:nvSpPr>
          <p:cNvPr id="73" name="SMARTInkShape-130"/>
          <p:cNvSpPr/>
          <p:nvPr/>
        </p:nvSpPr>
        <p:spPr>
          <a:xfrm>
            <a:off x="1884593" y="2118375"/>
            <a:ext cx="1" cy="6533"/>
          </a:xfrm>
          <a:custGeom>
            <a:avLst/>
            <a:gdLst/>
            <a:ahLst/>
            <a:cxnLst/>
            <a:rect l="0" t="0" r="0" b="0"/>
            <a:pathLst>
              <a:path w="1" h="6533">
                <a:moveTo>
                  <a:pt x="0" y="6532"/>
                </a:move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Oval 6"/>
          <p:cNvSpPr>
            <a:spLocks noChangeArrowheads="1"/>
          </p:cNvSpPr>
          <p:nvPr/>
        </p:nvSpPr>
        <p:spPr bwMode="auto">
          <a:xfrm>
            <a:off x="1547664" y="3501008"/>
            <a:ext cx="76200" cy="76200"/>
          </a:xfrm>
          <a:prstGeom prst="ellipse">
            <a:avLst/>
          </a:prstGeom>
          <a:solidFill>
            <a:srgbClr val="FF0066"/>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5" name="Oval 7"/>
          <p:cNvSpPr>
            <a:spLocks noChangeArrowheads="1"/>
          </p:cNvSpPr>
          <p:nvPr/>
        </p:nvSpPr>
        <p:spPr bwMode="auto">
          <a:xfrm>
            <a:off x="5868144" y="3501008"/>
            <a:ext cx="76200" cy="76200"/>
          </a:xfrm>
          <a:prstGeom prst="ellipse">
            <a:avLst/>
          </a:prstGeom>
          <a:solidFill>
            <a:srgbClr val="FF0066"/>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6" name="Oval 8"/>
          <p:cNvSpPr>
            <a:spLocks noChangeArrowheads="1"/>
          </p:cNvSpPr>
          <p:nvPr/>
        </p:nvSpPr>
        <p:spPr bwMode="auto">
          <a:xfrm>
            <a:off x="2051720" y="2128664"/>
            <a:ext cx="76200" cy="76200"/>
          </a:xfrm>
          <a:prstGeom prst="ellipse">
            <a:avLst/>
          </a:prstGeom>
          <a:solidFill>
            <a:srgbClr val="FF0066"/>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7" name="Oval 9"/>
          <p:cNvSpPr>
            <a:spLocks noChangeArrowheads="1"/>
          </p:cNvSpPr>
          <p:nvPr/>
        </p:nvSpPr>
        <p:spPr bwMode="auto">
          <a:xfrm>
            <a:off x="7880176" y="4221088"/>
            <a:ext cx="76200" cy="76200"/>
          </a:xfrm>
          <a:prstGeom prst="ellipse">
            <a:avLst/>
          </a:prstGeom>
          <a:solidFill>
            <a:srgbClr val="FF0066"/>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8" name="Rectangle 10"/>
          <p:cNvSpPr>
            <a:spLocks noChangeArrowheads="1"/>
          </p:cNvSpPr>
          <p:nvPr/>
        </p:nvSpPr>
        <p:spPr bwMode="auto">
          <a:xfrm>
            <a:off x="4534595" y="159196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000" b="1" dirty="0">
                <a:solidFill>
                  <a:srgbClr val="FF0066"/>
                </a:solidFill>
              </a:rPr>
              <a:t>1</a:t>
            </a:r>
          </a:p>
        </p:txBody>
      </p:sp>
      <p:sp>
        <p:nvSpPr>
          <p:cNvPr id="79" name="Rectangle 11"/>
          <p:cNvSpPr>
            <a:spLocks noChangeArrowheads="1"/>
          </p:cNvSpPr>
          <p:nvPr/>
        </p:nvSpPr>
        <p:spPr bwMode="auto">
          <a:xfrm>
            <a:off x="5868144" y="34290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000" b="1" dirty="0">
                <a:solidFill>
                  <a:srgbClr val="FF0066"/>
                </a:solidFill>
              </a:rPr>
              <a:t>2</a:t>
            </a:r>
          </a:p>
        </p:txBody>
      </p:sp>
      <p:sp>
        <p:nvSpPr>
          <p:cNvPr id="80" name="Rectangle 12"/>
          <p:cNvSpPr>
            <a:spLocks noChangeArrowheads="1"/>
          </p:cNvSpPr>
          <p:nvPr/>
        </p:nvSpPr>
        <p:spPr bwMode="auto">
          <a:xfrm>
            <a:off x="1547664" y="3284984"/>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000" b="1" dirty="0">
                <a:solidFill>
                  <a:srgbClr val="FF0066"/>
                </a:solidFill>
              </a:rPr>
              <a:t>3</a:t>
            </a:r>
          </a:p>
        </p:txBody>
      </p:sp>
      <p:sp>
        <p:nvSpPr>
          <p:cNvPr id="81" name="Rectangle 13"/>
          <p:cNvSpPr>
            <a:spLocks noChangeArrowheads="1"/>
          </p:cNvSpPr>
          <p:nvPr/>
        </p:nvSpPr>
        <p:spPr bwMode="auto">
          <a:xfrm>
            <a:off x="2051720" y="1916832"/>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000" b="1" dirty="0">
                <a:solidFill>
                  <a:srgbClr val="FF0066"/>
                </a:solidFill>
              </a:rPr>
              <a:t>4</a:t>
            </a:r>
          </a:p>
        </p:txBody>
      </p:sp>
      <p:sp>
        <p:nvSpPr>
          <p:cNvPr id="82" name="Rectangle 14"/>
          <p:cNvSpPr>
            <a:spLocks noChangeArrowheads="1"/>
          </p:cNvSpPr>
          <p:nvPr/>
        </p:nvSpPr>
        <p:spPr bwMode="auto">
          <a:xfrm>
            <a:off x="7846963" y="3933056"/>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000" b="1" dirty="0">
                <a:solidFill>
                  <a:srgbClr val="FF0066"/>
                </a:solidFill>
              </a:rPr>
              <a:t>5</a:t>
            </a:r>
          </a:p>
        </p:txBody>
      </p:sp>
      <p:sp>
        <p:nvSpPr>
          <p:cNvPr id="83" name="Oval 5"/>
          <p:cNvSpPr>
            <a:spLocks noChangeArrowheads="1"/>
          </p:cNvSpPr>
          <p:nvPr/>
        </p:nvSpPr>
        <p:spPr bwMode="auto">
          <a:xfrm>
            <a:off x="4606603" y="1879997"/>
            <a:ext cx="76200" cy="76200"/>
          </a:xfrm>
          <a:prstGeom prst="ellipse">
            <a:avLst/>
          </a:prstGeom>
          <a:solidFill>
            <a:srgbClr val="FF0066"/>
          </a:solidFill>
          <a:ln w="9525">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368513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58477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GB" sz="3200" dirty="0">
                <a:latin typeface="Verdana" pitchFamily="34" charset="0"/>
                <a:ea typeface="Verdana" pitchFamily="34" charset="0"/>
              </a:rPr>
              <a:t>Task 1 – </a:t>
            </a:r>
            <a:r>
              <a:rPr lang="en-GB" sz="2000" dirty="0">
                <a:latin typeface="Verdana" pitchFamily="34" charset="0"/>
                <a:ea typeface="Verdana" pitchFamily="34" charset="0"/>
              </a:rPr>
              <a:t>Identifying the latitude and longitude of key sites </a:t>
            </a:r>
            <a:endParaRPr lang="en-US" sz="4000" dirty="0">
              <a:latin typeface="Verdana" pitchFamily="34" charset="0"/>
              <a:ea typeface="Verdana" pitchFamily="34" charset="0"/>
            </a:endParaRPr>
          </a:p>
        </p:txBody>
      </p:sp>
      <p:sp>
        <p:nvSpPr>
          <p:cNvPr id="10" name="Rectangle 9"/>
          <p:cNvSpPr/>
          <p:nvPr/>
        </p:nvSpPr>
        <p:spPr>
          <a:xfrm>
            <a:off x="6012160" y="1052736"/>
            <a:ext cx="1296144" cy="307777"/>
          </a:xfrm>
          <a:prstGeom prst="rect">
            <a:avLst/>
          </a:prstGeom>
        </p:spPr>
        <p:txBody>
          <a:bodyPr wrap="square">
            <a:spAutoFit/>
          </a:bodyPr>
          <a:lstStyle/>
          <a:p>
            <a:pPr lvl="0" algn="ctr">
              <a:spcBef>
                <a:spcPct val="0"/>
              </a:spcBef>
              <a:defRPr/>
            </a:pPr>
            <a:r>
              <a:rPr lang="en-GB" sz="1400" b="1" dirty="0">
                <a:solidFill>
                  <a:schemeClr val="bg1"/>
                </a:solidFill>
                <a:latin typeface="Verdana" pitchFamily="34" charset="0"/>
                <a:ea typeface="Verdana" pitchFamily="34" charset="0"/>
              </a:rPr>
              <a:t>Longitude</a:t>
            </a:r>
            <a:endParaRPr lang="en-GB" b="1" dirty="0">
              <a:solidFill>
                <a:schemeClr val="bg1"/>
              </a:solidFill>
              <a:latin typeface="Verdana" pitchFamily="34" charset="0"/>
              <a:ea typeface="Verdana" pitchFamily="34" charset="0"/>
            </a:endParaRPr>
          </a:p>
        </p:txBody>
      </p:sp>
      <p:sp>
        <p:nvSpPr>
          <p:cNvPr id="11" name="Rectangle 10"/>
          <p:cNvSpPr/>
          <p:nvPr/>
        </p:nvSpPr>
        <p:spPr>
          <a:xfrm>
            <a:off x="3635896" y="3645024"/>
            <a:ext cx="1296144" cy="307777"/>
          </a:xfrm>
          <a:prstGeom prst="rect">
            <a:avLst/>
          </a:prstGeom>
        </p:spPr>
        <p:txBody>
          <a:bodyPr wrap="square">
            <a:spAutoFit/>
          </a:bodyPr>
          <a:lstStyle/>
          <a:p>
            <a:pPr lvl="0" algn="ctr">
              <a:spcBef>
                <a:spcPct val="0"/>
              </a:spcBef>
              <a:defRPr/>
            </a:pPr>
            <a:r>
              <a:rPr lang="en-GB" sz="1400" b="1" dirty="0">
                <a:solidFill>
                  <a:schemeClr val="bg1"/>
                </a:solidFill>
                <a:latin typeface="Verdana" pitchFamily="34" charset="0"/>
                <a:ea typeface="Verdana" pitchFamily="34" charset="0"/>
              </a:rPr>
              <a:t>Latitude</a:t>
            </a:r>
            <a:endParaRPr lang="en-GB" b="1" dirty="0">
              <a:solidFill>
                <a:schemeClr val="bg1"/>
              </a:solidFill>
              <a:latin typeface="Verdana" pitchFamily="34" charset="0"/>
              <a:ea typeface="Verdana" pitchFamily="34" charset="0"/>
            </a:endParaRPr>
          </a:p>
        </p:txBody>
      </p:sp>
      <p:cxnSp>
        <p:nvCxnSpPr>
          <p:cNvPr id="13" name="Straight Arrow Connector 12"/>
          <p:cNvCxnSpPr/>
          <p:nvPr/>
        </p:nvCxnSpPr>
        <p:spPr>
          <a:xfrm>
            <a:off x="5004048" y="1340768"/>
            <a:ext cx="3456384" cy="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88024" y="1412776"/>
            <a:ext cx="0" cy="468052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323528" y="908720"/>
            <a:ext cx="3064339" cy="3600400"/>
          </a:xfrm>
          <a:prstGeom prst="rect">
            <a:avLst/>
          </a:prstGeom>
        </p:spPr>
        <p:txBody>
          <a:bodyPr vert="horz" lIns="91440" tIns="45720" rIns="91440" bIns="45720" rtlCol="0" anchor="ctr">
            <a:normAutofit fontScale="92500" lnSpcReduction="10000"/>
          </a:bodyPr>
          <a:lstStyle/>
          <a:p>
            <a:pPr lvl="0">
              <a:spcBef>
                <a:spcPct val="0"/>
              </a:spcBef>
              <a:defRPr/>
            </a:pPr>
            <a:r>
              <a:rPr lang="en-GB" dirty="0">
                <a:solidFill>
                  <a:schemeClr val="bg1"/>
                </a:solidFill>
                <a:latin typeface="Verdana" pitchFamily="34" charset="0"/>
                <a:ea typeface="Verdana" pitchFamily="34" charset="0"/>
              </a:rPr>
              <a:t>Whilst on the research vessel in the Coral Sea, scientists use latitude and longitude to help navigate to key sites that they think will be of particular interest.</a:t>
            </a:r>
          </a:p>
          <a:p>
            <a:pPr lvl="0" algn="ctr">
              <a:spcBef>
                <a:spcPct val="0"/>
              </a:spcBef>
              <a:defRPr/>
            </a:pPr>
            <a:br>
              <a:rPr lang="en-GB" dirty="0">
                <a:solidFill>
                  <a:schemeClr val="bg1"/>
                </a:solidFill>
                <a:latin typeface="Verdana" pitchFamily="34" charset="0"/>
                <a:ea typeface="Verdana" pitchFamily="34" charset="0"/>
              </a:rPr>
            </a:br>
            <a:r>
              <a:rPr lang="en-GB" b="1" dirty="0">
                <a:solidFill>
                  <a:schemeClr val="bg1"/>
                </a:solidFill>
                <a:latin typeface="Verdana" pitchFamily="34" charset="0"/>
                <a:ea typeface="Verdana" pitchFamily="34" charset="0"/>
              </a:rPr>
              <a:t>E.g., Cairns: 17</a:t>
            </a:r>
            <a:r>
              <a:rPr lang="en-GB" b="1" baseline="30000" dirty="0">
                <a:solidFill>
                  <a:schemeClr val="bg1"/>
                </a:solidFill>
                <a:latin typeface="Verdana" pitchFamily="34" charset="0"/>
                <a:ea typeface="Verdana" pitchFamily="34" charset="0"/>
              </a:rPr>
              <a:t>o</a:t>
            </a:r>
            <a:r>
              <a:rPr lang="en-GB" b="1" dirty="0">
                <a:solidFill>
                  <a:schemeClr val="bg1"/>
                </a:solidFill>
                <a:latin typeface="Verdana" pitchFamily="34" charset="0"/>
                <a:ea typeface="Verdana" pitchFamily="34" charset="0"/>
              </a:rPr>
              <a:t>S,146</a:t>
            </a:r>
            <a:r>
              <a:rPr lang="en-GB" b="1" baseline="30000" dirty="0">
                <a:solidFill>
                  <a:schemeClr val="bg1"/>
                </a:solidFill>
                <a:latin typeface="Verdana" pitchFamily="34" charset="0"/>
                <a:ea typeface="Verdana" pitchFamily="34" charset="0"/>
              </a:rPr>
              <a:t>o</a:t>
            </a:r>
            <a:r>
              <a:rPr lang="en-GB" b="1" dirty="0">
                <a:solidFill>
                  <a:schemeClr val="bg1"/>
                </a:solidFill>
                <a:latin typeface="Verdana" pitchFamily="34" charset="0"/>
                <a:ea typeface="Verdana" pitchFamily="34" charset="0"/>
              </a:rPr>
              <a:t>E </a:t>
            </a:r>
          </a:p>
          <a:p>
            <a:pPr lvl="0">
              <a:spcBef>
                <a:spcPct val="0"/>
              </a:spcBef>
              <a:defRPr/>
            </a:pPr>
            <a:endParaRPr lang="en-GB" b="1" dirty="0">
              <a:solidFill>
                <a:schemeClr val="bg1"/>
              </a:solidFill>
              <a:latin typeface="Verdana" pitchFamily="34" charset="0"/>
              <a:ea typeface="Verdana" pitchFamily="34" charset="0"/>
              <a:cs typeface="+mj-cs"/>
            </a:endParaRPr>
          </a:p>
          <a:p>
            <a:pPr lvl="0">
              <a:spcBef>
                <a:spcPct val="0"/>
              </a:spcBef>
              <a:defRPr/>
            </a:pPr>
            <a:endParaRPr lang="en-GB" b="1" dirty="0">
              <a:solidFill>
                <a:schemeClr val="bg1"/>
              </a:solidFill>
              <a:latin typeface="Verdana" pitchFamily="34" charset="0"/>
              <a:ea typeface="Verdana" pitchFamily="34" charset="0"/>
              <a:cs typeface="+mj-cs"/>
            </a:endParaRPr>
          </a:p>
          <a:p>
            <a:pPr lvl="0">
              <a:spcBef>
                <a:spcPct val="0"/>
              </a:spcBef>
              <a:defRPr/>
            </a:pPr>
            <a:r>
              <a:rPr lang="en-GB" b="1" dirty="0">
                <a:solidFill>
                  <a:schemeClr val="bg1"/>
                </a:solidFill>
                <a:latin typeface="Verdana" pitchFamily="34" charset="0"/>
                <a:ea typeface="Verdana" pitchFamily="34" charset="0"/>
                <a:cs typeface="+mj-cs"/>
              </a:rPr>
              <a:t>Can you identify the latitude and longitude of the 5 key sites marked on the map?</a:t>
            </a:r>
            <a:endParaRPr kumimoji="0" lang="en-GB" sz="2800" i="0" u="none" strike="noStrike" kern="1200" cap="none" spc="0" normalizeH="0" baseline="0" noProof="0" dirty="0">
              <a:ln>
                <a:noFill/>
              </a:ln>
              <a:solidFill>
                <a:srgbClr val="FF0000"/>
              </a:solidFill>
              <a:effectLst/>
              <a:uLnTx/>
              <a:uFillTx/>
              <a:latin typeface="Verdana" pitchFamily="34" charset="0"/>
              <a:ea typeface="Verdana" pitchFamily="34" charset="0"/>
              <a:cs typeface="+mj-cs"/>
            </a:endParaRPr>
          </a:p>
        </p:txBody>
      </p:sp>
      <p:sp>
        <p:nvSpPr>
          <p:cNvPr id="23" name="Title 1"/>
          <p:cNvSpPr txBox="1">
            <a:spLocks/>
          </p:cNvSpPr>
          <p:nvPr/>
        </p:nvSpPr>
        <p:spPr>
          <a:xfrm>
            <a:off x="395536" y="4509120"/>
            <a:ext cx="3064339" cy="1196752"/>
          </a:xfrm>
          <a:prstGeom prst="rect">
            <a:avLst/>
          </a:prstGeom>
        </p:spPr>
        <p:txBody>
          <a:bodyPr vert="horz" lIns="91440" tIns="45720" rIns="91440" bIns="45720" rtlCol="0" anchor="ctr">
            <a:normAutofit fontScale="92500" lnSpcReduction="10000"/>
          </a:bodyPr>
          <a:lstStyle/>
          <a:p>
            <a:pPr lvl="0">
              <a:spcBef>
                <a:spcPct val="0"/>
              </a:spcBef>
              <a:defRPr/>
            </a:pPr>
            <a:br>
              <a:rPr lang="en-GB" sz="1300" b="1" dirty="0">
                <a:solidFill>
                  <a:schemeClr val="bg1"/>
                </a:solidFill>
                <a:latin typeface="Verdana" pitchFamily="34" charset="0"/>
                <a:ea typeface="Verdana" pitchFamily="34" charset="0"/>
                <a:cs typeface="+mj-cs"/>
              </a:rPr>
            </a:br>
            <a:r>
              <a:rPr lang="en-GB" sz="1300" b="1" dirty="0">
                <a:solidFill>
                  <a:schemeClr val="bg1"/>
                </a:solidFill>
                <a:latin typeface="Verdana" pitchFamily="34" charset="0"/>
                <a:ea typeface="Verdana" pitchFamily="34" charset="0"/>
                <a:cs typeface="+mj-cs"/>
              </a:rPr>
              <a:t>1. Site 1: </a:t>
            </a:r>
            <a:r>
              <a:rPr lang="en-GB" sz="1400" b="1" dirty="0">
                <a:solidFill>
                  <a:schemeClr val="bg1"/>
                </a:solidFill>
                <a:latin typeface="Verdana" pitchFamily="34" charset="0"/>
                <a:ea typeface="Verdana" pitchFamily="34" charset="0"/>
              </a:rPr>
              <a:t>20</a:t>
            </a:r>
            <a:r>
              <a:rPr lang="en-GB" sz="1400" b="1" baseline="30000" dirty="0">
                <a:solidFill>
                  <a:schemeClr val="bg1"/>
                </a:solidFill>
                <a:latin typeface="Verdana" pitchFamily="34" charset="0"/>
                <a:ea typeface="Verdana" pitchFamily="34" charset="0"/>
              </a:rPr>
              <a:t>o</a:t>
            </a:r>
            <a:r>
              <a:rPr lang="en-GB" sz="1400" b="1" dirty="0">
                <a:solidFill>
                  <a:schemeClr val="bg1"/>
                </a:solidFill>
                <a:latin typeface="Verdana" pitchFamily="34" charset="0"/>
                <a:ea typeface="Verdana" pitchFamily="34" charset="0"/>
              </a:rPr>
              <a:t>S,155</a:t>
            </a:r>
            <a:r>
              <a:rPr lang="en-GB" sz="1400" b="1" baseline="30000" dirty="0">
                <a:solidFill>
                  <a:schemeClr val="bg1"/>
                </a:solidFill>
                <a:latin typeface="Verdana" pitchFamily="34" charset="0"/>
                <a:ea typeface="Verdana" pitchFamily="34" charset="0"/>
              </a:rPr>
              <a:t>o</a:t>
            </a:r>
            <a:r>
              <a:rPr lang="en-GB" sz="1400" b="1" dirty="0">
                <a:solidFill>
                  <a:schemeClr val="bg1"/>
                </a:solidFill>
                <a:latin typeface="Verdana" pitchFamily="34" charset="0"/>
                <a:ea typeface="Verdana" pitchFamily="34" charset="0"/>
              </a:rPr>
              <a:t>E </a:t>
            </a:r>
            <a:endParaRPr lang="en-GB" sz="1300" b="1" dirty="0">
              <a:solidFill>
                <a:schemeClr val="bg1"/>
              </a:solidFill>
              <a:latin typeface="Verdana" pitchFamily="34" charset="0"/>
              <a:ea typeface="Verdana" pitchFamily="34" charset="0"/>
              <a:cs typeface="+mj-cs"/>
            </a:endParaRPr>
          </a:p>
          <a:p>
            <a:pPr lvl="0">
              <a:spcBef>
                <a:spcPct val="0"/>
              </a:spcBef>
              <a:defRPr/>
            </a:pPr>
            <a:r>
              <a:rPr lang="en-GB" sz="1300" b="1" dirty="0">
                <a:solidFill>
                  <a:schemeClr val="bg1"/>
                </a:solidFill>
                <a:latin typeface="Verdana" pitchFamily="34" charset="0"/>
                <a:ea typeface="Verdana" pitchFamily="34" charset="0"/>
                <a:cs typeface="+mj-cs"/>
              </a:rPr>
              <a:t>2.</a:t>
            </a:r>
            <a:r>
              <a:rPr lang="en-GB" sz="1300" b="1" dirty="0">
                <a:solidFill>
                  <a:schemeClr val="bg1"/>
                </a:solidFill>
                <a:latin typeface="Verdana" pitchFamily="34" charset="0"/>
                <a:ea typeface="Verdana" pitchFamily="34" charset="0"/>
              </a:rPr>
              <a:t> Site 2: </a:t>
            </a:r>
            <a:r>
              <a:rPr lang="en-GB" sz="1400" b="1" dirty="0">
                <a:solidFill>
                  <a:schemeClr val="bg1"/>
                </a:solidFill>
                <a:latin typeface="Verdana" pitchFamily="34" charset="0"/>
                <a:ea typeface="Verdana" pitchFamily="34" charset="0"/>
              </a:rPr>
              <a:t>15</a:t>
            </a:r>
            <a:r>
              <a:rPr lang="en-GB" sz="1400" b="1" baseline="30000" dirty="0">
                <a:solidFill>
                  <a:schemeClr val="bg1"/>
                </a:solidFill>
                <a:latin typeface="Verdana" pitchFamily="34" charset="0"/>
                <a:ea typeface="Verdana" pitchFamily="34" charset="0"/>
              </a:rPr>
              <a:t>o</a:t>
            </a:r>
            <a:r>
              <a:rPr lang="en-GB" sz="1400" b="1" dirty="0">
                <a:solidFill>
                  <a:schemeClr val="bg1"/>
                </a:solidFill>
                <a:latin typeface="Verdana" pitchFamily="34" charset="0"/>
                <a:ea typeface="Verdana" pitchFamily="34" charset="0"/>
              </a:rPr>
              <a:t>S,157</a:t>
            </a:r>
            <a:r>
              <a:rPr lang="en-GB" sz="1400" b="1" baseline="30000" dirty="0">
                <a:solidFill>
                  <a:schemeClr val="bg1"/>
                </a:solidFill>
                <a:latin typeface="Verdana" pitchFamily="34" charset="0"/>
                <a:ea typeface="Verdana" pitchFamily="34" charset="0"/>
              </a:rPr>
              <a:t>o</a:t>
            </a:r>
            <a:r>
              <a:rPr lang="en-GB" sz="1400" b="1" dirty="0">
                <a:solidFill>
                  <a:schemeClr val="bg1"/>
                </a:solidFill>
                <a:latin typeface="Verdana" pitchFamily="34" charset="0"/>
                <a:ea typeface="Verdana" pitchFamily="34" charset="0"/>
              </a:rPr>
              <a:t>E </a:t>
            </a:r>
            <a:endParaRPr lang="en-GB" sz="1300" b="1" dirty="0">
              <a:solidFill>
                <a:schemeClr val="bg1"/>
              </a:solidFill>
              <a:latin typeface="Verdana" pitchFamily="34" charset="0"/>
              <a:ea typeface="Verdana" pitchFamily="34" charset="0"/>
            </a:endParaRPr>
          </a:p>
          <a:p>
            <a:pPr lvl="0">
              <a:spcBef>
                <a:spcPct val="0"/>
              </a:spcBef>
              <a:defRPr/>
            </a:pPr>
            <a:r>
              <a:rPr lang="en-GB" sz="1300" b="1" dirty="0">
                <a:solidFill>
                  <a:schemeClr val="bg1"/>
                </a:solidFill>
                <a:latin typeface="Verdana" pitchFamily="34" charset="0"/>
                <a:ea typeface="Verdana" pitchFamily="34" charset="0"/>
                <a:cs typeface="+mj-cs"/>
              </a:rPr>
              <a:t>3.</a:t>
            </a:r>
            <a:r>
              <a:rPr lang="en-GB" sz="1300" b="1" dirty="0">
                <a:solidFill>
                  <a:schemeClr val="bg1"/>
                </a:solidFill>
                <a:latin typeface="Verdana" pitchFamily="34" charset="0"/>
                <a:ea typeface="Verdana" pitchFamily="34" charset="0"/>
              </a:rPr>
              <a:t> Site 3: </a:t>
            </a:r>
            <a:r>
              <a:rPr lang="en-GB" sz="1400" b="1" dirty="0">
                <a:solidFill>
                  <a:schemeClr val="bg1"/>
                </a:solidFill>
                <a:latin typeface="Verdana" pitchFamily="34" charset="0"/>
                <a:ea typeface="Verdana" pitchFamily="34" charset="0"/>
              </a:rPr>
              <a:t>13</a:t>
            </a:r>
            <a:r>
              <a:rPr lang="en-GB" sz="1400" b="1" baseline="30000" dirty="0">
                <a:solidFill>
                  <a:schemeClr val="bg1"/>
                </a:solidFill>
                <a:latin typeface="Verdana" pitchFamily="34" charset="0"/>
                <a:ea typeface="Verdana" pitchFamily="34" charset="0"/>
              </a:rPr>
              <a:t>o</a:t>
            </a:r>
            <a:r>
              <a:rPr lang="en-GB" sz="1400" b="1" dirty="0">
                <a:solidFill>
                  <a:schemeClr val="bg1"/>
                </a:solidFill>
                <a:latin typeface="Verdana" pitchFamily="34" charset="0"/>
                <a:ea typeface="Verdana" pitchFamily="34" charset="0"/>
              </a:rPr>
              <a:t>S,154</a:t>
            </a:r>
            <a:r>
              <a:rPr lang="en-GB" sz="1400" b="1" baseline="30000" dirty="0">
                <a:solidFill>
                  <a:schemeClr val="bg1"/>
                </a:solidFill>
                <a:latin typeface="Verdana" pitchFamily="34" charset="0"/>
                <a:ea typeface="Verdana" pitchFamily="34" charset="0"/>
              </a:rPr>
              <a:t>o</a:t>
            </a:r>
            <a:r>
              <a:rPr lang="en-GB" sz="1400" b="1" dirty="0">
                <a:solidFill>
                  <a:schemeClr val="bg1"/>
                </a:solidFill>
                <a:latin typeface="Verdana" pitchFamily="34" charset="0"/>
                <a:ea typeface="Verdana" pitchFamily="34" charset="0"/>
              </a:rPr>
              <a:t>E </a:t>
            </a:r>
            <a:endParaRPr lang="en-GB" sz="1300" b="1" dirty="0">
              <a:solidFill>
                <a:schemeClr val="bg1"/>
              </a:solidFill>
              <a:latin typeface="Verdana" pitchFamily="34" charset="0"/>
              <a:ea typeface="Verdana" pitchFamily="34" charset="0"/>
            </a:endParaRPr>
          </a:p>
          <a:p>
            <a:pPr lvl="0">
              <a:spcBef>
                <a:spcPct val="0"/>
              </a:spcBef>
              <a:defRPr/>
            </a:pPr>
            <a:r>
              <a:rPr lang="en-GB" sz="1300" b="1" dirty="0">
                <a:solidFill>
                  <a:schemeClr val="bg1"/>
                </a:solidFill>
                <a:latin typeface="Verdana" pitchFamily="34" charset="0"/>
                <a:ea typeface="Verdana" pitchFamily="34" charset="0"/>
                <a:cs typeface="+mj-cs"/>
              </a:rPr>
              <a:t>4.</a:t>
            </a:r>
            <a:r>
              <a:rPr lang="en-GB" sz="1300" b="1" dirty="0">
                <a:solidFill>
                  <a:schemeClr val="bg1"/>
                </a:solidFill>
                <a:latin typeface="Verdana" pitchFamily="34" charset="0"/>
                <a:ea typeface="Verdana" pitchFamily="34" charset="0"/>
              </a:rPr>
              <a:t> Site 4: </a:t>
            </a:r>
            <a:r>
              <a:rPr lang="en-GB" sz="1400" b="1" dirty="0">
                <a:solidFill>
                  <a:schemeClr val="bg1"/>
                </a:solidFill>
                <a:latin typeface="Verdana" pitchFamily="34" charset="0"/>
                <a:ea typeface="Verdana" pitchFamily="34" charset="0"/>
              </a:rPr>
              <a:t>12</a:t>
            </a:r>
            <a:r>
              <a:rPr lang="en-GB" sz="1400" b="1" baseline="30000" dirty="0">
                <a:solidFill>
                  <a:schemeClr val="bg1"/>
                </a:solidFill>
                <a:latin typeface="Verdana" pitchFamily="34" charset="0"/>
                <a:ea typeface="Verdana" pitchFamily="34" charset="0"/>
              </a:rPr>
              <a:t>o</a:t>
            </a:r>
            <a:r>
              <a:rPr lang="en-GB" sz="1400" b="1" dirty="0">
                <a:solidFill>
                  <a:schemeClr val="bg1"/>
                </a:solidFill>
                <a:latin typeface="Verdana" pitchFamily="34" charset="0"/>
                <a:ea typeface="Verdana" pitchFamily="34" charset="0"/>
              </a:rPr>
              <a:t>S,157</a:t>
            </a:r>
            <a:r>
              <a:rPr lang="en-GB" sz="1400" b="1" baseline="30000" dirty="0">
                <a:solidFill>
                  <a:schemeClr val="bg1"/>
                </a:solidFill>
                <a:latin typeface="Verdana" pitchFamily="34" charset="0"/>
                <a:ea typeface="Verdana" pitchFamily="34" charset="0"/>
              </a:rPr>
              <a:t>o</a:t>
            </a:r>
            <a:r>
              <a:rPr lang="en-GB" sz="1400" b="1" dirty="0">
                <a:solidFill>
                  <a:schemeClr val="bg1"/>
                </a:solidFill>
                <a:latin typeface="Verdana" pitchFamily="34" charset="0"/>
                <a:ea typeface="Verdana" pitchFamily="34" charset="0"/>
              </a:rPr>
              <a:t>E </a:t>
            </a:r>
            <a:endParaRPr lang="en-GB" sz="1300" b="1" dirty="0">
              <a:solidFill>
                <a:schemeClr val="bg1"/>
              </a:solidFill>
              <a:latin typeface="Verdana" pitchFamily="34" charset="0"/>
              <a:ea typeface="Verdana" pitchFamily="34" charset="0"/>
            </a:endParaRPr>
          </a:p>
          <a:p>
            <a:pPr lvl="0">
              <a:spcBef>
                <a:spcPct val="0"/>
              </a:spcBef>
              <a:defRPr/>
            </a:pPr>
            <a:r>
              <a:rPr lang="en-GB" sz="1300" b="1" dirty="0">
                <a:solidFill>
                  <a:schemeClr val="bg1"/>
                </a:solidFill>
                <a:latin typeface="Verdana" pitchFamily="34" charset="0"/>
                <a:ea typeface="Verdana" pitchFamily="34" charset="0"/>
                <a:cs typeface="+mj-cs"/>
              </a:rPr>
              <a:t>5.</a:t>
            </a:r>
            <a:r>
              <a:rPr lang="en-GB" sz="1300" b="1" dirty="0">
                <a:solidFill>
                  <a:schemeClr val="bg1"/>
                </a:solidFill>
                <a:latin typeface="Verdana" pitchFamily="34" charset="0"/>
                <a:ea typeface="Verdana" pitchFamily="34" charset="0"/>
              </a:rPr>
              <a:t> Site 5: </a:t>
            </a:r>
            <a:r>
              <a:rPr lang="en-GB" sz="1400" b="1" dirty="0">
                <a:solidFill>
                  <a:schemeClr val="bg1"/>
                </a:solidFill>
                <a:latin typeface="Verdana" pitchFamily="34" charset="0"/>
                <a:ea typeface="Verdana" pitchFamily="34" charset="0"/>
              </a:rPr>
              <a:t>24</a:t>
            </a:r>
            <a:r>
              <a:rPr lang="en-GB" sz="1400" b="1" baseline="30000" dirty="0">
                <a:solidFill>
                  <a:schemeClr val="bg1"/>
                </a:solidFill>
                <a:latin typeface="Verdana" pitchFamily="34" charset="0"/>
                <a:ea typeface="Verdana" pitchFamily="34" charset="0"/>
              </a:rPr>
              <a:t>o</a:t>
            </a:r>
            <a:r>
              <a:rPr lang="en-GB" sz="1400" b="1" dirty="0">
                <a:solidFill>
                  <a:schemeClr val="bg1"/>
                </a:solidFill>
                <a:latin typeface="Verdana" pitchFamily="34" charset="0"/>
                <a:ea typeface="Verdana" pitchFamily="34" charset="0"/>
              </a:rPr>
              <a:t>S,159</a:t>
            </a:r>
            <a:r>
              <a:rPr lang="en-GB" sz="1400" b="1" baseline="30000" dirty="0">
                <a:solidFill>
                  <a:schemeClr val="bg1"/>
                </a:solidFill>
                <a:latin typeface="Verdana" pitchFamily="34" charset="0"/>
                <a:ea typeface="Verdana" pitchFamily="34" charset="0"/>
              </a:rPr>
              <a:t>o</a:t>
            </a:r>
            <a:r>
              <a:rPr lang="en-GB" sz="1400" b="1" dirty="0">
                <a:solidFill>
                  <a:schemeClr val="bg1"/>
                </a:solidFill>
                <a:latin typeface="Verdana" pitchFamily="34" charset="0"/>
                <a:ea typeface="Verdana" pitchFamily="34" charset="0"/>
              </a:rPr>
              <a:t>E </a:t>
            </a:r>
            <a:endParaRPr kumimoji="0" lang="en-GB" i="0" u="none" strike="noStrike" kern="1200" cap="none" spc="0" normalizeH="0" baseline="0" noProof="0" dirty="0">
              <a:ln>
                <a:noFill/>
              </a:ln>
              <a:solidFill>
                <a:schemeClr val="bg1"/>
              </a:solidFill>
              <a:effectLst/>
              <a:uLnTx/>
              <a:uFillTx/>
              <a:latin typeface="Verdana" pitchFamily="34" charset="0"/>
              <a:ea typeface="Verdana" pitchFamily="34" charset="0"/>
              <a:cs typeface="+mj-cs"/>
            </a:endParaRPr>
          </a:p>
        </p:txBody>
      </p:sp>
      <p:pic>
        <p:nvPicPr>
          <p:cNvPr id="1026" name="Picture 2"/>
          <p:cNvPicPr>
            <a:picLocks noChangeAspect="1" noChangeArrowheads="1"/>
          </p:cNvPicPr>
          <p:nvPr/>
        </p:nvPicPr>
        <p:blipFill>
          <a:blip r:embed="rId3" cstate="print"/>
          <a:srcRect l="1950" t="1587" r="2489" b="1587"/>
          <a:stretch>
            <a:fillRect/>
          </a:stretch>
        </p:blipFill>
        <p:spPr bwMode="auto">
          <a:xfrm>
            <a:off x="5004048" y="1521523"/>
            <a:ext cx="3672408" cy="457177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20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20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20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fade">
                                      <p:cBhvr>
                                        <p:cTn id="27" dur="20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58477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GB" sz="3200" dirty="0">
                <a:latin typeface="Verdana" pitchFamily="34" charset="0"/>
                <a:ea typeface="Verdana" pitchFamily="34" charset="0"/>
              </a:rPr>
              <a:t>Task 2 – </a:t>
            </a:r>
            <a:r>
              <a:rPr lang="en-GB" sz="2000" dirty="0">
                <a:latin typeface="Verdana" pitchFamily="34" charset="0"/>
                <a:ea typeface="Verdana" pitchFamily="34" charset="0"/>
              </a:rPr>
              <a:t>Reasoning with latitude and longitude</a:t>
            </a:r>
            <a:endParaRPr lang="en-US" sz="4000" dirty="0">
              <a:latin typeface="Verdana" pitchFamily="34" charset="0"/>
              <a:ea typeface="Verdana" pitchFamily="34" charset="0"/>
            </a:endParaRPr>
          </a:p>
        </p:txBody>
      </p:sp>
      <p:sp>
        <p:nvSpPr>
          <p:cNvPr id="10" name="Rectangle 9"/>
          <p:cNvSpPr/>
          <p:nvPr/>
        </p:nvSpPr>
        <p:spPr>
          <a:xfrm>
            <a:off x="6367504" y="1196752"/>
            <a:ext cx="1296144" cy="307777"/>
          </a:xfrm>
          <a:prstGeom prst="rect">
            <a:avLst/>
          </a:prstGeom>
        </p:spPr>
        <p:txBody>
          <a:bodyPr wrap="square">
            <a:spAutoFit/>
          </a:bodyPr>
          <a:lstStyle/>
          <a:p>
            <a:pPr lvl="0" algn="ctr">
              <a:spcBef>
                <a:spcPct val="0"/>
              </a:spcBef>
              <a:defRPr/>
            </a:pPr>
            <a:r>
              <a:rPr lang="en-GB" sz="1400" b="1" dirty="0">
                <a:solidFill>
                  <a:schemeClr val="bg1"/>
                </a:solidFill>
                <a:latin typeface="Verdana" pitchFamily="34" charset="0"/>
                <a:ea typeface="Verdana" pitchFamily="34" charset="0"/>
              </a:rPr>
              <a:t>Longitude</a:t>
            </a:r>
            <a:endParaRPr lang="en-GB" b="1" dirty="0">
              <a:solidFill>
                <a:schemeClr val="bg1"/>
              </a:solidFill>
              <a:latin typeface="Verdana" pitchFamily="34" charset="0"/>
              <a:ea typeface="Verdana" pitchFamily="34" charset="0"/>
            </a:endParaRPr>
          </a:p>
        </p:txBody>
      </p:sp>
      <p:sp>
        <p:nvSpPr>
          <p:cNvPr id="11" name="Rectangle 10"/>
          <p:cNvSpPr/>
          <p:nvPr/>
        </p:nvSpPr>
        <p:spPr>
          <a:xfrm>
            <a:off x="4063248" y="3645024"/>
            <a:ext cx="1296144" cy="307777"/>
          </a:xfrm>
          <a:prstGeom prst="rect">
            <a:avLst/>
          </a:prstGeom>
        </p:spPr>
        <p:txBody>
          <a:bodyPr wrap="square">
            <a:spAutoFit/>
          </a:bodyPr>
          <a:lstStyle/>
          <a:p>
            <a:pPr lvl="0" algn="ctr">
              <a:spcBef>
                <a:spcPct val="0"/>
              </a:spcBef>
              <a:defRPr/>
            </a:pPr>
            <a:r>
              <a:rPr lang="en-GB" sz="1400" b="1" dirty="0">
                <a:solidFill>
                  <a:schemeClr val="bg1"/>
                </a:solidFill>
                <a:latin typeface="Verdana" pitchFamily="34" charset="0"/>
                <a:ea typeface="Verdana" pitchFamily="34" charset="0"/>
              </a:rPr>
              <a:t>Latitude</a:t>
            </a:r>
            <a:endParaRPr lang="en-GB" b="1" dirty="0">
              <a:solidFill>
                <a:schemeClr val="bg1"/>
              </a:solidFill>
              <a:latin typeface="Verdana" pitchFamily="34" charset="0"/>
              <a:ea typeface="Verdana" pitchFamily="34" charset="0"/>
            </a:endParaRPr>
          </a:p>
        </p:txBody>
      </p:sp>
      <p:cxnSp>
        <p:nvCxnSpPr>
          <p:cNvPr id="13" name="Straight Arrow Connector 12"/>
          <p:cNvCxnSpPr/>
          <p:nvPr/>
        </p:nvCxnSpPr>
        <p:spPr>
          <a:xfrm>
            <a:off x="5359392" y="1484784"/>
            <a:ext cx="3456384" cy="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143368" y="1556792"/>
            <a:ext cx="0" cy="468052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179512" y="908720"/>
            <a:ext cx="4176464" cy="4248472"/>
          </a:xfrm>
          <a:prstGeom prst="rect">
            <a:avLst/>
          </a:prstGeom>
        </p:spPr>
        <p:txBody>
          <a:bodyPr vert="horz" lIns="91440" tIns="45720" rIns="91440" bIns="45720" rtlCol="0" anchor="ctr">
            <a:normAutofit fontScale="92500"/>
          </a:bodyPr>
          <a:lstStyle/>
          <a:p>
            <a:pPr marL="342900" lvl="0" indent="-342900">
              <a:spcBef>
                <a:spcPct val="0"/>
              </a:spcBef>
              <a:buFont typeface="+mj-lt"/>
              <a:buAutoNum type="arabicPeriod"/>
              <a:defRPr/>
            </a:pPr>
            <a:endParaRPr lang="en-GB" dirty="0">
              <a:solidFill>
                <a:schemeClr val="bg1"/>
              </a:solidFill>
              <a:latin typeface="Verdana" pitchFamily="34" charset="0"/>
              <a:ea typeface="Verdana" pitchFamily="34" charset="0"/>
              <a:cs typeface="+mj-cs"/>
            </a:endParaRPr>
          </a:p>
          <a:p>
            <a:pPr marL="342900" lvl="0" indent="-342900">
              <a:spcBef>
                <a:spcPct val="0"/>
              </a:spcBef>
              <a:buFont typeface="+mj-lt"/>
              <a:buAutoNum type="arabicPeriod"/>
              <a:defRPr/>
            </a:pPr>
            <a:r>
              <a:rPr lang="en-GB" dirty="0">
                <a:solidFill>
                  <a:schemeClr val="bg1"/>
                </a:solidFill>
                <a:latin typeface="Verdana" pitchFamily="34" charset="0"/>
                <a:ea typeface="Verdana" pitchFamily="34" charset="0"/>
                <a:cs typeface="+mj-cs"/>
              </a:rPr>
              <a:t>Describe the location of Brisbane using geographical terminology, and latitude and longitude.</a:t>
            </a:r>
          </a:p>
          <a:p>
            <a:pPr marL="342900" lvl="0" indent="-342900">
              <a:spcBef>
                <a:spcPct val="0"/>
              </a:spcBef>
              <a:buFont typeface="+mj-lt"/>
              <a:buAutoNum type="arabicPeriod"/>
              <a:defRPr/>
            </a:pPr>
            <a:r>
              <a:rPr lang="en-GB" dirty="0">
                <a:solidFill>
                  <a:schemeClr val="bg1"/>
                </a:solidFill>
                <a:latin typeface="Verdana" pitchFamily="34" charset="0"/>
                <a:ea typeface="Verdana" pitchFamily="34" charset="0"/>
                <a:cs typeface="+mj-cs"/>
              </a:rPr>
              <a:t>What is the difference in latitude between Cairns and Brisbane?</a:t>
            </a:r>
          </a:p>
          <a:p>
            <a:pPr marL="342900" lvl="0" indent="-342900">
              <a:spcBef>
                <a:spcPct val="0"/>
              </a:spcBef>
              <a:buFont typeface="+mj-lt"/>
              <a:buAutoNum type="arabicPeriod"/>
              <a:defRPr/>
            </a:pPr>
            <a:r>
              <a:rPr kumimoji="0" lang="en-GB" i="0" u="none" strike="noStrike" kern="1200" cap="none" spc="0" normalizeH="0" baseline="0" noProof="0" dirty="0">
                <a:ln>
                  <a:noFill/>
                </a:ln>
                <a:solidFill>
                  <a:schemeClr val="bg1"/>
                </a:solidFill>
                <a:effectLst/>
                <a:uLnTx/>
                <a:uFillTx/>
                <a:latin typeface="Verdana" pitchFamily="34" charset="0"/>
                <a:ea typeface="Verdana" pitchFamily="34" charset="0"/>
                <a:cs typeface="+mj-cs"/>
              </a:rPr>
              <a:t>What is the approximate latitude</a:t>
            </a:r>
            <a:r>
              <a:rPr kumimoji="0" lang="en-GB" i="0" u="none" strike="noStrike" kern="1200" cap="none" spc="0" normalizeH="0" noProof="0" dirty="0">
                <a:ln>
                  <a:noFill/>
                </a:ln>
                <a:solidFill>
                  <a:schemeClr val="bg1"/>
                </a:solidFill>
                <a:effectLst/>
                <a:uLnTx/>
                <a:uFillTx/>
                <a:latin typeface="Verdana" pitchFamily="34" charset="0"/>
                <a:ea typeface="Verdana" pitchFamily="34" charset="0"/>
                <a:cs typeface="+mj-cs"/>
              </a:rPr>
              <a:t> and longitude of the most northerly proposed dredge site?</a:t>
            </a:r>
          </a:p>
          <a:p>
            <a:pPr marL="342900" indent="-342900">
              <a:spcBef>
                <a:spcPct val="0"/>
              </a:spcBef>
              <a:buFont typeface="+mj-lt"/>
              <a:buAutoNum type="arabicPeriod"/>
              <a:defRPr/>
            </a:pPr>
            <a:r>
              <a:rPr lang="en-GB" dirty="0">
                <a:solidFill>
                  <a:schemeClr val="bg1"/>
                </a:solidFill>
                <a:latin typeface="Verdana" pitchFamily="34" charset="0"/>
                <a:ea typeface="Verdana" pitchFamily="34" charset="0"/>
              </a:rPr>
              <a:t>What is the approximate latitude and longitude of the most easterly proposed dredge site?</a:t>
            </a:r>
            <a:endParaRPr lang="en-GB" dirty="0">
              <a:solidFill>
                <a:schemeClr val="bg1"/>
              </a:solidFill>
              <a:latin typeface="Verdana" pitchFamily="34" charset="0"/>
              <a:ea typeface="Verdana" pitchFamily="34" charset="0"/>
              <a:cs typeface="+mj-cs"/>
            </a:endParaRPr>
          </a:p>
          <a:p>
            <a:pPr marL="342900" indent="-342900">
              <a:spcBef>
                <a:spcPct val="0"/>
              </a:spcBef>
              <a:buFont typeface="+mj-lt"/>
              <a:buAutoNum type="arabicPeriod"/>
              <a:defRPr/>
            </a:pPr>
            <a:r>
              <a:rPr lang="en-GB" dirty="0">
                <a:solidFill>
                  <a:schemeClr val="bg1"/>
                </a:solidFill>
                <a:latin typeface="Verdana" pitchFamily="34" charset="0"/>
                <a:ea typeface="Verdana" pitchFamily="34" charset="0"/>
                <a:cs typeface="+mj-cs"/>
              </a:rPr>
              <a:t>What is the difference in longitude between the most northerly and most easterly of the proposed dredge sites?</a:t>
            </a:r>
            <a:endParaRPr lang="en-GB" dirty="0">
              <a:solidFill>
                <a:schemeClr val="bg1"/>
              </a:solidFill>
              <a:latin typeface="Verdana" pitchFamily="34" charset="0"/>
              <a:ea typeface="Verdana" pitchFamily="34" charset="0"/>
            </a:endParaRPr>
          </a:p>
        </p:txBody>
      </p:sp>
      <p:sp>
        <p:nvSpPr>
          <p:cNvPr id="23" name="Title 1"/>
          <p:cNvSpPr txBox="1">
            <a:spLocks/>
          </p:cNvSpPr>
          <p:nvPr/>
        </p:nvSpPr>
        <p:spPr>
          <a:xfrm>
            <a:off x="0" y="5229200"/>
            <a:ext cx="5076056" cy="1440160"/>
          </a:xfrm>
          <a:prstGeom prst="rect">
            <a:avLst/>
          </a:prstGeom>
        </p:spPr>
        <p:txBody>
          <a:bodyPr vert="horz" lIns="91440" tIns="45720" rIns="91440" bIns="45720" rtlCol="0" anchor="ctr">
            <a:noAutofit/>
          </a:bodyPr>
          <a:lstStyle/>
          <a:p>
            <a:pPr lvl="0">
              <a:spcBef>
                <a:spcPct val="0"/>
              </a:spcBef>
              <a:defRPr/>
            </a:pPr>
            <a:br>
              <a:rPr lang="en-GB" sz="1200" dirty="0">
                <a:solidFill>
                  <a:schemeClr val="bg1"/>
                </a:solidFill>
                <a:latin typeface="Verdana" pitchFamily="34" charset="0"/>
                <a:ea typeface="Verdana" pitchFamily="34" charset="0"/>
                <a:cs typeface="+mj-cs"/>
              </a:rPr>
            </a:br>
            <a:r>
              <a:rPr lang="en-GB" sz="1200" dirty="0">
                <a:solidFill>
                  <a:schemeClr val="bg1"/>
                </a:solidFill>
                <a:latin typeface="Verdana" pitchFamily="34" charset="0"/>
                <a:ea typeface="Verdana" pitchFamily="34" charset="0"/>
                <a:cs typeface="+mj-cs"/>
              </a:rPr>
              <a:t>1. Brisbane is located on the east coast of Australia and is southeast of Cairns. Its latitude and longitude is approximately 27</a:t>
            </a:r>
            <a:r>
              <a:rPr lang="en-GB" sz="1200" baseline="30000" dirty="0">
                <a:solidFill>
                  <a:schemeClr val="bg1"/>
                </a:solidFill>
                <a:latin typeface="Verdana" pitchFamily="34" charset="0"/>
                <a:ea typeface="Verdana" pitchFamily="34" charset="0"/>
              </a:rPr>
              <a:t>o</a:t>
            </a:r>
            <a:r>
              <a:rPr lang="en-GB" sz="1200" dirty="0">
                <a:solidFill>
                  <a:schemeClr val="bg1"/>
                </a:solidFill>
                <a:latin typeface="Verdana" pitchFamily="34" charset="0"/>
                <a:ea typeface="Verdana" pitchFamily="34" charset="0"/>
              </a:rPr>
              <a:t>S</a:t>
            </a:r>
            <a:r>
              <a:rPr lang="en-GB" sz="1200" dirty="0">
                <a:solidFill>
                  <a:schemeClr val="bg1"/>
                </a:solidFill>
                <a:latin typeface="Verdana" pitchFamily="34" charset="0"/>
                <a:ea typeface="Verdana" pitchFamily="34" charset="0"/>
                <a:cs typeface="+mj-cs"/>
              </a:rPr>
              <a:t>,153</a:t>
            </a:r>
            <a:r>
              <a:rPr lang="en-GB" sz="1200" baseline="30000" dirty="0">
                <a:solidFill>
                  <a:schemeClr val="bg1"/>
                </a:solidFill>
                <a:latin typeface="Verdana" pitchFamily="34" charset="0"/>
                <a:ea typeface="Verdana" pitchFamily="34" charset="0"/>
              </a:rPr>
              <a:t>o</a:t>
            </a:r>
            <a:r>
              <a:rPr lang="en-GB" sz="1200" dirty="0">
                <a:solidFill>
                  <a:schemeClr val="bg1"/>
                </a:solidFill>
                <a:latin typeface="Verdana" pitchFamily="34" charset="0"/>
                <a:ea typeface="Verdana" pitchFamily="34" charset="0"/>
              </a:rPr>
              <a:t>E.</a:t>
            </a:r>
            <a:endParaRPr lang="en-GB" sz="1200" dirty="0">
              <a:solidFill>
                <a:schemeClr val="bg1"/>
              </a:solidFill>
              <a:latin typeface="Verdana" pitchFamily="34" charset="0"/>
              <a:ea typeface="Verdana" pitchFamily="34" charset="0"/>
              <a:cs typeface="+mj-cs"/>
            </a:endParaRPr>
          </a:p>
          <a:p>
            <a:pPr lvl="0">
              <a:spcBef>
                <a:spcPct val="0"/>
              </a:spcBef>
              <a:defRPr/>
            </a:pPr>
            <a:r>
              <a:rPr lang="en-GB" sz="1200" dirty="0">
                <a:solidFill>
                  <a:schemeClr val="bg1"/>
                </a:solidFill>
                <a:latin typeface="Verdana" pitchFamily="34" charset="0"/>
                <a:ea typeface="Verdana" pitchFamily="34" charset="0"/>
                <a:cs typeface="+mj-cs"/>
              </a:rPr>
              <a:t>2. Brisbane Latitude = 27</a:t>
            </a:r>
            <a:r>
              <a:rPr lang="en-GB" sz="1200" baseline="30000" dirty="0">
                <a:solidFill>
                  <a:schemeClr val="bg1"/>
                </a:solidFill>
                <a:latin typeface="Verdana" pitchFamily="34" charset="0"/>
                <a:ea typeface="Verdana" pitchFamily="34" charset="0"/>
              </a:rPr>
              <a:t>o</a:t>
            </a:r>
            <a:r>
              <a:rPr lang="en-GB" sz="1200" dirty="0">
                <a:solidFill>
                  <a:schemeClr val="bg1"/>
                </a:solidFill>
                <a:latin typeface="Verdana" pitchFamily="34" charset="0"/>
                <a:ea typeface="Verdana" pitchFamily="34" charset="0"/>
              </a:rPr>
              <a:t>S or 28</a:t>
            </a:r>
            <a:r>
              <a:rPr lang="en-GB" sz="1200" baseline="30000" dirty="0">
                <a:solidFill>
                  <a:schemeClr val="bg1"/>
                </a:solidFill>
                <a:latin typeface="Verdana" pitchFamily="34" charset="0"/>
                <a:ea typeface="Verdana" pitchFamily="34" charset="0"/>
              </a:rPr>
              <a:t>o</a:t>
            </a:r>
            <a:r>
              <a:rPr lang="en-GB" sz="1200" dirty="0">
                <a:solidFill>
                  <a:schemeClr val="bg1"/>
                </a:solidFill>
                <a:latin typeface="Verdana" pitchFamily="34" charset="0"/>
                <a:ea typeface="Verdana" pitchFamily="34" charset="0"/>
              </a:rPr>
              <a:t>S</a:t>
            </a:r>
            <a:br>
              <a:rPr lang="en-GB" sz="1200" dirty="0">
                <a:solidFill>
                  <a:schemeClr val="bg1"/>
                </a:solidFill>
                <a:latin typeface="Verdana" pitchFamily="34" charset="0"/>
                <a:ea typeface="Verdana" pitchFamily="34" charset="0"/>
              </a:rPr>
            </a:br>
            <a:r>
              <a:rPr lang="en-GB" sz="1200" dirty="0">
                <a:solidFill>
                  <a:schemeClr val="bg1"/>
                </a:solidFill>
                <a:latin typeface="Verdana" pitchFamily="34" charset="0"/>
                <a:ea typeface="Verdana" pitchFamily="34" charset="0"/>
              </a:rPr>
              <a:t>    Cairns Latitude = 17</a:t>
            </a:r>
            <a:r>
              <a:rPr lang="en-GB" sz="1200" baseline="30000" dirty="0">
                <a:solidFill>
                  <a:schemeClr val="bg1"/>
                </a:solidFill>
                <a:latin typeface="Verdana" pitchFamily="34" charset="0"/>
                <a:ea typeface="Verdana" pitchFamily="34" charset="0"/>
              </a:rPr>
              <a:t>o</a:t>
            </a:r>
            <a:r>
              <a:rPr lang="en-GB" sz="1200" dirty="0">
                <a:solidFill>
                  <a:schemeClr val="bg1"/>
                </a:solidFill>
                <a:latin typeface="Verdana" pitchFamily="34" charset="0"/>
                <a:ea typeface="Verdana" pitchFamily="34" charset="0"/>
              </a:rPr>
              <a:t>S – Difference = 10/11</a:t>
            </a:r>
            <a:r>
              <a:rPr lang="en-GB" sz="1200" baseline="30000" dirty="0">
                <a:solidFill>
                  <a:schemeClr val="bg1"/>
                </a:solidFill>
                <a:latin typeface="Verdana" pitchFamily="34" charset="0"/>
                <a:ea typeface="Verdana" pitchFamily="34" charset="0"/>
              </a:rPr>
              <a:t>o</a:t>
            </a:r>
            <a:r>
              <a:rPr lang="en-GB" sz="1200" dirty="0">
                <a:solidFill>
                  <a:schemeClr val="bg1"/>
                </a:solidFill>
                <a:latin typeface="Verdana" pitchFamily="34" charset="0"/>
                <a:ea typeface="Verdana" pitchFamily="34" charset="0"/>
              </a:rPr>
              <a:t>S  </a:t>
            </a:r>
            <a:endParaRPr lang="en-GB" sz="1200" dirty="0">
              <a:solidFill>
                <a:schemeClr val="bg1"/>
              </a:solidFill>
              <a:latin typeface="Verdana" pitchFamily="34" charset="0"/>
              <a:ea typeface="Verdana" pitchFamily="34" charset="0"/>
              <a:cs typeface="+mj-cs"/>
            </a:endParaRPr>
          </a:p>
          <a:p>
            <a:pPr lvl="0">
              <a:spcBef>
                <a:spcPct val="0"/>
              </a:spcBef>
              <a:defRPr/>
            </a:pPr>
            <a:r>
              <a:rPr lang="en-GB" sz="1200" dirty="0">
                <a:solidFill>
                  <a:schemeClr val="bg1"/>
                </a:solidFill>
                <a:latin typeface="Verdana" pitchFamily="34" charset="0"/>
                <a:ea typeface="Verdana" pitchFamily="34" charset="0"/>
                <a:cs typeface="+mj-cs"/>
              </a:rPr>
              <a:t>3.</a:t>
            </a:r>
            <a:r>
              <a:rPr lang="en-GB" sz="1200" dirty="0">
                <a:solidFill>
                  <a:schemeClr val="bg1"/>
                </a:solidFill>
                <a:latin typeface="Verdana" pitchFamily="34" charset="0"/>
                <a:ea typeface="Verdana" pitchFamily="34" charset="0"/>
              </a:rPr>
              <a:t> Approximately 10</a:t>
            </a:r>
            <a:r>
              <a:rPr lang="en-GB" sz="1200" baseline="30000" dirty="0">
                <a:solidFill>
                  <a:schemeClr val="bg1"/>
                </a:solidFill>
                <a:latin typeface="Verdana" pitchFamily="34" charset="0"/>
                <a:ea typeface="Verdana" pitchFamily="34" charset="0"/>
              </a:rPr>
              <a:t>o</a:t>
            </a:r>
            <a:r>
              <a:rPr lang="en-GB" sz="1200" dirty="0">
                <a:solidFill>
                  <a:schemeClr val="bg1"/>
                </a:solidFill>
                <a:latin typeface="Verdana" pitchFamily="34" charset="0"/>
                <a:ea typeface="Verdana" pitchFamily="34" charset="0"/>
              </a:rPr>
              <a:t>S,158</a:t>
            </a:r>
            <a:r>
              <a:rPr lang="en-GB" sz="1200" baseline="30000" dirty="0">
                <a:solidFill>
                  <a:schemeClr val="bg1"/>
                </a:solidFill>
                <a:latin typeface="Verdana" pitchFamily="34" charset="0"/>
                <a:ea typeface="Verdana" pitchFamily="34" charset="0"/>
              </a:rPr>
              <a:t>o</a:t>
            </a:r>
            <a:r>
              <a:rPr lang="en-GB" sz="1200" dirty="0">
                <a:solidFill>
                  <a:schemeClr val="bg1"/>
                </a:solidFill>
                <a:latin typeface="Verdana" pitchFamily="34" charset="0"/>
                <a:ea typeface="Verdana" pitchFamily="34" charset="0"/>
              </a:rPr>
              <a:t>E </a:t>
            </a:r>
          </a:p>
          <a:p>
            <a:pPr lvl="0">
              <a:spcBef>
                <a:spcPct val="0"/>
              </a:spcBef>
              <a:defRPr/>
            </a:pPr>
            <a:r>
              <a:rPr lang="en-GB" sz="1200" dirty="0">
                <a:solidFill>
                  <a:schemeClr val="bg1"/>
                </a:solidFill>
                <a:latin typeface="Verdana" pitchFamily="34" charset="0"/>
                <a:ea typeface="Verdana" pitchFamily="34" charset="0"/>
                <a:cs typeface="+mj-cs"/>
              </a:rPr>
              <a:t>4.</a:t>
            </a:r>
            <a:r>
              <a:rPr lang="en-GB" sz="1200" dirty="0">
                <a:solidFill>
                  <a:schemeClr val="bg1"/>
                </a:solidFill>
                <a:latin typeface="Verdana" pitchFamily="34" charset="0"/>
                <a:ea typeface="Verdana" pitchFamily="34" charset="0"/>
              </a:rPr>
              <a:t> Approximately 15</a:t>
            </a:r>
            <a:r>
              <a:rPr lang="en-GB" sz="1200" baseline="30000" dirty="0">
                <a:solidFill>
                  <a:schemeClr val="bg1"/>
                </a:solidFill>
                <a:latin typeface="Verdana" pitchFamily="34" charset="0"/>
                <a:ea typeface="Verdana" pitchFamily="34" charset="0"/>
              </a:rPr>
              <a:t>o</a:t>
            </a:r>
            <a:r>
              <a:rPr lang="en-GB" sz="1200" dirty="0">
                <a:solidFill>
                  <a:schemeClr val="bg1"/>
                </a:solidFill>
                <a:latin typeface="Verdana" pitchFamily="34" charset="0"/>
                <a:ea typeface="Verdana" pitchFamily="34" charset="0"/>
              </a:rPr>
              <a:t>S,160/161</a:t>
            </a:r>
            <a:r>
              <a:rPr lang="en-GB" sz="1200" baseline="30000" dirty="0">
                <a:solidFill>
                  <a:schemeClr val="bg1"/>
                </a:solidFill>
                <a:latin typeface="Verdana" pitchFamily="34" charset="0"/>
                <a:ea typeface="Verdana" pitchFamily="34" charset="0"/>
              </a:rPr>
              <a:t>o</a:t>
            </a:r>
            <a:r>
              <a:rPr lang="en-GB" sz="1200" dirty="0">
                <a:solidFill>
                  <a:schemeClr val="bg1"/>
                </a:solidFill>
                <a:latin typeface="Verdana" pitchFamily="34" charset="0"/>
                <a:ea typeface="Verdana" pitchFamily="34" charset="0"/>
              </a:rPr>
              <a:t>E </a:t>
            </a:r>
          </a:p>
          <a:p>
            <a:pPr lvl="0">
              <a:spcBef>
                <a:spcPct val="0"/>
              </a:spcBef>
              <a:defRPr/>
            </a:pPr>
            <a:r>
              <a:rPr lang="en-GB" sz="1200" dirty="0">
                <a:solidFill>
                  <a:schemeClr val="bg1"/>
                </a:solidFill>
                <a:latin typeface="Verdana" pitchFamily="34" charset="0"/>
                <a:ea typeface="Verdana" pitchFamily="34" charset="0"/>
                <a:cs typeface="+mj-cs"/>
              </a:rPr>
              <a:t>5.</a:t>
            </a:r>
            <a:r>
              <a:rPr lang="en-GB" sz="1200" dirty="0">
                <a:solidFill>
                  <a:schemeClr val="bg1"/>
                </a:solidFill>
                <a:latin typeface="Verdana" pitchFamily="34" charset="0"/>
                <a:ea typeface="Verdana" pitchFamily="34" charset="0"/>
              </a:rPr>
              <a:t> 160/161</a:t>
            </a:r>
            <a:r>
              <a:rPr lang="en-GB" sz="1200" baseline="30000" dirty="0">
                <a:solidFill>
                  <a:schemeClr val="bg1"/>
                </a:solidFill>
                <a:latin typeface="Verdana" pitchFamily="34" charset="0"/>
                <a:ea typeface="Verdana" pitchFamily="34" charset="0"/>
              </a:rPr>
              <a:t>o</a:t>
            </a:r>
            <a:r>
              <a:rPr lang="en-GB" sz="1200" dirty="0">
                <a:solidFill>
                  <a:schemeClr val="bg1"/>
                </a:solidFill>
                <a:latin typeface="Verdana" pitchFamily="34" charset="0"/>
                <a:ea typeface="Verdana" pitchFamily="34" charset="0"/>
              </a:rPr>
              <a:t>E - 158</a:t>
            </a:r>
            <a:r>
              <a:rPr lang="en-GB" sz="1200" baseline="30000" dirty="0">
                <a:solidFill>
                  <a:schemeClr val="bg1"/>
                </a:solidFill>
                <a:latin typeface="Verdana" pitchFamily="34" charset="0"/>
                <a:ea typeface="Verdana" pitchFamily="34" charset="0"/>
              </a:rPr>
              <a:t>o</a:t>
            </a:r>
            <a:r>
              <a:rPr lang="en-GB" sz="1200" dirty="0">
                <a:solidFill>
                  <a:schemeClr val="bg1"/>
                </a:solidFill>
                <a:latin typeface="Verdana" pitchFamily="34" charset="0"/>
                <a:ea typeface="Verdana" pitchFamily="34" charset="0"/>
              </a:rPr>
              <a:t>E = 2/3</a:t>
            </a:r>
            <a:r>
              <a:rPr lang="en-GB" sz="1200" baseline="30000" dirty="0">
                <a:solidFill>
                  <a:schemeClr val="bg1"/>
                </a:solidFill>
                <a:latin typeface="Verdana" pitchFamily="34" charset="0"/>
                <a:ea typeface="Verdana" pitchFamily="34" charset="0"/>
              </a:rPr>
              <a:t>o</a:t>
            </a:r>
            <a:r>
              <a:rPr lang="en-GB" sz="1200" dirty="0">
                <a:solidFill>
                  <a:schemeClr val="bg1"/>
                </a:solidFill>
                <a:latin typeface="Verdana" pitchFamily="34" charset="0"/>
                <a:ea typeface="Verdana" pitchFamily="34" charset="0"/>
              </a:rPr>
              <a:t>E  </a:t>
            </a:r>
            <a:endParaRPr kumimoji="0" lang="en-GB" sz="1200" i="0" u="none" strike="noStrike" kern="1200" cap="none" spc="0" normalizeH="0" baseline="0" noProof="0" dirty="0">
              <a:ln>
                <a:noFill/>
              </a:ln>
              <a:solidFill>
                <a:schemeClr val="bg1"/>
              </a:solidFill>
              <a:effectLst/>
              <a:uLnTx/>
              <a:uFillTx/>
              <a:latin typeface="Verdana" pitchFamily="34" charset="0"/>
              <a:ea typeface="Verdana" pitchFamily="34" charset="0"/>
              <a:cs typeface="+mj-cs"/>
            </a:endParaRPr>
          </a:p>
        </p:txBody>
      </p:sp>
      <p:sp>
        <p:nvSpPr>
          <p:cNvPr id="12" name="TextBox 11"/>
          <p:cNvSpPr txBox="1"/>
          <p:nvPr/>
        </p:nvSpPr>
        <p:spPr>
          <a:xfrm>
            <a:off x="251520" y="620688"/>
            <a:ext cx="8424936" cy="369332"/>
          </a:xfrm>
          <a:prstGeom prst="rect">
            <a:avLst/>
          </a:prstGeom>
          <a:noFill/>
        </p:spPr>
        <p:txBody>
          <a:bodyPr wrap="square" rtlCol="0">
            <a:spAutoFit/>
          </a:bodyPr>
          <a:lstStyle/>
          <a:p>
            <a:r>
              <a:rPr lang="en-GB" b="1" dirty="0">
                <a:solidFill>
                  <a:schemeClr val="bg1"/>
                </a:solidFill>
              </a:rPr>
              <a:t>Answer each of the following questions to the nearest degree.</a:t>
            </a:r>
          </a:p>
        </p:txBody>
      </p:sp>
      <p:pic>
        <p:nvPicPr>
          <p:cNvPr id="16" name="Picture 1"/>
          <p:cNvPicPr>
            <a:picLocks noChangeAspect="1" noChangeArrowheads="1"/>
          </p:cNvPicPr>
          <p:nvPr/>
        </p:nvPicPr>
        <p:blipFill>
          <a:blip r:embed="rId3" cstate="print"/>
          <a:srcRect l="6785" t="9592" r="6709" b="12476"/>
          <a:stretch>
            <a:fillRect/>
          </a:stretch>
        </p:blipFill>
        <p:spPr bwMode="auto">
          <a:xfrm>
            <a:off x="5292080" y="1556792"/>
            <a:ext cx="3672408" cy="46805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20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20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20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fade">
                                      <p:cBhvr>
                                        <p:cTn id="27" dur="20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58477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GB" sz="3200" dirty="0">
                <a:latin typeface="Verdana" pitchFamily="34" charset="0"/>
                <a:ea typeface="Verdana" pitchFamily="34" charset="0"/>
              </a:rPr>
              <a:t>Task 3 – </a:t>
            </a:r>
            <a:r>
              <a:rPr lang="en-GB" sz="2000" dirty="0">
                <a:latin typeface="Verdana" pitchFamily="34" charset="0"/>
                <a:ea typeface="Verdana" pitchFamily="34" charset="0"/>
              </a:rPr>
              <a:t>Plotting latitude and longitude</a:t>
            </a:r>
            <a:endParaRPr lang="en-US" sz="4000" dirty="0">
              <a:latin typeface="Verdana" pitchFamily="34" charset="0"/>
              <a:ea typeface="Verdana" pitchFamily="34" charset="0"/>
            </a:endParaRPr>
          </a:p>
        </p:txBody>
      </p:sp>
      <p:sp>
        <p:nvSpPr>
          <p:cNvPr id="10" name="Rectangle 9"/>
          <p:cNvSpPr/>
          <p:nvPr/>
        </p:nvSpPr>
        <p:spPr>
          <a:xfrm>
            <a:off x="6012160" y="1052736"/>
            <a:ext cx="1296144" cy="307777"/>
          </a:xfrm>
          <a:prstGeom prst="rect">
            <a:avLst/>
          </a:prstGeom>
        </p:spPr>
        <p:txBody>
          <a:bodyPr wrap="square">
            <a:spAutoFit/>
          </a:bodyPr>
          <a:lstStyle/>
          <a:p>
            <a:pPr lvl="0" algn="ctr">
              <a:spcBef>
                <a:spcPct val="0"/>
              </a:spcBef>
              <a:defRPr/>
            </a:pPr>
            <a:r>
              <a:rPr lang="en-GB" sz="1400" b="1" dirty="0">
                <a:solidFill>
                  <a:schemeClr val="bg1"/>
                </a:solidFill>
                <a:latin typeface="Verdana" pitchFamily="34" charset="0"/>
                <a:ea typeface="Verdana" pitchFamily="34" charset="0"/>
              </a:rPr>
              <a:t>Longitude</a:t>
            </a:r>
            <a:endParaRPr lang="en-GB" b="1" dirty="0">
              <a:solidFill>
                <a:schemeClr val="bg1"/>
              </a:solidFill>
              <a:latin typeface="Verdana" pitchFamily="34" charset="0"/>
              <a:ea typeface="Verdana" pitchFamily="34" charset="0"/>
            </a:endParaRPr>
          </a:p>
        </p:txBody>
      </p:sp>
      <p:sp>
        <p:nvSpPr>
          <p:cNvPr id="11" name="Rectangle 10"/>
          <p:cNvSpPr/>
          <p:nvPr/>
        </p:nvSpPr>
        <p:spPr>
          <a:xfrm>
            <a:off x="3635896" y="3645024"/>
            <a:ext cx="1296144" cy="307777"/>
          </a:xfrm>
          <a:prstGeom prst="rect">
            <a:avLst/>
          </a:prstGeom>
        </p:spPr>
        <p:txBody>
          <a:bodyPr wrap="square">
            <a:spAutoFit/>
          </a:bodyPr>
          <a:lstStyle/>
          <a:p>
            <a:pPr lvl="0" algn="ctr">
              <a:spcBef>
                <a:spcPct val="0"/>
              </a:spcBef>
              <a:defRPr/>
            </a:pPr>
            <a:r>
              <a:rPr lang="en-GB" sz="1400" b="1" dirty="0">
                <a:solidFill>
                  <a:schemeClr val="bg1"/>
                </a:solidFill>
                <a:latin typeface="Verdana" pitchFamily="34" charset="0"/>
                <a:ea typeface="Verdana" pitchFamily="34" charset="0"/>
              </a:rPr>
              <a:t>Latitude</a:t>
            </a:r>
            <a:endParaRPr lang="en-GB" b="1" dirty="0">
              <a:solidFill>
                <a:schemeClr val="bg1"/>
              </a:solidFill>
              <a:latin typeface="Verdana" pitchFamily="34" charset="0"/>
              <a:ea typeface="Verdana" pitchFamily="34" charset="0"/>
            </a:endParaRPr>
          </a:p>
        </p:txBody>
      </p:sp>
      <p:cxnSp>
        <p:nvCxnSpPr>
          <p:cNvPr id="13" name="Straight Arrow Connector 12"/>
          <p:cNvCxnSpPr/>
          <p:nvPr/>
        </p:nvCxnSpPr>
        <p:spPr>
          <a:xfrm>
            <a:off x="5004048" y="1340768"/>
            <a:ext cx="3456384" cy="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88024" y="1412776"/>
            <a:ext cx="0" cy="468052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179512" y="836712"/>
            <a:ext cx="4104456" cy="2952328"/>
          </a:xfrm>
          <a:prstGeom prst="rect">
            <a:avLst/>
          </a:prstGeom>
        </p:spPr>
        <p:txBody>
          <a:bodyPr vert="horz" lIns="91440" tIns="45720" rIns="91440" bIns="45720" rtlCol="0" anchor="ctr">
            <a:normAutofit fontScale="70000" lnSpcReduction="20000"/>
          </a:bodyPr>
          <a:lstStyle/>
          <a:p>
            <a:r>
              <a:rPr lang="en-GB" sz="2000" dirty="0">
                <a:solidFill>
                  <a:schemeClr val="bg1"/>
                </a:solidFill>
                <a:latin typeface="Verdana" pitchFamily="34" charset="0"/>
                <a:ea typeface="Verdana" pitchFamily="34" charset="0"/>
              </a:rPr>
              <a:t>Using </a:t>
            </a:r>
            <a:r>
              <a:rPr lang="en-GB" sz="2000" dirty="0" err="1">
                <a:solidFill>
                  <a:schemeClr val="bg1"/>
                </a:solidFill>
                <a:latin typeface="Verdana" pitchFamily="34" charset="0"/>
                <a:ea typeface="Verdana" pitchFamily="34" charset="0"/>
              </a:rPr>
              <a:t>multibeam</a:t>
            </a:r>
            <a:r>
              <a:rPr lang="en-GB" sz="2000" dirty="0">
                <a:solidFill>
                  <a:schemeClr val="bg1"/>
                </a:solidFill>
                <a:latin typeface="Verdana" pitchFamily="34" charset="0"/>
                <a:ea typeface="Verdana" pitchFamily="34" charset="0"/>
              </a:rPr>
              <a:t> underwater mapping equipment, scientists recently discovered a new chain of deep-sea volcanoes, some of which rise over 3000m up from the ocean floor! </a:t>
            </a:r>
            <a:br>
              <a:rPr lang="en-GB" sz="2000" b="1" dirty="0">
                <a:solidFill>
                  <a:schemeClr val="bg1"/>
                </a:solidFill>
                <a:latin typeface="Verdana" pitchFamily="34" charset="0"/>
                <a:ea typeface="Verdana" pitchFamily="34" charset="0"/>
                <a:cs typeface="+mj-cs"/>
              </a:rPr>
            </a:br>
            <a:br>
              <a:rPr lang="en-GB" sz="2000" b="1" dirty="0">
                <a:solidFill>
                  <a:schemeClr val="bg1"/>
                </a:solidFill>
                <a:latin typeface="Verdana" pitchFamily="34" charset="0"/>
                <a:ea typeface="Verdana" pitchFamily="34" charset="0"/>
                <a:cs typeface="+mj-cs"/>
              </a:rPr>
            </a:br>
            <a:r>
              <a:rPr lang="en-GB" sz="2000" b="1" dirty="0">
                <a:solidFill>
                  <a:schemeClr val="bg1"/>
                </a:solidFill>
                <a:latin typeface="Verdana"/>
                <a:ea typeface="Verdana"/>
              </a:rPr>
              <a:t>We know the latitude and longitude of their positions. Can you help us plot them on the map?</a:t>
            </a:r>
            <a:br>
              <a:rPr lang="en-GB" sz="2000" dirty="0">
                <a:solidFill>
                  <a:schemeClr val="bg1"/>
                </a:solidFill>
                <a:latin typeface="Verdana"/>
                <a:ea typeface="Verdana"/>
              </a:rPr>
            </a:br>
            <a:endParaRPr lang="en-GB" sz="2000" dirty="0">
              <a:solidFill>
                <a:schemeClr val="bg1"/>
              </a:solidFill>
              <a:latin typeface="Verdana"/>
              <a:ea typeface="Verdana"/>
            </a:endParaRPr>
          </a:p>
          <a:p>
            <a:r>
              <a:rPr lang="en-GB" sz="2200" dirty="0">
                <a:solidFill>
                  <a:schemeClr val="bg1"/>
                </a:solidFill>
                <a:latin typeface="Verdana"/>
                <a:ea typeface="Verdana"/>
              </a:rPr>
              <a:t>1. v1: </a:t>
            </a:r>
            <a:r>
              <a:rPr lang="en-GB" sz="2200" dirty="0">
                <a:solidFill>
                  <a:schemeClr val="bg1"/>
                </a:solidFill>
                <a:latin typeface="Verdana" pitchFamily="34" charset="0"/>
                <a:ea typeface="Verdana" pitchFamily="34" charset="0"/>
              </a:rPr>
              <a:t>28</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S,155</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E</a:t>
            </a:r>
            <a:endParaRPr lang="en-GB" sz="2200" dirty="0">
              <a:solidFill>
                <a:schemeClr val="bg1"/>
              </a:solidFill>
              <a:latin typeface="Verdana"/>
              <a:ea typeface="Verdana"/>
            </a:endParaRPr>
          </a:p>
          <a:p>
            <a:r>
              <a:rPr lang="en-GB" sz="2200" dirty="0">
                <a:solidFill>
                  <a:schemeClr val="bg1"/>
                </a:solidFill>
                <a:latin typeface="Verdana"/>
                <a:ea typeface="Verdana"/>
              </a:rPr>
              <a:t>2. v2: </a:t>
            </a:r>
            <a:r>
              <a:rPr lang="en-GB" sz="2200" dirty="0">
                <a:solidFill>
                  <a:schemeClr val="bg1"/>
                </a:solidFill>
                <a:latin typeface="Verdana" pitchFamily="34" charset="0"/>
                <a:ea typeface="Verdana" pitchFamily="34" charset="0"/>
              </a:rPr>
              <a:t>26</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S,156</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E</a:t>
            </a:r>
            <a:endParaRPr lang="en-GB" sz="2200" dirty="0">
              <a:solidFill>
                <a:schemeClr val="bg1"/>
              </a:solidFill>
              <a:latin typeface="Verdana"/>
              <a:ea typeface="Verdana"/>
            </a:endParaRPr>
          </a:p>
          <a:p>
            <a:r>
              <a:rPr lang="en-GB" sz="2200" dirty="0">
                <a:solidFill>
                  <a:schemeClr val="bg1"/>
                </a:solidFill>
                <a:latin typeface="Verdana"/>
                <a:ea typeface="Verdana"/>
              </a:rPr>
              <a:t>3. v3: </a:t>
            </a:r>
            <a:r>
              <a:rPr lang="en-GB" sz="2200" dirty="0">
                <a:solidFill>
                  <a:schemeClr val="bg1"/>
                </a:solidFill>
                <a:latin typeface="Verdana" pitchFamily="34" charset="0"/>
                <a:ea typeface="Verdana" pitchFamily="34" charset="0"/>
              </a:rPr>
              <a:t>24</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S,155</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E</a:t>
            </a:r>
            <a:endParaRPr lang="en-GB" sz="2200" dirty="0">
              <a:solidFill>
                <a:schemeClr val="bg1"/>
              </a:solidFill>
              <a:latin typeface="Verdana"/>
              <a:ea typeface="Verdana"/>
            </a:endParaRPr>
          </a:p>
          <a:p>
            <a:r>
              <a:rPr lang="en-GB" sz="2200" dirty="0">
                <a:solidFill>
                  <a:schemeClr val="bg1"/>
                </a:solidFill>
                <a:latin typeface="Verdana"/>
                <a:ea typeface="Verdana"/>
              </a:rPr>
              <a:t>4. v4: </a:t>
            </a:r>
            <a:r>
              <a:rPr lang="en-GB" sz="2200" dirty="0">
                <a:solidFill>
                  <a:schemeClr val="bg1"/>
                </a:solidFill>
                <a:latin typeface="Verdana" pitchFamily="34" charset="0"/>
                <a:ea typeface="Verdana" pitchFamily="34" charset="0"/>
              </a:rPr>
              <a:t>21</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S,157</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E</a:t>
            </a:r>
            <a:endParaRPr lang="en-GB" sz="2200" dirty="0">
              <a:solidFill>
                <a:schemeClr val="bg1"/>
              </a:solidFill>
              <a:latin typeface="Verdana"/>
              <a:ea typeface="Verdana"/>
            </a:endParaRPr>
          </a:p>
          <a:p>
            <a:r>
              <a:rPr lang="en-GB" sz="2200" dirty="0">
                <a:solidFill>
                  <a:schemeClr val="bg1"/>
                </a:solidFill>
                <a:latin typeface="Verdana"/>
                <a:ea typeface="Verdana"/>
              </a:rPr>
              <a:t>5. v5: </a:t>
            </a:r>
            <a:r>
              <a:rPr lang="en-GB" sz="2200" dirty="0">
                <a:solidFill>
                  <a:schemeClr val="bg1"/>
                </a:solidFill>
                <a:latin typeface="Verdana" pitchFamily="34" charset="0"/>
                <a:ea typeface="Verdana" pitchFamily="34" charset="0"/>
              </a:rPr>
              <a:t>18</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S,158</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E</a:t>
            </a:r>
            <a:endParaRPr lang="en-GB" sz="2200" dirty="0">
              <a:solidFill>
                <a:schemeClr val="bg1"/>
              </a:solidFill>
              <a:latin typeface="Verdana"/>
              <a:ea typeface="Verdana"/>
            </a:endParaRPr>
          </a:p>
          <a:p>
            <a:r>
              <a:rPr lang="en-GB" sz="2200" dirty="0">
                <a:solidFill>
                  <a:schemeClr val="bg1"/>
                </a:solidFill>
                <a:latin typeface="Verdana"/>
                <a:ea typeface="Verdana"/>
              </a:rPr>
              <a:t>6. v6: </a:t>
            </a:r>
            <a:r>
              <a:rPr lang="en-GB" sz="2200" dirty="0">
                <a:solidFill>
                  <a:schemeClr val="bg1"/>
                </a:solidFill>
                <a:latin typeface="Verdana" pitchFamily="34" charset="0"/>
                <a:ea typeface="Verdana" pitchFamily="34" charset="0"/>
              </a:rPr>
              <a:t>15</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S,157</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E</a:t>
            </a:r>
            <a:endParaRPr kumimoji="0" lang="en-GB" sz="2800" i="0" u="none" strike="noStrike" kern="1200" cap="none" spc="0" normalizeH="0" baseline="0" noProof="0" dirty="0">
              <a:ln>
                <a:noFill/>
              </a:ln>
              <a:solidFill>
                <a:srgbClr val="FF0000"/>
              </a:solidFill>
              <a:effectLst/>
              <a:uLnTx/>
              <a:uFillTx/>
              <a:latin typeface="Verdana" pitchFamily="34" charset="0"/>
              <a:ea typeface="Verdana" pitchFamily="34" charset="0"/>
              <a:cs typeface="+mj-cs"/>
            </a:endParaRPr>
          </a:p>
        </p:txBody>
      </p:sp>
      <p:pic>
        <p:nvPicPr>
          <p:cNvPr id="1026" name="Picture 2"/>
          <p:cNvPicPr>
            <a:picLocks noChangeAspect="1" noChangeArrowheads="1"/>
          </p:cNvPicPr>
          <p:nvPr/>
        </p:nvPicPr>
        <p:blipFill>
          <a:blip r:embed="rId3" cstate="print"/>
          <a:srcRect b="2197"/>
          <a:stretch>
            <a:fillRect/>
          </a:stretch>
        </p:blipFill>
        <p:spPr bwMode="auto">
          <a:xfrm>
            <a:off x="539552" y="3933056"/>
            <a:ext cx="3048917" cy="2249611"/>
          </a:xfrm>
          <a:prstGeom prst="rect">
            <a:avLst/>
          </a:prstGeom>
          <a:noFill/>
          <a:ln w="9525">
            <a:noFill/>
            <a:miter lim="800000"/>
            <a:headEnd/>
            <a:tailEnd/>
          </a:ln>
        </p:spPr>
      </p:pic>
      <p:pic>
        <p:nvPicPr>
          <p:cNvPr id="13313" name="Picture 1"/>
          <p:cNvPicPr>
            <a:picLocks noChangeAspect="1" noChangeArrowheads="1"/>
          </p:cNvPicPr>
          <p:nvPr/>
        </p:nvPicPr>
        <p:blipFill>
          <a:blip r:embed="rId4" cstate="print"/>
          <a:srcRect l="6785" t="9592" r="6709" b="12476"/>
          <a:stretch>
            <a:fillRect/>
          </a:stretch>
        </p:blipFill>
        <p:spPr bwMode="auto">
          <a:xfrm>
            <a:off x="4932040" y="1484784"/>
            <a:ext cx="3672408" cy="468052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0"/>
            <a:ext cx="9144000" cy="58477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GB" sz="3200" dirty="0">
                <a:latin typeface="Verdana" pitchFamily="34" charset="0"/>
                <a:ea typeface="Verdana" pitchFamily="34" charset="0"/>
              </a:rPr>
              <a:t>Task 3 – </a:t>
            </a:r>
            <a:r>
              <a:rPr lang="en-GB" sz="2000" dirty="0">
                <a:latin typeface="Verdana" pitchFamily="34" charset="0"/>
                <a:ea typeface="Verdana" pitchFamily="34" charset="0"/>
              </a:rPr>
              <a:t>Plotting latitude and longitude</a:t>
            </a:r>
            <a:endParaRPr lang="en-US" sz="4000" dirty="0">
              <a:latin typeface="Verdana" pitchFamily="34" charset="0"/>
              <a:ea typeface="Verdana" pitchFamily="34" charset="0"/>
            </a:endParaRPr>
          </a:p>
        </p:txBody>
      </p:sp>
      <p:sp>
        <p:nvSpPr>
          <p:cNvPr id="10" name="Rectangle 9"/>
          <p:cNvSpPr/>
          <p:nvPr/>
        </p:nvSpPr>
        <p:spPr>
          <a:xfrm>
            <a:off x="6444208" y="620688"/>
            <a:ext cx="1296144" cy="307777"/>
          </a:xfrm>
          <a:prstGeom prst="rect">
            <a:avLst/>
          </a:prstGeom>
        </p:spPr>
        <p:txBody>
          <a:bodyPr wrap="square">
            <a:spAutoFit/>
          </a:bodyPr>
          <a:lstStyle/>
          <a:p>
            <a:pPr lvl="0" algn="ctr">
              <a:spcBef>
                <a:spcPct val="0"/>
              </a:spcBef>
              <a:defRPr/>
            </a:pPr>
            <a:r>
              <a:rPr lang="en-GB" sz="1400" b="1" dirty="0">
                <a:solidFill>
                  <a:schemeClr val="bg1"/>
                </a:solidFill>
                <a:latin typeface="Verdana" pitchFamily="34" charset="0"/>
                <a:ea typeface="Verdana" pitchFamily="34" charset="0"/>
              </a:rPr>
              <a:t>Longitude</a:t>
            </a:r>
            <a:endParaRPr lang="en-GB" b="1" dirty="0">
              <a:solidFill>
                <a:schemeClr val="bg1"/>
              </a:solidFill>
              <a:latin typeface="Verdana" pitchFamily="34" charset="0"/>
              <a:ea typeface="Verdana" pitchFamily="34" charset="0"/>
            </a:endParaRPr>
          </a:p>
        </p:txBody>
      </p:sp>
      <p:sp>
        <p:nvSpPr>
          <p:cNvPr id="11" name="Rectangle 10"/>
          <p:cNvSpPr/>
          <p:nvPr/>
        </p:nvSpPr>
        <p:spPr>
          <a:xfrm>
            <a:off x="3635896" y="3645024"/>
            <a:ext cx="1296144" cy="307777"/>
          </a:xfrm>
          <a:prstGeom prst="rect">
            <a:avLst/>
          </a:prstGeom>
        </p:spPr>
        <p:txBody>
          <a:bodyPr wrap="square">
            <a:spAutoFit/>
          </a:bodyPr>
          <a:lstStyle/>
          <a:p>
            <a:pPr lvl="0" algn="ctr">
              <a:spcBef>
                <a:spcPct val="0"/>
              </a:spcBef>
              <a:defRPr/>
            </a:pPr>
            <a:r>
              <a:rPr lang="en-GB" sz="1400" b="1" dirty="0">
                <a:solidFill>
                  <a:schemeClr val="bg1"/>
                </a:solidFill>
                <a:latin typeface="Verdana" pitchFamily="34" charset="0"/>
                <a:ea typeface="Verdana" pitchFamily="34" charset="0"/>
              </a:rPr>
              <a:t>Latitude</a:t>
            </a:r>
            <a:endParaRPr lang="en-GB" b="1" dirty="0">
              <a:solidFill>
                <a:schemeClr val="bg1"/>
              </a:solidFill>
              <a:latin typeface="Verdana" pitchFamily="34" charset="0"/>
              <a:ea typeface="Verdana" pitchFamily="34" charset="0"/>
            </a:endParaRPr>
          </a:p>
        </p:txBody>
      </p:sp>
      <p:cxnSp>
        <p:nvCxnSpPr>
          <p:cNvPr id="13" name="Straight Arrow Connector 12"/>
          <p:cNvCxnSpPr/>
          <p:nvPr/>
        </p:nvCxnSpPr>
        <p:spPr>
          <a:xfrm>
            <a:off x="5436096" y="908720"/>
            <a:ext cx="3456384" cy="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788024" y="1412776"/>
            <a:ext cx="0" cy="468052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179512" y="836712"/>
            <a:ext cx="4104456" cy="2952328"/>
          </a:xfrm>
          <a:prstGeom prst="rect">
            <a:avLst/>
          </a:prstGeom>
        </p:spPr>
        <p:txBody>
          <a:bodyPr vert="horz" lIns="91440" tIns="45720" rIns="91440" bIns="45720" rtlCol="0" anchor="ctr">
            <a:normAutofit fontScale="70000" lnSpcReduction="20000"/>
          </a:bodyPr>
          <a:lstStyle/>
          <a:p>
            <a:r>
              <a:rPr lang="en-GB" sz="2000" dirty="0">
                <a:solidFill>
                  <a:schemeClr val="bg1"/>
                </a:solidFill>
                <a:latin typeface="Verdana" pitchFamily="34" charset="0"/>
                <a:ea typeface="Verdana" pitchFamily="34" charset="0"/>
                <a:cs typeface="+mj-cs"/>
              </a:rPr>
              <a:t>Using </a:t>
            </a:r>
            <a:r>
              <a:rPr lang="en-GB" sz="2000" dirty="0" err="1">
                <a:solidFill>
                  <a:schemeClr val="bg1"/>
                </a:solidFill>
                <a:latin typeface="Verdana" pitchFamily="34" charset="0"/>
                <a:ea typeface="Verdana" pitchFamily="34" charset="0"/>
                <a:cs typeface="+mj-cs"/>
              </a:rPr>
              <a:t>multibeam</a:t>
            </a:r>
            <a:r>
              <a:rPr lang="en-GB" sz="2000" dirty="0">
                <a:solidFill>
                  <a:schemeClr val="bg1"/>
                </a:solidFill>
                <a:latin typeface="Verdana" pitchFamily="34" charset="0"/>
                <a:ea typeface="Verdana" pitchFamily="34" charset="0"/>
                <a:cs typeface="+mj-cs"/>
              </a:rPr>
              <a:t> underwater mapping equipment, scientists recently discovered a new chain of deep-sea volcanoes, some of which rise over 3000m up from the ocean floor!</a:t>
            </a:r>
            <a:br>
              <a:rPr lang="en-GB" sz="2000" b="1" dirty="0">
                <a:solidFill>
                  <a:schemeClr val="bg1"/>
                </a:solidFill>
                <a:latin typeface="Verdana" pitchFamily="34" charset="0"/>
                <a:ea typeface="Verdana" pitchFamily="34" charset="0"/>
                <a:cs typeface="+mj-cs"/>
              </a:rPr>
            </a:br>
            <a:br>
              <a:rPr lang="en-GB" sz="2000" b="1" dirty="0">
                <a:solidFill>
                  <a:schemeClr val="bg1"/>
                </a:solidFill>
                <a:latin typeface="Verdana" pitchFamily="34" charset="0"/>
                <a:ea typeface="Verdana" pitchFamily="34" charset="0"/>
                <a:cs typeface="+mj-cs"/>
              </a:rPr>
            </a:br>
            <a:r>
              <a:rPr lang="en-GB" sz="2000" b="1" dirty="0">
                <a:solidFill>
                  <a:schemeClr val="bg1"/>
                </a:solidFill>
                <a:latin typeface="Verdana"/>
                <a:ea typeface="Verdana"/>
              </a:rPr>
              <a:t>We know the latitude and longitude of their positions. Can you help us plot them </a:t>
            </a:r>
            <a:r>
              <a:rPr lang="en-GB" sz="2000" b="1">
                <a:solidFill>
                  <a:schemeClr val="bg1"/>
                </a:solidFill>
                <a:latin typeface="Verdana"/>
                <a:ea typeface="Verdana"/>
              </a:rPr>
              <a:t>on the </a:t>
            </a:r>
            <a:r>
              <a:rPr lang="en-GB" sz="2000" b="1" dirty="0">
                <a:solidFill>
                  <a:schemeClr val="bg1"/>
                </a:solidFill>
                <a:latin typeface="Verdana"/>
                <a:ea typeface="Verdana"/>
              </a:rPr>
              <a:t>map?</a:t>
            </a:r>
            <a:br>
              <a:rPr lang="en-GB" sz="2000" dirty="0">
                <a:solidFill>
                  <a:schemeClr val="bg1"/>
                </a:solidFill>
                <a:latin typeface="Verdana"/>
                <a:ea typeface="Verdana"/>
              </a:rPr>
            </a:br>
            <a:endParaRPr lang="en-GB" sz="2000" dirty="0">
              <a:solidFill>
                <a:schemeClr val="bg1"/>
              </a:solidFill>
              <a:latin typeface="Verdana"/>
              <a:ea typeface="Verdana"/>
            </a:endParaRPr>
          </a:p>
          <a:p>
            <a:r>
              <a:rPr lang="en-GB" sz="2200" dirty="0">
                <a:solidFill>
                  <a:schemeClr val="bg1"/>
                </a:solidFill>
                <a:latin typeface="Verdana"/>
                <a:ea typeface="Verdana"/>
              </a:rPr>
              <a:t>1. v1: </a:t>
            </a:r>
            <a:r>
              <a:rPr lang="en-GB" sz="2200" dirty="0">
                <a:solidFill>
                  <a:schemeClr val="bg1"/>
                </a:solidFill>
                <a:latin typeface="Verdana" pitchFamily="34" charset="0"/>
                <a:ea typeface="Verdana" pitchFamily="34" charset="0"/>
              </a:rPr>
              <a:t>28</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S,155</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E</a:t>
            </a:r>
            <a:endParaRPr lang="en-GB" sz="2200" dirty="0">
              <a:solidFill>
                <a:schemeClr val="bg1"/>
              </a:solidFill>
              <a:latin typeface="Verdana"/>
              <a:ea typeface="Verdana"/>
            </a:endParaRPr>
          </a:p>
          <a:p>
            <a:r>
              <a:rPr lang="en-GB" sz="2200" dirty="0">
                <a:solidFill>
                  <a:schemeClr val="bg1"/>
                </a:solidFill>
                <a:latin typeface="Verdana"/>
                <a:ea typeface="Verdana"/>
              </a:rPr>
              <a:t>2. v2: </a:t>
            </a:r>
            <a:r>
              <a:rPr lang="en-GB" sz="2200" dirty="0">
                <a:solidFill>
                  <a:schemeClr val="bg1"/>
                </a:solidFill>
                <a:latin typeface="Verdana" pitchFamily="34" charset="0"/>
                <a:ea typeface="Verdana" pitchFamily="34" charset="0"/>
              </a:rPr>
              <a:t>26</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S,156</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E</a:t>
            </a:r>
            <a:endParaRPr lang="en-GB" sz="2200" dirty="0">
              <a:solidFill>
                <a:schemeClr val="bg1"/>
              </a:solidFill>
              <a:latin typeface="Verdana"/>
              <a:ea typeface="Verdana"/>
            </a:endParaRPr>
          </a:p>
          <a:p>
            <a:r>
              <a:rPr lang="en-GB" sz="2200" dirty="0">
                <a:solidFill>
                  <a:schemeClr val="bg1"/>
                </a:solidFill>
                <a:latin typeface="Verdana"/>
                <a:ea typeface="Verdana"/>
              </a:rPr>
              <a:t>3. v3: </a:t>
            </a:r>
            <a:r>
              <a:rPr lang="en-GB" sz="2200" dirty="0">
                <a:solidFill>
                  <a:schemeClr val="bg1"/>
                </a:solidFill>
                <a:latin typeface="Verdana" pitchFamily="34" charset="0"/>
                <a:ea typeface="Verdana" pitchFamily="34" charset="0"/>
              </a:rPr>
              <a:t>24</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S,155</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E</a:t>
            </a:r>
            <a:endParaRPr lang="en-GB" sz="2200" dirty="0">
              <a:solidFill>
                <a:schemeClr val="bg1"/>
              </a:solidFill>
              <a:latin typeface="Verdana"/>
              <a:ea typeface="Verdana"/>
            </a:endParaRPr>
          </a:p>
          <a:p>
            <a:r>
              <a:rPr lang="en-GB" sz="2200" dirty="0">
                <a:solidFill>
                  <a:schemeClr val="bg1"/>
                </a:solidFill>
                <a:latin typeface="Verdana"/>
                <a:ea typeface="Verdana"/>
              </a:rPr>
              <a:t>4. v4: </a:t>
            </a:r>
            <a:r>
              <a:rPr lang="en-GB" sz="2200" dirty="0">
                <a:solidFill>
                  <a:schemeClr val="bg1"/>
                </a:solidFill>
                <a:latin typeface="Verdana" pitchFamily="34" charset="0"/>
                <a:ea typeface="Verdana" pitchFamily="34" charset="0"/>
              </a:rPr>
              <a:t>21</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S,157</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E</a:t>
            </a:r>
            <a:endParaRPr lang="en-GB" sz="2200" dirty="0">
              <a:solidFill>
                <a:schemeClr val="bg1"/>
              </a:solidFill>
              <a:latin typeface="Verdana"/>
              <a:ea typeface="Verdana"/>
            </a:endParaRPr>
          </a:p>
          <a:p>
            <a:r>
              <a:rPr lang="en-GB" sz="2200" dirty="0">
                <a:solidFill>
                  <a:schemeClr val="bg1"/>
                </a:solidFill>
                <a:latin typeface="Verdana"/>
                <a:ea typeface="Verdana"/>
              </a:rPr>
              <a:t>5. v5: </a:t>
            </a:r>
            <a:r>
              <a:rPr lang="en-GB" sz="2200" dirty="0">
                <a:solidFill>
                  <a:schemeClr val="bg1"/>
                </a:solidFill>
                <a:latin typeface="Verdana" pitchFamily="34" charset="0"/>
                <a:ea typeface="Verdana" pitchFamily="34" charset="0"/>
              </a:rPr>
              <a:t>18</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S,158</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E</a:t>
            </a:r>
            <a:endParaRPr lang="en-GB" sz="2200" dirty="0">
              <a:solidFill>
                <a:schemeClr val="bg1"/>
              </a:solidFill>
              <a:latin typeface="Verdana"/>
              <a:ea typeface="Verdana"/>
            </a:endParaRPr>
          </a:p>
          <a:p>
            <a:r>
              <a:rPr lang="en-GB" sz="2200" dirty="0">
                <a:solidFill>
                  <a:schemeClr val="bg1"/>
                </a:solidFill>
                <a:latin typeface="Verdana"/>
                <a:ea typeface="Verdana"/>
              </a:rPr>
              <a:t>6. v6: </a:t>
            </a:r>
            <a:r>
              <a:rPr lang="en-GB" sz="2200" dirty="0">
                <a:solidFill>
                  <a:schemeClr val="bg1"/>
                </a:solidFill>
                <a:latin typeface="Verdana" pitchFamily="34" charset="0"/>
                <a:ea typeface="Verdana" pitchFamily="34" charset="0"/>
              </a:rPr>
              <a:t>15</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S,157</a:t>
            </a:r>
            <a:r>
              <a:rPr lang="en-GB" sz="2200" baseline="30000" dirty="0">
                <a:solidFill>
                  <a:schemeClr val="bg1"/>
                </a:solidFill>
                <a:latin typeface="Verdana" pitchFamily="34" charset="0"/>
                <a:ea typeface="Verdana" pitchFamily="34" charset="0"/>
              </a:rPr>
              <a:t>o</a:t>
            </a:r>
            <a:r>
              <a:rPr lang="en-GB" sz="2200" dirty="0">
                <a:solidFill>
                  <a:schemeClr val="bg1"/>
                </a:solidFill>
                <a:latin typeface="Verdana" pitchFamily="34" charset="0"/>
                <a:ea typeface="Verdana" pitchFamily="34" charset="0"/>
              </a:rPr>
              <a:t>E</a:t>
            </a:r>
            <a:endParaRPr kumimoji="0" lang="en-GB" sz="2800" i="0" u="none" strike="noStrike" kern="1200" cap="none" spc="0" normalizeH="0" baseline="0" noProof="0" dirty="0">
              <a:ln>
                <a:noFill/>
              </a:ln>
              <a:solidFill>
                <a:srgbClr val="FF0000"/>
              </a:solidFill>
              <a:effectLst/>
              <a:uLnTx/>
              <a:uFillTx/>
              <a:latin typeface="Verdana" pitchFamily="34" charset="0"/>
              <a:ea typeface="Verdana" pitchFamily="34" charset="0"/>
              <a:cs typeface="+mj-cs"/>
            </a:endParaRPr>
          </a:p>
        </p:txBody>
      </p:sp>
      <p:pic>
        <p:nvPicPr>
          <p:cNvPr id="1026" name="Picture 2"/>
          <p:cNvPicPr>
            <a:picLocks noChangeAspect="1" noChangeArrowheads="1"/>
          </p:cNvPicPr>
          <p:nvPr/>
        </p:nvPicPr>
        <p:blipFill>
          <a:blip r:embed="rId3" cstate="print"/>
          <a:srcRect b="2197"/>
          <a:stretch>
            <a:fillRect/>
          </a:stretch>
        </p:blipFill>
        <p:spPr bwMode="auto">
          <a:xfrm>
            <a:off x="539552" y="3933056"/>
            <a:ext cx="3048917" cy="2249611"/>
          </a:xfrm>
          <a:prstGeom prst="rect">
            <a:avLst/>
          </a:prstGeom>
          <a:noFill/>
          <a:ln w="9525">
            <a:noFill/>
            <a:miter lim="800000"/>
            <a:headEnd/>
            <a:tailEnd/>
          </a:ln>
        </p:spPr>
      </p:pic>
      <p:pic>
        <p:nvPicPr>
          <p:cNvPr id="11265" name="Picture 1"/>
          <p:cNvPicPr>
            <a:picLocks noChangeAspect="1" noChangeArrowheads="1"/>
          </p:cNvPicPr>
          <p:nvPr/>
        </p:nvPicPr>
        <p:blipFill>
          <a:blip r:embed="rId4" cstate="print"/>
          <a:srcRect/>
          <a:stretch>
            <a:fillRect/>
          </a:stretch>
        </p:blipFill>
        <p:spPr bwMode="auto">
          <a:xfrm>
            <a:off x="4860032" y="1052736"/>
            <a:ext cx="4139952" cy="504471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sz="4000" dirty="0">
                <a:latin typeface="Verdana" pitchFamily="34" charset="0"/>
                <a:ea typeface="Verdana" pitchFamily="34" charset="0"/>
              </a:rPr>
              <a:t>Review Quiz – True or False</a:t>
            </a:r>
          </a:p>
        </p:txBody>
      </p:sp>
      <p:graphicFrame>
        <p:nvGraphicFramePr>
          <p:cNvPr id="12" name="Group 54"/>
          <p:cNvGraphicFramePr>
            <a:graphicFrameLocks/>
          </p:cNvGraphicFramePr>
          <p:nvPr>
            <p:extLst>
              <p:ext uri="{D42A27DB-BD31-4B8C-83A1-F6EECF244321}">
                <p14:modId xmlns:p14="http://schemas.microsoft.com/office/powerpoint/2010/main" val="3632811831"/>
              </p:ext>
            </p:extLst>
          </p:nvPr>
        </p:nvGraphicFramePr>
        <p:xfrm>
          <a:off x="251618" y="1052736"/>
          <a:ext cx="8640764" cy="5638856"/>
        </p:xfrm>
        <a:graphic>
          <a:graphicData uri="http://schemas.openxmlformats.org/drawingml/2006/table">
            <a:tbl>
              <a:tblPr/>
              <a:tblGrid>
                <a:gridCol w="647974">
                  <a:extLst>
                    <a:ext uri="{9D8B030D-6E8A-4147-A177-3AD203B41FA5}">
                      <a16:colId xmlns:a16="http://schemas.microsoft.com/office/drawing/2014/main" val="674850033"/>
                    </a:ext>
                  </a:extLst>
                </a:gridCol>
                <a:gridCol w="604867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080022">
                  <a:extLst>
                    <a:ext uri="{9D8B030D-6E8A-4147-A177-3AD203B41FA5}">
                      <a16:colId xmlns:a16="http://schemas.microsoft.com/office/drawing/2014/main" val="20002"/>
                    </a:ext>
                  </a:extLst>
                </a:gridCol>
              </a:tblGrid>
              <a:tr h="518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bg1"/>
                        </a:solidFill>
                        <a:effectLst/>
                        <a:latin typeface="Verdana" pitchFamily="34" charset="0"/>
                        <a:ea typeface="Verdana"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bg1"/>
                        </a:solidFill>
                        <a:effectLst/>
                        <a:latin typeface="Verdana" pitchFamily="34" charset="0"/>
                        <a:ea typeface="Verdan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bg1"/>
                          </a:solidFill>
                          <a:effectLst/>
                          <a:latin typeface="Verdana" pitchFamily="34" charset="0"/>
                          <a:ea typeface="Verdana" pitchFamily="34" charset="0"/>
                        </a:rPr>
                        <a:t>True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bg1"/>
                          </a:solidFill>
                          <a:effectLst/>
                          <a:latin typeface="Verdana" pitchFamily="34" charset="0"/>
                          <a:ea typeface="Verdana" pitchFamily="34" charset="0"/>
                        </a:rPr>
                        <a:t>False </a:t>
                      </a: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8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bg1"/>
                          </a:solidFill>
                          <a:effectLst/>
                          <a:latin typeface="Verdana" pitchFamily="34" charset="0"/>
                          <a:ea typeface="Verdana" pitchFamily="34" charset="0"/>
                        </a:rPr>
                        <a:t>1</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bg1"/>
                          </a:solidFill>
                          <a:effectLst/>
                          <a:latin typeface="Verdana" pitchFamily="34" charset="0"/>
                          <a:ea typeface="Verdana" pitchFamily="34" charset="0"/>
                        </a:rPr>
                        <a:t>Lines of latitude give how far north or south a place is.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bg1"/>
                        </a:solidFill>
                        <a:effectLst/>
                        <a:latin typeface="Verdana" pitchFamily="34" charset="0"/>
                        <a:ea typeface="Verdan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bg1"/>
                        </a:solidFill>
                        <a:effectLst/>
                        <a:latin typeface="Verdana" pitchFamily="34" charset="0"/>
                        <a:ea typeface="Verdana"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8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bg1"/>
                          </a:solidFill>
                          <a:effectLst/>
                          <a:latin typeface="Verdana" pitchFamily="34" charset="0"/>
                          <a:ea typeface="Verdana" pitchFamily="34" charset="0"/>
                        </a:rPr>
                        <a:t>2</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bg1"/>
                          </a:solidFill>
                          <a:effectLst/>
                          <a:latin typeface="Verdana" pitchFamily="34" charset="0"/>
                          <a:ea typeface="Verdana" pitchFamily="34" charset="0"/>
                        </a:rPr>
                        <a:t>Lines of latitude give how far east or west a place is.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bg1"/>
                        </a:solidFill>
                        <a:effectLst/>
                        <a:latin typeface="Verdana" pitchFamily="34" charset="0"/>
                        <a:ea typeface="Verdan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bg1"/>
                        </a:solidFill>
                        <a:effectLst/>
                        <a:latin typeface="Verdana" pitchFamily="34" charset="0"/>
                        <a:ea typeface="Verdana"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bg1"/>
                          </a:solidFill>
                          <a:effectLst/>
                          <a:latin typeface="Verdana" pitchFamily="34" charset="0"/>
                          <a:ea typeface="Verdana" pitchFamily="34" charset="0"/>
                        </a:rPr>
                        <a:t>3</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bg1"/>
                          </a:solidFill>
                          <a:effectLst/>
                          <a:latin typeface="Verdana" pitchFamily="34" charset="0"/>
                          <a:ea typeface="Verdana" pitchFamily="34" charset="0"/>
                        </a:rPr>
                        <a:t>Lines of longitude give how far east or west a place is.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bg1"/>
                        </a:solidFill>
                        <a:effectLst/>
                        <a:latin typeface="Verdana" pitchFamily="34" charset="0"/>
                        <a:ea typeface="Verdan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bg1"/>
                        </a:solidFill>
                        <a:effectLst/>
                        <a:latin typeface="Verdana" pitchFamily="34" charset="0"/>
                        <a:ea typeface="Verdana"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bg1"/>
                          </a:solidFill>
                          <a:effectLst/>
                          <a:latin typeface="Verdana" pitchFamily="34" charset="0"/>
                          <a:ea typeface="Verdana" pitchFamily="34" charset="0"/>
                        </a:rPr>
                        <a:t>4</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bg1"/>
                          </a:solidFill>
                          <a:effectLst/>
                          <a:latin typeface="Verdana" pitchFamily="34" charset="0"/>
                          <a:ea typeface="Verdana" pitchFamily="34" charset="0"/>
                        </a:rPr>
                        <a:t>Brisbane is south of the equator.</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bg1"/>
                        </a:solidFill>
                        <a:effectLst/>
                        <a:latin typeface="Verdana" pitchFamily="34" charset="0"/>
                        <a:ea typeface="Verdan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a:ln>
                          <a:noFill/>
                        </a:ln>
                        <a:solidFill>
                          <a:schemeClr val="bg1"/>
                        </a:solidFill>
                        <a:effectLst/>
                        <a:latin typeface="Verdana" pitchFamily="34" charset="0"/>
                        <a:ea typeface="Verdana"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bg1"/>
                          </a:solidFill>
                          <a:effectLst/>
                          <a:latin typeface="Verdana" pitchFamily="34" charset="0"/>
                          <a:ea typeface="Verdana" pitchFamily="34" charset="0"/>
                        </a:rPr>
                        <a:t>5</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bg1"/>
                          </a:solidFill>
                          <a:effectLst/>
                          <a:latin typeface="Verdana" pitchFamily="34" charset="0"/>
                          <a:ea typeface="Verdana" pitchFamily="34" charset="0"/>
                        </a:rPr>
                        <a:t>Cairns is west of the Greenwich meridian.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bg1"/>
                        </a:solidFill>
                        <a:effectLst/>
                        <a:latin typeface="Verdana" pitchFamily="34" charset="0"/>
                        <a:ea typeface="Verdan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bg1"/>
                        </a:solidFill>
                        <a:effectLst/>
                        <a:latin typeface="Verdana" pitchFamily="34" charset="0"/>
                        <a:ea typeface="Verdana"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2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bg1"/>
                          </a:solidFill>
                          <a:effectLst/>
                          <a:latin typeface="Verdana" pitchFamily="34" charset="0"/>
                          <a:ea typeface="Verdana" pitchFamily="34" charset="0"/>
                        </a:rPr>
                        <a:t>6</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a:ln>
                            <a:noFill/>
                          </a:ln>
                          <a:solidFill>
                            <a:schemeClr val="bg1"/>
                          </a:solidFill>
                          <a:effectLst/>
                          <a:latin typeface="Verdana" pitchFamily="34" charset="0"/>
                          <a:ea typeface="Verdana" pitchFamily="34" charset="0"/>
                        </a:rPr>
                        <a:t>Underwater volcanoes are never more than 2000m higher than the seabed. </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bg1"/>
                        </a:solidFill>
                        <a:effectLst/>
                        <a:latin typeface="Verdana" pitchFamily="34" charset="0"/>
                        <a:ea typeface="Verdana" pitchFamily="34"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bg1"/>
                        </a:solidFill>
                        <a:effectLst/>
                        <a:latin typeface="Verdana" pitchFamily="34" charset="0"/>
                        <a:ea typeface="Verdana"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3" name="TextBox 12"/>
          <p:cNvSpPr txBox="1"/>
          <p:nvPr/>
        </p:nvSpPr>
        <p:spPr>
          <a:xfrm>
            <a:off x="7164288" y="1700808"/>
            <a:ext cx="576064" cy="646331"/>
          </a:xfrm>
          <a:prstGeom prst="rect">
            <a:avLst/>
          </a:prstGeom>
          <a:noFill/>
        </p:spPr>
        <p:txBody>
          <a:bodyPr wrap="square" rtlCol="0">
            <a:spAutoFit/>
          </a:bodyPr>
          <a:lstStyle/>
          <a:p>
            <a:pPr algn="ctr"/>
            <a:r>
              <a:rPr lang="en-GB" sz="3600" dirty="0">
                <a:solidFill>
                  <a:schemeClr val="bg1"/>
                </a:solidFill>
              </a:rPr>
              <a:t>X</a:t>
            </a:r>
          </a:p>
        </p:txBody>
      </p:sp>
      <p:sp>
        <p:nvSpPr>
          <p:cNvPr id="15" name="TextBox 14"/>
          <p:cNvSpPr txBox="1"/>
          <p:nvPr/>
        </p:nvSpPr>
        <p:spPr>
          <a:xfrm>
            <a:off x="8028384" y="2564904"/>
            <a:ext cx="576064" cy="646331"/>
          </a:xfrm>
          <a:prstGeom prst="rect">
            <a:avLst/>
          </a:prstGeom>
          <a:noFill/>
        </p:spPr>
        <p:txBody>
          <a:bodyPr wrap="square" rtlCol="0">
            <a:spAutoFit/>
          </a:bodyPr>
          <a:lstStyle/>
          <a:p>
            <a:pPr algn="ctr"/>
            <a:r>
              <a:rPr lang="en-GB" sz="3600" dirty="0">
                <a:solidFill>
                  <a:schemeClr val="bg1"/>
                </a:solidFill>
              </a:rPr>
              <a:t>X</a:t>
            </a:r>
          </a:p>
        </p:txBody>
      </p:sp>
      <p:sp>
        <p:nvSpPr>
          <p:cNvPr id="16" name="TextBox 15"/>
          <p:cNvSpPr txBox="1"/>
          <p:nvPr/>
        </p:nvSpPr>
        <p:spPr>
          <a:xfrm>
            <a:off x="7092280" y="3356992"/>
            <a:ext cx="576064" cy="646331"/>
          </a:xfrm>
          <a:prstGeom prst="rect">
            <a:avLst/>
          </a:prstGeom>
          <a:noFill/>
        </p:spPr>
        <p:txBody>
          <a:bodyPr wrap="square" rtlCol="0">
            <a:spAutoFit/>
          </a:bodyPr>
          <a:lstStyle/>
          <a:p>
            <a:pPr algn="ctr"/>
            <a:r>
              <a:rPr lang="en-GB" sz="3600" dirty="0">
                <a:solidFill>
                  <a:schemeClr val="bg1"/>
                </a:solidFill>
              </a:rPr>
              <a:t>X</a:t>
            </a:r>
          </a:p>
        </p:txBody>
      </p:sp>
      <p:sp>
        <p:nvSpPr>
          <p:cNvPr id="17" name="TextBox 16"/>
          <p:cNvSpPr txBox="1"/>
          <p:nvPr/>
        </p:nvSpPr>
        <p:spPr>
          <a:xfrm>
            <a:off x="7092280" y="4077072"/>
            <a:ext cx="576064" cy="646331"/>
          </a:xfrm>
          <a:prstGeom prst="rect">
            <a:avLst/>
          </a:prstGeom>
          <a:noFill/>
        </p:spPr>
        <p:txBody>
          <a:bodyPr wrap="square" rtlCol="0">
            <a:spAutoFit/>
          </a:bodyPr>
          <a:lstStyle/>
          <a:p>
            <a:pPr algn="ctr"/>
            <a:r>
              <a:rPr lang="en-GB" sz="3600" dirty="0">
                <a:solidFill>
                  <a:schemeClr val="bg1"/>
                </a:solidFill>
              </a:rPr>
              <a:t>X</a:t>
            </a:r>
          </a:p>
        </p:txBody>
      </p:sp>
      <p:sp>
        <p:nvSpPr>
          <p:cNvPr id="18" name="TextBox 17"/>
          <p:cNvSpPr txBox="1"/>
          <p:nvPr/>
        </p:nvSpPr>
        <p:spPr>
          <a:xfrm>
            <a:off x="8100392" y="4725144"/>
            <a:ext cx="576064" cy="646331"/>
          </a:xfrm>
          <a:prstGeom prst="rect">
            <a:avLst/>
          </a:prstGeom>
          <a:noFill/>
        </p:spPr>
        <p:txBody>
          <a:bodyPr wrap="square" rtlCol="0">
            <a:spAutoFit/>
          </a:bodyPr>
          <a:lstStyle/>
          <a:p>
            <a:pPr algn="ctr"/>
            <a:r>
              <a:rPr lang="en-GB" sz="3600" dirty="0">
                <a:solidFill>
                  <a:schemeClr val="bg1"/>
                </a:solidFill>
              </a:rPr>
              <a:t>X</a:t>
            </a:r>
          </a:p>
        </p:txBody>
      </p:sp>
      <p:sp>
        <p:nvSpPr>
          <p:cNvPr id="20" name="TextBox 19"/>
          <p:cNvSpPr txBox="1"/>
          <p:nvPr/>
        </p:nvSpPr>
        <p:spPr>
          <a:xfrm>
            <a:off x="8172400" y="5805264"/>
            <a:ext cx="576064" cy="646331"/>
          </a:xfrm>
          <a:prstGeom prst="rect">
            <a:avLst/>
          </a:prstGeom>
          <a:noFill/>
        </p:spPr>
        <p:txBody>
          <a:bodyPr wrap="square" rtlCol="0">
            <a:spAutoFit/>
          </a:bodyPr>
          <a:lstStyle/>
          <a:p>
            <a:pPr algn="ctr"/>
            <a:r>
              <a:rPr lang="en-GB" sz="3600" dirty="0">
                <a:solidFill>
                  <a:schemeClr val="bg1"/>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style.rotation</p:attrName>
                                        </p:attrNameLst>
                                      </p:cBhvr>
                                      <p:tavLst>
                                        <p:tav tm="0">
                                          <p:val>
                                            <p:fltVal val="720"/>
                                          </p:val>
                                        </p:tav>
                                        <p:tav tm="100000">
                                          <p:val>
                                            <p:fltVal val="0"/>
                                          </p:val>
                                        </p:tav>
                                      </p:tavLst>
                                    </p:anim>
                                    <p:anim calcmode="lin" valueType="num">
                                      <p:cBhvr>
                                        <p:cTn id="9" dur="1000" fill="hold"/>
                                        <p:tgtEl>
                                          <p:spTgt spid="12"/>
                                        </p:tgtEl>
                                        <p:attrNameLst>
                                          <p:attrName>ppt_h</p:attrName>
                                        </p:attrNameLst>
                                      </p:cBhvr>
                                      <p:tavLst>
                                        <p:tav tm="0">
                                          <p:val>
                                            <p:fltVal val="0"/>
                                          </p:val>
                                        </p:tav>
                                        <p:tav tm="100000">
                                          <p:val>
                                            <p:strVal val="#ppt_h"/>
                                          </p:val>
                                        </p:tav>
                                      </p:tavLst>
                                    </p:anim>
                                    <p:anim calcmode="lin" valueType="num">
                                      <p:cBhvr>
                                        <p:cTn id="10" dur="1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20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Effect transition="in" filter="fade">
                                      <p:cBhvr>
                                        <p:cTn id="20" dur="2000"/>
                                        <p:tgtEl>
                                          <p:spTgt spid="1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fade">
                                      <p:cBhvr>
                                        <p:cTn id="25" dur="20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fade">
                                      <p:cBhvr>
                                        <p:cTn id="30" dur="2000"/>
                                        <p:tgtEl>
                                          <p:spTgt spid="1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fade">
                                      <p:cBhvr>
                                        <p:cTn id="35" dur="2000"/>
                                        <p:tgtEl>
                                          <p:spTgt spid="1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xEl>
                                              <p:pRg st="0" end="0"/>
                                            </p:txEl>
                                          </p:spTgt>
                                        </p:tgtEl>
                                        <p:attrNameLst>
                                          <p:attrName>style.visibility</p:attrName>
                                        </p:attrNameLst>
                                      </p:cBhvr>
                                      <p:to>
                                        <p:strVal val="visible"/>
                                      </p:to>
                                    </p:set>
                                    <p:animEffect transition="in" filter="fade">
                                      <p:cBhvr>
                                        <p:cTn id="40"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build="allAtOnce"/>
      <p:bldP spid="16" grpId="0" build="allAtOnce"/>
      <p:bldP spid="17" grpId="0" build="allAtOnce"/>
      <p:bldP spid="18" grpId="0" build="allAtOnce"/>
      <p:bldP spid="2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rc-logo.eps.png"/>
          <p:cNvPicPr>
            <a:picLocks noChangeAspect="1"/>
          </p:cNvPicPr>
          <p:nvPr/>
        </p:nvPicPr>
        <p:blipFill>
          <a:blip r:embed="rId3" cstate="print"/>
          <a:stretch>
            <a:fillRect/>
          </a:stretch>
        </p:blipFill>
        <p:spPr>
          <a:xfrm>
            <a:off x="7596336" y="5805264"/>
            <a:ext cx="1300002" cy="905941"/>
          </a:xfrm>
          <a:prstGeom prst="rect">
            <a:avLst/>
          </a:prstGeom>
        </p:spPr>
      </p:pic>
      <p:grpSp>
        <p:nvGrpSpPr>
          <p:cNvPr id="12" name="Group 11"/>
          <p:cNvGrpSpPr/>
          <p:nvPr/>
        </p:nvGrpSpPr>
        <p:grpSpPr>
          <a:xfrm>
            <a:off x="406844" y="332656"/>
            <a:ext cx="8330313" cy="3384376"/>
            <a:chOff x="395536" y="332656"/>
            <a:chExt cx="8330313" cy="3384376"/>
          </a:xfrm>
        </p:grpSpPr>
        <p:pic>
          <p:nvPicPr>
            <p:cNvPr id="5" name="Picture 4" descr="CSIRO_ScienceImage_2362_RV_Investigator_port_view.jpg"/>
            <p:cNvPicPr>
              <a:picLocks noChangeAspect="1"/>
            </p:cNvPicPr>
            <p:nvPr/>
          </p:nvPicPr>
          <p:blipFill>
            <a:blip r:embed="rId4" cstate="print"/>
            <a:stretch>
              <a:fillRect/>
            </a:stretch>
          </p:blipFill>
          <p:spPr>
            <a:xfrm>
              <a:off x="395536" y="332656"/>
              <a:ext cx="4973409" cy="3384376"/>
            </a:xfrm>
            <a:prstGeom prst="rect">
              <a:avLst/>
            </a:prstGeom>
          </p:spPr>
        </p:pic>
        <p:pic>
          <p:nvPicPr>
            <p:cNvPr id="6" name="Picture 5" descr="Day-4-blog-image-JM.jpg"/>
            <p:cNvPicPr>
              <a:picLocks noChangeAspect="1"/>
            </p:cNvPicPr>
            <p:nvPr/>
          </p:nvPicPr>
          <p:blipFill>
            <a:blip r:embed="rId5" cstate="print"/>
            <a:stretch>
              <a:fillRect/>
            </a:stretch>
          </p:blipFill>
          <p:spPr>
            <a:xfrm>
              <a:off x="5364088" y="332656"/>
              <a:ext cx="3361761" cy="3357092"/>
            </a:xfrm>
            <a:prstGeom prst="rect">
              <a:avLst/>
            </a:prstGeom>
          </p:spPr>
        </p:pic>
      </p:grpSp>
      <p:sp>
        <p:nvSpPr>
          <p:cNvPr id="10" name="Title 1"/>
          <p:cNvSpPr txBox="1">
            <a:spLocks/>
          </p:cNvSpPr>
          <p:nvPr/>
        </p:nvSpPr>
        <p:spPr>
          <a:xfrm>
            <a:off x="1545432" y="4797152"/>
            <a:ext cx="6048672" cy="126876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This </a:t>
            </a:r>
            <a:r>
              <a:rPr kumimoji="0" lang="en-GB"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lesson is one of</a:t>
            </a:r>
            <a:r>
              <a:rPr kumimoji="0" lang="en-GB"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a series focused on </a:t>
            </a:r>
            <a:endParaRPr kumimoji="0" lang="en-GB"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GB" dirty="0">
                <a:solidFill>
                  <a:schemeClr val="bg1">
                    <a:lumMod val="95000"/>
                  </a:schemeClr>
                </a:solidFill>
                <a:latin typeface="Verdana" pitchFamily="34" charset="0"/>
                <a:ea typeface="Verdana" pitchFamily="34" charset="0"/>
                <a:cs typeface="+mj-cs"/>
              </a:rPr>
              <a:t>‘</a:t>
            </a:r>
            <a:r>
              <a:rPr kumimoji="0" lang="en-GB"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Mysteries</a:t>
            </a:r>
            <a:r>
              <a:rPr kumimoji="0" lang="en-GB" i="0" u="none" strike="noStrike" kern="1200" cap="none" spc="0" normalizeH="0" noProof="0" dirty="0">
                <a:ln>
                  <a:noFill/>
                </a:ln>
                <a:solidFill>
                  <a:schemeClr val="bg1">
                    <a:lumMod val="95000"/>
                  </a:schemeClr>
                </a:solidFill>
                <a:effectLst/>
                <a:uLnTx/>
                <a:uFillTx/>
                <a:latin typeface="Verdana" pitchFamily="34" charset="0"/>
                <a:ea typeface="Verdana" pitchFamily="34" charset="0"/>
                <a:cs typeface="+mj-cs"/>
              </a:rPr>
              <a:t> of the Deep Earth: </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baseline="0" dirty="0">
                <a:solidFill>
                  <a:schemeClr val="bg1">
                    <a:lumMod val="95000"/>
                  </a:schemeClr>
                </a:solidFill>
                <a:latin typeface="Verdana" pitchFamily="34" charset="0"/>
                <a:ea typeface="Verdana" pitchFamily="34" charset="0"/>
                <a:cs typeface="+mj-cs"/>
              </a:rPr>
              <a:t>Expedition to</a:t>
            </a:r>
            <a:r>
              <a:rPr lang="en-GB" dirty="0">
                <a:solidFill>
                  <a:schemeClr val="bg1">
                    <a:lumMod val="95000"/>
                  </a:schemeClr>
                </a:solidFill>
                <a:latin typeface="Verdana" pitchFamily="34" charset="0"/>
                <a:ea typeface="Verdana" pitchFamily="34" charset="0"/>
                <a:cs typeface="+mj-cs"/>
              </a:rPr>
              <a:t> Australia's </a:t>
            </a:r>
            <a:br>
              <a:rPr lang="en-GB" dirty="0">
                <a:solidFill>
                  <a:schemeClr val="bg1">
                    <a:lumMod val="95000"/>
                  </a:schemeClr>
                </a:solidFill>
                <a:latin typeface="Verdana" pitchFamily="34" charset="0"/>
                <a:ea typeface="Verdana" pitchFamily="34" charset="0"/>
                <a:cs typeface="+mj-cs"/>
              </a:rPr>
            </a:br>
            <a:r>
              <a:rPr lang="en-GB" dirty="0">
                <a:solidFill>
                  <a:schemeClr val="bg1">
                    <a:lumMod val="95000"/>
                  </a:schemeClr>
                </a:solidFill>
                <a:latin typeface="Verdana" pitchFamily="34" charset="0"/>
                <a:ea typeface="Verdana" pitchFamily="34" charset="0"/>
                <a:cs typeface="+mj-cs"/>
              </a:rPr>
              <a:t>Underwater Volcanoes’</a:t>
            </a:r>
            <a:endParaRPr kumimoji="0" lang="en-GB"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sp>
        <p:nvSpPr>
          <p:cNvPr id="11" name="Title 1"/>
          <p:cNvSpPr txBox="1">
            <a:spLocks/>
          </p:cNvSpPr>
          <p:nvPr/>
        </p:nvSpPr>
        <p:spPr>
          <a:xfrm>
            <a:off x="467544" y="3789040"/>
            <a:ext cx="8204448"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000" noProof="0" dirty="0">
                <a:solidFill>
                  <a:schemeClr val="bg1">
                    <a:lumMod val="95000"/>
                  </a:schemeClr>
                </a:solidFill>
                <a:latin typeface="Verdana" pitchFamily="34" charset="0"/>
                <a:ea typeface="Verdana" pitchFamily="34" charset="0"/>
                <a:cs typeface="+mj-cs"/>
              </a:rPr>
              <a:t>Title: Latitude and Longitude </a:t>
            </a:r>
            <a:endParaRPr kumimoji="0" lang="en-GB" sz="40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endParaRPr>
          </a:p>
        </p:txBody>
      </p:sp>
      <p:pic>
        <p:nvPicPr>
          <p:cNvPr id="13" name="Content Placeholder 10" descr="CSIRO_Logo.svg.png"/>
          <p:cNvPicPr>
            <a:picLocks noChangeAspect="1"/>
          </p:cNvPicPr>
          <p:nvPr/>
        </p:nvPicPr>
        <p:blipFill>
          <a:blip r:embed="rId6" cstate="print"/>
          <a:stretch>
            <a:fillRect/>
          </a:stretch>
        </p:blipFill>
        <p:spPr>
          <a:xfrm>
            <a:off x="251520" y="5805264"/>
            <a:ext cx="864096" cy="864096"/>
          </a:xfrm>
          <a:prstGeom prst="rect">
            <a:avLst/>
          </a:prstGeom>
        </p:spPr>
      </p:pic>
      <p:pic>
        <p:nvPicPr>
          <p:cNvPr id="14" name="Picture 13" descr="GeoSciences logo.png"/>
          <p:cNvPicPr>
            <a:picLocks noChangeAspect="1"/>
          </p:cNvPicPr>
          <p:nvPr/>
        </p:nvPicPr>
        <p:blipFill>
          <a:blip r:embed="rId7" cstate="print"/>
          <a:stretch>
            <a:fillRect/>
          </a:stretch>
        </p:blipFill>
        <p:spPr>
          <a:xfrm>
            <a:off x="3398143" y="6129939"/>
            <a:ext cx="2347714" cy="536440"/>
          </a:xfrm>
          <a:prstGeom prst="rect">
            <a:avLst/>
          </a:prstGeom>
        </p:spPr>
      </p:pic>
      <p:sp>
        <p:nvSpPr>
          <p:cNvPr id="15" name="TextBox 14">
            <a:extLst>
              <a:ext uri="{FF2B5EF4-FFF2-40B4-BE49-F238E27FC236}">
                <a16:creationId xmlns:a16="http://schemas.microsoft.com/office/drawing/2014/main" id="{BBCE55D5-B55A-4B21-A292-A34A47433256}"/>
              </a:ext>
            </a:extLst>
          </p:cNvPr>
          <p:cNvSpPr txBox="1"/>
          <p:nvPr/>
        </p:nvSpPr>
        <p:spPr>
          <a:xfrm>
            <a:off x="406844" y="3501008"/>
            <a:ext cx="4669212" cy="246221"/>
          </a:xfrm>
          <a:prstGeom prst="rect">
            <a:avLst/>
          </a:prstGeom>
          <a:noFill/>
        </p:spPr>
        <p:txBody>
          <a:bodyPr wrap="square" rtlCol="0">
            <a:spAutoFit/>
          </a:bodyPr>
          <a:lstStyle/>
          <a:p>
            <a:r>
              <a:rPr lang="en-GB" sz="1000" i="1" dirty="0">
                <a:solidFill>
                  <a:schemeClr val="bg1"/>
                </a:solidFill>
              </a:rPr>
              <a:t>Australia’s R/V Investigator, the ship being used for the research. Image credit: CSIRO</a:t>
            </a:r>
            <a:endParaRPr lang="en-GB" sz="10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lumMod val="95000"/>
                  </a:schemeClr>
                </a:solidFill>
                <a:latin typeface="Verdana" pitchFamily="34" charset="0"/>
                <a:ea typeface="Verdana" pitchFamily="34" charset="0"/>
              </a:rPr>
              <a:t>What are we investigating?</a:t>
            </a:r>
          </a:p>
        </p:txBody>
      </p:sp>
      <p:sp>
        <p:nvSpPr>
          <p:cNvPr id="3" name="Content Placeholder 2"/>
          <p:cNvSpPr>
            <a:spLocks noGrp="1"/>
          </p:cNvSpPr>
          <p:nvPr>
            <p:ph idx="1"/>
          </p:nvPr>
        </p:nvSpPr>
        <p:spPr>
          <a:xfrm>
            <a:off x="125760" y="1340768"/>
            <a:ext cx="8892480" cy="5256584"/>
          </a:xfrm>
        </p:spPr>
        <p:txBody>
          <a:bodyPr>
            <a:normAutofit fontScale="62500" lnSpcReduction="20000"/>
          </a:bodyPr>
          <a:lstStyle/>
          <a:p>
            <a:pPr>
              <a:buNone/>
            </a:pPr>
            <a:r>
              <a:rPr lang="en-GB" dirty="0">
                <a:solidFill>
                  <a:schemeClr val="bg1">
                    <a:lumMod val="95000"/>
                  </a:schemeClr>
                </a:solidFill>
              </a:rPr>
              <a:t>The science objectives of this voyage are:</a:t>
            </a:r>
          </a:p>
          <a:p>
            <a:r>
              <a:rPr lang="en-GB" b="1" i="1" u="sng" dirty="0">
                <a:solidFill>
                  <a:schemeClr val="bg1">
                    <a:lumMod val="95000"/>
                  </a:schemeClr>
                </a:solidFill>
              </a:rPr>
              <a:t>Hotspot dynamics in the Coral Sea: connections between the Australian Plate and the deep Earth</a:t>
            </a:r>
            <a:r>
              <a:rPr lang="en-GB" i="1" u="sng" dirty="0">
                <a:solidFill>
                  <a:schemeClr val="bg1">
                    <a:lumMod val="95000"/>
                  </a:schemeClr>
                </a:solidFill>
              </a:rPr>
              <a:t>.</a:t>
            </a:r>
            <a:r>
              <a:rPr lang="en-GB" dirty="0">
                <a:solidFill>
                  <a:schemeClr val="bg1">
                    <a:lumMod val="95000"/>
                  </a:schemeClr>
                </a:solidFill>
              </a:rPr>
              <a:t> </a:t>
            </a:r>
            <a:br>
              <a:rPr lang="en-GB" dirty="0">
                <a:solidFill>
                  <a:schemeClr val="bg1">
                    <a:lumMod val="95000"/>
                  </a:schemeClr>
                </a:solidFill>
              </a:rPr>
            </a:br>
            <a:r>
              <a:rPr lang="en-GB" dirty="0">
                <a:solidFill>
                  <a:schemeClr val="bg1">
                    <a:lumMod val="95000"/>
                  </a:schemeClr>
                </a:solidFill>
              </a:rPr>
              <a:t>Scientists will be collecting rocks from volcanoes along a submerged seamount chain and using sound, </a:t>
            </a:r>
            <a:r>
              <a:rPr lang="en-GB" dirty="0" err="1">
                <a:solidFill>
                  <a:schemeClr val="bg1">
                    <a:lumMod val="95000"/>
                  </a:schemeClr>
                </a:solidFill>
              </a:rPr>
              <a:t>magnetics</a:t>
            </a:r>
            <a:r>
              <a:rPr lang="en-GB" dirty="0">
                <a:solidFill>
                  <a:schemeClr val="bg1">
                    <a:lumMod val="95000"/>
                  </a:schemeClr>
                </a:solidFill>
              </a:rPr>
              <a:t> and gravity to make 3D maps of the volcano shapes. These chains are similar to the Hawaiian and Canary Islands in that they are volcanoes which formed away from the edges of tectonic plates (such as in the Pacific ‘Ring of Fire’, and scientists want to understand how, why and when they formed.</a:t>
            </a:r>
            <a:br>
              <a:rPr lang="en-GB" dirty="0">
                <a:solidFill>
                  <a:schemeClr val="bg1">
                    <a:lumMod val="95000"/>
                  </a:schemeClr>
                </a:solidFill>
              </a:rPr>
            </a:br>
            <a:endParaRPr lang="en-GB" dirty="0">
              <a:solidFill>
                <a:schemeClr val="bg1">
                  <a:lumMod val="95000"/>
                </a:schemeClr>
              </a:solidFill>
            </a:endParaRPr>
          </a:p>
          <a:p>
            <a:r>
              <a:rPr lang="en-GB" b="1" i="1" u="sng" dirty="0">
                <a:solidFill>
                  <a:schemeClr val="bg1">
                    <a:lumMod val="95000"/>
                  </a:schemeClr>
                </a:solidFill>
              </a:rPr>
              <a:t>Understanding the spatial links between geomorphology and biodiversity in the Coral Sea Australian Marine Park.</a:t>
            </a:r>
            <a:r>
              <a:rPr lang="en-GB" dirty="0">
                <a:solidFill>
                  <a:schemeClr val="bg1">
                    <a:lumMod val="95000"/>
                  </a:schemeClr>
                </a:solidFill>
              </a:rPr>
              <a:t> </a:t>
            </a:r>
            <a:br>
              <a:rPr lang="en-GB" dirty="0">
                <a:solidFill>
                  <a:schemeClr val="bg1">
                    <a:lumMod val="95000"/>
                  </a:schemeClr>
                </a:solidFill>
              </a:rPr>
            </a:br>
            <a:r>
              <a:rPr lang="en-GB" dirty="0">
                <a:solidFill>
                  <a:schemeClr val="bg1">
                    <a:lumMod val="95000"/>
                  </a:schemeClr>
                </a:solidFill>
              </a:rPr>
              <a:t>Maps of the underwater volcanoes will be analysed to understand how different shapes, structures and ‘landscapes’ provide habitats for marine species such as corals and invertebrates.</a:t>
            </a:r>
            <a:br>
              <a:rPr lang="en-GB" dirty="0">
                <a:solidFill>
                  <a:schemeClr val="bg1">
                    <a:lumMod val="95000"/>
                  </a:schemeClr>
                </a:solidFill>
              </a:rPr>
            </a:br>
            <a:endParaRPr lang="en-GB" dirty="0">
              <a:solidFill>
                <a:schemeClr val="bg1">
                  <a:lumMod val="95000"/>
                </a:schemeClr>
              </a:solidFill>
            </a:endParaRPr>
          </a:p>
          <a:p>
            <a:r>
              <a:rPr lang="en-GB" b="1" i="1" u="sng" dirty="0">
                <a:solidFill>
                  <a:schemeClr val="bg1">
                    <a:lumMod val="95000"/>
                  </a:schemeClr>
                </a:solidFill>
              </a:rPr>
              <a:t>Spatial and temporal variability in the distribution and abundance of seabirds</a:t>
            </a:r>
            <a:r>
              <a:rPr lang="en-GB" b="1" u="sng" dirty="0">
                <a:solidFill>
                  <a:schemeClr val="bg1">
                    <a:lumMod val="95000"/>
                  </a:schemeClr>
                </a:solidFill>
              </a:rPr>
              <a:t>.</a:t>
            </a:r>
            <a:r>
              <a:rPr lang="en-GB" dirty="0">
                <a:solidFill>
                  <a:schemeClr val="bg1">
                    <a:lumMod val="95000"/>
                  </a:schemeClr>
                </a:solidFill>
              </a:rPr>
              <a:t> </a:t>
            </a:r>
            <a:br>
              <a:rPr lang="en-GB" dirty="0">
                <a:solidFill>
                  <a:schemeClr val="bg1">
                    <a:lumMod val="95000"/>
                  </a:schemeClr>
                </a:solidFill>
              </a:rPr>
            </a:br>
            <a:r>
              <a:rPr lang="en-GB" dirty="0">
                <a:solidFill>
                  <a:schemeClr val="bg1">
                    <a:lumMod val="95000"/>
                  </a:schemeClr>
                </a:solidFill>
              </a:rPr>
              <a:t>Scientists on the observation deck high on the ship will be observing seabirds and marine mammals (such as whales, dolphins and sharks) to understand where they live and their behaviours.</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lumMod val="95000"/>
                  </a:schemeClr>
                </a:solidFill>
                <a:latin typeface="Verdana" pitchFamily="34" charset="0"/>
                <a:ea typeface="Verdana" pitchFamily="34" charset="0"/>
              </a:rPr>
              <a:t>What are we investigating?</a:t>
            </a:r>
          </a:p>
        </p:txBody>
      </p:sp>
      <p:sp>
        <p:nvSpPr>
          <p:cNvPr id="3" name="Content Placeholder 2"/>
          <p:cNvSpPr>
            <a:spLocks noGrp="1"/>
          </p:cNvSpPr>
          <p:nvPr>
            <p:ph idx="1"/>
          </p:nvPr>
        </p:nvSpPr>
        <p:spPr>
          <a:xfrm>
            <a:off x="125760" y="1340768"/>
            <a:ext cx="8892480" cy="5256584"/>
          </a:xfrm>
        </p:spPr>
        <p:txBody>
          <a:bodyPr>
            <a:normAutofit fontScale="70000" lnSpcReduction="20000"/>
          </a:bodyPr>
          <a:lstStyle/>
          <a:p>
            <a:pPr>
              <a:buNone/>
            </a:pPr>
            <a:r>
              <a:rPr lang="en-GB" dirty="0">
                <a:solidFill>
                  <a:schemeClr val="bg1">
                    <a:lumMod val="95000"/>
                  </a:schemeClr>
                </a:solidFill>
              </a:rPr>
              <a:t>The science objectives of this voyage are:</a:t>
            </a:r>
          </a:p>
          <a:p>
            <a:r>
              <a:rPr lang="en-GB" b="1" i="1" u="sng" dirty="0">
                <a:solidFill>
                  <a:schemeClr val="bg1">
                    <a:lumMod val="95000"/>
                  </a:schemeClr>
                </a:solidFill>
              </a:rPr>
              <a:t>Mapping the underwater landscapes. </a:t>
            </a:r>
            <a:br>
              <a:rPr lang="en-GB" dirty="0">
                <a:solidFill>
                  <a:schemeClr val="bg1">
                    <a:lumMod val="95000"/>
                  </a:schemeClr>
                </a:solidFill>
              </a:rPr>
            </a:br>
            <a:r>
              <a:rPr lang="en-GB" dirty="0">
                <a:solidFill>
                  <a:schemeClr val="bg1">
                    <a:lumMod val="95000"/>
                  </a:schemeClr>
                </a:solidFill>
              </a:rPr>
              <a:t>Scientists will use special mapping techniques to make 3D maps of underwater volcanoes that have been discovered in the Coral and Tasman Seas. Using rocks that they collect from these sites, scientists want to understand how, why and when these underwater volcanoes formed. </a:t>
            </a:r>
            <a:br>
              <a:rPr lang="en-GB" dirty="0">
                <a:solidFill>
                  <a:schemeClr val="bg1">
                    <a:lumMod val="95000"/>
                  </a:schemeClr>
                </a:solidFill>
              </a:rPr>
            </a:br>
            <a:endParaRPr lang="en-GB" dirty="0">
              <a:solidFill>
                <a:schemeClr val="bg1">
                  <a:lumMod val="95000"/>
                </a:schemeClr>
              </a:solidFill>
            </a:endParaRPr>
          </a:p>
          <a:p>
            <a:r>
              <a:rPr lang="en-GB" b="1" i="1" u="sng" dirty="0">
                <a:solidFill>
                  <a:schemeClr val="bg1">
                    <a:lumMod val="95000"/>
                  </a:schemeClr>
                </a:solidFill>
              </a:rPr>
              <a:t>Why do marine species like living on underwater volcanoes?</a:t>
            </a:r>
            <a:br>
              <a:rPr lang="en-GB" dirty="0">
                <a:solidFill>
                  <a:schemeClr val="bg1">
                    <a:lumMod val="95000"/>
                  </a:schemeClr>
                </a:solidFill>
              </a:rPr>
            </a:br>
            <a:r>
              <a:rPr lang="en-GB" dirty="0">
                <a:solidFill>
                  <a:schemeClr val="bg1">
                    <a:lumMod val="95000"/>
                  </a:schemeClr>
                </a:solidFill>
              </a:rPr>
              <a:t>Maps of the underwater volcanoes will be analysed to understand how different shapes, structures and ‘underwater landscapes’ provide habitats for marine species such as corals and invertebrates.</a:t>
            </a:r>
            <a:br>
              <a:rPr lang="en-GB" dirty="0">
                <a:solidFill>
                  <a:schemeClr val="bg1">
                    <a:lumMod val="95000"/>
                  </a:schemeClr>
                </a:solidFill>
              </a:rPr>
            </a:br>
            <a:endParaRPr lang="en-GB" dirty="0">
              <a:solidFill>
                <a:schemeClr val="bg1">
                  <a:lumMod val="95000"/>
                </a:schemeClr>
              </a:solidFill>
            </a:endParaRPr>
          </a:p>
          <a:p>
            <a:r>
              <a:rPr lang="en-GB" b="1" i="1" u="sng" dirty="0">
                <a:solidFill>
                  <a:schemeClr val="bg1">
                    <a:lumMod val="95000"/>
                  </a:schemeClr>
                </a:solidFill>
              </a:rPr>
              <a:t>Are there more seabirds and marine mammals near these underwater volcanoes than in the surrounding waters?</a:t>
            </a:r>
            <a:br>
              <a:rPr lang="en-GB" dirty="0">
                <a:solidFill>
                  <a:schemeClr val="bg1">
                    <a:lumMod val="95000"/>
                  </a:schemeClr>
                </a:solidFill>
              </a:rPr>
            </a:br>
            <a:r>
              <a:rPr lang="en-GB" dirty="0">
                <a:solidFill>
                  <a:schemeClr val="bg1">
                    <a:lumMod val="95000"/>
                  </a:schemeClr>
                </a:solidFill>
              </a:rPr>
              <a:t>Scientists on the observation deck high on the ship will be observing seabirds and marine mammals (such as whales and dolphins) to understand where they live and their behaviours.</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lumMod val="95000"/>
                  </a:schemeClr>
                </a:solidFill>
                <a:latin typeface="Verdana" pitchFamily="34" charset="0"/>
                <a:ea typeface="Verdana" pitchFamily="34" charset="0"/>
              </a:rPr>
              <a:t>Where are we going?</a:t>
            </a:r>
          </a:p>
        </p:txBody>
      </p:sp>
      <p:pic>
        <p:nvPicPr>
          <p:cNvPr id="10" name="Content Placeholder 9" descr="World Map v1.PNG"/>
          <p:cNvPicPr>
            <a:picLocks noGrp="1" noChangeAspect="1"/>
          </p:cNvPicPr>
          <p:nvPr>
            <p:ph idx="1"/>
          </p:nvPr>
        </p:nvPicPr>
        <p:blipFill>
          <a:blip r:embed="rId3" cstate="print"/>
          <a:stretch>
            <a:fillRect/>
          </a:stretch>
        </p:blipFill>
        <p:spPr>
          <a:xfrm>
            <a:off x="791580" y="1340768"/>
            <a:ext cx="7560840" cy="5177790"/>
          </a:xfrm>
        </p:spPr>
      </p:pic>
      <p:sp>
        <p:nvSpPr>
          <p:cNvPr id="5" name="TextBox 4"/>
          <p:cNvSpPr txBox="1"/>
          <p:nvPr/>
        </p:nvSpPr>
        <p:spPr>
          <a:xfrm>
            <a:off x="971600" y="1844824"/>
            <a:ext cx="792088" cy="307777"/>
          </a:xfrm>
          <a:prstGeom prst="rect">
            <a:avLst/>
          </a:prstGeom>
          <a:solidFill>
            <a:schemeClr val="bg1">
              <a:lumMod val="85000"/>
              <a:alpha val="55000"/>
            </a:schemeClr>
          </a:solidFill>
        </p:spPr>
        <p:txBody>
          <a:bodyPr wrap="square" rtlCol="0">
            <a:spAutoFit/>
          </a:bodyPr>
          <a:lstStyle/>
          <a:p>
            <a:pPr algn="ctr"/>
            <a:r>
              <a:rPr lang="en-GB" sz="1400" b="1" dirty="0">
                <a:latin typeface="Verdana" pitchFamily="34" charset="0"/>
                <a:ea typeface="Verdana" pitchFamily="34" charset="0"/>
              </a:rPr>
              <a:t>UK</a:t>
            </a:r>
          </a:p>
        </p:txBody>
      </p:sp>
      <p:sp>
        <p:nvSpPr>
          <p:cNvPr id="6" name="TextBox 5"/>
          <p:cNvSpPr txBox="1"/>
          <p:nvPr/>
        </p:nvSpPr>
        <p:spPr>
          <a:xfrm>
            <a:off x="7092280" y="5373216"/>
            <a:ext cx="1224136" cy="523220"/>
          </a:xfrm>
          <a:prstGeom prst="rect">
            <a:avLst/>
          </a:prstGeom>
          <a:solidFill>
            <a:schemeClr val="bg1">
              <a:lumMod val="85000"/>
              <a:alpha val="55000"/>
            </a:schemeClr>
          </a:solidFill>
        </p:spPr>
        <p:txBody>
          <a:bodyPr wrap="square" rtlCol="0">
            <a:spAutoFit/>
          </a:bodyPr>
          <a:lstStyle/>
          <a:p>
            <a:pPr algn="ctr"/>
            <a:r>
              <a:rPr lang="en-GB" sz="1400" b="1" dirty="0">
                <a:latin typeface="Verdana" pitchFamily="34" charset="0"/>
                <a:ea typeface="Verdana" pitchFamily="34" charset="0"/>
              </a:rPr>
              <a:t>Coral Sea,</a:t>
            </a:r>
            <a:br>
              <a:rPr lang="en-GB" sz="1400" b="1" dirty="0">
                <a:latin typeface="Verdana" pitchFamily="34" charset="0"/>
                <a:ea typeface="Verdana" pitchFamily="34" charset="0"/>
              </a:rPr>
            </a:br>
            <a:r>
              <a:rPr lang="en-GB" sz="1400" b="1" dirty="0">
                <a:latin typeface="Verdana" pitchFamily="34" charset="0"/>
                <a:ea typeface="Verdana" pitchFamily="34" charset="0"/>
              </a:rPr>
              <a:t>Australia</a:t>
            </a:r>
          </a:p>
        </p:txBody>
      </p:sp>
      <p:sp>
        <p:nvSpPr>
          <p:cNvPr id="12" name="Freeform 11"/>
          <p:cNvSpPr/>
          <p:nvPr/>
        </p:nvSpPr>
        <p:spPr>
          <a:xfrm>
            <a:off x="1547664" y="1772816"/>
            <a:ext cx="6408712" cy="3456384"/>
          </a:xfrm>
          <a:custGeom>
            <a:avLst/>
            <a:gdLst>
              <a:gd name="connsiteX0" fmla="*/ 0 w 7219666"/>
              <a:gd name="connsiteY0" fmla="*/ 0 h 4026090"/>
              <a:gd name="connsiteX1" fmla="*/ 4531057 w 7219666"/>
              <a:gd name="connsiteY1" fmla="*/ 941696 h 4026090"/>
              <a:gd name="connsiteX2" fmla="*/ 7219666 w 7219666"/>
              <a:gd name="connsiteY2" fmla="*/ 4026090 h 4026090"/>
              <a:gd name="connsiteX3" fmla="*/ 7219666 w 7219666"/>
              <a:gd name="connsiteY3" fmla="*/ 4026090 h 4026090"/>
            </a:gdLst>
            <a:ahLst/>
            <a:cxnLst>
              <a:cxn ang="0">
                <a:pos x="connsiteX0" y="connsiteY0"/>
              </a:cxn>
              <a:cxn ang="0">
                <a:pos x="connsiteX1" y="connsiteY1"/>
              </a:cxn>
              <a:cxn ang="0">
                <a:pos x="connsiteX2" y="connsiteY2"/>
              </a:cxn>
              <a:cxn ang="0">
                <a:pos x="connsiteX3" y="connsiteY3"/>
              </a:cxn>
            </a:cxnLst>
            <a:rect l="l" t="t" r="r" b="b"/>
            <a:pathLst>
              <a:path w="7219666" h="4026090">
                <a:moveTo>
                  <a:pt x="0" y="0"/>
                </a:moveTo>
                <a:cubicBezTo>
                  <a:pt x="1663889" y="135340"/>
                  <a:pt x="3327779" y="270681"/>
                  <a:pt x="4531057" y="941696"/>
                </a:cubicBezTo>
                <a:cubicBezTo>
                  <a:pt x="5734335" y="1612711"/>
                  <a:pt x="7219666" y="4026090"/>
                  <a:pt x="7219666" y="4026090"/>
                </a:cubicBezTo>
                <a:lnTo>
                  <a:pt x="7219666" y="4026090"/>
                </a:lnTo>
              </a:path>
            </a:pathLst>
          </a:custGeom>
          <a:ln w="38100">
            <a:solidFill>
              <a:srgbClr val="0032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Oval 7"/>
          <p:cNvSpPr/>
          <p:nvPr/>
        </p:nvSpPr>
        <p:spPr>
          <a:xfrm>
            <a:off x="7884368" y="5157192"/>
            <a:ext cx="144016" cy="144016"/>
          </a:xfrm>
          <a:prstGeom prst="ellipse">
            <a:avLst/>
          </a:prstGeom>
          <a:solidFill>
            <a:srgbClr val="C1004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403648" y="1700808"/>
            <a:ext cx="144016" cy="144016"/>
          </a:xfrm>
          <a:prstGeom prst="ellipse">
            <a:avLst/>
          </a:prstGeom>
          <a:solidFill>
            <a:srgbClr val="C1004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en-GB" dirty="0">
                <a:solidFill>
                  <a:schemeClr val="bg1">
                    <a:lumMod val="95000"/>
                  </a:schemeClr>
                </a:solidFill>
                <a:latin typeface="Verdana" pitchFamily="34" charset="0"/>
                <a:ea typeface="Verdana" pitchFamily="34" charset="0"/>
              </a:rPr>
              <a:t>For this lesson you will need:</a:t>
            </a:r>
          </a:p>
        </p:txBody>
      </p:sp>
      <p:sp>
        <p:nvSpPr>
          <p:cNvPr id="5" name="TextBox 4"/>
          <p:cNvSpPr txBox="1"/>
          <p:nvPr/>
        </p:nvSpPr>
        <p:spPr>
          <a:xfrm>
            <a:off x="1115616" y="1700808"/>
            <a:ext cx="7056784" cy="2308324"/>
          </a:xfrm>
          <a:prstGeom prst="rect">
            <a:avLst/>
          </a:prstGeom>
          <a:noFill/>
        </p:spPr>
        <p:txBody>
          <a:bodyPr wrap="square" rtlCol="0">
            <a:spAutoFit/>
          </a:bodyPr>
          <a:lstStyle/>
          <a:p>
            <a:pPr>
              <a:buFont typeface="Arial" pitchFamily="34" charset="0"/>
              <a:buChar char="•"/>
            </a:pPr>
            <a:r>
              <a:rPr lang="en-GB" sz="4800" dirty="0">
                <a:solidFill>
                  <a:schemeClr val="bg1">
                    <a:lumMod val="95000"/>
                  </a:schemeClr>
                </a:solidFill>
                <a:latin typeface="Verdana" pitchFamily="34" charset="0"/>
                <a:ea typeface="Verdana" pitchFamily="34" charset="0"/>
              </a:rPr>
              <a:t> Ruler</a:t>
            </a:r>
          </a:p>
          <a:p>
            <a:pPr>
              <a:buFont typeface="Arial" pitchFamily="34" charset="0"/>
              <a:buChar char="•"/>
            </a:pPr>
            <a:r>
              <a:rPr lang="en-GB" sz="4800" dirty="0">
                <a:solidFill>
                  <a:schemeClr val="bg1">
                    <a:lumMod val="95000"/>
                  </a:schemeClr>
                </a:solidFill>
                <a:latin typeface="Verdana" pitchFamily="34" charset="0"/>
                <a:ea typeface="Verdana" pitchFamily="34" charset="0"/>
              </a:rPr>
              <a:t> Pencil</a:t>
            </a:r>
          </a:p>
          <a:p>
            <a:endParaRPr lang="en-GB" sz="4800" dirty="0">
              <a:solidFill>
                <a:schemeClr val="bg1">
                  <a:lumMod val="95000"/>
                </a:schemeClr>
              </a:solidFill>
              <a:latin typeface="Verdana" pitchFamily="34" charset="0"/>
              <a:ea typeface="Verdan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GB" sz="3600" dirty="0">
                <a:solidFill>
                  <a:schemeClr val="bg1">
                    <a:lumMod val="95000"/>
                  </a:schemeClr>
                </a:solidFill>
                <a:latin typeface="Verdana" pitchFamily="34" charset="0"/>
                <a:ea typeface="Verdana" pitchFamily="34" charset="0"/>
              </a:rPr>
              <a:t>How do you know where you are at sea if there is nothing around you?</a:t>
            </a:r>
          </a:p>
        </p:txBody>
      </p:sp>
      <p:pic>
        <p:nvPicPr>
          <p:cNvPr id="4" name="Picture 3" descr="CSIRO_ScienceImage_2362_RV_Investigator_port_view.jpg"/>
          <p:cNvPicPr>
            <a:picLocks noChangeAspect="1"/>
          </p:cNvPicPr>
          <p:nvPr/>
        </p:nvPicPr>
        <p:blipFill>
          <a:blip r:embed="rId3" cstate="print"/>
          <a:stretch>
            <a:fillRect/>
          </a:stretch>
        </p:blipFill>
        <p:spPr>
          <a:xfrm>
            <a:off x="1691680" y="1741166"/>
            <a:ext cx="5760640" cy="3920082"/>
          </a:xfrm>
          <a:prstGeom prst="rect">
            <a:avLst/>
          </a:prstGeom>
        </p:spPr>
      </p:pic>
      <p:sp>
        <p:nvSpPr>
          <p:cNvPr id="6" name="Title 1"/>
          <p:cNvSpPr txBox="1">
            <a:spLocks/>
          </p:cNvSpPr>
          <p:nvPr/>
        </p:nvSpPr>
        <p:spPr>
          <a:xfrm>
            <a:off x="457200" y="559836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bg1">
                    <a:lumMod val="95000"/>
                  </a:schemeClr>
                </a:solidFill>
                <a:effectLst/>
                <a:uLnTx/>
                <a:uFillTx/>
                <a:latin typeface="Verdana" pitchFamily="34" charset="0"/>
                <a:ea typeface="Verdana" pitchFamily="34" charset="0"/>
                <a:cs typeface="+mj-cs"/>
              </a:rPr>
              <a:t>Latitude and Longitude!!</a:t>
            </a:r>
          </a:p>
        </p:txBody>
      </p:sp>
      <p:sp>
        <p:nvSpPr>
          <p:cNvPr id="5" name="TextBox 4">
            <a:extLst>
              <a:ext uri="{FF2B5EF4-FFF2-40B4-BE49-F238E27FC236}">
                <a16:creationId xmlns:a16="http://schemas.microsoft.com/office/drawing/2014/main" id="{8ACF148F-AA93-43AF-B1C1-67B6EBE1768A}"/>
              </a:ext>
            </a:extLst>
          </p:cNvPr>
          <p:cNvSpPr txBox="1"/>
          <p:nvPr/>
        </p:nvSpPr>
        <p:spPr>
          <a:xfrm>
            <a:off x="1690192" y="5415027"/>
            <a:ext cx="4669212" cy="246221"/>
          </a:xfrm>
          <a:prstGeom prst="rect">
            <a:avLst/>
          </a:prstGeom>
          <a:noFill/>
        </p:spPr>
        <p:txBody>
          <a:bodyPr wrap="square" rtlCol="0">
            <a:spAutoFit/>
          </a:bodyPr>
          <a:lstStyle/>
          <a:p>
            <a:r>
              <a:rPr lang="en-GB" sz="1000" i="1" dirty="0">
                <a:solidFill>
                  <a:schemeClr val="bg1"/>
                </a:solidFill>
              </a:rPr>
              <a:t>Australia’s R/V Investigator, the ship being used for the research. Image credit: CSIRO</a:t>
            </a:r>
            <a:endParaRPr lang="en-GB" sz="1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110A1F-015C-484A-B4F9-A8B42F351DC4}"/>
              </a:ext>
            </a:extLst>
          </p:cNvPr>
          <p:cNvPicPr>
            <a:picLocks noChangeAspect="1"/>
          </p:cNvPicPr>
          <p:nvPr/>
        </p:nvPicPr>
        <p:blipFill rotWithShape="1">
          <a:blip r:embed="rId3">
            <a:extLst>
              <a:ext uri="{28A0092B-C50C-407E-A947-70E740481C1C}">
                <a14:useLocalDpi xmlns:a14="http://schemas.microsoft.com/office/drawing/2010/main" val="0"/>
              </a:ext>
            </a:extLst>
          </a:blip>
          <a:srcRect l="3516" t="28483" r="2830" b="1300"/>
          <a:stretch/>
        </p:blipFill>
        <p:spPr>
          <a:xfrm>
            <a:off x="147787" y="1772816"/>
            <a:ext cx="5072285" cy="4255446"/>
          </a:xfrm>
          <a:prstGeom prst="rect">
            <a:avLst/>
          </a:prstGeom>
        </p:spPr>
      </p:pic>
      <p:sp>
        <p:nvSpPr>
          <p:cNvPr id="2" name="Title 1"/>
          <p:cNvSpPr>
            <a:spLocks noGrp="1"/>
          </p:cNvSpPr>
          <p:nvPr>
            <p:ph type="title"/>
          </p:nvPr>
        </p:nvSpPr>
        <p:spPr/>
        <p:txBody>
          <a:bodyPr>
            <a:normAutofit/>
          </a:bodyPr>
          <a:lstStyle/>
          <a:p>
            <a:pPr fontAlgn="base"/>
            <a:r>
              <a:rPr lang="en-GB" dirty="0">
                <a:solidFill>
                  <a:schemeClr val="bg1"/>
                </a:solidFill>
                <a:latin typeface="Verdana" pitchFamily="34" charset="0"/>
                <a:ea typeface="Verdana" pitchFamily="34" charset="0"/>
              </a:rPr>
              <a:t>For your GCSEs you must: </a:t>
            </a:r>
            <a:br>
              <a:rPr lang="en-GB" dirty="0">
                <a:solidFill>
                  <a:schemeClr val="bg1"/>
                </a:solidFill>
                <a:latin typeface="Verdana" pitchFamily="34" charset="0"/>
                <a:ea typeface="Verdana" pitchFamily="34" charset="0"/>
              </a:rPr>
            </a:br>
            <a:r>
              <a:rPr lang="en-GB" sz="1800" dirty="0">
                <a:solidFill>
                  <a:schemeClr val="bg1"/>
                </a:solidFill>
                <a:latin typeface="Verdana" pitchFamily="34" charset="0"/>
                <a:ea typeface="Verdana" pitchFamily="34" charset="0"/>
              </a:rPr>
              <a:t>“</a:t>
            </a:r>
            <a:r>
              <a:rPr lang="en-GB" sz="2400" dirty="0">
                <a:solidFill>
                  <a:schemeClr val="bg1"/>
                </a:solidFill>
                <a:latin typeface="Verdana" pitchFamily="34" charset="0"/>
                <a:ea typeface="Verdana" pitchFamily="34" charset="0"/>
              </a:rPr>
              <a:t>use and understand latitude and longitude</a:t>
            </a:r>
            <a:r>
              <a:rPr lang="en-GB" sz="1800" dirty="0">
                <a:solidFill>
                  <a:schemeClr val="bg1"/>
                </a:solidFill>
                <a:latin typeface="Verdana" pitchFamily="34" charset="0"/>
                <a:ea typeface="Verdana" pitchFamily="34" charset="0"/>
              </a:rPr>
              <a:t>”</a:t>
            </a:r>
            <a:endParaRPr lang="en-GB" dirty="0">
              <a:solidFill>
                <a:schemeClr val="bg1">
                  <a:lumMod val="95000"/>
                </a:schemeClr>
              </a:solidFill>
              <a:latin typeface="Verdana" pitchFamily="34" charset="0"/>
              <a:ea typeface="Verdana" pitchFamily="34" charset="0"/>
            </a:endParaRPr>
          </a:p>
        </p:txBody>
      </p:sp>
      <p:sp>
        <p:nvSpPr>
          <p:cNvPr id="8" name="TextBox 7"/>
          <p:cNvSpPr txBox="1"/>
          <p:nvPr/>
        </p:nvSpPr>
        <p:spPr>
          <a:xfrm>
            <a:off x="1097559" y="4725144"/>
            <a:ext cx="1152128" cy="307777"/>
          </a:xfrm>
          <a:prstGeom prst="rect">
            <a:avLst/>
          </a:prstGeom>
          <a:solidFill>
            <a:schemeClr val="bg1">
              <a:lumMod val="85000"/>
              <a:alpha val="55000"/>
            </a:schemeClr>
          </a:solidFill>
        </p:spPr>
        <p:txBody>
          <a:bodyPr wrap="square" rtlCol="0">
            <a:spAutoFit/>
          </a:bodyPr>
          <a:lstStyle/>
          <a:p>
            <a:pPr algn="ctr"/>
            <a:r>
              <a:rPr lang="en-GB" sz="1400" b="1" dirty="0">
                <a:latin typeface="Verdana" pitchFamily="34" charset="0"/>
                <a:ea typeface="Verdana" pitchFamily="34" charset="0"/>
              </a:rPr>
              <a:t>Brisbane</a:t>
            </a:r>
          </a:p>
        </p:txBody>
      </p:sp>
      <p:cxnSp>
        <p:nvCxnSpPr>
          <p:cNvPr id="10" name="Straight Connector 9"/>
          <p:cNvCxnSpPr>
            <a:cxnSpLocks/>
          </p:cNvCxnSpPr>
          <p:nvPr/>
        </p:nvCxnSpPr>
        <p:spPr>
          <a:xfrm>
            <a:off x="2321695" y="1772816"/>
            <a:ext cx="0" cy="4255446"/>
          </a:xfrm>
          <a:prstGeom prst="line">
            <a:avLst/>
          </a:prstGeom>
          <a:ln w="28575">
            <a:solidFill>
              <a:srgbClr val="C1004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147787" y="5013176"/>
            <a:ext cx="5072285" cy="0"/>
          </a:xfrm>
          <a:prstGeom prst="line">
            <a:avLst/>
          </a:prstGeom>
          <a:ln w="28575">
            <a:solidFill>
              <a:srgbClr val="C10043"/>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249687" y="4941168"/>
            <a:ext cx="144016" cy="144016"/>
          </a:xfrm>
          <a:prstGeom prst="ellipse">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Table 13"/>
          <p:cNvGraphicFramePr>
            <a:graphicFrameLocks noGrp="1"/>
          </p:cNvGraphicFramePr>
          <p:nvPr>
            <p:extLst>
              <p:ext uri="{D42A27DB-BD31-4B8C-83A1-F6EECF244321}">
                <p14:modId xmlns:p14="http://schemas.microsoft.com/office/powerpoint/2010/main" val="2038124467"/>
              </p:ext>
            </p:extLst>
          </p:nvPr>
        </p:nvGraphicFramePr>
        <p:xfrm>
          <a:off x="5341937" y="2712595"/>
          <a:ext cx="3672408" cy="1432809"/>
        </p:xfrm>
        <a:graphic>
          <a:graphicData uri="http://schemas.openxmlformats.org/drawingml/2006/table">
            <a:tbl>
              <a:tblPr firstRow="1" bandRow="1">
                <a:tableStyleId>{5C22544A-7EE6-4342-B048-85BDC9FD1C3A}</a:tableStyleId>
              </a:tblPr>
              <a:tblGrid>
                <a:gridCol w="1836204">
                  <a:extLst>
                    <a:ext uri="{9D8B030D-6E8A-4147-A177-3AD203B41FA5}">
                      <a16:colId xmlns:a16="http://schemas.microsoft.com/office/drawing/2014/main" val="20000"/>
                    </a:ext>
                  </a:extLst>
                </a:gridCol>
                <a:gridCol w="1836204">
                  <a:extLst>
                    <a:ext uri="{9D8B030D-6E8A-4147-A177-3AD203B41FA5}">
                      <a16:colId xmlns:a16="http://schemas.microsoft.com/office/drawing/2014/main" val="20001"/>
                    </a:ext>
                  </a:extLst>
                </a:gridCol>
              </a:tblGrid>
              <a:tr h="477603">
                <a:tc gridSpan="2">
                  <a:txBody>
                    <a:bodyPr/>
                    <a:lstStyle/>
                    <a:p>
                      <a:r>
                        <a:rPr lang="en-GB" dirty="0"/>
                        <a:t>Brisbane Location</a:t>
                      </a:r>
                    </a:p>
                  </a:txBody>
                  <a:tcPr/>
                </a:tc>
                <a:tc hMerge="1">
                  <a:txBody>
                    <a:bodyPr/>
                    <a:lstStyle/>
                    <a:p>
                      <a:endParaRPr lang="en-GB" dirty="0"/>
                    </a:p>
                  </a:txBody>
                  <a:tcPr/>
                </a:tc>
                <a:extLst>
                  <a:ext uri="{0D108BD9-81ED-4DB2-BD59-A6C34878D82A}">
                    <a16:rowId xmlns:a16="http://schemas.microsoft.com/office/drawing/2014/main" val="10000"/>
                  </a:ext>
                </a:extLst>
              </a:tr>
              <a:tr h="477603">
                <a:tc>
                  <a:txBody>
                    <a:bodyPr/>
                    <a:lstStyle/>
                    <a:p>
                      <a:pPr algn="l"/>
                      <a:r>
                        <a:rPr lang="en-GB" dirty="0"/>
                        <a:t>Latitude (N/S)</a:t>
                      </a:r>
                    </a:p>
                  </a:txBody>
                  <a:tcPr marL="47625" marR="47625" marT="47625" marB="47625" anchor="ctr"/>
                </a:tc>
                <a:tc>
                  <a:txBody>
                    <a:bodyPr/>
                    <a:lstStyle/>
                    <a:p>
                      <a:pPr algn="l"/>
                      <a:r>
                        <a:rPr lang="en-GB" dirty="0"/>
                        <a:t>27</a:t>
                      </a:r>
                      <a:r>
                        <a:rPr lang="en-GB" baseline="30000" dirty="0"/>
                        <a:t>o</a:t>
                      </a:r>
                      <a:r>
                        <a:rPr lang="en-GB" dirty="0"/>
                        <a:t> S</a:t>
                      </a:r>
                    </a:p>
                  </a:txBody>
                  <a:tcPr marL="47625" marR="47625" marT="47625" marB="47625" anchor="ctr"/>
                </a:tc>
                <a:extLst>
                  <a:ext uri="{0D108BD9-81ED-4DB2-BD59-A6C34878D82A}">
                    <a16:rowId xmlns:a16="http://schemas.microsoft.com/office/drawing/2014/main" val="10001"/>
                  </a:ext>
                </a:extLst>
              </a:tr>
              <a:tr h="477603">
                <a:tc>
                  <a:txBody>
                    <a:bodyPr/>
                    <a:lstStyle/>
                    <a:p>
                      <a:pPr algn="l"/>
                      <a:r>
                        <a:rPr lang="en-GB" dirty="0"/>
                        <a:t>Longitude (E/W)</a:t>
                      </a:r>
                    </a:p>
                  </a:txBody>
                  <a:tcPr marL="47625" marR="47625" marT="47625" marB="47625" anchor="ctr"/>
                </a:tc>
                <a:tc>
                  <a:txBody>
                    <a:bodyPr/>
                    <a:lstStyle/>
                    <a:p>
                      <a:pPr algn="l"/>
                      <a:r>
                        <a:rPr lang="en-GB" dirty="0"/>
                        <a:t>153</a:t>
                      </a:r>
                      <a:r>
                        <a:rPr lang="en-GB" baseline="30000" dirty="0"/>
                        <a:t>o</a:t>
                      </a:r>
                      <a:r>
                        <a:rPr lang="en-GB" dirty="0"/>
                        <a:t> E</a:t>
                      </a:r>
                    </a:p>
                  </a:txBody>
                  <a:tcPr marL="47625" marR="47625" marT="47625" marB="47625"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lines of latitu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1052736"/>
            <a:ext cx="5858315" cy="55404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87824" y="1772816"/>
            <a:ext cx="1286315" cy="50833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987824" y="2492896"/>
            <a:ext cx="1070292" cy="53572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738363" y="988721"/>
            <a:ext cx="1070292" cy="53572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969888" y="3554932"/>
            <a:ext cx="1070292" cy="53572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3051234" y="4557724"/>
            <a:ext cx="1070292" cy="62855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070387" y="5385487"/>
            <a:ext cx="1491783" cy="53572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644414" y="6021288"/>
            <a:ext cx="1272080" cy="52570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692696"/>
            <a:ext cx="1011707" cy="104133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11838" y="743912"/>
            <a:ext cx="1658744" cy="1572489"/>
          </a:xfrm>
          <a:prstGeom prst="rect">
            <a:avLst/>
          </a:prstGeom>
        </p:spPr>
      </p:pic>
      <p:sp>
        <p:nvSpPr>
          <p:cNvPr id="14" name="Rectangle 13"/>
          <p:cNvSpPr/>
          <p:nvPr/>
        </p:nvSpPr>
        <p:spPr>
          <a:xfrm>
            <a:off x="179512" y="908720"/>
            <a:ext cx="2771800" cy="284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solidFill>
                <a:latin typeface="Verdana" pitchFamily="34" charset="0"/>
                <a:ea typeface="Verdana" pitchFamily="34" charset="0"/>
              </a:rPr>
              <a:t>Task: Can you label any of the lines of latitude on the diagram? </a:t>
            </a:r>
          </a:p>
        </p:txBody>
      </p:sp>
      <p:sp>
        <p:nvSpPr>
          <p:cNvPr id="15" name="TextBox 14"/>
          <p:cNvSpPr txBox="1"/>
          <p:nvPr/>
        </p:nvSpPr>
        <p:spPr>
          <a:xfrm>
            <a:off x="0" y="0"/>
            <a:ext cx="9144000" cy="708025"/>
          </a:xfrm>
          <a:prstGeom prst="rect">
            <a:avLst/>
          </a:prstGeom>
          <a:solidFill>
            <a:srgbClr val="C10043"/>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eaLnBrk="1" hangingPunct="1">
              <a:defRPr/>
            </a:pPr>
            <a:r>
              <a:rPr lang="en-US" sz="4000" dirty="0">
                <a:latin typeface="Verdana" pitchFamily="34" charset="0"/>
                <a:ea typeface="Verdana" pitchFamily="34" charset="0"/>
              </a:rPr>
              <a:t>Warm up task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1672</TotalTime>
  <Words>1764</Words>
  <Application>Microsoft Office PowerPoint</Application>
  <PresentationFormat>On-screen Show (4:3)</PresentationFormat>
  <Paragraphs>234</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Comic Sans MS</vt:lpstr>
      <vt:lpstr>Verdana</vt:lpstr>
      <vt:lpstr>Office Theme</vt:lpstr>
      <vt:lpstr>PowerPoint Presentation</vt:lpstr>
      <vt:lpstr>PowerPoint Presentation</vt:lpstr>
      <vt:lpstr>What are we investigating?</vt:lpstr>
      <vt:lpstr>What are we investigating?</vt:lpstr>
      <vt:lpstr>Where are we going?</vt:lpstr>
      <vt:lpstr>For this lesson you will need:</vt:lpstr>
      <vt:lpstr>How do you know where you are at sea if there is nothing around you?</vt:lpstr>
      <vt:lpstr>For your GCSEs you must:  “use and understand latitude and longitude”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Spot Dynamics in the  Coral Sea</dc:title>
  <dc:creator>Sam brear</dc:creator>
  <cp:lastModifiedBy>Sam brear</cp:lastModifiedBy>
  <cp:revision>122</cp:revision>
  <dcterms:created xsi:type="dcterms:W3CDTF">2019-08-21T16:28:21Z</dcterms:created>
  <dcterms:modified xsi:type="dcterms:W3CDTF">2020-06-02T13:30:36Z</dcterms:modified>
</cp:coreProperties>
</file>