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0" r:id="rId2"/>
    <p:sldId id="256" r:id="rId3"/>
    <p:sldId id="259" r:id="rId4"/>
    <p:sldId id="311" r:id="rId5"/>
    <p:sldId id="312" r:id="rId6"/>
    <p:sldId id="258" r:id="rId7"/>
    <p:sldId id="272" r:id="rId8"/>
    <p:sldId id="295" r:id="rId9"/>
    <p:sldId id="293" r:id="rId10"/>
    <p:sldId id="296" r:id="rId11"/>
    <p:sldId id="299" r:id="rId12"/>
    <p:sldId id="300" r:id="rId13"/>
    <p:sldId id="301" r:id="rId14"/>
    <p:sldId id="294" r:id="rId15"/>
    <p:sldId id="297" r:id="rId16"/>
    <p:sldId id="298" r:id="rId17"/>
    <p:sldId id="302" r:id="rId18"/>
    <p:sldId id="283" r:id="rId19"/>
    <p:sldId id="304" r:id="rId20"/>
    <p:sldId id="306" r:id="rId21"/>
    <p:sldId id="305" r:id="rId22"/>
    <p:sldId id="307" r:id="rId23"/>
    <p:sldId id="308" r:id="rId24"/>
    <p:sldId id="30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43"/>
    <a:srgbClr val="003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6" autoAdjust="0"/>
    <p:restoredTop sz="91012" autoAdjust="0"/>
  </p:normalViewPr>
  <p:slideViewPr>
    <p:cSldViewPr>
      <p:cViewPr varScale="1">
        <p:scale>
          <a:sx n="77" d="100"/>
          <a:sy n="77" d="100"/>
        </p:scale>
        <p:origin x="11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2EF06-E226-4369-A7B7-839390A79AF6}" type="datetimeFigureOut">
              <a:rPr lang="en-GB" smtClean="0"/>
              <a:pPr/>
              <a:t>02/06/2020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1ECEA-4509-49EF-8F02-ACDA0F3FA7B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Top left: Bathymetry map created using multibeam sonar. Background chart Australian Hydrographic Office Chart AUS00612P2.</a:t>
            </a:r>
            <a:br>
              <a:rPr lang="en-GB" dirty="0"/>
            </a:br>
            <a:r>
              <a:rPr lang="en-GB" sz="1200" b="0" i="0" kern="1200" dirty="0">
                <a:solidFill>
                  <a:schemeClr val="tx1"/>
                </a:solidFill>
                <a:effectLst/>
                <a:latin typeface="+mn-lt"/>
                <a:ea typeface="+mn-ea"/>
                <a:cs typeface="+mn-cs"/>
              </a:rPr>
              <a:t>Top middle: Dredge being unloaded by CIR James Hogg.</a:t>
            </a:r>
            <a:br>
              <a:rPr lang="en-GB" dirty="0"/>
            </a:br>
            <a:r>
              <a:rPr lang="en-GB" sz="1200" b="0" i="0" kern="1200" dirty="0">
                <a:solidFill>
                  <a:schemeClr val="tx1"/>
                </a:solidFill>
                <a:effectLst/>
                <a:latin typeface="+mn-lt"/>
                <a:ea typeface="+mn-ea"/>
                <a:cs typeface="+mn-cs"/>
              </a:rPr>
              <a:t>Top right: Sampled rocks on deck.</a:t>
            </a:r>
            <a:br>
              <a:rPr lang="en-GB" dirty="0"/>
            </a:br>
            <a:r>
              <a:rPr lang="en-GB" sz="1200" b="0" i="0" kern="1200" dirty="0">
                <a:solidFill>
                  <a:schemeClr val="tx1"/>
                </a:solidFill>
                <a:effectLst/>
                <a:latin typeface="+mn-lt"/>
                <a:ea typeface="+mn-ea"/>
                <a:cs typeface="+mn-cs"/>
              </a:rPr>
              <a:t>Bottom left: Scientists describing the rocks.</a:t>
            </a:r>
            <a:br>
              <a:rPr lang="en-GB" dirty="0"/>
            </a:br>
            <a:r>
              <a:rPr lang="en-GB" sz="1200" b="0" i="0" kern="1200" dirty="0">
                <a:solidFill>
                  <a:schemeClr val="tx1"/>
                </a:solidFill>
                <a:effectLst/>
                <a:latin typeface="+mn-lt"/>
                <a:ea typeface="+mn-ea"/>
                <a:cs typeface="+mn-cs"/>
              </a:rPr>
              <a:t>Bottom right: Educator on Board Jamie Menzies photographing rock samples.</a:t>
            </a:r>
            <a:endParaRPr lang="en-GB" dirty="0"/>
          </a:p>
          <a:p>
            <a:endParaRPr lang="en-GB"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2</a:t>
            </a:fld>
            <a:endParaRPr lang="en-GB"/>
          </a:p>
        </p:txBody>
      </p:sp>
    </p:spTree>
    <p:extLst>
      <p:ext uri="{BB962C8B-B14F-4D97-AF65-F5344CB8AC3E}">
        <p14:creationId xmlns:p14="http://schemas.microsoft.com/office/powerpoint/2010/main" val="234553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a:t>
            </a:r>
            <a:r>
              <a:rPr lang="en-GB" baseline="0" dirty="0"/>
              <a:t>s unlikely to have got the exact numbers, leading into estimation.</a:t>
            </a:r>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r>
              <a:rPr lang="en-US" baseline="0" dirty="0"/>
              <a:t> in attached file if the link does not work.</a:t>
            </a:r>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18</a:t>
            </a:fld>
            <a:endParaRPr lang="en-GB"/>
          </a:p>
        </p:txBody>
      </p:sp>
    </p:spTree>
    <p:extLst>
      <p:ext uri="{BB962C8B-B14F-4D97-AF65-F5344CB8AC3E}">
        <p14:creationId xmlns:p14="http://schemas.microsoft.com/office/powerpoint/2010/main" val="374154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19</a:t>
            </a:fld>
            <a:endParaRPr lang="en-GB"/>
          </a:p>
        </p:txBody>
      </p:sp>
    </p:spTree>
    <p:extLst>
      <p:ext uri="{BB962C8B-B14F-4D97-AF65-F5344CB8AC3E}">
        <p14:creationId xmlns:p14="http://schemas.microsoft.com/office/powerpoint/2010/main" val="340255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simplest way of generating</a:t>
            </a:r>
            <a:r>
              <a:rPr lang="en-GB" baseline="0" dirty="0"/>
              <a:t> an estimate.</a:t>
            </a:r>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21</a:t>
            </a:fld>
            <a:endParaRPr lang="en-GB"/>
          </a:p>
        </p:txBody>
      </p:sp>
    </p:spTree>
    <p:extLst>
      <p:ext uri="{BB962C8B-B14F-4D97-AF65-F5344CB8AC3E}">
        <p14:creationId xmlns:p14="http://schemas.microsoft.com/office/powerpoint/2010/main" val="19734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3</a:t>
            </a:fld>
            <a:endParaRPr lang="en-GB"/>
          </a:p>
        </p:txBody>
      </p:sp>
    </p:spTree>
    <p:extLst>
      <p:ext uri="{BB962C8B-B14F-4D97-AF65-F5344CB8AC3E}">
        <p14:creationId xmlns:p14="http://schemas.microsoft.com/office/powerpoint/2010/main" val="91877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22</a:t>
            </a:fld>
            <a:endParaRPr lang="en-GB"/>
          </a:p>
        </p:txBody>
      </p:sp>
    </p:spTree>
    <p:extLst>
      <p:ext uri="{BB962C8B-B14F-4D97-AF65-F5344CB8AC3E}">
        <p14:creationId xmlns:p14="http://schemas.microsoft.com/office/powerpoint/2010/main" val="274090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More</a:t>
            </a:r>
            <a:r>
              <a:rPr lang="en-GB" baseline="0" dirty="0"/>
              <a:t> reliable ways – counting the  number of dolphins in more squares and then finding the average number of dolphins per square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altLang="en-US" dirty="0"/>
          </a:p>
        </p:txBody>
      </p:sp>
      <p:sp>
        <p:nvSpPr>
          <p:cNvPr id="22532" name="Slide Number Placeholder 3"/>
          <p:cNvSpPr>
            <a:spLocks noGrp="1"/>
          </p:cNvSpPr>
          <p:nvPr>
            <p:ph type="sldNum" sz="quarter" idx="5"/>
          </p:nvPr>
        </p:nvSpPr>
        <p:spPr>
          <a:noFill/>
        </p:spPr>
        <p:txBody>
          <a:bodyPr/>
          <a:lstStyle/>
          <a:p>
            <a:fld id="{9AA66664-9EC8-4D39-B2D9-EAE8E0EE642D}" type="slidenum">
              <a:rPr lang="en-US" altLang="en-US"/>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simpler explanation.</a:t>
            </a:r>
          </a:p>
        </p:txBody>
      </p:sp>
      <p:sp>
        <p:nvSpPr>
          <p:cNvPr id="4" name="Slide Number Placeholder 3"/>
          <p:cNvSpPr>
            <a:spLocks noGrp="1"/>
          </p:cNvSpPr>
          <p:nvPr>
            <p:ph type="sldNum" sz="quarter" idx="5"/>
          </p:nvPr>
        </p:nvSpPr>
        <p:spPr/>
        <p:txBody>
          <a:bodyPr/>
          <a:lstStyle/>
          <a:p>
            <a:fld id="{D561ECEA-4509-49EF-8F02-ACDA0F3FA7BC}" type="slidenum">
              <a:rPr lang="en-GB" smtClean="0"/>
              <a:pPr/>
              <a:t>4</a:t>
            </a:fld>
            <a:endParaRPr lang="en-GB"/>
          </a:p>
        </p:txBody>
      </p:sp>
    </p:spTree>
    <p:extLst>
      <p:ext uri="{BB962C8B-B14F-4D97-AF65-F5344CB8AC3E}">
        <p14:creationId xmlns:p14="http://schemas.microsoft.com/office/powerpoint/2010/main" val="149735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5</a:t>
            </a:fld>
            <a:endParaRPr lang="en-GB"/>
          </a:p>
        </p:txBody>
      </p:sp>
    </p:spTree>
    <p:extLst>
      <p:ext uri="{BB962C8B-B14F-4D97-AF65-F5344CB8AC3E}">
        <p14:creationId xmlns:p14="http://schemas.microsoft.com/office/powerpoint/2010/main" val="260148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61ECEA-4509-49EF-8F02-ACDA0F3FA7BC}"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Student</a:t>
            </a:r>
            <a:r>
              <a:rPr lang="en-GB" baseline="0" dirty="0"/>
              <a:t>s unlikely to have got the exact numbers, leading into estimation.</a:t>
            </a:r>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25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1A96F-531D-4B42-97AF-120FA6B518A8}" type="datetimeFigureOut">
              <a:rPr lang="en-GB" smtClean="0"/>
              <a:pPr/>
              <a:t>02/06/2020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6DADA-D4FC-435E-AE21-BB556799FC9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lkalnins/Documents/Work/Tasmantids/Investigator2019/EducatorOnBoard/TeachingMaterialsSam/Version2/Lesson%204%20-%20Estimation/Southern%20Right%20Whale%20Dolphin%20(Vid%20Credit%20CSIRO).mp4" TargetMode="External"/><Relationship Id="rId1" Type="http://schemas.microsoft.com/office/2007/relationships/media" Target="file:////Users/lkalnins/Documents/Work/Tasmantids/Investigator2019/EducatorOnBoard/TeachingMaterialsSam/Version2/Lesson%204%20-%20Estimation/Southern%20Right%20Whale%20Dolphin%20(Vid%20Credit%20CSIRO).mp4" TargetMode="External"/><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rc-logo.eps.png"/>
          <p:cNvPicPr>
            <a:picLocks noChangeAspect="1"/>
          </p:cNvPicPr>
          <p:nvPr/>
        </p:nvPicPr>
        <p:blipFill>
          <a:blip r:embed="rId2" cstate="print"/>
          <a:stretch>
            <a:fillRect/>
          </a:stretch>
        </p:blipFill>
        <p:spPr>
          <a:xfrm>
            <a:off x="7596336" y="5805264"/>
            <a:ext cx="1300002" cy="905941"/>
          </a:xfrm>
          <a:prstGeom prst="rect">
            <a:avLst/>
          </a:prstGeom>
        </p:spPr>
      </p:pic>
      <p:sp>
        <p:nvSpPr>
          <p:cNvPr id="11" name="Title 1"/>
          <p:cNvSpPr txBox="1">
            <a:spLocks/>
          </p:cNvSpPr>
          <p:nvPr/>
        </p:nvSpPr>
        <p:spPr>
          <a:xfrm>
            <a:off x="469776" y="332656"/>
            <a:ext cx="8204448" cy="5688632"/>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dirty="0">
                <a:solidFill>
                  <a:schemeClr val="bg1">
                    <a:lumMod val="95000"/>
                  </a:schemeClr>
                </a:solidFill>
                <a:latin typeface="Verdana" pitchFamily="34" charset="0"/>
                <a:ea typeface="Verdana" pitchFamily="34" charset="0"/>
                <a:cs typeface="+mj-cs"/>
              </a:rPr>
              <a:t>Introduction for educators.</a:t>
            </a:r>
            <a:br>
              <a:rPr lang="en-GB" sz="4000" dirty="0">
                <a:solidFill>
                  <a:schemeClr val="bg1">
                    <a:lumMod val="95000"/>
                  </a:schemeClr>
                </a:solidFill>
                <a:latin typeface="Verdana" pitchFamily="34" charset="0"/>
                <a:ea typeface="Verdana" pitchFamily="34" charset="0"/>
                <a:cs typeface="+mj-cs"/>
              </a:rPr>
            </a:br>
            <a:endParaRPr lang="en-GB" dirty="0">
              <a:solidFill>
                <a:schemeClr val="bg1">
                  <a:lumMod val="95000"/>
                </a:schemeClr>
              </a:solidFill>
              <a:latin typeface="Verdana" pitchFamily="34" charset="0"/>
              <a:ea typeface="Verdana" pitchFamily="34" charset="0"/>
              <a:cs typeface="+mj-cs"/>
            </a:endParaRPr>
          </a:p>
          <a:p>
            <a:pPr lvl="0" algn="ctr">
              <a:spcBef>
                <a:spcPct val="0"/>
              </a:spcBef>
              <a:defRPr/>
            </a:pPr>
            <a:r>
              <a:rPr lang="en-GB" sz="1600" dirty="0">
                <a:solidFill>
                  <a:schemeClr val="bg1">
                    <a:lumMod val="95000"/>
                  </a:schemeClr>
                </a:solidFill>
                <a:latin typeface="Verdana" pitchFamily="34" charset="0"/>
                <a:ea typeface="Verdana" pitchFamily="34" charset="0"/>
                <a:cs typeface="+mj-cs"/>
              </a:rPr>
              <a:t>The objective of this lesson is for students to apply their knowledge of estimation to an investigation of dolphin populations.</a:t>
            </a:r>
          </a:p>
          <a:p>
            <a:pPr lvl="0" algn="ctr">
              <a:spcBef>
                <a:spcPct val="0"/>
              </a:spcBef>
              <a:defRPr/>
            </a:pPr>
            <a:endParaRPr lang="en-GB" sz="1600" dirty="0">
              <a:solidFill>
                <a:schemeClr val="bg1">
                  <a:lumMod val="95000"/>
                </a:schemeClr>
              </a:solidFill>
              <a:latin typeface="Verdana" pitchFamily="34" charset="0"/>
              <a:ea typeface="Verdana" pitchFamily="34" charset="0"/>
              <a:cs typeface="+mj-cs"/>
            </a:endParaRPr>
          </a:p>
          <a:p>
            <a:pPr lvl="0" algn="ctr">
              <a:spcBef>
                <a:spcPct val="0"/>
              </a:spcBef>
              <a:defRPr/>
            </a:pPr>
            <a:r>
              <a:rPr lang="en-GB" sz="1600" dirty="0">
                <a:solidFill>
                  <a:schemeClr val="bg1">
                    <a:lumMod val="95000"/>
                  </a:schemeClr>
                </a:solidFill>
                <a:latin typeface="Verdana" pitchFamily="34" charset="0"/>
                <a:ea typeface="Verdana" pitchFamily="34" charset="0"/>
                <a:cs typeface="+mj-cs"/>
              </a:rPr>
              <a:t>This is lesson is aimed at the UK national curriculum, which dictates that estimates should always be rounded to one significant figure.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Introductions to the objectives of the research voyage associated with this series of lessons can be seen on slides 3 and 4. These slides describe the same objectives but targeted at different levels of reader.</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Answers for the activities can be found on the slides towards the end of this presentation.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These lessons have all been tested in a UK secondary school setting. However, any feedback or reviews are warmly received.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13" name="Content Placeholder 10" descr="CSIRO_Logo.svg.png"/>
          <p:cNvPicPr>
            <a:picLocks noChangeAspect="1"/>
          </p:cNvPicPr>
          <p:nvPr/>
        </p:nvPicPr>
        <p:blipFill>
          <a:blip r:embed="rId3" cstate="print"/>
          <a:stretch>
            <a:fillRect/>
          </a:stretch>
        </p:blipFill>
        <p:spPr>
          <a:xfrm>
            <a:off x="251520" y="5805264"/>
            <a:ext cx="864096" cy="864096"/>
          </a:xfrm>
          <a:prstGeom prst="rect">
            <a:avLst/>
          </a:prstGeom>
        </p:spPr>
      </p:pic>
      <p:pic>
        <p:nvPicPr>
          <p:cNvPr id="14" name="Picture 13" descr="GeoSciences logo.png"/>
          <p:cNvPicPr>
            <a:picLocks noChangeAspect="1"/>
          </p:cNvPicPr>
          <p:nvPr/>
        </p:nvPicPr>
        <p:blipFill>
          <a:blip r:embed="rId4" cstate="print"/>
          <a:stretch>
            <a:fillRect/>
          </a:stretch>
        </p:blipFill>
        <p:spPr>
          <a:xfrm>
            <a:off x="3398143" y="6129939"/>
            <a:ext cx="2347714" cy="536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63688" y="1196752"/>
            <a:ext cx="5508104"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Whale Shark</a:t>
            </a:r>
            <a:b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length: 14.2m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aseline="0" dirty="0">
                <a:solidFill>
                  <a:schemeClr val="bg1">
                    <a:lumMod val="95000"/>
                  </a:schemeClr>
                </a:solidFill>
                <a:latin typeface="Verdana" pitchFamily="34" charset="0"/>
                <a:ea typeface="Verdana" pitchFamily="34" charset="0"/>
                <a:cs typeface="+mj-cs"/>
              </a:rPr>
              <a:t>Average</a:t>
            </a:r>
            <a:r>
              <a:rPr lang="en-GB" sz="2400" dirty="0">
                <a:solidFill>
                  <a:schemeClr val="bg1">
                    <a:lumMod val="95000"/>
                  </a:schemeClr>
                </a:solidFill>
                <a:latin typeface="Verdana" pitchFamily="34" charset="0"/>
                <a:ea typeface="Verdana" pitchFamily="34" charset="0"/>
                <a:cs typeface="+mj-cs"/>
              </a:rPr>
              <a:t> w</a:t>
            </a:r>
            <a:r>
              <a:rPr lang="en-GB" sz="2400" baseline="0" dirty="0">
                <a:solidFill>
                  <a:schemeClr val="bg1">
                    <a:lumMod val="95000"/>
                  </a:schemeClr>
                </a:solidFill>
                <a:latin typeface="Verdana" pitchFamily="34" charset="0"/>
                <a:ea typeface="Verdana" pitchFamily="34" charset="0"/>
                <a:cs typeface="+mj-cs"/>
              </a:rPr>
              <a:t>eight: 13.2 tonnes</a:t>
            </a:r>
            <a:endPar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9" name="Picture 8" descr="Whale Sharks.jpg"/>
          <p:cNvPicPr>
            <a:picLocks noChangeAspect="1"/>
          </p:cNvPicPr>
          <p:nvPr/>
        </p:nvPicPr>
        <p:blipFill>
          <a:blip r:embed="rId3" cstate="print"/>
          <a:srcRect l="35524" t="29503" r="14613" b="16240"/>
          <a:stretch>
            <a:fillRect/>
          </a:stretch>
        </p:blipFill>
        <p:spPr>
          <a:xfrm>
            <a:off x="1835696" y="2564903"/>
            <a:ext cx="5256584" cy="3815263"/>
          </a:xfrm>
          <a:prstGeom prst="rect">
            <a:avLst/>
          </a:prstGeom>
        </p:spPr>
      </p:pic>
      <p:sp>
        <p:nvSpPr>
          <p:cNvPr id="10" name="Title 1"/>
          <p:cNvSpPr txBox="1">
            <a:spLocks/>
          </p:cNvSpPr>
          <p:nvPr/>
        </p:nvSpPr>
        <p:spPr>
          <a:xfrm>
            <a:off x="2771800" y="6309320"/>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a:solidFill>
                  <a:schemeClr val="bg1"/>
                </a:solidFill>
              </a:rPr>
              <a:t>Eric </a:t>
            </a:r>
            <a:r>
              <a:rPr lang="en-GB" sz="1000" dirty="0" err="1">
                <a:solidFill>
                  <a:schemeClr val="bg1"/>
                </a:solidFill>
              </a:rPr>
              <a:t>Woehler</a:t>
            </a:r>
            <a:r>
              <a:rPr lang="en-GB" sz="1000" dirty="0">
                <a:solidFill>
                  <a:schemeClr val="bg1"/>
                </a:solidFill>
              </a:rPr>
              <a:t>/</a:t>
            </a:r>
            <a:r>
              <a:rPr lang="en-GB" sz="1000" dirty="0" err="1">
                <a:solidFill>
                  <a:schemeClr val="bg1"/>
                </a:solidFill>
              </a:rPr>
              <a:t>Huw</a:t>
            </a:r>
            <a:r>
              <a:rPr lang="en-GB" sz="1000" dirty="0">
                <a:solidFill>
                  <a:schemeClr val="bg1"/>
                </a:solidFill>
              </a:rPr>
              <a:t> Morgan</a:t>
            </a:r>
            <a:endParaRPr kumimoji="0" lang="en-GB" sz="1000" b="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12" name="Title 1"/>
          <p:cNvSpPr txBox="1">
            <a:spLocks/>
          </p:cNvSpPr>
          <p:nvPr/>
        </p:nvSpPr>
        <p:spPr>
          <a:xfrm>
            <a:off x="0" y="0"/>
            <a:ext cx="8964488"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a:ln>
                  <a:noFill/>
                </a:ln>
                <a:solidFill>
                  <a:schemeClr val="bg1">
                    <a:lumMod val="95000"/>
                  </a:schemeClr>
                </a:solidFill>
                <a:effectLst/>
                <a:uLnTx/>
                <a:uFillTx/>
                <a:latin typeface="Verdana" pitchFamily="34" charset="0"/>
                <a:ea typeface="Verdana" pitchFamily="34" charset="0"/>
                <a:cs typeface="+mj-cs"/>
              </a:rPr>
              <a:t>Let’s take a look at some of the wildlife spotted.</a:t>
            </a:r>
            <a:br>
              <a:rPr kumimoji="0" lang="en-GB" sz="2800" b="0" i="0" u="none" strike="noStrike" kern="1200" cap="none" spc="0" normalizeH="0" baseline="0" noProof="0">
                <a:ln>
                  <a:noFill/>
                </a:ln>
                <a:solidFill>
                  <a:schemeClr val="bg1">
                    <a:lumMod val="95000"/>
                  </a:schemeClr>
                </a:solidFill>
                <a:effectLst/>
                <a:uLnTx/>
                <a:uFillTx/>
                <a:latin typeface="Verdana" pitchFamily="34" charset="0"/>
                <a:ea typeface="Verdana" pitchFamily="34" charset="0"/>
                <a:cs typeface="+mj-cs"/>
              </a:rPr>
            </a:br>
            <a:r>
              <a:rPr kumimoji="0" lang="en-GB" sz="2000" b="0" i="0" u="none" strike="noStrike" kern="1200" cap="none" spc="0" normalizeH="0" baseline="0" noProof="0">
                <a:ln>
                  <a:noFill/>
                </a:ln>
                <a:solidFill>
                  <a:schemeClr val="bg1">
                    <a:lumMod val="95000"/>
                  </a:schemeClr>
                </a:solidFill>
                <a:effectLst/>
                <a:uLnTx/>
                <a:uFillTx/>
                <a:latin typeface="Verdana" pitchFamily="34" charset="0"/>
                <a:ea typeface="Verdana" pitchFamily="34" charset="0"/>
                <a:cs typeface="+mj-cs"/>
              </a:rPr>
              <a:t>Try and remember as much information as you can…</a:t>
            </a:r>
            <a:endParaRPr kumimoji="0" lang="en-GB" sz="28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6264696" cy="3672408"/>
          </a:xfrm>
        </p:spPr>
        <p:txBody>
          <a:bodyPr>
            <a:normAutofit fontScale="90000"/>
          </a:bodyPr>
          <a:lstStyle/>
          <a:p>
            <a:pPr algn="l"/>
            <a:r>
              <a:rPr lang="en-GB" sz="3600" dirty="0">
                <a:solidFill>
                  <a:schemeClr val="bg1"/>
                </a:solidFill>
              </a:rPr>
              <a:t>1. What were names of the three creatures we just looked at?</a:t>
            </a:r>
            <a:br>
              <a:rPr lang="en-GB" sz="3600" dirty="0">
                <a:solidFill>
                  <a:schemeClr val="bg1"/>
                </a:solidFill>
              </a:rPr>
            </a:br>
            <a:br>
              <a:rPr lang="en-GB" sz="3600" dirty="0">
                <a:solidFill>
                  <a:schemeClr val="bg1"/>
                </a:solidFill>
              </a:rPr>
            </a:br>
            <a:r>
              <a:rPr lang="en-GB" sz="3600" dirty="0">
                <a:solidFill>
                  <a:schemeClr val="bg1"/>
                </a:solidFill>
              </a:rPr>
              <a:t>2. What were the lengths of the three creatures we just looked at? </a:t>
            </a:r>
            <a:br>
              <a:rPr lang="en-GB" sz="3600" dirty="0">
                <a:solidFill>
                  <a:schemeClr val="bg1"/>
                </a:solidFill>
              </a:rPr>
            </a:br>
            <a:br>
              <a:rPr lang="en-GB" sz="3600" dirty="0">
                <a:solidFill>
                  <a:schemeClr val="bg1"/>
                </a:solidFill>
              </a:rPr>
            </a:br>
            <a:r>
              <a:rPr lang="en-GB" sz="3600" dirty="0">
                <a:solidFill>
                  <a:schemeClr val="bg1"/>
                </a:solidFill>
              </a:rPr>
              <a:t> 3. What were the weights of the three creatures we just looked at?</a:t>
            </a:r>
            <a:r>
              <a:rPr lang="en-GB" dirty="0">
                <a:solidFill>
                  <a:schemeClr val="bg1"/>
                </a:solidFill>
              </a:rPr>
              <a:t> </a:t>
            </a:r>
            <a:br>
              <a:rPr lang="en-GB" dirty="0">
                <a:solidFill>
                  <a:schemeClr val="bg1"/>
                </a:solidFill>
              </a:rPr>
            </a:br>
            <a:endParaRPr lang="en-GB" dirty="0">
              <a:solidFill>
                <a:schemeClr val="bg1"/>
              </a:solidFill>
            </a:endParaRPr>
          </a:p>
        </p:txBody>
      </p:sp>
      <p:sp>
        <p:nvSpPr>
          <p:cNvPr id="4" name="TextBox 3"/>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Quick Quiz</a:t>
            </a:r>
          </a:p>
        </p:txBody>
      </p:sp>
      <p:pic>
        <p:nvPicPr>
          <p:cNvPr id="5" name="Picture 2"/>
          <p:cNvPicPr>
            <a:picLocks noChangeAspect="1" noChangeArrowheads="1"/>
          </p:cNvPicPr>
          <p:nvPr/>
        </p:nvPicPr>
        <p:blipFill>
          <a:blip r:embed="rId3" cstate="print"/>
          <a:srcRect/>
          <a:stretch>
            <a:fillRect/>
          </a:stretch>
        </p:blipFill>
        <p:spPr bwMode="auto">
          <a:xfrm>
            <a:off x="3131840" y="4869160"/>
            <a:ext cx="3316889" cy="1728192"/>
          </a:xfrm>
          <a:prstGeom prst="rect">
            <a:avLst/>
          </a:prstGeom>
          <a:noFill/>
          <a:ln w="9525">
            <a:noFill/>
            <a:miter lim="800000"/>
            <a:headEnd/>
            <a:tailEnd/>
          </a:ln>
        </p:spPr>
      </p:pic>
      <p:pic>
        <p:nvPicPr>
          <p:cNvPr id="6" name="Picture 5" descr="Whale Sharks.jpg"/>
          <p:cNvPicPr>
            <a:picLocks noChangeAspect="1"/>
          </p:cNvPicPr>
          <p:nvPr/>
        </p:nvPicPr>
        <p:blipFill>
          <a:blip r:embed="rId4" cstate="print"/>
          <a:srcRect l="35524" t="29503" r="14613" b="16240"/>
          <a:stretch>
            <a:fillRect/>
          </a:stretch>
        </p:blipFill>
        <p:spPr>
          <a:xfrm>
            <a:off x="323528" y="4869160"/>
            <a:ext cx="2304256" cy="1672444"/>
          </a:xfrm>
          <a:prstGeom prst="rect">
            <a:avLst/>
          </a:prstGeom>
        </p:spPr>
      </p:pic>
      <p:pic>
        <p:nvPicPr>
          <p:cNvPr id="7" name="Picture 2" descr="C:\Users\Sam\OneDrive\Documents\My Docs\Work\Educator on board\001 - Lessons\004 - Estimation based on Sea life sightings - Maths\wildlife sightings\Brown Booby 1.jpg"/>
          <p:cNvPicPr>
            <a:picLocks noChangeAspect="1" noChangeArrowheads="1"/>
          </p:cNvPicPr>
          <p:nvPr/>
        </p:nvPicPr>
        <p:blipFill>
          <a:blip r:embed="rId5" cstate="print"/>
          <a:srcRect l="32307" r="29089"/>
          <a:stretch>
            <a:fillRect/>
          </a:stretch>
        </p:blipFill>
        <p:spPr bwMode="auto">
          <a:xfrm>
            <a:off x="6732240" y="2708920"/>
            <a:ext cx="2267744" cy="3918361"/>
          </a:xfrm>
          <a:prstGeom prst="rect">
            <a:avLst/>
          </a:prstGeom>
          <a:noFill/>
        </p:spPr>
      </p:pic>
      <p:sp>
        <p:nvSpPr>
          <p:cNvPr id="8" name="TextBox 7"/>
          <p:cNvSpPr txBox="1"/>
          <p:nvPr/>
        </p:nvSpPr>
        <p:spPr>
          <a:xfrm>
            <a:off x="323528" y="1772816"/>
            <a:ext cx="6624736" cy="369332"/>
          </a:xfrm>
          <a:prstGeom prst="rect">
            <a:avLst/>
          </a:prstGeom>
          <a:noFill/>
        </p:spPr>
        <p:txBody>
          <a:bodyPr wrap="square" rtlCol="0">
            <a:spAutoFit/>
          </a:bodyPr>
          <a:lstStyle/>
          <a:p>
            <a:r>
              <a:rPr lang="en-GB" b="1" dirty="0">
                <a:solidFill>
                  <a:schemeClr val="bg1"/>
                </a:solidFill>
              </a:rPr>
              <a:t>Southern Right Whale Dolphin, Brown Booby, Whale Shark</a:t>
            </a:r>
          </a:p>
        </p:txBody>
      </p:sp>
      <p:sp>
        <p:nvSpPr>
          <p:cNvPr id="9" name="TextBox 8"/>
          <p:cNvSpPr txBox="1"/>
          <p:nvPr/>
        </p:nvSpPr>
        <p:spPr>
          <a:xfrm>
            <a:off x="611560" y="3068960"/>
            <a:ext cx="6624736" cy="369332"/>
          </a:xfrm>
          <a:prstGeom prst="rect">
            <a:avLst/>
          </a:prstGeom>
          <a:noFill/>
        </p:spPr>
        <p:txBody>
          <a:bodyPr wrap="square" rtlCol="0">
            <a:spAutoFit/>
          </a:bodyPr>
          <a:lstStyle/>
          <a:p>
            <a:r>
              <a:rPr lang="en-GB" b="1" dirty="0">
                <a:solidFill>
                  <a:schemeClr val="bg1"/>
                </a:solidFill>
              </a:rPr>
              <a:t>1.87m, 1.53m, 14.2m </a:t>
            </a:r>
          </a:p>
        </p:txBody>
      </p:sp>
      <p:sp>
        <p:nvSpPr>
          <p:cNvPr id="10" name="TextBox 9"/>
          <p:cNvSpPr txBox="1"/>
          <p:nvPr/>
        </p:nvSpPr>
        <p:spPr>
          <a:xfrm>
            <a:off x="683568" y="4509120"/>
            <a:ext cx="6624736" cy="369332"/>
          </a:xfrm>
          <a:prstGeom prst="rect">
            <a:avLst/>
          </a:prstGeom>
          <a:noFill/>
        </p:spPr>
        <p:txBody>
          <a:bodyPr wrap="square" rtlCol="0">
            <a:spAutoFit/>
          </a:bodyPr>
          <a:lstStyle/>
          <a:p>
            <a:r>
              <a:rPr lang="en-GB" b="1" dirty="0">
                <a:solidFill>
                  <a:schemeClr val="bg1"/>
                </a:solidFill>
              </a:rPr>
              <a:t>85.47kg, 0.946kg, 13.2 tonnes</a:t>
            </a:r>
          </a:p>
        </p:txBody>
      </p:sp>
      <p:sp>
        <p:nvSpPr>
          <p:cNvPr id="11" name="TextBox 10"/>
          <p:cNvSpPr txBox="1"/>
          <p:nvPr/>
        </p:nvSpPr>
        <p:spPr>
          <a:xfrm>
            <a:off x="6156176" y="836712"/>
            <a:ext cx="280831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rgbClr val="00325F"/>
                </a:solidFill>
              </a:rPr>
              <a:t>Remembering the EXACT value of a long number is tricky: that’s one of the reasons why we often use estimation to make things simpler.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2000"/>
                                        <p:tgtEl>
                                          <p:spTgt spid="11">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964488" cy="1143000"/>
          </a:xfrm>
        </p:spPr>
        <p:txBody>
          <a:bodyPr>
            <a:noAutofit/>
          </a:bodyPr>
          <a:lstStyle/>
          <a:p>
            <a:pPr algn="l"/>
            <a:r>
              <a:rPr lang="en-GB" sz="2800" dirty="0">
                <a:solidFill>
                  <a:schemeClr val="bg1">
                    <a:lumMod val="95000"/>
                  </a:schemeClr>
                </a:solidFill>
                <a:latin typeface="Verdana" pitchFamily="34" charset="0"/>
                <a:ea typeface="Verdana" pitchFamily="34" charset="0"/>
              </a:rPr>
              <a:t>When using estimation in maths, we must always round to 1 significant figure (sf)</a:t>
            </a:r>
          </a:p>
        </p:txBody>
      </p:sp>
      <p:sp>
        <p:nvSpPr>
          <p:cNvPr id="7" name="Title 1"/>
          <p:cNvSpPr txBox="1">
            <a:spLocks/>
          </p:cNvSpPr>
          <p:nvPr/>
        </p:nvSpPr>
        <p:spPr>
          <a:xfrm>
            <a:off x="1259632" y="5445224"/>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a:solidFill>
                  <a:schemeClr val="bg1"/>
                </a:solidFill>
              </a:rPr>
              <a:t>CSIRO</a:t>
            </a:r>
            <a:endParaRPr kumimoji="0" lang="en-GB" sz="1000" b="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6" name="Title 1"/>
          <p:cNvSpPr txBox="1">
            <a:spLocks/>
          </p:cNvSpPr>
          <p:nvPr/>
        </p:nvSpPr>
        <p:spPr>
          <a:xfrm>
            <a:off x="251520" y="1412776"/>
            <a:ext cx="5508104" cy="1368152"/>
          </a:xfrm>
          <a:prstGeom prst="rect">
            <a:avLst/>
          </a:prstGeom>
        </p:spPr>
        <p:txBody>
          <a:bodyPr vert="horz" lIns="91440" tIns="45720" rIns="91440" bIns="45720" rtlCol="0" anchor="ctr">
            <a:noAutofit/>
          </a:bodyPr>
          <a:lstStyle/>
          <a:p>
            <a:pPr lvl="0">
              <a:spcBef>
                <a:spcPct val="0"/>
              </a:spcBef>
            </a:pPr>
            <a:r>
              <a:rPr kumimoji="0" lang="en-GB"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Southern Right</a:t>
            </a:r>
            <a:r>
              <a:rPr kumimoji="0" lang="en-GB"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Whale Dolphin</a:t>
            </a:r>
            <a:br>
              <a:rPr kumimoji="0" lang="en-GB"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length: </a:t>
            </a:r>
            <a:r>
              <a:rPr lang="en-GB" dirty="0">
                <a:solidFill>
                  <a:schemeClr val="bg1"/>
                </a:solidFill>
              </a:rPr>
              <a:t>1.87m, </a:t>
            </a:r>
            <a:endParaRPr kumimoji="0" lang="en-GB"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endParaRPr>
          </a:p>
          <a:p>
            <a:pPr lvl="0">
              <a:spcBef>
                <a:spcPct val="0"/>
              </a:spcBef>
            </a:pPr>
            <a:r>
              <a:rPr lang="en-GB" baseline="0" dirty="0">
                <a:solidFill>
                  <a:schemeClr val="bg1">
                    <a:lumMod val="95000"/>
                  </a:schemeClr>
                </a:solidFill>
                <a:latin typeface="Verdana" pitchFamily="34" charset="0"/>
                <a:ea typeface="Verdana" pitchFamily="34" charset="0"/>
                <a:cs typeface="+mj-cs"/>
              </a:rPr>
              <a:t>Average</a:t>
            </a:r>
            <a:r>
              <a:rPr lang="en-GB" dirty="0">
                <a:solidFill>
                  <a:schemeClr val="bg1">
                    <a:lumMod val="95000"/>
                  </a:schemeClr>
                </a:solidFill>
                <a:latin typeface="Verdana" pitchFamily="34" charset="0"/>
                <a:ea typeface="Verdana" pitchFamily="34" charset="0"/>
                <a:cs typeface="+mj-cs"/>
              </a:rPr>
              <a:t> w</a:t>
            </a:r>
            <a:r>
              <a:rPr lang="en-GB" baseline="0" dirty="0">
                <a:solidFill>
                  <a:schemeClr val="bg1">
                    <a:lumMod val="95000"/>
                  </a:schemeClr>
                </a:solidFill>
                <a:latin typeface="Verdana" pitchFamily="34" charset="0"/>
                <a:ea typeface="Verdana" pitchFamily="34" charset="0"/>
                <a:cs typeface="+mj-cs"/>
              </a:rPr>
              <a:t>eight: </a:t>
            </a:r>
            <a:r>
              <a:rPr lang="en-GB" dirty="0">
                <a:solidFill>
                  <a:schemeClr val="bg1"/>
                </a:solidFill>
              </a:rPr>
              <a:t>85.47kg</a:t>
            </a:r>
            <a:endParaRPr kumimoji="0" lang="en-GB"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323528" y="2708920"/>
            <a:ext cx="5113537" cy="2664296"/>
          </a:xfrm>
          <a:prstGeom prst="rect">
            <a:avLst/>
          </a:prstGeom>
          <a:noFill/>
          <a:ln w="9525">
            <a:noFill/>
            <a:miter lim="800000"/>
            <a:headEnd/>
            <a:tailEnd/>
          </a:ln>
        </p:spPr>
      </p:pic>
      <p:sp>
        <p:nvSpPr>
          <p:cNvPr id="8" name="TextBox 7"/>
          <p:cNvSpPr txBox="1"/>
          <p:nvPr/>
        </p:nvSpPr>
        <p:spPr>
          <a:xfrm>
            <a:off x="0" y="0"/>
            <a:ext cx="9144000" cy="46166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2400" dirty="0">
                <a:latin typeface="Verdana" pitchFamily="34" charset="0"/>
                <a:ea typeface="Verdana" pitchFamily="34" charset="0"/>
              </a:rPr>
              <a:t>Using estimation to simplify values</a:t>
            </a:r>
          </a:p>
        </p:txBody>
      </p:sp>
      <p:sp>
        <p:nvSpPr>
          <p:cNvPr id="9" name="TextBox 8"/>
          <p:cNvSpPr txBox="1"/>
          <p:nvPr/>
        </p:nvSpPr>
        <p:spPr>
          <a:xfrm>
            <a:off x="7020272" y="2276872"/>
            <a:ext cx="1152128" cy="523220"/>
          </a:xfrm>
          <a:prstGeom prst="rect">
            <a:avLst/>
          </a:prstGeom>
          <a:noFill/>
        </p:spPr>
        <p:txBody>
          <a:bodyPr wrap="square" rtlCol="0">
            <a:spAutoFit/>
          </a:bodyPr>
          <a:lstStyle/>
          <a:p>
            <a:r>
              <a:rPr lang="en-GB" sz="2800" b="1" dirty="0">
                <a:solidFill>
                  <a:schemeClr val="bg1"/>
                </a:solidFill>
              </a:rPr>
              <a:t>1.87m</a:t>
            </a:r>
          </a:p>
        </p:txBody>
      </p:sp>
      <p:grpSp>
        <p:nvGrpSpPr>
          <p:cNvPr id="16" name="Group 15"/>
          <p:cNvGrpSpPr/>
          <p:nvPr/>
        </p:nvGrpSpPr>
        <p:grpSpPr>
          <a:xfrm>
            <a:off x="6660232" y="1700808"/>
            <a:ext cx="792088" cy="720080"/>
            <a:chOff x="6660232" y="1700808"/>
            <a:chExt cx="792088" cy="720080"/>
          </a:xfrm>
        </p:grpSpPr>
        <p:sp>
          <p:nvSpPr>
            <p:cNvPr id="10" name="TextBox 9"/>
            <p:cNvSpPr txBox="1"/>
            <p:nvPr/>
          </p:nvSpPr>
          <p:spPr>
            <a:xfrm>
              <a:off x="6660232" y="1700808"/>
              <a:ext cx="792088" cy="369332"/>
            </a:xfrm>
            <a:prstGeom prst="rect">
              <a:avLst/>
            </a:prstGeom>
            <a:noFill/>
          </p:spPr>
          <p:txBody>
            <a:bodyPr wrap="square" rtlCol="0">
              <a:spAutoFit/>
            </a:bodyPr>
            <a:lstStyle/>
            <a:p>
              <a:r>
                <a:rPr lang="en-GB" dirty="0">
                  <a:solidFill>
                    <a:schemeClr val="bg1"/>
                  </a:solidFill>
                </a:rPr>
                <a:t>1sf</a:t>
              </a:r>
            </a:p>
          </p:txBody>
        </p:sp>
        <p:cxnSp>
          <p:nvCxnSpPr>
            <p:cNvPr id="14" name="Straight Connector 13"/>
            <p:cNvCxnSpPr>
              <a:stCxn id="10" idx="2"/>
            </p:cNvCxnSpPr>
            <p:nvPr/>
          </p:nvCxnSpPr>
          <p:spPr>
            <a:xfrm>
              <a:off x="7056276" y="2070140"/>
              <a:ext cx="180020" cy="350748"/>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236296" y="1700808"/>
            <a:ext cx="720080" cy="720080"/>
            <a:chOff x="7236296" y="1700808"/>
            <a:chExt cx="720080" cy="720080"/>
          </a:xfrm>
        </p:grpSpPr>
        <p:sp>
          <p:nvSpPr>
            <p:cNvPr id="11" name="TextBox 10"/>
            <p:cNvSpPr txBox="1"/>
            <p:nvPr/>
          </p:nvSpPr>
          <p:spPr>
            <a:xfrm>
              <a:off x="7236296" y="1700808"/>
              <a:ext cx="720080" cy="369332"/>
            </a:xfrm>
            <a:prstGeom prst="rect">
              <a:avLst/>
            </a:prstGeom>
            <a:noFill/>
          </p:spPr>
          <p:txBody>
            <a:bodyPr wrap="square" rtlCol="0">
              <a:spAutoFit/>
            </a:bodyPr>
            <a:lstStyle/>
            <a:p>
              <a:pPr algn="ctr"/>
              <a:r>
                <a:rPr lang="en-GB" dirty="0">
                  <a:solidFill>
                    <a:schemeClr val="bg1"/>
                  </a:solidFill>
                </a:rPr>
                <a:t>2sf</a:t>
              </a:r>
            </a:p>
          </p:txBody>
        </p:sp>
        <p:cxnSp>
          <p:nvCxnSpPr>
            <p:cNvPr id="17" name="Straight Connector 16"/>
            <p:cNvCxnSpPr>
              <a:stCxn id="11" idx="2"/>
            </p:cNvCxnSpPr>
            <p:nvPr/>
          </p:nvCxnSpPr>
          <p:spPr>
            <a:xfrm flipH="1">
              <a:off x="7452320" y="2070140"/>
              <a:ext cx="144016" cy="350748"/>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668344" y="1772816"/>
            <a:ext cx="936104" cy="648072"/>
            <a:chOff x="7668344" y="1772816"/>
            <a:chExt cx="936104" cy="648072"/>
          </a:xfrm>
        </p:grpSpPr>
        <p:sp>
          <p:nvSpPr>
            <p:cNvPr id="12" name="TextBox 11"/>
            <p:cNvSpPr txBox="1"/>
            <p:nvPr/>
          </p:nvSpPr>
          <p:spPr>
            <a:xfrm>
              <a:off x="7812360" y="1772816"/>
              <a:ext cx="792088" cy="369332"/>
            </a:xfrm>
            <a:prstGeom prst="rect">
              <a:avLst/>
            </a:prstGeom>
            <a:noFill/>
          </p:spPr>
          <p:txBody>
            <a:bodyPr wrap="square" rtlCol="0">
              <a:spAutoFit/>
            </a:bodyPr>
            <a:lstStyle/>
            <a:p>
              <a:pPr algn="ctr"/>
              <a:r>
                <a:rPr lang="en-GB" dirty="0">
                  <a:solidFill>
                    <a:schemeClr val="bg1"/>
                  </a:solidFill>
                </a:rPr>
                <a:t>3sf</a:t>
              </a:r>
            </a:p>
          </p:txBody>
        </p:sp>
        <p:cxnSp>
          <p:nvCxnSpPr>
            <p:cNvPr id="18" name="Straight Connector 17"/>
            <p:cNvCxnSpPr>
              <a:stCxn id="12" idx="2"/>
            </p:cNvCxnSpPr>
            <p:nvPr/>
          </p:nvCxnSpPr>
          <p:spPr>
            <a:xfrm flipH="1">
              <a:off x="7668344" y="2142148"/>
              <a:ext cx="540060" cy="278740"/>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V="1">
            <a:off x="7308304" y="2132856"/>
            <a:ext cx="0" cy="72008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92280" y="2924944"/>
            <a:ext cx="1152128" cy="523220"/>
          </a:xfrm>
          <a:prstGeom prst="rect">
            <a:avLst/>
          </a:prstGeom>
          <a:noFill/>
        </p:spPr>
        <p:txBody>
          <a:bodyPr wrap="square" rtlCol="0">
            <a:spAutoFit/>
          </a:bodyPr>
          <a:lstStyle/>
          <a:p>
            <a:r>
              <a:rPr lang="en-GB" sz="2800" b="1" dirty="0">
                <a:solidFill>
                  <a:schemeClr val="bg1"/>
                </a:solidFill>
              </a:rPr>
              <a:t>2m</a:t>
            </a:r>
          </a:p>
        </p:txBody>
      </p:sp>
      <p:sp>
        <p:nvSpPr>
          <p:cNvPr id="36" name="TextBox 35"/>
          <p:cNvSpPr txBox="1"/>
          <p:nvPr/>
        </p:nvSpPr>
        <p:spPr>
          <a:xfrm>
            <a:off x="6948264" y="4797152"/>
            <a:ext cx="1368152" cy="523220"/>
          </a:xfrm>
          <a:prstGeom prst="rect">
            <a:avLst/>
          </a:prstGeom>
          <a:noFill/>
        </p:spPr>
        <p:txBody>
          <a:bodyPr wrap="square" rtlCol="0">
            <a:spAutoFit/>
          </a:bodyPr>
          <a:lstStyle/>
          <a:p>
            <a:r>
              <a:rPr lang="en-GB" sz="2800" b="1" dirty="0">
                <a:solidFill>
                  <a:schemeClr val="bg1"/>
                </a:solidFill>
              </a:rPr>
              <a:t>85.47kg</a:t>
            </a:r>
          </a:p>
        </p:txBody>
      </p:sp>
      <p:grpSp>
        <p:nvGrpSpPr>
          <p:cNvPr id="37" name="Group 36"/>
          <p:cNvGrpSpPr/>
          <p:nvPr/>
        </p:nvGrpSpPr>
        <p:grpSpPr>
          <a:xfrm>
            <a:off x="6516216" y="4221088"/>
            <a:ext cx="792088" cy="720080"/>
            <a:chOff x="6660232" y="1700808"/>
            <a:chExt cx="792088" cy="720080"/>
          </a:xfrm>
        </p:grpSpPr>
        <p:sp>
          <p:nvSpPr>
            <p:cNvPr id="38" name="TextBox 37"/>
            <p:cNvSpPr txBox="1"/>
            <p:nvPr/>
          </p:nvSpPr>
          <p:spPr>
            <a:xfrm>
              <a:off x="6660232" y="1700808"/>
              <a:ext cx="792088" cy="369332"/>
            </a:xfrm>
            <a:prstGeom prst="rect">
              <a:avLst/>
            </a:prstGeom>
            <a:noFill/>
          </p:spPr>
          <p:txBody>
            <a:bodyPr wrap="square" rtlCol="0">
              <a:spAutoFit/>
            </a:bodyPr>
            <a:lstStyle/>
            <a:p>
              <a:r>
                <a:rPr lang="en-GB" dirty="0">
                  <a:solidFill>
                    <a:schemeClr val="bg1"/>
                  </a:solidFill>
                </a:rPr>
                <a:t>1sf</a:t>
              </a:r>
            </a:p>
          </p:txBody>
        </p:sp>
        <p:cxnSp>
          <p:nvCxnSpPr>
            <p:cNvPr id="39" name="Straight Connector 38"/>
            <p:cNvCxnSpPr>
              <a:stCxn id="38" idx="2"/>
            </p:cNvCxnSpPr>
            <p:nvPr/>
          </p:nvCxnSpPr>
          <p:spPr>
            <a:xfrm>
              <a:off x="7056276" y="2070140"/>
              <a:ext cx="180020" cy="350748"/>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7092280" y="4221088"/>
            <a:ext cx="720080" cy="720080"/>
            <a:chOff x="7236296" y="1700808"/>
            <a:chExt cx="720080" cy="720080"/>
          </a:xfrm>
        </p:grpSpPr>
        <p:sp>
          <p:nvSpPr>
            <p:cNvPr id="41" name="TextBox 40"/>
            <p:cNvSpPr txBox="1"/>
            <p:nvPr/>
          </p:nvSpPr>
          <p:spPr>
            <a:xfrm>
              <a:off x="7236296" y="1700808"/>
              <a:ext cx="720080" cy="369332"/>
            </a:xfrm>
            <a:prstGeom prst="rect">
              <a:avLst/>
            </a:prstGeom>
            <a:noFill/>
          </p:spPr>
          <p:txBody>
            <a:bodyPr wrap="square" rtlCol="0">
              <a:spAutoFit/>
            </a:bodyPr>
            <a:lstStyle/>
            <a:p>
              <a:pPr algn="ctr"/>
              <a:r>
                <a:rPr lang="en-GB" dirty="0">
                  <a:solidFill>
                    <a:schemeClr val="bg1"/>
                  </a:solidFill>
                </a:rPr>
                <a:t>2sf</a:t>
              </a:r>
            </a:p>
          </p:txBody>
        </p:sp>
        <p:cxnSp>
          <p:nvCxnSpPr>
            <p:cNvPr id="42" name="Straight Connector 41"/>
            <p:cNvCxnSpPr>
              <a:stCxn id="41" idx="2"/>
            </p:cNvCxnSpPr>
            <p:nvPr/>
          </p:nvCxnSpPr>
          <p:spPr>
            <a:xfrm flipH="1">
              <a:off x="7452320" y="2070140"/>
              <a:ext cx="144016" cy="350748"/>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7596336" y="4149082"/>
            <a:ext cx="648072" cy="792087"/>
            <a:chOff x="7812360" y="1772816"/>
            <a:chExt cx="792088" cy="871295"/>
          </a:xfrm>
        </p:grpSpPr>
        <p:sp>
          <p:nvSpPr>
            <p:cNvPr id="44" name="TextBox 43"/>
            <p:cNvSpPr txBox="1"/>
            <p:nvPr/>
          </p:nvSpPr>
          <p:spPr>
            <a:xfrm>
              <a:off x="7812360" y="1772816"/>
              <a:ext cx="792088" cy="369332"/>
            </a:xfrm>
            <a:prstGeom prst="rect">
              <a:avLst/>
            </a:prstGeom>
            <a:noFill/>
          </p:spPr>
          <p:txBody>
            <a:bodyPr wrap="square" rtlCol="0">
              <a:spAutoFit/>
            </a:bodyPr>
            <a:lstStyle/>
            <a:p>
              <a:pPr algn="ctr"/>
              <a:r>
                <a:rPr lang="en-GB" dirty="0">
                  <a:solidFill>
                    <a:schemeClr val="bg1"/>
                  </a:solidFill>
                </a:rPr>
                <a:t>3sf</a:t>
              </a:r>
            </a:p>
          </p:txBody>
        </p:sp>
        <p:cxnSp>
          <p:nvCxnSpPr>
            <p:cNvPr id="45" name="Straight Connector 44"/>
            <p:cNvCxnSpPr>
              <a:stCxn id="44" idx="2"/>
            </p:cNvCxnSpPr>
            <p:nvPr/>
          </p:nvCxnSpPr>
          <p:spPr>
            <a:xfrm flipH="1">
              <a:off x="7812360" y="2142146"/>
              <a:ext cx="396044" cy="501965"/>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flipV="1">
            <a:off x="7236296" y="4653136"/>
            <a:ext cx="0" cy="72008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812358" y="4221089"/>
            <a:ext cx="864093" cy="720080"/>
            <a:chOff x="7812359" y="1852025"/>
            <a:chExt cx="1056114" cy="792087"/>
          </a:xfrm>
        </p:grpSpPr>
        <p:sp>
          <p:nvSpPr>
            <p:cNvPr id="51" name="TextBox 50"/>
            <p:cNvSpPr txBox="1"/>
            <p:nvPr/>
          </p:nvSpPr>
          <p:spPr>
            <a:xfrm>
              <a:off x="8076385" y="1852025"/>
              <a:ext cx="792088" cy="406265"/>
            </a:xfrm>
            <a:prstGeom prst="rect">
              <a:avLst/>
            </a:prstGeom>
            <a:noFill/>
          </p:spPr>
          <p:txBody>
            <a:bodyPr wrap="square" rtlCol="0">
              <a:spAutoFit/>
            </a:bodyPr>
            <a:lstStyle/>
            <a:p>
              <a:pPr algn="ctr"/>
              <a:r>
                <a:rPr lang="en-GB" dirty="0">
                  <a:solidFill>
                    <a:schemeClr val="bg1"/>
                  </a:solidFill>
                </a:rPr>
                <a:t>4sf</a:t>
              </a:r>
            </a:p>
          </p:txBody>
        </p:sp>
        <p:cxnSp>
          <p:nvCxnSpPr>
            <p:cNvPr id="52" name="Straight Connector 51"/>
            <p:cNvCxnSpPr>
              <a:stCxn id="51" idx="2"/>
            </p:cNvCxnSpPr>
            <p:nvPr/>
          </p:nvCxnSpPr>
          <p:spPr>
            <a:xfrm flipH="1">
              <a:off x="7812359" y="2258290"/>
              <a:ext cx="660073" cy="385822"/>
            </a:xfrm>
            <a:prstGeom prst="line">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7164288" y="5445224"/>
            <a:ext cx="936104" cy="523220"/>
          </a:xfrm>
          <a:prstGeom prst="rect">
            <a:avLst/>
          </a:prstGeom>
          <a:noFill/>
        </p:spPr>
        <p:txBody>
          <a:bodyPr wrap="square" rtlCol="0">
            <a:spAutoFit/>
          </a:bodyPr>
          <a:lstStyle/>
          <a:p>
            <a:r>
              <a:rPr lang="en-GB" sz="2800" b="1" dirty="0">
                <a:solidFill>
                  <a:schemeClr val="bg1"/>
                </a:solidFill>
              </a:rPr>
              <a:t>90kg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2000"/>
                                        <p:tgtEl>
                                          <p:spTgt spid="3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fade">
                                      <p:cBhvr>
                                        <p:cTn id="37" dur="2000"/>
                                        <p:tgtEl>
                                          <p:spTgt spid="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0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2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Effect transition="in" filter="fade">
                                      <p:cBhvr>
                                        <p:cTn id="67" dur="20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35" grpId="0" build="allAtOnce"/>
      <p:bldP spid="36" grpId="0" build="allAtOnce"/>
      <p:bldP spid="5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4056" y="6552728"/>
            <a:ext cx="3347864" cy="404664"/>
          </a:xfrm>
          <a:prstGeom prst="rect">
            <a:avLst/>
          </a:prstGeom>
        </p:spPr>
        <p:txBody>
          <a:bodyPr vert="horz" lIns="91440" tIns="45720" rIns="91440" bIns="45720" rtlCol="0" anchor="ctr">
            <a:noAutofit/>
          </a:bodyPr>
          <a:lstStyle/>
          <a:p>
            <a:pPr lvl="0" algn="ctr">
              <a:spcBef>
                <a:spcPct val="0"/>
              </a:spcBef>
            </a:pPr>
            <a:r>
              <a:rPr kumimoji="0" lang="en-GB" sz="100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a:solidFill>
                  <a:schemeClr val="bg1"/>
                </a:solidFill>
              </a:rPr>
              <a:t>Eric </a:t>
            </a:r>
            <a:r>
              <a:rPr lang="en-GB" sz="1000" dirty="0" err="1">
                <a:solidFill>
                  <a:schemeClr val="bg1"/>
                </a:solidFill>
              </a:rPr>
              <a:t>Woehler</a:t>
            </a:r>
            <a:r>
              <a:rPr lang="en-GB" sz="1000" dirty="0">
                <a:solidFill>
                  <a:schemeClr val="bg1"/>
                </a:solidFill>
              </a:rPr>
              <a:t>/</a:t>
            </a:r>
            <a:r>
              <a:rPr lang="en-GB" sz="1000" dirty="0" err="1">
                <a:solidFill>
                  <a:schemeClr val="bg1"/>
                </a:solidFill>
              </a:rPr>
              <a:t>Huw</a:t>
            </a:r>
            <a:r>
              <a:rPr lang="en-GB" sz="1000" dirty="0">
                <a:solidFill>
                  <a:schemeClr val="bg1"/>
                </a:solidFill>
              </a:rPr>
              <a:t> Morgan</a:t>
            </a:r>
            <a:endParaRPr kumimoji="0" lang="en-GB" sz="100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pic>
        <p:nvPicPr>
          <p:cNvPr id="2050" name="Picture 2" descr="C:\Users\Sam\OneDrive\Documents\My Docs\Work\Educator on board\001 - Lessons\004 - Estimation based on Sea life sightings - Maths\wildlife sightings\Brown Booby 1.jpg"/>
          <p:cNvPicPr>
            <a:picLocks noChangeAspect="1" noChangeArrowheads="1"/>
          </p:cNvPicPr>
          <p:nvPr/>
        </p:nvPicPr>
        <p:blipFill>
          <a:blip r:embed="rId3" cstate="print"/>
          <a:srcRect l="32307" r="29089"/>
          <a:stretch>
            <a:fillRect/>
          </a:stretch>
        </p:blipFill>
        <p:spPr bwMode="auto">
          <a:xfrm>
            <a:off x="899592" y="1268760"/>
            <a:ext cx="1902814" cy="3287811"/>
          </a:xfrm>
          <a:prstGeom prst="rect">
            <a:avLst/>
          </a:prstGeom>
          <a:noFill/>
        </p:spPr>
      </p:pic>
      <p:sp>
        <p:nvSpPr>
          <p:cNvPr id="6" name="Title 1"/>
          <p:cNvSpPr txBox="1">
            <a:spLocks/>
          </p:cNvSpPr>
          <p:nvPr/>
        </p:nvSpPr>
        <p:spPr>
          <a:xfrm>
            <a:off x="35496" y="4725144"/>
            <a:ext cx="3707904"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Brown Booby </a:t>
            </a:r>
            <a:endParaRPr lang="en-GB" sz="20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0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wingspan: 1.53m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aseline="0" dirty="0">
                <a:solidFill>
                  <a:schemeClr val="bg1">
                    <a:lumMod val="95000"/>
                  </a:schemeClr>
                </a:solidFill>
                <a:latin typeface="Verdana" pitchFamily="34" charset="0"/>
                <a:ea typeface="Verdana" pitchFamily="34" charset="0"/>
                <a:cs typeface="+mj-cs"/>
              </a:rPr>
              <a:t>Average</a:t>
            </a:r>
            <a:r>
              <a:rPr lang="en-GB" sz="2000" dirty="0">
                <a:solidFill>
                  <a:schemeClr val="bg1">
                    <a:lumMod val="95000"/>
                  </a:schemeClr>
                </a:solidFill>
                <a:latin typeface="Verdana" pitchFamily="34" charset="0"/>
                <a:ea typeface="Verdana" pitchFamily="34" charset="0"/>
                <a:cs typeface="+mj-cs"/>
              </a:rPr>
              <a:t> w</a:t>
            </a:r>
            <a:r>
              <a:rPr lang="en-GB" sz="2000" baseline="0" dirty="0">
                <a:solidFill>
                  <a:schemeClr val="bg1">
                    <a:lumMod val="95000"/>
                  </a:schemeClr>
                </a:solidFill>
                <a:latin typeface="Verdana" pitchFamily="34" charset="0"/>
                <a:ea typeface="Verdana" pitchFamily="34" charset="0"/>
                <a:cs typeface="+mj-cs"/>
              </a:rPr>
              <a:t>eight: 0.946kg</a:t>
            </a:r>
            <a:r>
              <a:rPr lang="en-GB" sz="2000" dirty="0">
                <a:solidFill>
                  <a:schemeClr val="bg1">
                    <a:lumMod val="95000"/>
                  </a:schemeClr>
                </a:solidFill>
                <a:latin typeface="Verdana" pitchFamily="34" charset="0"/>
                <a:ea typeface="Verdana" pitchFamily="34" charset="0"/>
                <a:cs typeface="+mj-cs"/>
              </a:rPr>
              <a:t> </a:t>
            </a:r>
            <a:endPar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sp>
        <p:nvSpPr>
          <p:cNvPr id="8" name="Title 1"/>
          <p:cNvSpPr txBox="1">
            <a:spLocks/>
          </p:cNvSpPr>
          <p:nvPr/>
        </p:nvSpPr>
        <p:spPr>
          <a:xfrm>
            <a:off x="4572000" y="1052736"/>
            <a:ext cx="4139952"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Whale Shark</a:t>
            </a:r>
            <a:br>
              <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0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length: 14.2m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aseline="0" dirty="0">
                <a:solidFill>
                  <a:schemeClr val="bg1">
                    <a:lumMod val="95000"/>
                  </a:schemeClr>
                </a:solidFill>
                <a:latin typeface="Verdana" pitchFamily="34" charset="0"/>
                <a:ea typeface="Verdana" pitchFamily="34" charset="0"/>
                <a:cs typeface="+mj-cs"/>
              </a:rPr>
              <a:t>Average</a:t>
            </a:r>
            <a:r>
              <a:rPr lang="en-GB" sz="2000" dirty="0">
                <a:solidFill>
                  <a:schemeClr val="bg1">
                    <a:lumMod val="95000"/>
                  </a:schemeClr>
                </a:solidFill>
                <a:latin typeface="Verdana" pitchFamily="34" charset="0"/>
                <a:ea typeface="Verdana" pitchFamily="34" charset="0"/>
                <a:cs typeface="+mj-cs"/>
              </a:rPr>
              <a:t> w</a:t>
            </a:r>
            <a:r>
              <a:rPr lang="en-GB" sz="2000" baseline="0" dirty="0">
                <a:solidFill>
                  <a:schemeClr val="bg1">
                    <a:lumMod val="95000"/>
                  </a:schemeClr>
                </a:solidFill>
                <a:latin typeface="Verdana" pitchFamily="34" charset="0"/>
                <a:ea typeface="Verdana" pitchFamily="34" charset="0"/>
                <a:cs typeface="+mj-cs"/>
              </a:rPr>
              <a:t>eight: 13.2 tonnes</a:t>
            </a:r>
            <a:endPar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9" name="Picture 8" descr="Whale Sharks.jpg"/>
          <p:cNvPicPr>
            <a:picLocks noChangeAspect="1"/>
          </p:cNvPicPr>
          <p:nvPr/>
        </p:nvPicPr>
        <p:blipFill>
          <a:blip r:embed="rId4" cstate="print"/>
          <a:srcRect l="35524" t="29503" r="14613" b="16240"/>
          <a:stretch>
            <a:fillRect/>
          </a:stretch>
        </p:blipFill>
        <p:spPr>
          <a:xfrm>
            <a:off x="4427984" y="2420888"/>
            <a:ext cx="4320480" cy="3135833"/>
          </a:xfrm>
          <a:prstGeom prst="rect">
            <a:avLst/>
          </a:prstGeom>
        </p:spPr>
      </p:pic>
      <p:sp>
        <p:nvSpPr>
          <p:cNvPr id="11" name="TextBox 10"/>
          <p:cNvSpPr txBox="1"/>
          <p:nvPr/>
        </p:nvSpPr>
        <p:spPr>
          <a:xfrm>
            <a:off x="0" y="0"/>
            <a:ext cx="9144000" cy="830997"/>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2400" dirty="0">
                <a:latin typeface="Verdana" pitchFamily="34" charset="0"/>
                <a:ea typeface="Verdana" pitchFamily="34" charset="0"/>
              </a:rPr>
              <a:t>Find estimates of the measurements and weights of the wildlife below. </a:t>
            </a:r>
          </a:p>
        </p:txBody>
      </p:sp>
      <p:sp>
        <p:nvSpPr>
          <p:cNvPr id="12" name="Title 1"/>
          <p:cNvSpPr txBox="1">
            <a:spLocks/>
          </p:cNvSpPr>
          <p:nvPr/>
        </p:nvSpPr>
        <p:spPr>
          <a:xfrm>
            <a:off x="0" y="5589240"/>
            <a:ext cx="3707904"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Verdana" pitchFamily="34" charset="0"/>
                <a:ea typeface="Verdana" pitchFamily="34" charset="0"/>
                <a:cs typeface="+mj-cs"/>
              </a:rPr>
              <a:t>Wingspan = 2m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dirty="0">
                <a:solidFill>
                  <a:schemeClr val="bg1"/>
                </a:solidFill>
                <a:latin typeface="Verdana" pitchFamily="34" charset="0"/>
                <a:ea typeface="Verdana" pitchFamily="34" charset="0"/>
                <a:cs typeface="+mj-cs"/>
              </a:rPr>
              <a:t>Weight = 1kg</a:t>
            </a:r>
            <a:endParaRPr kumimoji="0" lang="en-GB" sz="2000" b="1"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13" name="Title 1"/>
          <p:cNvSpPr txBox="1">
            <a:spLocks/>
          </p:cNvSpPr>
          <p:nvPr/>
        </p:nvSpPr>
        <p:spPr>
          <a:xfrm>
            <a:off x="4788024" y="5589240"/>
            <a:ext cx="3923928"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Verdana" pitchFamily="34" charset="0"/>
                <a:ea typeface="Verdana" pitchFamily="34" charset="0"/>
                <a:cs typeface="+mj-cs"/>
              </a:rPr>
              <a:t>Average length = 10m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dirty="0">
                <a:solidFill>
                  <a:schemeClr val="bg1"/>
                </a:solidFill>
                <a:latin typeface="Verdana" pitchFamily="34" charset="0"/>
                <a:ea typeface="Verdana" pitchFamily="34" charset="0"/>
                <a:cs typeface="+mj-cs"/>
              </a:rPr>
              <a:t>Average weight = 10 tonnes</a:t>
            </a:r>
            <a:endParaRPr kumimoji="0" lang="en-GB" sz="2000" b="1"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20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2000"/>
                                        <p:tgtEl>
                                          <p:spTgt spid="1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fade">
                                      <p:cBhvr>
                                        <p:cTn id="16"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714202"/>
          </a:xfrm>
        </p:spPr>
        <p:txBody>
          <a:bodyPr>
            <a:noAutofit/>
          </a:bodyPr>
          <a:lstStyle/>
          <a:p>
            <a:pPr algn="l"/>
            <a:r>
              <a:rPr lang="en-GB" sz="2000" dirty="0">
                <a:solidFill>
                  <a:schemeClr val="bg1">
                    <a:lumMod val="95000"/>
                  </a:schemeClr>
                </a:solidFill>
                <a:latin typeface="Verdana" pitchFamily="34" charset="0"/>
                <a:ea typeface="Verdana" pitchFamily="34" charset="0"/>
              </a:rPr>
              <a:t>Let’s take a look at some more of the wildlife spotted…</a:t>
            </a:r>
            <a:br>
              <a:rPr lang="en-GB" sz="2800" dirty="0">
                <a:solidFill>
                  <a:schemeClr val="bg1">
                    <a:lumMod val="95000"/>
                  </a:schemeClr>
                </a:solidFill>
                <a:latin typeface="Verdana" pitchFamily="34" charset="0"/>
                <a:ea typeface="Verdana" pitchFamily="34" charset="0"/>
              </a:rPr>
            </a:br>
            <a:r>
              <a:rPr lang="en-GB" sz="2800" b="1" dirty="0">
                <a:solidFill>
                  <a:schemeClr val="bg1">
                    <a:lumMod val="95000"/>
                  </a:schemeClr>
                </a:solidFill>
                <a:latin typeface="Verdana" pitchFamily="34" charset="0"/>
                <a:ea typeface="Verdana" pitchFamily="34" charset="0"/>
              </a:rPr>
              <a:t>Try and remember estimates of the lengths and weights of the creatures</a:t>
            </a:r>
          </a:p>
        </p:txBody>
      </p:sp>
      <p:sp>
        <p:nvSpPr>
          <p:cNvPr id="7" name="Title 1"/>
          <p:cNvSpPr txBox="1">
            <a:spLocks/>
          </p:cNvSpPr>
          <p:nvPr/>
        </p:nvSpPr>
        <p:spPr>
          <a:xfrm>
            <a:off x="-540568" y="5234081"/>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err="1">
                <a:solidFill>
                  <a:schemeClr val="bg1"/>
                </a:solidFill>
                <a:latin typeface="Verdana" pitchFamily="34" charset="0"/>
                <a:ea typeface="Verdana" pitchFamily="34" charset="0"/>
                <a:cs typeface="+mj-cs"/>
              </a:rPr>
              <a:t>Huw</a:t>
            </a:r>
            <a:r>
              <a:rPr lang="en-GB" sz="1000" dirty="0">
                <a:solidFill>
                  <a:schemeClr val="bg1"/>
                </a:solidFill>
                <a:latin typeface="Verdana" pitchFamily="34" charset="0"/>
                <a:ea typeface="Verdana" pitchFamily="34" charset="0"/>
                <a:cs typeface="+mj-cs"/>
              </a:rPr>
              <a:t> Morgan</a:t>
            </a:r>
            <a:endParaRPr kumimoji="0" lang="en-GB" sz="1000" b="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6" name="Title 1"/>
          <p:cNvSpPr txBox="1">
            <a:spLocks/>
          </p:cNvSpPr>
          <p:nvPr/>
        </p:nvSpPr>
        <p:spPr>
          <a:xfrm>
            <a:off x="4716016" y="2780928"/>
            <a:ext cx="4427984"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dirty="0">
                <a:solidFill>
                  <a:schemeClr val="bg1">
                    <a:lumMod val="95000"/>
                  </a:schemeClr>
                </a:solidFill>
                <a:latin typeface="Verdana" pitchFamily="34" charset="0"/>
                <a:ea typeface="Verdana" pitchFamily="34" charset="0"/>
                <a:cs typeface="+mj-cs"/>
              </a:rPr>
              <a:t>Flying Fish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length: 45cm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aseline="0" dirty="0">
                <a:solidFill>
                  <a:schemeClr val="bg1">
                    <a:lumMod val="95000"/>
                  </a:schemeClr>
                </a:solidFill>
                <a:latin typeface="Verdana" pitchFamily="34" charset="0"/>
                <a:ea typeface="Verdana" pitchFamily="34" charset="0"/>
                <a:cs typeface="+mj-cs"/>
              </a:rPr>
              <a:t>Average</a:t>
            </a:r>
            <a:r>
              <a:rPr lang="en-GB" sz="2400" dirty="0">
                <a:solidFill>
                  <a:schemeClr val="bg1">
                    <a:lumMod val="95000"/>
                  </a:schemeClr>
                </a:solidFill>
                <a:latin typeface="Verdana" pitchFamily="34" charset="0"/>
                <a:ea typeface="Verdana" pitchFamily="34" charset="0"/>
                <a:cs typeface="+mj-cs"/>
              </a:rPr>
              <a:t> w</a:t>
            </a:r>
            <a:r>
              <a:rPr lang="en-GB" sz="2400" baseline="0" dirty="0">
                <a:solidFill>
                  <a:schemeClr val="bg1">
                    <a:lumMod val="95000"/>
                  </a:schemeClr>
                </a:solidFill>
                <a:latin typeface="Verdana" pitchFamily="34" charset="0"/>
                <a:ea typeface="Verdana" pitchFamily="34" charset="0"/>
                <a:cs typeface="+mj-cs"/>
              </a:rPr>
              <a:t>eight: 332g</a:t>
            </a:r>
            <a:r>
              <a:rPr lang="en-GB" sz="2400" dirty="0">
                <a:solidFill>
                  <a:schemeClr val="bg1">
                    <a:lumMod val="95000"/>
                  </a:schemeClr>
                </a:solidFill>
                <a:latin typeface="Verdana" pitchFamily="34" charset="0"/>
                <a:ea typeface="Verdana" pitchFamily="34" charset="0"/>
                <a:cs typeface="+mj-cs"/>
              </a:rPr>
              <a:t> </a:t>
            </a:r>
            <a:endPar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8" name="Picture 7" descr="Flyingfish.jpg"/>
          <p:cNvPicPr>
            <a:picLocks noChangeAspect="1"/>
          </p:cNvPicPr>
          <p:nvPr/>
        </p:nvPicPr>
        <p:blipFill>
          <a:blip r:embed="rId3" cstate="print"/>
          <a:srcRect l="14922" r="11182"/>
          <a:stretch>
            <a:fillRect/>
          </a:stretch>
        </p:blipFill>
        <p:spPr>
          <a:xfrm rot="16200000">
            <a:off x="1240966" y="1359435"/>
            <a:ext cx="2929014" cy="49079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7704" y="5373216"/>
            <a:ext cx="5508104"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dirty="0">
                <a:solidFill>
                  <a:schemeClr val="bg1">
                    <a:lumMod val="95000"/>
                  </a:schemeClr>
                </a:solidFill>
                <a:latin typeface="Verdana" pitchFamily="34" charset="0"/>
                <a:ea typeface="Verdana" pitchFamily="34" charset="0"/>
                <a:cs typeface="+mj-cs"/>
              </a:rPr>
              <a:t>Hammerhead Shark</a:t>
            </a:r>
            <a:b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length: 4.5m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aseline="0" dirty="0">
                <a:solidFill>
                  <a:schemeClr val="bg1">
                    <a:lumMod val="95000"/>
                  </a:schemeClr>
                </a:solidFill>
                <a:latin typeface="Verdana" pitchFamily="34" charset="0"/>
                <a:ea typeface="Verdana" pitchFamily="34" charset="0"/>
                <a:cs typeface="+mj-cs"/>
              </a:rPr>
              <a:t>Average</a:t>
            </a:r>
            <a:r>
              <a:rPr lang="en-GB" sz="2400" dirty="0">
                <a:solidFill>
                  <a:schemeClr val="bg1">
                    <a:lumMod val="95000"/>
                  </a:schemeClr>
                </a:solidFill>
                <a:latin typeface="Verdana" pitchFamily="34" charset="0"/>
                <a:ea typeface="Verdana" pitchFamily="34" charset="0"/>
                <a:cs typeface="+mj-cs"/>
              </a:rPr>
              <a:t> w</a:t>
            </a:r>
            <a:r>
              <a:rPr lang="en-GB" sz="2400" baseline="0" dirty="0">
                <a:solidFill>
                  <a:schemeClr val="bg1">
                    <a:lumMod val="95000"/>
                  </a:schemeClr>
                </a:solidFill>
                <a:latin typeface="Verdana" pitchFamily="34" charset="0"/>
                <a:ea typeface="Verdana" pitchFamily="34" charset="0"/>
                <a:cs typeface="+mj-cs"/>
              </a:rPr>
              <a:t>eight: 230kg</a:t>
            </a:r>
            <a:endPar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4098" name="Picture 2"/>
          <p:cNvPicPr>
            <a:picLocks noChangeAspect="1" noChangeArrowheads="1"/>
          </p:cNvPicPr>
          <p:nvPr/>
        </p:nvPicPr>
        <p:blipFill>
          <a:blip r:embed="rId3" cstate="print"/>
          <a:srcRect l="12210" t="24903" r="15549" b="16396"/>
          <a:stretch>
            <a:fillRect/>
          </a:stretch>
        </p:blipFill>
        <p:spPr bwMode="auto">
          <a:xfrm>
            <a:off x="971600" y="1700808"/>
            <a:ext cx="7416824" cy="3447256"/>
          </a:xfrm>
          <a:prstGeom prst="rect">
            <a:avLst/>
          </a:prstGeom>
          <a:noFill/>
          <a:ln w="9525">
            <a:noFill/>
            <a:miter lim="800000"/>
            <a:headEnd/>
            <a:tailEnd/>
          </a:ln>
        </p:spPr>
      </p:pic>
      <p:sp>
        <p:nvSpPr>
          <p:cNvPr id="7" name="Title 1"/>
          <p:cNvSpPr txBox="1">
            <a:spLocks/>
          </p:cNvSpPr>
          <p:nvPr/>
        </p:nvSpPr>
        <p:spPr>
          <a:xfrm>
            <a:off x="5526868" y="5034801"/>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a:solidFill>
                  <a:schemeClr val="bg1"/>
                </a:solidFill>
              </a:rPr>
              <a:t>Eric </a:t>
            </a:r>
            <a:r>
              <a:rPr lang="en-GB" sz="1000" dirty="0" err="1">
                <a:solidFill>
                  <a:schemeClr val="bg1"/>
                </a:solidFill>
              </a:rPr>
              <a:t>Woehler</a:t>
            </a:r>
            <a:r>
              <a:rPr lang="en-GB" sz="1000" dirty="0">
                <a:solidFill>
                  <a:schemeClr val="bg1"/>
                </a:solidFill>
              </a:rPr>
              <a:t>/</a:t>
            </a:r>
            <a:r>
              <a:rPr lang="en-GB" sz="1000" dirty="0" err="1">
                <a:solidFill>
                  <a:schemeClr val="bg1"/>
                </a:solidFill>
              </a:rPr>
              <a:t>Huw</a:t>
            </a:r>
            <a:r>
              <a:rPr lang="en-GB" sz="1000" dirty="0">
                <a:solidFill>
                  <a:schemeClr val="bg1"/>
                </a:solidFill>
              </a:rPr>
              <a:t> Morgan</a:t>
            </a:r>
            <a:endParaRPr kumimoji="0" lang="en-GB" sz="1000" b="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11" name="Title 1"/>
          <p:cNvSpPr txBox="1">
            <a:spLocks/>
          </p:cNvSpPr>
          <p:nvPr/>
        </p:nvSpPr>
        <p:spPr>
          <a:xfrm>
            <a:off x="179512" y="44624"/>
            <a:ext cx="8964488" cy="171420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Let’s take a look at some more of the wildlife spotted…</a:t>
            </a:r>
            <a:br>
              <a:rPr kumimoji="0" lang="en-GB" sz="28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sz="2800" b="1"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Try and remember estimates of the lengths and weights of the creatures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112568"/>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a:solidFill>
                  <a:schemeClr val="bg1"/>
                </a:solidFill>
              </a:rPr>
              <a:t>Eric </a:t>
            </a:r>
            <a:r>
              <a:rPr lang="en-GB" sz="1000" dirty="0" err="1">
                <a:solidFill>
                  <a:schemeClr val="bg1"/>
                </a:solidFill>
              </a:rPr>
              <a:t>Woehler</a:t>
            </a:r>
            <a:r>
              <a:rPr lang="en-GB" sz="1000" dirty="0">
                <a:solidFill>
                  <a:schemeClr val="bg1"/>
                </a:solidFill>
              </a:rPr>
              <a:t>/</a:t>
            </a:r>
            <a:r>
              <a:rPr lang="en-GB" sz="1000" dirty="0" err="1">
                <a:solidFill>
                  <a:schemeClr val="bg1"/>
                </a:solidFill>
              </a:rPr>
              <a:t>Huw</a:t>
            </a:r>
            <a:r>
              <a:rPr lang="en-GB" sz="1000" dirty="0">
                <a:solidFill>
                  <a:schemeClr val="bg1"/>
                </a:solidFill>
              </a:rPr>
              <a:t> Morgan</a:t>
            </a:r>
            <a:endParaRPr kumimoji="0" lang="en-GB" sz="1000" b="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6" name="Title 1"/>
          <p:cNvSpPr txBox="1">
            <a:spLocks/>
          </p:cNvSpPr>
          <p:nvPr/>
        </p:nvSpPr>
        <p:spPr>
          <a:xfrm>
            <a:off x="4067944" y="2708920"/>
            <a:ext cx="5508104"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Bridled</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Tern</a:t>
            </a:r>
            <a:endParaRPr lang="en-GB" sz="24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wingspan: 77cm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aseline="0" dirty="0">
                <a:solidFill>
                  <a:schemeClr val="bg1">
                    <a:lumMod val="95000"/>
                  </a:schemeClr>
                </a:solidFill>
                <a:latin typeface="Verdana" pitchFamily="34" charset="0"/>
                <a:ea typeface="Verdana" pitchFamily="34" charset="0"/>
                <a:cs typeface="+mj-cs"/>
              </a:rPr>
              <a:t>Average</a:t>
            </a:r>
            <a:r>
              <a:rPr lang="en-GB" sz="2400" dirty="0">
                <a:solidFill>
                  <a:schemeClr val="bg1">
                    <a:lumMod val="95000"/>
                  </a:schemeClr>
                </a:solidFill>
                <a:latin typeface="Verdana" pitchFamily="34" charset="0"/>
                <a:ea typeface="Verdana" pitchFamily="34" charset="0"/>
                <a:cs typeface="+mj-cs"/>
              </a:rPr>
              <a:t> w</a:t>
            </a:r>
            <a:r>
              <a:rPr lang="en-GB" sz="2400" baseline="0" dirty="0">
                <a:solidFill>
                  <a:schemeClr val="bg1">
                    <a:lumMod val="95000"/>
                  </a:schemeClr>
                </a:solidFill>
                <a:latin typeface="Verdana" pitchFamily="34" charset="0"/>
                <a:ea typeface="Verdana" pitchFamily="34" charset="0"/>
                <a:cs typeface="+mj-cs"/>
              </a:rPr>
              <a:t>eight: 110g</a:t>
            </a:r>
            <a:r>
              <a:rPr lang="en-GB" sz="2400" dirty="0">
                <a:solidFill>
                  <a:schemeClr val="bg1">
                    <a:lumMod val="95000"/>
                  </a:schemeClr>
                </a:solidFill>
                <a:latin typeface="Verdana" pitchFamily="34" charset="0"/>
                <a:ea typeface="Verdana" pitchFamily="34" charset="0"/>
                <a:cs typeface="+mj-cs"/>
              </a:rPr>
              <a:t> </a:t>
            </a:r>
            <a:endPar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8" name="Picture 7" descr="Bridled Tern.jpg"/>
          <p:cNvPicPr>
            <a:picLocks noChangeAspect="1"/>
          </p:cNvPicPr>
          <p:nvPr/>
        </p:nvPicPr>
        <p:blipFill>
          <a:blip r:embed="rId3" cstate="print"/>
          <a:srcRect l="43566" t="4182" r="10592" b="42766"/>
          <a:stretch>
            <a:fillRect/>
          </a:stretch>
        </p:blipFill>
        <p:spPr>
          <a:xfrm>
            <a:off x="539552" y="1988840"/>
            <a:ext cx="4104456" cy="3168352"/>
          </a:xfrm>
          <a:prstGeom prst="rect">
            <a:avLst/>
          </a:prstGeom>
        </p:spPr>
      </p:pic>
      <p:sp>
        <p:nvSpPr>
          <p:cNvPr id="10" name="Title 1"/>
          <p:cNvSpPr txBox="1">
            <a:spLocks/>
          </p:cNvSpPr>
          <p:nvPr/>
        </p:nvSpPr>
        <p:spPr>
          <a:xfrm>
            <a:off x="179512" y="0"/>
            <a:ext cx="8964488" cy="171420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Let’s take a look at some more of the wildlife spotted…</a:t>
            </a:r>
            <a:br>
              <a:rPr kumimoji="0" lang="en-GB" sz="28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sz="2800" b="1"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Try and remember estimates of the lengths and weights of the creatures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6264696" cy="3672408"/>
          </a:xfrm>
        </p:spPr>
        <p:txBody>
          <a:bodyPr>
            <a:noAutofit/>
          </a:bodyPr>
          <a:lstStyle/>
          <a:p>
            <a:pPr algn="l"/>
            <a:r>
              <a:rPr lang="en-GB" sz="2800" dirty="0">
                <a:solidFill>
                  <a:schemeClr val="bg1"/>
                </a:solidFill>
              </a:rPr>
              <a:t>1. What were names of the three creatures we just looked at?</a:t>
            </a:r>
            <a:br>
              <a:rPr lang="en-GB" sz="2800" dirty="0">
                <a:solidFill>
                  <a:schemeClr val="bg1"/>
                </a:solidFill>
              </a:rPr>
            </a:br>
            <a:br>
              <a:rPr lang="en-GB" sz="2800" dirty="0">
                <a:solidFill>
                  <a:schemeClr val="bg1"/>
                </a:solidFill>
              </a:rPr>
            </a:br>
            <a:r>
              <a:rPr lang="en-GB" sz="2800" dirty="0">
                <a:solidFill>
                  <a:schemeClr val="bg1"/>
                </a:solidFill>
              </a:rPr>
              <a:t>2. What were the estimated lengths of the three creatures we just looked at? </a:t>
            </a:r>
            <a:br>
              <a:rPr lang="en-GB" sz="2800" dirty="0">
                <a:solidFill>
                  <a:schemeClr val="bg1"/>
                </a:solidFill>
              </a:rPr>
            </a:br>
            <a:br>
              <a:rPr lang="en-GB" sz="2800" dirty="0">
                <a:solidFill>
                  <a:schemeClr val="bg1"/>
                </a:solidFill>
              </a:rPr>
            </a:br>
            <a:r>
              <a:rPr lang="en-GB" sz="2800" dirty="0">
                <a:solidFill>
                  <a:schemeClr val="bg1"/>
                </a:solidFill>
              </a:rPr>
              <a:t> 3. What were the estimated weights of the three creatures we just looked at?</a:t>
            </a:r>
            <a:r>
              <a:rPr lang="en-GB" sz="3600" dirty="0">
                <a:solidFill>
                  <a:schemeClr val="bg1"/>
                </a:solidFill>
              </a:rPr>
              <a:t> </a:t>
            </a:r>
            <a:br>
              <a:rPr lang="en-GB" sz="3600" dirty="0">
                <a:solidFill>
                  <a:schemeClr val="bg1"/>
                </a:solidFill>
              </a:rPr>
            </a:br>
            <a:endParaRPr lang="en-GB" sz="3600" dirty="0">
              <a:solidFill>
                <a:schemeClr val="bg1"/>
              </a:solidFill>
            </a:endParaRPr>
          </a:p>
        </p:txBody>
      </p:sp>
      <p:sp>
        <p:nvSpPr>
          <p:cNvPr id="4" name="TextBox 3"/>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Quick Quiz – Round 2</a:t>
            </a:r>
          </a:p>
        </p:txBody>
      </p:sp>
      <p:sp>
        <p:nvSpPr>
          <p:cNvPr id="8" name="TextBox 7"/>
          <p:cNvSpPr txBox="1"/>
          <p:nvPr/>
        </p:nvSpPr>
        <p:spPr>
          <a:xfrm>
            <a:off x="323528" y="1772816"/>
            <a:ext cx="6624736" cy="369332"/>
          </a:xfrm>
          <a:prstGeom prst="rect">
            <a:avLst/>
          </a:prstGeom>
          <a:noFill/>
        </p:spPr>
        <p:txBody>
          <a:bodyPr wrap="square" rtlCol="0">
            <a:spAutoFit/>
          </a:bodyPr>
          <a:lstStyle/>
          <a:p>
            <a:r>
              <a:rPr lang="en-GB" b="1" dirty="0">
                <a:solidFill>
                  <a:schemeClr val="bg1"/>
                </a:solidFill>
              </a:rPr>
              <a:t>Flying Fish, Hammerhead Shark, Bridled Tern</a:t>
            </a:r>
          </a:p>
        </p:txBody>
      </p:sp>
      <p:sp>
        <p:nvSpPr>
          <p:cNvPr id="9" name="TextBox 8"/>
          <p:cNvSpPr txBox="1"/>
          <p:nvPr/>
        </p:nvSpPr>
        <p:spPr>
          <a:xfrm>
            <a:off x="611560" y="3068960"/>
            <a:ext cx="6624736" cy="369332"/>
          </a:xfrm>
          <a:prstGeom prst="rect">
            <a:avLst/>
          </a:prstGeom>
          <a:noFill/>
        </p:spPr>
        <p:txBody>
          <a:bodyPr wrap="square" rtlCol="0">
            <a:spAutoFit/>
          </a:bodyPr>
          <a:lstStyle/>
          <a:p>
            <a:r>
              <a:rPr lang="en-GB" b="1" dirty="0">
                <a:solidFill>
                  <a:schemeClr val="bg1"/>
                </a:solidFill>
              </a:rPr>
              <a:t>50cm, 5m, 80cm </a:t>
            </a:r>
          </a:p>
        </p:txBody>
      </p:sp>
      <p:sp>
        <p:nvSpPr>
          <p:cNvPr id="10" name="TextBox 9"/>
          <p:cNvSpPr txBox="1"/>
          <p:nvPr/>
        </p:nvSpPr>
        <p:spPr>
          <a:xfrm>
            <a:off x="683568" y="4509120"/>
            <a:ext cx="6624736" cy="369332"/>
          </a:xfrm>
          <a:prstGeom prst="rect">
            <a:avLst/>
          </a:prstGeom>
          <a:noFill/>
        </p:spPr>
        <p:txBody>
          <a:bodyPr wrap="square" rtlCol="0">
            <a:spAutoFit/>
          </a:bodyPr>
          <a:lstStyle/>
          <a:p>
            <a:r>
              <a:rPr lang="en-GB" b="1" dirty="0">
                <a:solidFill>
                  <a:schemeClr val="bg1"/>
                </a:solidFill>
              </a:rPr>
              <a:t>300g, 200kg, 100g</a:t>
            </a:r>
          </a:p>
        </p:txBody>
      </p:sp>
      <p:sp>
        <p:nvSpPr>
          <p:cNvPr id="11" name="TextBox 10"/>
          <p:cNvSpPr txBox="1"/>
          <p:nvPr/>
        </p:nvSpPr>
        <p:spPr>
          <a:xfrm>
            <a:off x="6156176" y="836712"/>
            <a:ext cx="280831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rgbClr val="00325F"/>
                </a:solidFill>
              </a:rPr>
              <a:t>Notice that all of our estimates never have more than one number that isn’t a zero.</a:t>
            </a:r>
          </a:p>
        </p:txBody>
      </p:sp>
      <p:pic>
        <p:nvPicPr>
          <p:cNvPr id="12" name="Picture 11" descr="Bridled Tern.jpg"/>
          <p:cNvPicPr>
            <a:picLocks noChangeAspect="1"/>
          </p:cNvPicPr>
          <p:nvPr/>
        </p:nvPicPr>
        <p:blipFill>
          <a:blip r:embed="rId3" cstate="print"/>
          <a:srcRect l="43566" t="4182" r="10592" b="42766"/>
          <a:stretch>
            <a:fillRect/>
          </a:stretch>
        </p:blipFill>
        <p:spPr>
          <a:xfrm>
            <a:off x="5940152" y="4005064"/>
            <a:ext cx="2891776" cy="2232248"/>
          </a:xfrm>
          <a:prstGeom prst="rect">
            <a:avLst/>
          </a:prstGeom>
        </p:spPr>
      </p:pic>
      <p:pic>
        <p:nvPicPr>
          <p:cNvPr id="13" name="Picture 2"/>
          <p:cNvPicPr>
            <a:picLocks noChangeAspect="1" noChangeArrowheads="1"/>
          </p:cNvPicPr>
          <p:nvPr/>
        </p:nvPicPr>
        <p:blipFill>
          <a:blip r:embed="rId4" cstate="print"/>
          <a:srcRect l="12210" t="24903" r="15549" b="16396"/>
          <a:stretch>
            <a:fillRect/>
          </a:stretch>
        </p:blipFill>
        <p:spPr bwMode="auto">
          <a:xfrm>
            <a:off x="2555776" y="4941168"/>
            <a:ext cx="2895594" cy="1345839"/>
          </a:xfrm>
          <a:prstGeom prst="rect">
            <a:avLst/>
          </a:prstGeom>
          <a:noFill/>
          <a:ln w="9525">
            <a:noFill/>
            <a:miter lim="800000"/>
            <a:headEnd/>
            <a:tailEnd/>
          </a:ln>
        </p:spPr>
      </p:pic>
      <p:pic>
        <p:nvPicPr>
          <p:cNvPr id="14" name="Picture 13" descr="Flyingfish.jpg"/>
          <p:cNvPicPr>
            <a:picLocks noChangeAspect="1"/>
          </p:cNvPicPr>
          <p:nvPr/>
        </p:nvPicPr>
        <p:blipFill>
          <a:blip r:embed="rId5" cstate="print"/>
          <a:srcRect l="14922" r="11182"/>
          <a:stretch>
            <a:fillRect/>
          </a:stretch>
        </p:blipFill>
        <p:spPr>
          <a:xfrm rot="16200000">
            <a:off x="657169" y="4535520"/>
            <a:ext cx="1200822" cy="2012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2000"/>
                                        <p:tgtEl>
                                          <p:spTgt spid="11">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1"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077218"/>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3200" dirty="0">
                <a:latin typeface="Verdana" pitchFamily="34" charset="0"/>
                <a:ea typeface="Verdana" pitchFamily="34" charset="0"/>
              </a:rPr>
              <a:t>We can use estimates to help us calculate sea-life populations</a:t>
            </a:r>
          </a:p>
        </p:txBody>
      </p:sp>
      <p:sp>
        <p:nvSpPr>
          <p:cNvPr id="16" name="Title 1"/>
          <p:cNvSpPr>
            <a:spLocks noGrp="1"/>
          </p:cNvSpPr>
          <p:nvPr>
            <p:ph type="title"/>
          </p:nvPr>
        </p:nvSpPr>
        <p:spPr>
          <a:xfrm>
            <a:off x="251520" y="1556792"/>
            <a:ext cx="8229600" cy="1143000"/>
          </a:xfrm>
        </p:spPr>
        <p:txBody>
          <a:bodyPr>
            <a:normAutofit fontScale="90000"/>
          </a:bodyPr>
          <a:lstStyle/>
          <a:p>
            <a:pPr algn="l"/>
            <a:r>
              <a:rPr lang="en-GB" sz="3600" dirty="0">
                <a:solidFill>
                  <a:schemeClr val="bg1"/>
                </a:solidFill>
              </a:rPr>
              <a:t>This pod of Southern Right Whale Dolphins was filmed from the ship.</a:t>
            </a:r>
            <a:br>
              <a:rPr lang="en-GB" sz="3600" dirty="0">
                <a:solidFill>
                  <a:schemeClr val="bg1"/>
                </a:solidFill>
              </a:rPr>
            </a:br>
            <a:r>
              <a:rPr lang="en-GB" sz="3600" dirty="0">
                <a:solidFill>
                  <a:schemeClr val="bg1"/>
                </a:solidFill>
              </a:rPr>
              <a:t>Watch the video and see how many you think there are in the group</a:t>
            </a:r>
            <a:r>
              <a:rPr lang="en-GB" dirty="0">
                <a:solidFill>
                  <a:schemeClr val="bg1"/>
                </a:solidFill>
              </a:rPr>
              <a:t>.</a:t>
            </a:r>
          </a:p>
        </p:txBody>
      </p:sp>
      <p:pic>
        <p:nvPicPr>
          <p:cNvPr id="5" name="Southern Right Whale Dolphin (Vid Credit CSIRO).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835696" y="3356992"/>
            <a:ext cx="5519936" cy="31049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954107"/>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3200" dirty="0">
                <a:latin typeface="Verdana" pitchFamily="34" charset="0"/>
                <a:ea typeface="Verdana" pitchFamily="34" charset="0"/>
              </a:rPr>
              <a:t>Investigation </a:t>
            </a:r>
            <a:br>
              <a:rPr lang="en-US" sz="3200" dirty="0">
                <a:latin typeface="Verdana" pitchFamily="34" charset="0"/>
                <a:ea typeface="Verdana" pitchFamily="34" charset="0"/>
              </a:rPr>
            </a:br>
            <a:r>
              <a:rPr lang="en-US" sz="2400" dirty="0">
                <a:latin typeface="Verdana" pitchFamily="34" charset="0"/>
                <a:ea typeface="Verdana" pitchFamily="34" charset="0"/>
              </a:rPr>
              <a:t>How many Dolphins are in the Pod?</a:t>
            </a:r>
            <a:endParaRPr lang="en-US" sz="3200" dirty="0">
              <a:latin typeface="Verdana" pitchFamily="34" charset="0"/>
              <a:ea typeface="Verdana" pitchFamily="34" charset="0"/>
            </a:endParaRPr>
          </a:p>
        </p:txBody>
      </p:sp>
      <p:sp>
        <p:nvSpPr>
          <p:cNvPr id="16" name="Title 1"/>
          <p:cNvSpPr>
            <a:spLocks noGrp="1"/>
          </p:cNvSpPr>
          <p:nvPr>
            <p:ph type="title"/>
          </p:nvPr>
        </p:nvSpPr>
        <p:spPr>
          <a:xfrm>
            <a:off x="0" y="1268760"/>
            <a:ext cx="6048672" cy="2520280"/>
          </a:xfrm>
        </p:spPr>
        <p:txBody>
          <a:bodyPr>
            <a:noAutofit/>
          </a:bodyPr>
          <a:lstStyle/>
          <a:p>
            <a:pPr algn="l"/>
            <a:r>
              <a:rPr lang="en-GB" sz="2400" b="1" dirty="0">
                <a:solidFill>
                  <a:schemeClr val="bg1"/>
                </a:solidFill>
              </a:rPr>
              <a:t>This pod of Southern Right Whale Dolphins (SRW Dolphins) was filmed from the ship.</a:t>
            </a:r>
            <a:br>
              <a:rPr lang="en-GB" sz="2400" b="1" dirty="0">
                <a:solidFill>
                  <a:schemeClr val="bg1"/>
                </a:solidFill>
              </a:rPr>
            </a:br>
            <a:br>
              <a:rPr lang="en-GB" sz="2400" b="1" dirty="0">
                <a:solidFill>
                  <a:schemeClr val="bg1"/>
                </a:solidFill>
              </a:rPr>
            </a:br>
            <a:r>
              <a:rPr lang="en-GB" sz="2400" b="1" dirty="0">
                <a:solidFill>
                  <a:schemeClr val="bg1"/>
                </a:solidFill>
              </a:rPr>
              <a:t>Can you help the scientists work out how many SRW Dolphins are in the pod? </a:t>
            </a:r>
            <a:br>
              <a:rPr lang="en-GB" sz="2400" dirty="0">
                <a:solidFill>
                  <a:schemeClr val="bg1"/>
                </a:solidFill>
              </a:rPr>
            </a:br>
            <a:br>
              <a:rPr lang="en-GB" sz="2400" dirty="0">
                <a:solidFill>
                  <a:schemeClr val="bg1"/>
                </a:solidFill>
              </a:rPr>
            </a:br>
            <a:endParaRPr lang="en-GB" sz="3200" dirty="0">
              <a:solidFill>
                <a:schemeClr val="bg1"/>
              </a:solidFill>
            </a:endParaRPr>
          </a:p>
        </p:txBody>
      </p:sp>
      <p:pic>
        <p:nvPicPr>
          <p:cNvPr id="17" name="Picture 2"/>
          <p:cNvPicPr>
            <a:picLocks noChangeAspect="1" noChangeArrowheads="1"/>
          </p:cNvPicPr>
          <p:nvPr/>
        </p:nvPicPr>
        <p:blipFill>
          <a:blip r:embed="rId3" cstate="print"/>
          <a:srcRect t="7241" r="5678"/>
          <a:stretch>
            <a:fillRect/>
          </a:stretch>
        </p:blipFill>
        <p:spPr bwMode="auto">
          <a:xfrm>
            <a:off x="6156176" y="2734768"/>
            <a:ext cx="2987824" cy="1530944"/>
          </a:xfrm>
          <a:prstGeom prst="rect">
            <a:avLst/>
          </a:prstGeom>
          <a:noFill/>
          <a:ln w="9525">
            <a:noFill/>
            <a:miter lim="800000"/>
            <a:headEnd/>
            <a:tailEnd/>
          </a:ln>
        </p:spPr>
      </p:pic>
      <p:sp>
        <p:nvSpPr>
          <p:cNvPr id="6" name="Title 1"/>
          <p:cNvSpPr txBox="1">
            <a:spLocks/>
          </p:cNvSpPr>
          <p:nvPr/>
        </p:nvSpPr>
        <p:spPr>
          <a:xfrm>
            <a:off x="323528" y="3573016"/>
            <a:ext cx="6048672" cy="2520280"/>
          </a:xfrm>
          <a:prstGeom prst="rect">
            <a:avLst/>
          </a:prstGeom>
        </p:spPr>
        <p:txBody>
          <a:bodyPr vert="horz" lIns="91440" tIns="45720" rIns="91440" bIns="45720" rtlCol="0" anchor="ctr">
            <a:noAutofit/>
          </a:bodyPr>
          <a:lstStyle/>
          <a:p>
            <a:pPr lvl="0">
              <a:spcBef>
                <a:spcPct val="0"/>
              </a:spcBef>
              <a:buFont typeface="Arial" pitchFamily="34" charset="0"/>
              <a:buChar char="•"/>
            </a:pPr>
            <a:r>
              <a:rPr lang="en-GB" sz="2400" dirty="0">
                <a:solidFill>
                  <a:schemeClr val="bg1"/>
                </a:solidFill>
              </a:rPr>
              <a:t> What skills could we use to work this out?</a:t>
            </a:r>
          </a:p>
          <a:p>
            <a:pPr lvl="1">
              <a:spcBef>
                <a:spcPct val="0"/>
              </a:spcBef>
              <a:buFont typeface="Arial" pitchFamily="34" charset="0"/>
              <a:buChar char="•"/>
            </a:pPr>
            <a:r>
              <a:rPr lang="en-GB" sz="2400" dirty="0">
                <a:solidFill>
                  <a:schemeClr val="bg1"/>
                </a:solidFill>
              </a:rPr>
              <a:t> Estimation?</a:t>
            </a:r>
          </a:p>
          <a:p>
            <a:pPr lvl="1">
              <a:spcBef>
                <a:spcPct val="0"/>
              </a:spcBef>
              <a:buFont typeface="Arial" pitchFamily="34" charset="0"/>
              <a:buChar char="•"/>
            </a:pPr>
            <a:r>
              <a:rPr lang="en-GB" sz="2400" dirty="0">
                <a:solidFill>
                  <a:schemeClr val="bg1"/>
                </a:solidFill>
              </a:rPr>
              <a:t> Area calculations?</a:t>
            </a:r>
          </a:p>
          <a:p>
            <a:pPr lvl="1">
              <a:spcBef>
                <a:spcPct val="0"/>
              </a:spcBef>
              <a:buFont typeface="Arial" pitchFamily="34" charset="0"/>
              <a:buChar char="•"/>
            </a:pPr>
            <a:r>
              <a:rPr lang="en-GB" sz="2400" dirty="0">
                <a:solidFill>
                  <a:schemeClr val="bg1"/>
                </a:solidFill>
              </a:rPr>
              <a:t> Averages?</a:t>
            </a:r>
          </a:p>
          <a:p>
            <a:pPr lvl="0">
              <a:spcBef>
                <a:spcPct val="0"/>
              </a:spcBef>
              <a:buFont typeface="Arial" pitchFamily="34" charset="0"/>
              <a:buChar char="•"/>
            </a:pPr>
            <a:r>
              <a:rPr lang="en-GB" sz="2400" dirty="0">
                <a:solidFill>
                  <a:schemeClr val="bg1"/>
                </a:solidFill>
              </a:rPr>
              <a:t> What assumptions would we have to make?</a:t>
            </a:r>
          </a:p>
          <a:p>
            <a:pPr lvl="0">
              <a:spcBef>
                <a:spcPct val="0"/>
              </a:spcBef>
              <a:buFont typeface="Arial" pitchFamily="34" charset="0"/>
              <a:buChar char="•"/>
            </a:pPr>
            <a:r>
              <a:rPr lang="en-GB" sz="2400" dirty="0">
                <a:solidFill>
                  <a:schemeClr val="bg1"/>
                </a:solidFill>
              </a:rPr>
              <a:t> Can you justify these assumptions? </a:t>
            </a:r>
            <a:br>
              <a:rPr kumimoji="0" lang="en-GB" sz="2400" b="0" i="0" u="none" strike="noStrike" kern="1200" cap="none" spc="0" normalizeH="0" baseline="0" noProof="0" dirty="0">
                <a:ln>
                  <a:noFill/>
                </a:ln>
                <a:solidFill>
                  <a:schemeClr val="bg1"/>
                </a:solidFill>
                <a:effectLst/>
                <a:uLnTx/>
                <a:uFillTx/>
                <a:latin typeface="+mj-lt"/>
                <a:ea typeface="+mj-ea"/>
                <a:cs typeface="+mj-cs"/>
              </a:rPr>
            </a:br>
            <a:br>
              <a:rPr kumimoji="0" lang="en-GB" sz="2400" b="0" i="0" u="none" strike="noStrike" kern="1200" cap="none" spc="0" normalizeH="0" baseline="0" noProof="0" dirty="0">
                <a:ln>
                  <a:noFill/>
                </a:ln>
                <a:solidFill>
                  <a:schemeClr val="bg1"/>
                </a:solidFill>
                <a:effectLst/>
                <a:uLnTx/>
                <a:uFillTx/>
                <a:latin typeface="+mj-lt"/>
                <a:ea typeface="+mj-ea"/>
                <a:cs typeface="+mj-cs"/>
              </a:rPr>
            </a:b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rc-logo.eps.png"/>
          <p:cNvPicPr>
            <a:picLocks noChangeAspect="1"/>
          </p:cNvPicPr>
          <p:nvPr/>
        </p:nvPicPr>
        <p:blipFill>
          <a:blip r:embed="rId3" cstate="print"/>
          <a:stretch>
            <a:fillRect/>
          </a:stretch>
        </p:blipFill>
        <p:spPr>
          <a:xfrm>
            <a:off x="7596336" y="5805264"/>
            <a:ext cx="1300002" cy="905941"/>
          </a:xfrm>
          <a:prstGeom prst="rect">
            <a:avLst/>
          </a:prstGeom>
        </p:spPr>
      </p:pic>
      <p:grpSp>
        <p:nvGrpSpPr>
          <p:cNvPr id="12" name="Group 11"/>
          <p:cNvGrpSpPr/>
          <p:nvPr/>
        </p:nvGrpSpPr>
        <p:grpSpPr>
          <a:xfrm>
            <a:off x="406844" y="332656"/>
            <a:ext cx="8330313" cy="3384376"/>
            <a:chOff x="395536" y="332656"/>
            <a:chExt cx="8330313" cy="3384376"/>
          </a:xfrm>
        </p:grpSpPr>
        <p:pic>
          <p:nvPicPr>
            <p:cNvPr id="5" name="Picture 4" descr="CSIRO_ScienceImage_2362_RV_Investigator_port_view.jpg"/>
            <p:cNvPicPr>
              <a:picLocks noChangeAspect="1"/>
            </p:cNvPicPr>
            <p:nvPr/>
          </p:nvPicPr>
          <p:blipFill>
            <a:blip r:embed="rId4" cstate="print"/>
            <a:stretch>
              <a:fillRect/>
            </a:stretch>
          </p:blipFill>
          <p:spPr>
            <a:xfrm>
              <a:off x="395536" y="332656"/>
              <a:ext cx="4973409" cy="3384376"/>
            </a:xfrm>
            <a:prstGeom prst="rect">
              <a:avLst/>
            </a:prstGeom>
          </p:spPr>
        </p:pic>
        <p:pic>
          <p:nvPicPr>
            <p:cNvPr id="6" name="Picture 5" descr="Day-4-blog-image-JM.jpg"/>
            <p:cNvPicPr>
              <a:picLocks noChangeAspect="1"/>
            </p:cNvPicPr>
            <p:nvPr/>
          </p:nvPicPr>
          <p:blipFill>
            <a:blip r:embed="rId5" cstate="print"/>
            <a:stretch>
              <a:fillRect/>
            </a:stretch>
          </p:blipFill>
          <p:spPr>
            <a:xfrm>
              <a:off x="5364088" y="332656"/>
              <a:ext cx="3361761" cy="3357092"/>
            </a:xfrm>
            <a:prstGeom prst="rect">
              <a:avLst/>
            </a:prstGeom>
          </p:spPr>
        </p:pic>
      </p:grpSp>
      <p:sp>
        <p:nvSpPr>
          <p:cNvPr id="10" name="Title 1"/>
          <p:cNvSpPr txBox="1">
            <a:spLocks/>
          </p:cNvSpPr>
          <p:nvPr/>
        </p:nvSpPr>
        <p:spPr>
          <a:xfrm>
            <a:off x="1545432" y="4797152"/>
            <a:ext cx="6048672" cy="12687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This </a:t>
            </a:r>
            <a:r>
              <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lesson is one of</a:t>
            </a:r>
            <a:r>
              <a:rPr kumimoji="0" lang="en-GB"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a series focused on </a:t>
            </a:r>
            <a:endPar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solidFill>
                  <a:schemeClr val="bg1">
                    <a:lumMod val="95000"/>
                  </a:schemeClr>
                </a:solidFill>
                <a:latin typeface="Verdana" pitchFamily="34" charset="0"/>
                <a:ea typeface="Verdana" pitchFamily="34" charset="0"/>
                <a:cs typeface="+mj-cs"/>
              </a:rPr>
              <a:t>‘</a:t>
            </a:r>
            <a:r>
              <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Mysteries</a:t>
            </a:r>
            <a:r>
              <a:rPr kumimoji="0" lang="en-GB"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of the Deep Earth: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aseline="0" dirty="0">
                <a:solidFill>
                  <a:schemeClr val="bg1">
                    <a:lumMod val="95000"/>
                  </a:schemeClr>
                </a:solidFill>
                <a:latin typeface="Verdana" pitchFamily="34" charset="0"/>
                <a:ea typeface="Verdana" pitchFamily="34" charset="0"/>
                <a:cs typeface="+mj-cs"/>
              </a:rPr>
              <a:t>Expedition to</a:t>
            </a:r>
            <a:r>
              <a:rPr lang="en-GB" dirty="0">
                <a:solidFill>
                  <a:schemeClr val="bg1">
                    <a:lumMod val="95000"/>
                  </a:schemeClr>
                </a:solidFill>
                <a:latin typeface="Verdana" pitchFamily="34" charset="0"/>
                <a:ea typeface="Verdana" pitchFamily="34" charset="0"/>
                <a:cs typeface="+mj-cs"/>
              </a:rPr>
              <a:t> Australia's </a:t>
            </a:r>
            <a:br>
              <a:rPr lang="en-GB" dirty="0">
                <a:solidFill>
                  <a:schemeClr val="bg1">
                    <a:lumMod val="95000"/>
                  </a:schemeClr>
                </a:solidFill>
                <a:latin typeface="Verdana" pitchFamily="34" charset="0"/>
                <a:ea typeface="Verdana" pitchFamily="34" charset="0"/>
                <a:cs typeface="+mj-cs"/>
              </a:rPr>
            </a:br>
            <a:r>
              <a:rPr lang="en-GB" dirty="0">
                <a:solidFill>
                  <a:schemeClr val="bg1">
                    <a:lumMod val="95000"/>
                  </a:schemeClr>
                </a:solidFill>
                <a:latin typeface="Verdana" pitchFamily="34" charset="0"/>
                <a:ea typeface="Verdana" pitchFamily="34" charset="0"/>
                <a:cs typeface="+mj-cs"/>
              </a:rPr>
              <a:t>Underwater Volcanoes’</a:t>
            </a:r>
            <a:endPar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sp>
        <p:nvSpPr>
          <p:cNvPr id="11" name="Title 1"/>
          <p:cNvSpPr txBox="1">
            <a:spLocks/>
          </p:cNvSpPr>
          <p:nvPr/>
        </p:nvSpPr>
        <p:spPr>
          <a:xfrm>
            <a:off x="467544" y="3789040"/>
            <a:ext cx="8204448"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noProof="0" dirty="0">
                <a:solidFill>
                  <a:schemeClr val="bg1">
                    <a:lumMod val="95000"/>
                  </a:schemeClr>
                </a:solidFill>
                <a:latin typeface="Verdana" pitchFamily="34" charset="0"/>
                <a:ea typeface="Verdana" pitchFamily="34" charset="0"/>
                <a:cs typeface="+mj-cs"/>
              </a:rPr>
              <a:t>Title: Rounding and Estimation</a:t>
            </a:r>
            <a:endParaRPr kumimoji="0" lang="en-GB" sz="4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13" name="Content Placeholder 10" descr="CSIRO_Logo.svg.png"/>
          <p:cNvPicPr>
            <a:picLocks noChangeAspect="1"/>
          </p:cNvPicPr>
          <p:nvPr/>
        </p:nvPicPr>
        <p:blipFill>
          <a:blip r:embed="rId6" cstate="print"/>
          <a:stretch>
            <a:fillRect/>
          </a:stretch>
        </p:blipFill>
        <p:spPr>
          <a:xfrm>
            <a:off x="251520" y="5805264"/>
            <a:ext cx="864096" cy="864096"/>
          </a:xfrm>
          <a:prstGeom prst="rect">
            <a:avLst/>
          </a:prstGeom>
        </p:spPr>
      </p:pic>
      <p:pic>
        <p:nvPicPr>
          <p:cNvPr id="14" name="Picture 13" descr="GeoSciences logo.png"/>
          <p:cNvPicPr>
            <a:picLocks noChangeAspect="1"/>
          </p:cNvPicPr>
          <p:nvPr/>
        </p:nvPicPr>
        <p:blipFill>
          <a:blip r:embed="rId7" cstate="print"/>
          <a:stretch>
            <a:fillRect/>
          </a:stretch>
        </p:blipFill>
        <p:spPr>
          <a:xfrm>
            <a:off x="3398143" y="6129939"/>
            <a:ext cx="2347714" cy="536440"/>
          </a:xfrm>
          <a:prstGeom prst="rect">
            <a:avLst/>
          </a:prstGeom>
        </p:spPr>
      </p:pic>
      <p:sp>
        <p:nvSpPr>
          <p:cNvPr id="15" name="TextBox 14">
            <a:extLst>
              <a:ext uri="{FF2B5EF4-FFF2-40B4-BE49-F238E27FC236}">
                <a16:creationId xmlns:a16="http://schemas.microsoft.com/office/drawing/2014/main" id="{50BB0500-24F8-4513-80EA-36F169D8C340}"/>
              </a:ext>
            </a:extLst>
          </p:cNvPr>
          <p:cNvSpPr txBox="1"/>
          <p:nvPr/>
        </p:nvSpPr>
        <p:spPr>
          <a:xfrm>
            <a:off x="406844" y="3501008"/>
            <a:ext cx="4669212" cy="246221"/>
          </a:xfrm>
          <a:prstGeom prst="rect">
            <a:avLst/>
          </a:prstGeom>
          <a:noFill/>
        </p:spPr>
        <p:txBody>
          <a:bodyPr wrap="square" rtlCol="0">
            <a:spAutoFit/>
          </a:bodyPr>
          <a:lstStyle/>
          <a:p>
            <a:r>
              <a:rPr lang="en-GB" sz="1000" i="1" dirty="0">
                <a:solidFill>
                  <a:schemeClr val="bg1"/>
                </a:solidFill>
              </a:rPr>
              <a:t>Australia’s R/V Investigator, the ship being used for the research. Image credit: CSIRO</a:t>
            </a:r>
            <a:endParaRPr lang="en-GB" sz="10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200329"/>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4000" dirty="0">
                <a:latin typeface="Verdana" pitchFamily="34" charset="0"/>
                <a:ea typeface="Verdana" pitchFamily="34" charset="0"/>
              </a:rPr>
              <a:t>Investigation </a:t>
            </a:r>
            <a:br>
              <a:rPr lang="en-US" sz="4000" dirty="0">
                <a:latin typeface="Verdana" pitchFamily="34" charset="0"/>
                <a:ea typeface="Verdana" pitchFamily="34" charset="0"/>
              </a:rPr>
            </a:br>
            <a:r>
              <a:rPr lang="en-US" sz="3200" dirty="0">
                <a:latin typeface="Verdana" pitchFamily="34" charset="0"/>
                <a:ea typeface="Verdana" pitchFamily="34" charset="0"/>
              </a:rPr>
              <a:t>How many Dolphins are in the Pod?</a:t>
            </a:r>
            <a:endParaRPr lang="en-US" sz="4000" dirty="0">
              <a:latin typeface="Verdana" pitchFamily="34" charset="0"/>
              <a:ea typeface="Verdan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67544" y="1268760"/>
            <a:ext cx="8028384" cy="3864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flipV="1">
            <a:off x="467544" y="2852936"/>
            <a:ext cx="7992888" cy="1152128"/>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23728" y="2276872"/>
            <a:ext cx="3744416" cy="1728192"/>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1078570">
            <a:off x="2425761" y="3591097"/>
            <a:ext cx="1872208" cy="523220"/>
          </a:xfrm>
          <a:prstGeom prst="rect">
            <a:avLst/>
          </a:prstGeom>
          <a:noFill/>
        </p:spPr>
        <p:txBody>
          <a:bodyPr wrap="square" rtlCol="0">
            <a:spAutoFit/>
          </a:bodyPr>
          <a:lstStyle/>
          <a:p>
            <a:r>
              <a:rPr lang="en-GB" sz="2800" b="1" dirty="0"/>
              <a:t>95m</a:t>
            </a:r>
            <a:endParaRPr lang="en-GB" b="1" dirty="0"/>
          </a:p>
        </p:txBody>
      </p:sp>
      <p:sp>
        <p:nvSpPr>
          <p:cNvPr id="20" name="TextBox 19"/>
          <p:cNvSpPr txBox="1"/>
          <p:nvPr/>
        </p:nvSpPr>
        <p:spPr>
          <a:xfrm rot="1447324">
            <a:off x="2621510" y="2422356"/>
            <a:ext cx="1872208" cy="523220"/>
          </a:xfrm>
          <a:prstGeom prst="rect">
            <a:avLst/>
          </a:prstGeom>
          <a:noFill/>
        </p:spPr>
        <p:txBody>
          <a:bodyPr wrap="square" rtlCol="0">
            <a:spAutoFit/>
          </a:bodyPr>
          <a:lstStyle/>
          <a:p>
            <a:r>
              <a:rPr lang="en-GB" sz="2800" b="1" dirty="0"/>
              <a:t>45m</a:t>
            </a:r>
          </a:p>
        </p:txBody>
      </p:sp>
      <p:sp>
        <p:nvSpPr>
          <p:cNvPr id="21" name="TextBox 20"/>
          <p:cNvSpPr txBox="1"/>
          <p:nvPr/>
        </p:nvSpPr>
        <p:spPr>
          <a:xfrm>
            <a:off x="467544" y="5373216"/>
            <a:ext cx="8136904" cy="954107"/>
          </a:xfrm>
          <a:prstGeom prst="rect">
            <a:avLst/>
          </a:prstGeom>
          <a:noFill/>
        </p:spPr>
        <p:txBody>
          <a:bodyPr wrap="square" rtlCol="0">
            <a:spAutoFit/>
          </a:bodyPr>
          <a:lstStyle/>
          <a:p>
            <a:r>
              <a:rPr lang="en-GB" sz="2400" dirty="0">
                <a:solidFill>
                  <a:schemeClr val="bg1">
                    <a:lumMod val="95000"/>
                  </a:schemeClr>
                </a:solidFill>
              </a:rPr>
              <a:t>Estimate of the area the dolphin pod covers </a:t>
            </a:r>
            <a:br>
              <a:rPr lang="en-GB" sz="2400" dirty="0">
                <a:solidFill>
                  <a:schemeClr val="bg1">
                    <a:lumMod val="95000"/>
                  </a:schemeClr>
                </a:solidFill>
              </a:rPr>
            </a:br>
            <a:r>
              <a:rPr lang="en-GB" sz="3200" dirty="0">
                <a:solidFill>
                  <a:schemeClr val="bg1">
                    <a:lumMod val="95000"/>
                  </a:schemeClr>
                </a:solidFill>
              </a:rPr>
              <a:t>= 100m x 50m = </a:t>
            </a:r>
            <a:r>
              <a:rPr lang="en-GB" sz="3200" b="1" dirty="0">
                <a:solidFill>
                  <a:schemeClr val="bg1">
                    <a:lumMod val="95000"/>
                  </a:schemeClr>
                </a:solidFill>
              </a:rPr>
              <a:t>5000m</a:t>
            </a:r>
            <a:r>
              <a:rPr lang="en-GB" sz="3200" b="1" baseline="30000" dirty="0">
                <a:solidFill>
                  <a:schemeClr val="bg1">
                    <a:lumMod val="95000"/>
                  </a:schemeClr>
                </a:solidFill>
              </a:rPr>
              <a:t>2</a:t>
            </a:r>
            <a:r>
              <a:rPr lang="en-GB" sz="3200" b="1" dirty="0">
                <a:solidFill>
                  <a:schemeClr val="bg1">
                    <a:lumMod val="95000"/>
                  </a:schemeClr>
                </a:solidFill>
              </a:rPr>
              <a:t> </a:t>
            </a:r>
            <a:endParaRPr lang="en-GB" sz="2400" b="1" dirty="0">
              <a:solidFill>
                <a:schemeClr val="bg1">
                  <a:lumMod val="9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200329"/>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4000" dirty="0">
                <a:latin typeface="Verdana" pitchFamily="34" charset="0"/>
                <a:ea typeface="Verdana" pitchFamily="34" charset="0"/>
              </a:rPr>
              <a:t>Investigation </a:t>
            </a:r>
            <a:br>
              <a:rPr lang="en-US" sz="4000" dirty="0">
                <a:latin typeface="Verdana" pitchFamily="34" charset="0"/>
                <a:ea typeface="Verdana" pitchFamily="34" charset="0"/>
              </a:rPr>
            </a:br>
            <a:r>
              <a:rPr lang="en-US" sz="3200" dirty="0">
                <a:latin typeface="Verdana" pitchFamily="34" charset="0"/>
                <a:ea typeface="Verdana" pitchFamily="34" charset="0"/>
              </a:rPr>
              <a:t>How many Dolphins are in the Pod?</a:t>
            </a:r>
            <a:endParaRPr lang="en-US" sz="4000" dirty="0">
              <a:latin typeface="Verdana" pitchFamily="34" charset="0"/>
              <a:ea typeface="Verdana" pitchFamily="34" charset="0"/>
            </a:endParaRPr>
          </a:p>
        </p:txBody>
      </p:sp>
      <p:sp>
        <p:nvSpPr>
          <p:cNvPr id="21" name="TextBox 20"/>
          <p:cNvSpPr txBox="1"/>
          <p:nvPr/>
        </p:nvSpPr>
        <p:spPr>
          <a:xfrm>
            <a:off x="323528" y="1340768"/>
            <a:ext cx="4067944" cy="3683060"/>
          </a:xfrm>
          <a:prstGeom prst="rect">
            <a:avLst/>
          </a:prstGeom>
          <a:noFill/>
        </p:spPr>
        <p:txBody>
          <a:bodyPr wrap="square" rtlCol="0">
            <a:spAutoFit/>
          </a:bodyPr>
          <a:lstStyle/>
          <a:p>
            <a:r>
              <a:rPr lang="en-GB" sz="2000" dirty="0">
                <a:solidFill>
                  <a:schemeClr val="bg1">
                    <a:lumMod val="95000"/>
                  </a:schemeClr>
                </a:solidFill>
              </a:rPr>
              <a:t>Zoomed part of the dolphin pod covers 9.5m x 9.5m </a:t>
            </a:r>
            <a:br>
              <a:rPr lang="en-GB" sz="2000" dirty="0">
                <a:solidFill>
                  <a:schemeClr val="bg1">
                    <a:lumMod val="95000"/>
                  </a:schemeClr>
                </a:solidFill>
              </a:rPr>
            </a:br>
            <a:endParaRPr lang="en-GB" sz="2000" dirty="0">
              <a:solidFill>
                <a:schemeClr val="bg1">
                  <a:lumMod val="95000"/>
                </a:schemeClr>
              </a:solidFill>
            </a:endParaRPr>
          </a:p>
          <a:p>
            <a:r>
              <a:rPr lang="en-GB" sz="2000" b="1" dirty="0">
                <a:solidFill>
                  <a:schemeClr val="bg1">
                    <a:lumMod val="95000"/>
                  </a:schemeClr>
                </a:solidFill>
              </a:rPr>
              <a:t>To make calculations easier, we round 9.5m to 10m</a:t>
            </a:r>
            <a:br>
              <a:rPr lang="en-GB" sz="2000" b="1" dirty="0">
                <a:solidFill>
                  <a:schemeClr val="bg1">
                    <a:lumMod val="95000"/>
                  </a:schemeClr>
                </a:solidFill>
              </a:rPr>
            </a:br>
            <a:endParaRPr lang="en-GB" sz="2000" b="1" dirty="0">
              <a:solidFill>
                <a:schemeClr val="bg1">
                  <a:lumMod val="95000"/>
                </a:schemeClr>
              </a:solidFill>
            </a:endParaRPr>
          </a:p>
          <a:p>
            <a:r>
              <a:rPr lang="en-GB" sz="2000" dirty="0">
                <a:solidFill>
                  <a:schemeClr val="bg1">
                    <a:lumMod val="95000"/>
                  </a:schemeClr>
                </a:solidFill>
              </a:rPr>
              <a:t>10m x 10m = </a:t>
            </a:r>
            <a:r>
              <a:rPr lang="en-GB" sz="2000" b="1" dirty="0">
                <a:solidFill>
                  <a:schemeClr val="bg1">
                    <a:lumMod val="95000"/>
                  </a:schemeClr>
                </a:solidFill>
              </a:rPr>
              <a:t>100m</a:t>
            </a:r>
            <a:r>
              <a:rPr lang="en-GB" sz="2000" b="1" baseline="30000" dirty="0">
                <a:solidFill>
                  <a:schemeClr val="bg1">
                    <a:lumMod val="95000"/>
                  </a:schemeClr>
                </a:solidFill>
              </a:rPr>
              <a:t>2</a:t>
            </a:r>
            <a:r>
              <a:rPr lang="en-GB" sz="2000" b="1" dirty="0">
                <a:solidFill>
                  <a:schemeClr val="bg1">
                    <a:lumMod val="95000"/>
                  </a:schemeClr>
                </a:solidFill>
              </a:rPr>
              <a:t> </a:t>
            </a:r>
            <a:br>
              <a:rPr lang="en-GB" sz="2000" b="1" dirty="0">
                <a:solidFill>
                  <a:schemeClr val="bg1">
                    <a:lumMod val="95000"/>
                  </a:schemeClr>
                </a:solidFill>
              </a:rPr>
            </a:br>
            <a:endParaRPr lang="en-GB" sz="2000" b="1" dirty="0">
              <a:solidFill>
                <a:schemeClr val="bg1">
                  <a:lumMod val="95000"/>
                </a:schemeClr>
              </a:solidFill>
            </a:endParaRPr>
          </a:p>
          <a:p>
            <a:r>
              <a:rPr lang="en-GB" sz="2000" dirty="0">
                <a:solidFill>
                  <a:schemeClr val="bg1">
                    <a:lumMod val="95000"/>
                  </a:schemeClr>
                </a:solidFill>
              </a:rPr>
              <a:t>13 dolphins counted within 100m</a:t>
            </a:r>
            <a:r>
              <a:rPr lang="en-GB" sz="2000" baseline="30000" dirty="0">
                <a:solidFill>
                  <a:schemeClr val="bg1">
                    <a:lumMod val="95000"/>
                  </a:schemeClr>
                </a:solidFill>
              </a:rPr>
              <a:t>2</a:t>
            </a:r>
            <a:br>
              <a:rPr lang="en-GB" sz="2000" baseline="30000" dirty="0">
                <a:solidFill>
                  <a:schemeClr val="bg1">
                    <a:lumMod val="95000"/>
                  </a:schemeClr>
                </a:solidFill>
              </a:rPr>
            </a:br>
            <a:endParaRPr lang="en-GB" sz="2000" baseline="30000" dirty="0">
              <a:solidFill>
                <a:schemeClr val="bg1">
                  <a:lumMod val="95000"/>
                </a:schemeClr>
              </a:solidFill>
            </a:endParaRPr>
          </a:p>
          <a:p>
            <a:r>
              <a:rPr lang="en-GB" sz="2000" b="1" dirty="0">
                <a:solidFill>
                  <a:schemeClr val="bg1">
                    <a:lumMod val="95000"/>
                  </a:schemeClr>
                </a:solidFill>
              </a:rPr>
              <a:t>To make calculations easier, we round our count of 13 to 10 dolphins</a:t>
            </a:r>
            <a:endParaRPr lang="en-GB" sz="2000" b="1" baseline="30000" dirty="0">
              <a:solidFill>
                <a:schemeClr val="bg1">
                  <a:lumMod val="95000"/>
                </a:schemeClr>
              </a:solidFill>
            </a:endParaRPr>
          </a:p>
        </p:txBody>
      </p:sp>
      <p:grpSp>
        <p:nvGrpSpPr>
          <p:cNvPr id="22" name="Group 21"/>
          <p:cNvGrpSpPr/>
          <p:nvPr/>
        </p:nvGrpSpPr>
        <p:grpSpPr>
          <a:xfrm>
            <a:off x="4499992" y="2276872"/>
            <a:ext cx="4498772" cy="2520280"/>
            <a:chOff x="548680" y="1712640"/>
            <a:chExt cx="4498772" cy="2520280"/>
          </a:xfrm>
        </p:grpSpPr>
        <p:pic>
          <p:nvPicPr>
            <p:cNvPr id="23" name="Picture 4"/>
            <p:cNvPicPr>
              <a:picLocks noChangeAspect="1" noChangeArrowheads="1"/>
            </p:cNvPicPr>
            <p:nvPr/>
          </p:nvPicPr>
          <p:blipFill>
            <a:blip r:embed="rId3" cstate="print"/>
            <a:srcRect/>
            <a:stretch>
              <a:fillRect/>
            </a:stretch>
          </p:blipFill>
          <p:spPr bwMode="auto">
            <a:xfrm>
              <a:off x="548680" y="1712640"/>
              <a:ext cx="449877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4" name="Group 31"/>
            <p:cNvGrpSpPr/>
            <p:nvPr/>
          </p:nvGrpSpPr>
          <p:grpSpPr>
            <a:xfrm>
              <a:off x="548680" y="1712640"/>
              <a:ext cx="4392488" cy="2304256"/>
              <a:chOff x="692696" y="1712640"/>
              <a:chExt cx="5519146" cy="3024336"/>
            </a:xfrm>
          </p:grpSpPr>
          <p:cxnSp>
            <p:nvCxnSpPr>
              <p:cNvPr id="25" name="Straight Arrow Connector 24"/>
              <p:cNvCxnSpPr/>
              <p:nvPr/>
            </p:nvCxnSpPr>
            <p:spPr>
              <a:xfrm flipV="1">
                <a:off x="692696" y="2936776"/>
                <a:ext cx="5519146" cy="63200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04864" y="1712640"/>
                <a:ext cx="1872208" cy="302433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21162850">
                <a:off x="1771474" y="3110458"/>
                <a:ext cx="1859622" cy="686726"/>
              </a:xfrm>
              <a:prstGeom prst="rect">
                <a:avLst/>
              </a:prstGeom>
              <a:noFill/>
            </p:spPr>
            <p:txBody>
              <a:bodyPr wrap="square" rtlCol="0">
                <a:spAutoFit/>
              </a:bodyPr>
              <a:lstStyle/>
              <a:p>
                <a:r>
                  <a:rPr lang="en-GB" sz="2800" b="1" dirty="0"/>
                  <a:t>9.5m</a:t>
                </a:r>
                <a:endParaRPr lang="en-GB" sz="1400" b="1" dirty="0"/>
              </a:p>
            </p:txBody>
          </p:sp>
          <p:sp>
            <p:nvSpPr>
              <p:cNvPr id="28" name="TextBox 27"/>
              <p:cNvSpPr txBox="1"/>
              <p:nvPr/>
            </p:nvSpPr>
            <p:spPr>
              <a:xfrm rot="3451201">
                <a:off x="2003872" y="2265231"/>
                <a:ext cx="1111044" cy="580080"/>
              </a:xfrm>
              <a:prstGeom prst="rect">
                <a:avLst/>
              </a:prstGeom>
              <a:noFill/>
            </p:spPr>
            <p:txBody>
              <a:bodyPr wrap="square" rtlCol="0">
                <a:spAutoFit/>
              </a:bodyPr>
              <a:lstStyle/>
              <a:p>
                <a:r>
                  <a:rPr lang="en-GB" sz="2400" b="1" dirty="0"/>
                  <a:t>9.5m</a:t>
                </a:r>
                <a:endParaRPr lang="en-GB" sz="1200" b="1" dirty="0"/>
              </a:p>
            </p:txBody>
          </p:sp>
        </p:grpSp>
      </p:grpSp>
      <p:sp>
        <p:nvSpPr>
          <p:cNvPr id="29" name="TextBox 28"/>
          <p:cNvSpPr txBox="1"/>
          <p:nvPr/>
        </p:nvSpPr>
        <p:spPr>
          <a:xfrm flipH="1">
            <a:off x="323528" y="5805264"/>
            <a:ext cx="8568952" cy="584775"/>
          </a:xfrm>
          <a:prstGeom prst="rect">
            <a:avLst/>
          </a:prstGeom>
          <a:noFill/>
        </p:spPr>
        <p:txBody>
          <a:bodyPr wrap="square" rtlCol="0">
            <a:spAutoFit/>
          </a:bodyPr>
          <a:lstStyle/>
          <a:p>
            <a:r>
              <a:rPr lang="en-GB" sz="3200" dirty="0">
                <a:solidFill>
                  <a:schemeClr val="bg1">
                    <a:lumMod val="95000"/>
                  </a:schemeClr>
                </a:solidFill>
              </a:rPr>
              <a:t>10 dolphins counted within 100m</a:t>
            </a:r>
            <a:r>
              <a:rPr lang="en-GB" sz="3200" baseline="30000" dirty="0">
                <a:solidFill>
                  <a:schemeClr val="bg1">
                    <a:lumMod val="95000"/>
                  </a:schemeClr>
                </a:solidFill>
              </a:rPr>
              <a:t>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srcRect/>
          <a:stretch>
            <a:fillRect/>
          </a:stretch>
        </p:blipFill>
        <p:spPr bwMode="auto">
          <a:xfrm>
            <a:off x="1331640" y="3437773"/>
            <a:ext cx="5616624" cy="2703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0" y="0"/>
            <a:ext cx="9144000" cy="1200329"/>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4000" dirty="0">
                <a:latin typeface="Verdana" pitchFamily="34" charset="0"/>
                <a:ea typeface="Verdana" pitchFamily="34" charset="0"/>
              </a:rPr>
              <a:t>Investigation </a:t>
            </a:r>
            <a:br>
              <a:rPr lang="en-US" sz="4000" dirty="0">
                <a:latin typeface="Verdana" pitchFamily="34" charset="0"/>
                <a:ea typeface="Verdana" pitchFamily="34" charset="0"/>
              </a:rPr>
            </a:br>
            <a:r>
              <a:rPr lang="en-US" sz="3200" dirty="0">
                <a:latin typeface="Verdana" pitchFamily="34" charset="0"/>
                <a:ea typeface="Verdana" pitchFamily="34" charset="0"/>
              </a:rPr>
              <a:t>How many Dolphins are in the Pod?</a:t>
            </a:r>
            <a:endParaRPr lang="en-US" sz="4000" dirty="0">
              <a:latin typeface="Verdana" pitchFamily="34" charset="0"/>
              <a:ea typeface="Verdana" pitchFamily="34" charset="0"/>
            </a:endParaRPr>
          </a:p>
        </p:txBody>
      </p:sp>
      <p:sp>
        <p:nvSpPr>
          <p:cNvPr id="29" name="TextBox 28"/>
          <p:cNvSpPr txBox="1"/>
          <p:nvPr/>
        </p:nvSpPr>
        <p:spPr>
          <a:xfrm flipH="1">
            <a:off x="251520" y="2276872"/>
            <a:ext cx="3888432" cy="830997"/>
          </a:xfrm>
          <a:prstGeom prst="rect">
            <a:avLst/>
          </a:prstGeom>
          <a:noFill/>
        </p:spPr>
        <p:txBody>
          <a:bodyPr wrap="square" rtlCol="0">
            <a:spAutoFit/>
          </a:bodyPr>
          <a:lstStyle/>
          <a:p>
            <a:r>
              <a:rPr lang="en-GB" sz="2400" dirty="0">
                <a:solidFill>
                  <a:srgbClr val="00B050"/>
                </a:solidFill>
              </a:rPr>
              <a:t>5000m</a:t>
            </a:r>
            <a:r>
              <a:rPr lang="en-GB" sz="2400" baseline="30000" dirty="0">
                <a:solidFill>
                  <a:srgbClr val="00B050"/>
                </a:solidFill>
              </a:rPr>
              <a:t>2</a:t>
            </a:r>
            <a:r>
              <a:rPr lang="en-GB" sz="2400" dirty="0">
                <a:solidFill>
                  <a:schemeClr val="bg1">
                    <a:lumMod val="95000"/>
                  </a:schemeClr>
                </a:solidFill>
              </a:rPr>
              <a:t> / </a:t>
            </a:r>
            <a:r>
              <a:rPr lang="en-GB" sz="2400" dirty="0">
                <a:solidFill>
                  <a:srgbClr val="FFFF00"/>
                </a:solidFill>
              </a:rPr>
              <a:t>100</a:t>
            </a:r>
            <a:r>
              <a:rPr lang="en-GB" sz="2400" dirty="0">
                <a:solidFill>
                  <a:schemeClr val="bg1">
                    <a:lumMod val="95000"/>
                  </a:schemeClr>
                </a:solidFill>
              </a:rPr>
              <a:t> = </a:t>
            </a:r>
            <a:r>
              <a:rPr lang="en-GB" sz="2400" dirty="0">
                <a:solidFill>
                  <a:schemeClr val="tx2">
                    <a:lumMod val="20000"/>
                    <a:lumOff val="80000"/>
                  </a:schemeClr>
                </a:solidFill>
              </a:rPr>
              <a:t>50</a:t>
            </a:r>
          </a:p>
          <a:p>
            <a:r>
              <a:rPr lang="en-GB" sz="2400" dirty="0">
                <a:solidFill>
                  <a:schemeClr val="tx2">
                    <a:lumMod val="20000"/>
                    <a:lumOff val="80000"/>
                  </a:schemeClr>
                </a:solidFill>
              </a:rPr>
              <a:t>50</a:t>
            </a:r>
            <a:r>
              <a:rPr lang="en-GB" sz="2400" dirty="0">
                <a:solidFill>
                  <a:schemeClr val="bg1">
                    <a:lumMod val="95000"/>
                  </a:schemeClr>
                </a:solidFill>
              </a:rPr>
              <a:t> x </a:t>
            </a:r>
            <a:r>
              <a:rPr lang="en-GB" sz="2400" dirty="0">
                <a:solidFill>
                  <a:schemeClr val="accent4">
                    <a:lumMod val="20000"/>
                    <a:lumOff val="80000"/>
                  </a:schemeClr>
                </a:solidFill>
              </a:rPr>
              <a:t>10</a:t>
            </a:r>
            <a:r>
              <a:rPr lang="en-GB" sz="2400" dirty="0">
                <a:solidFill>
                  <a:schemeClr val="bg1">
                    <a:lumMod val="95000"/>
                  </a:schemeClr>
                </a:solidFill>
              </a:rPr>
              <a:t> = 500 estimated total</a:t>
            </a:r>
            <a:endParaRPr lang="en-GB" sz="2400" baseline="30000" dirty="0">
              <a:solidFill>
                <a:schemeClr val="bg1">
                  <a:lumMod val="95000"/>
                </a:schemeClr>
              </a:solidFill>
            </a:endParaRPr>
          </a:p>
        </p:txBody>
      </p:sp>
      <p:sp>
        <p:nvSpPr>
          <p:cNvPr id="12" name="TextBox 11"/>
          <p:cNvSpPr txBox="1"/>
          <p:nvPr/>
        </p:nvSpPr>
        <p:spPr>
          <a:xfrm flipH="1">
            <a:off x="251520" y="1196752"/>
            <a:ext cx="8568952" cy="1405513"/>
          </a:xfrm>
          <a:prstGeom prst="rect">
            <a:avLst/>
          </a:prstGeom>
          <a:noFill/>
        </p:spPr>
        <p:txBody>
          <a:bodyPr wrap="square" rtlCol="0">
            <a:spAutoFit/>
          </a:bodyPr>
          <a:lstStyle/>
          <a:p>
            <a:pPr>
              <a:buFont typeface="Arial" pitchFamily="34" charset="0"/>
              <a:buChar char="•"/>
            </a:pPr>
            <a:r>
              <a:rPr lang="en-GB" sz="3200" dirty="0">
                <a:solidFill>
                  <a:schemeClr val="bg1">
                    <a:lumMod val="95000"/>
                  </a:schemeClr>
                </a:solidFill>
              </a:rPr>
              <a:t> Dolphin pod covers an area of </a:t>
            </a:r>
            <a:r>
              <a:rPr lang="en-GB" sz="3200" dirty="0">
                <a:solidFill>
                  <a:srgbClr val="00B050"/>
                </a:solidFill>
              </a:rPr>
              <a:t>5000m</a:t>
            </a:r>
            <a:r>
              <a:rPr lang="en-GB" sz="3200" baseline="30000" dirty="0">
                <a:solidFill>
                  <a:srgbClr val="00B050"/>
                </a:solidFill>
              </a:rPr>
              <a:t>2</a:t>
            </a:r>
          </a:p>
          <a:p>
            <a:pPr>
              <a:buFont typeface="Arial" pitchFamily="34" charset="0"/>
              <a:buChar char="•"/>
            </a:pPr>
            <a:r>
              <a:rPr lang="en-GB" sz="3200" dirty="0">
                <a:solidFill>
                  <a:schemeClr val="bg1">
                    <a:lumMod val="95000"/>
                  </a:schemeClr>
                </a:solidFill>
              </a:rPr>
              <a:t> </a:t>
            </a:r>
            <a:r>
              <a:rPr lang="en-GB" sz="3200" dirty="0">
                <a:solidFill>
                  <a:schemeClr val="accent4">
                    <a:lumMod val="20000"/>
                    <a:lumOff val="80000"/>
                  </a:schemeClr>
                </a:solidFill>
              </a:rPr>
              <a:t>10</a:t>
            </a:r>
            <a:r>
              <a:rPr lang="en-GB" sz="3200" dirty="0">
                <a:solidFill>
                  <a:schemeClr val="bg1">
                    <a:lumMod val="95000"/>
                  </a:schemeClr>
                </a:solidFill>
              </a:rPr>
              <a:t> dolphins counted within </a:t>
            </a:r>
            <a:r>
              <a:rPr lang="en-GB" sz="3200" dirty="0">
                <a:solidFill>
                  <a:srgbClr val="FFFF00"/>
                </a:solidFill>
              </a:rPr>
              <a:t>100m</a:t>
            </a:r>
            <a:r>
              <a:rPr lang="en-GB" sz="3200" baseline="30000" dirty="0">
                <a:solidFill>
                  <a:srgbClr val="FFFF00"/>
                </a:solidFill>
              </a:rPr>
              <a:t>2</a:t>
            </a:r>
          </a:p>
          <a:p>
            <a:pPr>
              <a:buFont typeface="Arial" pitchFamily="34" charset="0"/>
              <a:buChar char="•"/>
            </a:pPr>
            <a:endParaRPr lang="en-GB" sz="3200" baseline="30000" dirty="0">
              <a:solidFill>
                <a:schemeClr val="bg1">
                  <a:lumMod val="95000"/>
                </a:schemeClr>
              </a:solidFill>
            </a:endParaRPr>
          </a:p>
        </p:txBody>
      </p:sp>
      <p:graphicFrame>
        <p:nvGraphicFramePr>
          <p:cNvPr id="13" name="Table 12"/>
          <p:cNvGraphicFramePr>
            <a:graphicFrameLocks noGrp="1"/>
          </p:cNvGraphicFramePr>
          <p:nvPr/>
        </p:nvGraphicFramePr>
        <p:xfrm>
          <a:off x="1331640" y="3429000"/>
          <a:ext cx="5616620" cy="2664295"/>
        </p:xfrm>
        <a:graphic>
          <a:graphicData uri="http://schemas.openxmlformats.org/drawingml/2006/table">
            <a:tbl>
              <a:tblPr firstRow="1" bandRow="1">
                <a:tableStyleId>{5C22544A-7EE6-4342-B048-85BDC9FD1C3A}</a:tableStyleId>
              </a:tblPr>
              <a:tblGrid>
                <a:gridCol w="561662">
                  <a:extLst>
                    <a:ext uri="{9D8B030D-6E8A-4147-A177-3AD203B41FA5}">
                      <a16:colId xmlns:a16="http://schemas.microsoft.com/office/drawing/2014/main" val="20000"/>
                    </a:ext>
                  </a:extLst>
                </a:gridCol>
                <a:gridCol w="561662">
                  <a:extLst>
                    <a:ext uri="{9D8B030D-6E8A-4147-A177-3AD203B41FA5}">
                      <a16:colId xmlns:a16="http://schemas.microsoft.com/office/drawing/2014/main" val="20001"/>
                    </a:ext>
                  </a:extLst>
                </a:gridCol>
                <a:gridCol w="561662">
                  <a:extLst>
                    <a:ext uri="{9D8B030D-6E8A-4147-A177-3AD203B41FA5}">
                      <a16:colId xmlns:a16="http://schemas.microsoft.com/office/drawing/2014/main" val="20002"/>
                    </a:ext>
                  </a:extLst>
                </a:gridCol>
                <a:gridCol w="561662">
                  <a:extLst>
                    <a:ext uri="{9D8B030D-6E8A-4147-A177-3AD203B41FA5}">
                      <a16:colId xmlns:a16="http://schemas.microsoft.com/office/drawing/2014/main" val="20003"/>
                    </a:ext>
                  </a:extLst>
                </a:gridCol>
                <a:gridCol w="561662">
                  <a:extLst>
                    <a:ext uri="{9D8B030D-6E8A-4147-A177-3AD203B41FA5}">
                      <a16:colId xmlns:a16="http://schemas.microsoft.com/office/drawing/2014/main" val="20004"/>
                    </a:ext>
                  </a:extLst>
                </a:gridCol>
                <a:gridCol w="561662">
                  <a:extLst>
                    <a:ext uri="{9D8B030D-6E8A-4147-A177-3AD203B41FA5}">
                      <a16:colId xmlns:a16="http://schemas.microsoft.com/office/drawing/2014/main" val="20005"/>
                    </a:ext>
                  </a:extLst>
                </a:gridCol>
                <a:gridCol w="561662">
                  <a:extLst>
                    <a:ext uri="{9D8B030D-6E8A-4147-A177-3AD203B41FA5}">
                      <a16:colId xmlns:a16="http://schemas.microsoft.com/office/drawing/2014/main" val="20006"/>
                    </a:ext>
                  </a:extLst>
                </a:gridCol>
                <a:gridCol w="561662">
                  <a:extLst>
                    <a:ext uri="{9D8B030D-6E8A-4147-A177-3AD203B41FA5}">
                      <a16:colId xmlns:a16="http://schemas.microsoft.com/office/drawing/2014/main" val="20007"/>
                    </a:ext>
                  </a:extLst>
                </a:gridCol>
                <a:gridCol w="561662">
                  <a:extLst>
                    <a:ext uri="{9D8B030D-6E8A-4147-A177-3AD203B41FA5}">
                      <a16:colId xmlns:a16="http://schemas.microsoft.com/office/drawing/2014/main" val="20008"/>
                    </a:ext>
                  </a:extLst>
                </a:gridCol>
                <a:gridCol w="561662">
                  <a:extLst>
                    <a:ext uri="{9D8B030D-6E8A-4147-A177-3AD203B41FA5}">
                      <a16:colId xmlns:a16="http://schemas.microsoft.com/office/drawing/2014/main" val="20009"/>
                    </a:ext>
                  </a:extLst>
                </a:gridCol>
              </a:tblGrid>
              <a:tr h="532859">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2859">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2859">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2859">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2859">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2" name="Group 21"/>
          <p:cNvGrpSpPr/>
          <p:nvPr/>
        </p:nvGrpSpPr>
        <p:grpSpPr>
          <a:xfrm>
            <a:off x="1403648" y="5589240"/>
            <a:ext cx="432048" cy="432048"/>
            <a:chOff x="548680" y="1712640"/>
            <a:chExt cx="4498772" cy="2520280"/>
          </a:xfrm>
        </p:grpSpPr>
        <p:pic>
          <p:nvPicPr>
            <p:cNvPr id="23" name="Picture 4"/>
            <p:cNvPicPr>
              <a:picLocks noChangeAspect="1" noChangeArrowheads="1"/>
            </p:cNvPicPr>
            <p:nvPr/>
          </p:nvPicPr>
          <p:blipFill>
            <a:blip r:embed="rId4" cstate="print"/>
            <a:srcRect/>
            <a:stretch>
              <a:fillRect/>
            </a:stretch>
          </p:blipFill>
          <p:spPr bwMode="auto">
            <a:xfrm>
              <a:off x="548680" y="1712640"/>
              <a:ext cx="449877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31"/>
            <p:cNvGrpSpPr/>
            <p:nvPr/>
          </p:nvGrpSpPr>
          <p:grpSpPr>
            <a:xfrm>
              <a:off x="548680" y="1712640"/>
              <a:ext cx="4392488" cy="2304256"/>
              <a:chOff x="692696" y="1712640"/>
              <a:chExt cx="5519146" cy="3024336"/>
            </a:xfrm>
          </p:grpSpPr>
          <p:cxnSp>
            <p:nvCxnSpPr>
              <p:cNvPr id="25" name="Straight Arrow Connector 24"/>
              <p:cNvCxnSpPr/>
              <p:nvPr/>
            </p:nvCxnSpPr>
            <p:spPr>
              <a:xfrm flipV="1">
                <a:off x="692696" y="2936776"/>
                <a:ext cx="5519146" cy="63200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04864" y="1712640"/>
                <a:ext cx="1872208" cy="302433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grpSp>
      </p:grpSp>
      <p:cxnSp>
        <p:nvCxnSpPr>
          <p:cNvPr id="14" name="Straight Arrow Connector 13"/>
          <p:cNvCxnSpPr/>
          <p:nvPr/>
        </p:nvCxnSpPr>
        <p:spPr>
          <a:xfrm>
            <a:off x="1403648" y="6309320"/>
            <a:ext cx="5544616" cy="0"/>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187624" y="3356992"/>
            <a:ext cx="0" cy="2736304"/>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427984" y="2564904"/>
            <a:ext cx="4498772" cy="2520280"/>
            <a:chOff x="548680" y="1712640"/>
            <a:chExt cx="4498772" cy="2520280"/>
          </a:xfrm>
        </p:grpSpPr>
        <p:pic>
          <p:nvPicPr>
            <p:cNvPr id="32" name="Picture 4"/>
            <p:cNvPicPr>
              <a:picLocks noChangeAspect="1" noChangeArrowheads="1"/>
            </p:cNvPicPr>
            <p:nvPr/>
          </p:nvPicPr>
          <p:blipFill>
            <a:blip r:embed="rId4" cstate="print"/>
            <a:srcRect/>
            <a:stretch>
              <a:fillRect/>
            </a:stretch>
          </p:blipFill>
          <p:spPr bwMode="auto">
            <a:xfrm>
              <a:off x="548680" y="1712640"/>
              <a:ext cx="449877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3" name="Group 31"/>
            <p:cNvGrpSpPr/>
            <p:nvPr/>
          </p:nvGrpSpPr>
          <p:grpSpPr>
            <a:xfrm>
              <a:off x="548680" y="1712640"/>
              <a:ext cx="4392488" cy="2304256"/>
              <a:chOff x="692696" y="1712640"/>
              <a:chExt cx="5519146" cy="3024336"/>
            </a:xfrm>
          </p:grpSpPr>
          <p:cxnSp>
            <p:nvCxnSpPr>
              <p:cNvPr id="34" name="Straight Arrow Connector 33"/>
              <p:cNvCxnSpPr/>
              <p:nvPr/>
            </p:nvCxnSpPr>
            <p:spPr>
              <a:xfrm flipV="1">
                <a:off x="692696" y="2936776"/>
                <a:ext cx="5519146" cy="63200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04864" y="1712640"/>
                <a:ext cx="1872208" cy="3024336"/>
              </a:xfrm>
              <a:prstGeom prst="straightConnector1">
                <a:avLst/>
              </a:prstGeom>
              <a:ln w="38100">
                <a:solidFill>
                  <a:srgbClr val="C1004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21162850">
                <a:off x="1771474" y="3251840"/>
                <a:ext cx="1859622" cy="403957"/>
              </a:xfrm>
              <a:prstGeom prst="rect">
                <a:avLst/>
              </a:prstGeom>
              <a:noFill/>
            </p:spPr>
            <p:txBody>
              <a:bodyPr wrap="square" rtlCol="0">
                <a:spAutoFit/>
              </a:bodyPr>
              <a:lstStyle/>
              <a:p>
                <a:r>
                  <a:rPr lang="en-GB" sz="1400" b="1" dirty="0"/>
                  <a:t>9.5m</a:t>
                </a:r>
              </a:p>
            </p:txBody>
          </p:sp>
          <p:sp>
            <p:nvSpPr>
              <p:cNvPr id="37" name="TextBox 36"/>
              <p:cNvSpPr txBox="1"/>
              <p:nvPr/>
            </p:nvSpPr>
            <p:spPr>
              <a:xfrm rot="3451201">
                <a:off x="2003872" y="2381245"/>
                <a:ext cx="1111044" cy="348048"/>
              </a:xfrm>
              <a:prstGeom prst="rect">
                <a:avLst/>
              </a:prstGeom>
              <a:noFill/>
            </p:spPr>
            <p:txBody>
              <a:bodyPr wrap="square" rtlCol="0">
                <a:spAutoFit/>
              </a:bodyPr>
              <a:lstStyle/>
              <a:p>
                <a:r>
                  <a:rPr lang="en-GB" sz="1200" b="1" dirty="0"/>
                  <a:t>9.5m</a:t>
                </a:r>
              </a:p>
            </p:txBody>
          </p:sp>
        </p:grpSp>
      </p:grpSp>
      <p:cxnSp>
        <p:nvCxnSpPr>
          <p:cNvPr id="39" name="Straight Connector 38"/>
          <p:cNvCxnSpPr/>
          <p:nvPr/>
        </p:nvCxnSpPr>
        <p:spPr>
          <a:xfrm flipH="1">
            <a:off x="1403648" y="2564904"/>
            <a:ext cx="3024336" cy="3024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835696" y="5085184"/>
            <a:ext cx="7128792" cy="1008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flipH="1">
            <a:off x="3707904" y="6237312"/>
            <a:ext cx="1152128" cy="461665"/>
          </a:xfrm>
          <a:prstGeom prst="rect">
            <a:avLst/>
          </a:prstGeom>
          <a:noFill/>
        </p:spPr>
        <p:txBody>
          <a:bodyPr wrap="square" rtlCol="0">
            <a:spAutoFit/>
          </a:bodyPr>
          <a:lstStyle/>
          <a:p>
            <a:r>
              <a:rPr lang="en-GB" sz="2400" dirty="0">
                <a:solidFill>
                  <a:schemeClr val="bg1">
                    <a:lumMod val="95000"/>
                  </a:schemeClr>
                </a:solidFill>
              </a:rPr>
              <a:t>100m</a:t>
            </a:r>
            <a:endParaRPr lang="en-GB" sz="2400" baseline="30000" dirty="0">
              <a:solidFill>
                <a:schemeClr val="bg1">
                  <a:lumMod val="95000"/>
                </a:schemeClr>
              </a:solidFill>
            </a:endParaRPr>
          </a:p>
        </p:txBody>
      </p:sp>
      <p:sp>
        <p:nvSpPr>
          <p:cNvPr id="47" name="TextBox 46"/>
          <p:cNvSpPr txBox="1"/>
          <p:nvPr/>
        </p:nvSpPr>
        <p:spPr>
          <a:xfrm flipH="1">
            <a:off x="323528" y="4437112"/>
            <a:ext cx="864096" cy="461665"/>
          </a:xfrm>
          <a:prstGeom prst="rect">
            <a:avLst/>
          </a:prstGeom>
          <a:noFill/>
        </p:spPr>
        <p:txBody>
          <a:bodyPr wrap="square" rtlCol="0">
            <a:spAutoFit/>
          </a:bodyPr>
          <a:lstStyle/>
          <a:p>
            <a:r>
              <a:rPr lang="en-GB" sz="2400" dirty="0">
                <a:solidFill>
                  <a:schemeClr val="bg1">
                    <a:lumMod val="95000"/>
                  </a:schemeClr>
                </a:solidFill>
              </a:rPr>
              <a:t>50m</a:t>
            </a:r>
            <a:endParaRPr lang="en-GB" sz="2400" baseline="30000" dirty="0">
              <a:solidFill>
                <a:schemeClr val="bg1">
                  <a:lumMod val="9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200329"/>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4000" dirty="0">
                <a:latin typeface="Verdana" pitchFamily="34" charset="0"/>
                <a:ea typeface="Verdana" pitchFamily="34" charset="0"/>
              </a:rPr>
              <a:t>Investigation </a:t>
            </a:r>
            <a:br>
              <a:rPr lang="en-US" sz="4000" dirty="0">
                <a:latin typeface="Verdana" pitchFamily="34" charset="0"/>
                <a:ea typeface="Verdana" pitchFamily="34" charset="0"/>
              </a:rPr>
            </a:br>
            <a:r>
              <a:rPr lang="en-US" sz="3200" dirty="0">
                <a:latin typeface="Verdana" pitchFamily="34" charset="0"/>
                <a:ea typeface="Verdana" pitchFamily="34" charset="0"/>
              </a:rPr>
              <a:t>How many Dolphins are in the Pod?</a:t>
            </a:r>
            <a:endParaRPr lang="en-US" sz="4000" dirty="0">
              <a:latin typeface="Verdana" pitchFamily="34" charset="0"/>
              <a:ea typeface="Verdana" pitchFamily="34" charset="0"/>
            </a:endParaRPr>
          </a:p>
        </p:txBody>
      </p:sp>
      <p:sp>
        <p:nvSpPr>
          <p:cNvPr id="29" name="TextBox 28"/>
          <p:cNvSpPr txBox="1"/>
          <p:nvPr/>
        </p:nvSpPr>
        <p:spPr>
          <a:xfrm flipH="1">
            <a:off x="251520" y="2276872"/>
            <a:ext cx="3888432" cy="830997"/>
          </a:xfrm>
          <a:prstGeom prst="rect">
            <a:avLst/>
          </a:prstGeom>
          <a:noFill/>
        </p:spPr>
        <p:txBody>
          <a:bodyPr wrap="square" rtlCol="0">
            <a:spAutoFit/>
          </a:bodyPr>
          <a:lstStyle/>
          <a:p>
            <a:r>
              <a:rPr lang="en-GB" sz="2400" dirty="0">
                <a:solidFill>
                  <a:srgbClr val="00B050"/>
                </a:solidFill>
              </a:rPr>
              <a:t>5000m</a:t>
            </a:r>
            <a:r>
              <a:rPr lang="en-GB" sz="2400" baseline="30000" dirty="0">
                <a:solidFill>
                  <a:srgbClr val="00B050"/>
                </a:solidFill>
              </a:rPr>
              <a:t>2</a:t>
            </a:r>
            <a:r>
              <a:rPr lang="en-GB" sz="2400" dirty="0">
                <a:solidFill>
                  <a:schemeClr val="bg1">
                    <a:lumMod val="95000"/>
                  </a:schemeClr>
                </a:solidFill>
              </a:rPr>
              <a:t> / </a:t>
            </a:r>
            <a:r>
              <a:rPr lang="en-GB" sz="2400" dirty="0">
                <a:solidFill>
                  <a:srgbClr val="FFFF00"/>
                </a:solidFill>
              </a:rPr>
              <a:t>100</a:t>
            </a:r>
            <a:r>
              <a:rPr lang="en-GB" sz="2400" dirty="0">
                <a:solidFill>
                  <a:schemeClr val="bg1">
                    <a:lumMod val="95000"/>
                  </a:schemeClr>
                </a:solidFill>
              </a:rPr>
              <a:t> = </a:t>
            </a:r>
            <a:r>
              <a:rPr lang="en-GB" sz="2400" dirty="0">
                <a:solidFill>
                  <a:schemeClr val="tx2">
                    <a:lumMod val="20000"/>
                    <a:lumOff val="80000"/>
                  </a:schemeClr>
                </a:solidFill>
              </a:rPr>
              <a:t>50</a:t>
            </a:r>
          </a:p>
          <a:p>
            <a:r>
              <a:rPr lang="en-GB" sz="2400" dirty="0">
                <a:solidFill>
                  <a:schemeClr val="tx2">
                    <a:lumMod val="20000"/>
                    <a:lumOff val="80000"/>
                  </a:schemeClr>
                </a:solidFill>
              </a:rPr>
              <a:t>50</a:t>
            </a:r>
            <a:r>
              <a:rPr lang="en-GB" sz="2400" dirty="0">
                <a:solidFill>
                  <a:schemeClr val="bg1">
                    <a:lumMod val="95000"/>
                  </a:schemeClr>
                </a:solidFill>
              </a:rPr>
              <a:t> x </a:t>
            </a:r>
            <a:r>
              <a:rPr lang="en-GB" sz="2400" dirty="0">
                <a:solidFill>
                  <a:schemeClr val="accent4">
                    <a:lumMod val="20000"/>
                    <a:lumOff val="80000"/>
                  </a:schemeClr>
                </a:solidFill>
              </a:rPr>
              <a:t>10</a:t>
            </a:r>
            <a:r>
              <a:rPr lang="en-GB" sz="2400" dirty="0">
                <a:solidFill>
                  <a:schemeClr val="bg1">
                    <a:lumMod val="95000"/>
                  </a:schemeClr>
                </a:solidFill>
              </a:rPr>
              <a:t> = 500 estimated total</a:t>
            </a:r>
            <a:endParaRPr lang="en-GB" sz="2400" baseline="30000" dirty="0">
              <a:solidFill>
                <a:schemeClr val="bg1">
                  <a:lumMod val="95000"/>
                </a:schemeClr>
              </a:solidFill>
            </a:endParaRPr>
          </a:p>
        </p:txBody>
      </p:sp>
      <p:sp>
        <p:nvSpPr>
          <p:cNvPr id="12" name="TextBox 11"/>
          <p:cNvSpPr txBox="1"/>
          <p:nvPr/>
        </p:nvSpPr>
        <p:spPr>
          <a:xfrm flipH="1">
            <a:off x="251520" y="1196752"/>
            <a:ext cx="8568952" cy="1405513"/>
          </a:xfrm>
          <a:prstGeom prst="rect">
            <a:avLst/>
          </a:prstGeom>
          <a:noFill/>
        </p:spPr>
        <p:txBody>
          <a:bodyPr wrap="square" rtlCol="0">
            <a:spAutoFit/>
          </a:bodyPr>
          <a:lstStyle/>
          <a:p>
            <a:pPr>
              <a:buFont typeface="Arial" pitchFamily="34" charset="0"/>
              <a:buChar char="•"/>
            </a:pPr>
            <a:r>
              <a:rPr lang="en-GB" sz="3200" dirty="0">
                <a:solidFill>
                  <a:schemeClr val="bg1">
                    <a:lumMod val="95000"/>
                  </a:schemeClr>
                </a:solidFill>
              </a:rPr>
              <a:t> Dolphin pod covers an area of </a:t>
            </a:r>
            <a:r>
              <a:rPr lang="en-GB" sz="3200" dirty="0">
                <a:solidFill>
                  <a:srgbClr val="00B050"/>
                </a:solidFill>
              </a:rPr>
              <a:t>5000m</a:t>
            </a:r>
            <a:r>
              <a:rPr lang="en-GB" sz="3200" baseline="30000" dirty="0">
                <a:solidFill>
                  <a:srgbClr val="00B050"/>
                </a:solidFill>
              </a:rPr>
              <a:t>2</a:t>
            </a:r>
          </a:p>
          <a:p>
            <a:pPr>
              <a:buFont typeface="Arial" pitchFamily="34" charset="0"/>
              <a:buChar char="•"/>
            </a:pPr>
            <a:r>
              <a:rPr lang="en-GB" sz="3200" dirty="0">
                <a:solidFill>
                  <a:schemeClr val="bg1">
                    <a:lumMod val="95000"/>
                  </a:schemeClr>
                </a:solidFill>
              </a:rPr>
              <a:t> </a:t>
            </a:r>
            <a:r>
              <a:rPr lang="en-GB" sz="3200" dirty="0">
                <a:solidFill>
                  <a:schemeClr val="accent4">
                    <a:lumMod val="20000"/>
                    <a:lumOff val="80000"/>
                  </a:schemeClr>
                </a:solidFill>
              </a:rPr>
              <a:t>10</a:t>
            </a:r>
            <a:r>
              <a:rPr lang="en-GB" sz="3200" dirty="0">
                <a:solidFill>
                  <a:schemeClr val="bg1">
                    <a:lumMod val="95000"/>
                  </a:schemeClr>
                </a:solidFill>
              </a:rPr>
              <a:t> dolphins counted within </a:t>
            </a:r>
            <a:r>
              <a:rPr lang="en-GB" sz="3200" dirty="0">
                <a:solidFill>
                  <a:srgbClr val="FFFF00"/>
                </a:solidFill>
              </a:rPr>
              <a:t>100m</a:t>
            </a:r>
            <a:r>
              <a:rPr lang="en-GB" sz="3200" baseline="30000" dirty="0">
                <a:solidFill>
                  <a:srgbClr val="FFFF00"/>
                </a:solidFill>
              </a:rPr>
              <a:t>2</a:t>
            </a:r>
          </a:p>
          <a:p>
            <a:pPr>
              <a:buFont typeface="Arial" pitchFamily="34" charset="0"/>
              <a:buChar char="•"/>
            </a:pPr>
            <a:endParaRPr lang="en-GB" sz="3200" baseline="30000" dirty="0">
              <a:solidFill>
                <a:schemeClr val="bg1">
                  <a:lumMod val="95000"/>
                </a:schemeClr>
              </a:solidFill>
            </a:endParaRPr>
          </a:p>
        </p:txBody>
      </p:sp>
      <p:sp>
        <p:nvSpPr>
          <p:cNvPr id="27" name="TextBox 26"/>
          <p:cNvSpPr txBox="1"/>
          <p:nvPr/>
        </p:nvSpPr>
        <p:spPr>
          <a:xfrm flipH="1">
            <a:off x="0" y="2996952"/>
            <a:ext cx="8568952" cy="2062103"/>
          </a:xfrm>
          <a:prstGeom prst="rect">
            <a:avLst/>
          </a:prstGeom>
          <a:noFill/>
        </p:spPr>
        <p:txBody>
          <a:bodyPr wrap="square" rtlCol="0">
            <a:spAutoFit/>
          </a:bodyPr>
          <a:lstStyle/>
          <a:p>
            <a:r>
              <a:rPr lang="en-GB" sz="2800" b="1" dirty="0">
                <a:solidFill>
                  <a:schemeClr val="bg1">
                    <a:lumMod val="95000"/>
                  </a:schemeClr>
                </a:solidFill>
              </a:rPr>
              <a:t>What are my assumptions?</a:t>
            </a:r>
            <a:endParaRPr lang="en-GB" sz="2800" b="1" baseline="30000" dirty="0">
              <a:solidFill>
                <a:srgbClr val="FFFF00"/>
              </a:solidFill>
            </a:endParaRPr>
          </a:p>
          <a:p>
            <a:pPr>
              <a:buFont typeface="Arial" pitchFamily="34" charset="0"/>
              <a:buChar char="•"/>
            </a:pPr>
            <a:r>
              <a:rPr lang="en-GB" sz="2000" dirty="0">
                <a:solidFill>
                  <a:schemeClr val="bg1">
                    <a:lumMod val="95000"/>
                  </a:schemeClr>
                </a:solidFill>
              </a:rPr>
              <a:t> There are the same number of dolphins in every square.</a:t>
            </a:r>
          </a:p>
          <a:p>
            <a:pPr>
              <a:buFont typeface="Arial" pitchFamily="34" charset="0"/>
              <a:buChar char="•"/>
            </a:pPr>
            <a:r>
              <a:rPr lang="en-GB" sz="2000" dirty="0">
                <a:solidFill>
                  <a:schemeClr val="bg1">
                    <a:lumMod val="95000"/>
                  </a:schemeClr>
                </a:solidFill>
              </a:rPr>
              <a:t> The dolphins are all on the surface of the water, and there aren’t lots swimming below the surface that we don’t see. </a:t>
            </a:r>
          </a:p>
          <a:p>
            <a:pPr>
              <a:buFont typeface="Arial" pitchFamily="34" charset="0"/>
              <a:buChar char="•"/>
            </a:pPr>
            <a:r>
              <a:rPr lang="en-GB" sz="2000" dirty="0">
                <a:solidFill>
                  <a:schemeClr val="bg1">
                    <a:lumMod val="95000"/>
                  </a:schemeClr>
                </a:solidFill>
              </a:rPr>
              <a:t> All of the Dolphins within the pod are within the area covered.</a:t>
            </a:r>
          </a:p>
          <a:p>
            <a:pPr>
              <a:buFont typeface="Arial" pitchFamily="34" charset="0"/>
              <a:buChar char="•"/>
            </a:pPr>
            <a:endParaRPr lang="en-GB" sz="2000" dirty="0">
              <a:solidFill>
                <a:schemeClr val="bg1">
                  <a:lumMod val="95000"/>
                </a:schemeClr>
              </a:solidFill>
            </a:endParaRPr>
          </a:p>
        </p:txBody>
      </p:sp>
      <p:sp>
        <p:nvSpPr>
          <p:cNvPr id="28" name="TextBox 27"/>
          <p:cNvSpPr txBox="1"/>
          <p:nvPr/>
        </p:nvSpPr>
        <p:spPr>
          <a:xfrm flipH="1">
            <a:off x="0" y="4941168"/>
            <a:ext cx="8568952" cy="2185214"/>
          </a:xfrm>
          <a:prstGeom prst="rect">
            <a:avLst/>
          </a:prstGeom>
          <a:noFill/>
        </p:spPr>
        <p:txBody>
          <a:bodyPr wrap="square" rtlCol="0">
            <a:spAutoFit/>
          </a:bodyPr>
          <a:lstStyle/>
          <a:p>
            <a:pPr>
              <a:buFont typeface="Arial" pitchFamily="34" charset="0"/>
              <a:buChar char="•"/>
            </a:pPr>
            <a:r>
              <a:rPr lang="en-GB" sz="2400" b="1" dirty="0">
                <a:solidFill>
                  <a:schemeClr val="bg1">
                    <a:lumMod val="95000"/>
                  </a:schemeClr>
                </a:solidFill>
              </a:rPr>
              <a:t> How could I have improved the reliability of my estimate?</a:t>
            </a:r>
          </a:p>
          <a:p>
            <a:pPr>
              <a:buFont typeface="Arial" pitchFamily="34" charset="0"/>
              <a:buChar char="•"/>
            </a:pPr>
            <a:r>
              <a:rPr lang="en-GB" sz="2400" b="1" dirty="0">
                <a:solidFill>
                  <a:schemeClr val="bg1">
                    <a:lumMod val="95000"/>
                  </a:schemeClr>
                </a:solidFill>
              </a:rPr>
              <a:t> Is there a better way that I could have found out how many dolphins were in the pod?</a:t>
            </a:r>
          </a:p>
          <a:p>
            <a:pPr>
              <a:buFont typeface="Arial" pitchFamily="34" charset="0"/>
              <a:buChar char="•"/>
            </a:pPr>
            <a:r>
              <a:rPr lang="en-GB" sz="2400" b="1" dirty="0">
                <a:solidFill>
                  <a:schemeClr val="bg1">
                    <a:lumMod val="95000"/>
                  </a:schemeClr>
                </a:solidFill>
              </a:rPr>
              <a:t> Is my estimate an overestimate or an underestimate?</a:t>
            </a:r>
          </a:p>
          <a:p>
            <a:endParaRPr lang="en-GB" sz="2000" dirty="0">
              <a:solidFill>
                <a:schemeClr val="bg1">
                  <a:lumMod val="95000"/>
                </a:schemeClr>
              </a:solidFill>
            </a:endParaRPr>
          </a:p>
          <a:p>
            <a:pPr>
              <a:buFont typeface="Arial" pitchFamily="34" charset="0"/>
              <a:buChar char="•"/>
            </a:pPr>
            <a:endParaRPr lang="en-GB" sz="2000" dirty="0">
              <a:solidFill>
                <a:schemeClr val="bg1">
                  <a:lumMod val="9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Plenary</a:t>
            </a:r>
          </a:p>
        </p:txBody>
      </p:sp>
      <p:sp>
        <p:nvSpPr>
          <p:cNvPr id="11" name="Content Placeholder 2"/>
          <p:cNvSpPr>
            <a:spLocks noGrp="1"/>
          </p:cNvSpPr>
          <p:nvPr>
            <p:ph idx="1"/>
          </p:nvPr>
        </p:nvSpPr>
        <p:spPr>
          <a:xfrm>
            <a:off x="2771800" y="4221088"/>
            <a:ext cx="6192688" cy="2376264"/>
          </a:xfrm>
          <a:ln w="28575">
            <a:solidFill>
              <a:schemeClr val="bg1"/>
            </a:solidFill>
          </a:ln>
        </p:spPr>
        <p:txBody>
          <a:bodyPr>
            <a:normAutofit/>
          </a:bodyPr>
          <a:lstStyle/>
          <a:p>
            <a:r>
              <a:rPr lang="en-GB" sz="2000" dirty="0">
                <a:solidFill>
                  <a:schemeClr val="bg1"/>
                </a:solidFill>
              </a:rPr>
              <a:t>Hammerhead Shark – 4.5m, 230kg</a:t>
            </a:r>
          </a:p>
          <a:p>
            <a:r>
              <a:rPr lang="en-GB" sz="2000" dirty="0">
                <a:solidFill>
                  <a:schemeClr val="bg1"/>
                </a:solidFill>
              </a:rPr>
              <a:t>Southern Right Whale (SRW) Dolphin – 1.87m, 85.47kg</a:t>
            </a:r>
          </a:p>
          <a:p>
            <a:r>
              <a:rPr lang="en-GB" sz="2000" dirty="0">
                <a:solidFill>
                  <a:schemeClr val="bg1"/>
                </a:solidFill>
              </a:rPr>
              <a:t>Flying Fish – 45cm, 332g</a:t>
            </a:r>
          </a:p>
          <a:p>
            <a:r>
              <a:rPr lang="en-GB" sz="2000" dirty="0">
                <a:solidFill>
                  <a:schemeClr val="bg1"/>
                </a:solidFill>
              </a:rPr>
              <a:t>Brown Booby – 153cm, 946g</a:t>
            </a:r>
          </a:p>
          <a:p>
            <a:r>
              <a:rPr lang="en-GB" sz="2000" dirty="0">
                <a:solidFill>
                  <a:schemeClr val="bg1"/>
                </a:solidFill>
              </a:rPr>
              <a:t>Bridled Tern – 77cm, 110g</a:t>
            </a:r>
          </a:p>
          <a:p>
            <a:r>
              <a:rPr lang="en-GB" sz="2000" dirty="0">
                <a:solidFill>
                  <a:schemeClr val="bg1"/>
                </a:solidFill>
              </a:rPr>
              <a:t>Whale Shark – 14.32m, 13.2 tonnes</a:t>
            </a:r>
          </a:p>
        </p:txBody>
      </p:sp>
      <p:sp>
        <p:nvSpPr>
          <p:cNvPr id="14" name="Title 1"/>
          <p:cNvSpPr txBox="1">
            <a:spLocks/>
          </p:cNvSpPr>
          <p:nvPr/>
        </p:nvSpPr>
        <p:spPr>
          <a:xfrm>
            <a:off x="251520" y="764704"/>
            <a:ext cx="6048672" cy="5040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sng" strike="noStrike" kern="1200" cap="none" spc="0" normalizeH="0" baseline="0" noProof="0" dirty="0">
                <a:ln>
                  <a:noFill/>
                </a:ln>
                <a:solidFill>
                  <a:schemeClr val="bg1"/>
                </a:solidFill>
                <a:effectLst/>
                <a:uLnTx/>
                <a:uFillTx/>
                <a:latin typeface="+mj-lt"/>
                <a:ea typeface="+mj-ea"/>
                <a:cs typeface="+mj-cs"/>
              </a:rPr>
              <a:t>Estimate</a:t>
            </a:r>
            <a:r>
              <a:rPr kumimoji="0" lang="en-GB" sz="2400" b="1" i="0" u="none" strike="noStrike" kern="1200" cap="none" spc="0" normalizeH="0" baseline="0" noProof="0" dirty="0">
                <a:ln>
                  <a:noFill/>
                </a:ln>
                <a:solidFill>
                  <a:schemeClr val="bg1"/>
                </a:solidFill>
                <a:effectLst/>
                <a:uLnTx/>
                <a:uFillTx/>
                <a:latin typeface="+mj-lt"/>
                <a:ea typeface="+mj-ea"/>
                <a:cs typeface="+mj-cs"/>
              </a:rPr>
              <a:t> </a:t>
            </a:r>
            <a:r>
              <a:rPr kumimoji="0" lang="en-GB" sz="2400" i="0" u="none" strike="noStrike" kern="1200" cap="none" spc="0" normalizeH="0" baseline="0" noProof="0" dirty="0">
                <a:ln>
                  <a:noFill/>
                </a:ln>
                <a:solidFill>
                  <a:schemeClr val="bg1"/>
                </a:solidFill>
                <a:effectLst/>
                <a:uLnTx/>
                <a:uFillTx/>
                <a:latin typeface="+mj-lt"/>
                <a:ea typeface="+mj-ea"/>
                <a:cs typeface="+mj-cs"/>
              </a:rPr>
              <a:t>the answers to the following:</a:t>
            </a:r>
            <a:endParaRPr kumimoji="0" lang="en-GB" sz="3200" i="0" u="none" strike="noStrike" kern="1200" cap="none" spc="0" normalizeH="0" baseline="0" noProof="0" dirty="0">
              <a:ln>
                <a:noFill/>
              </a:ln>
              <a:solidFill>
                <a:schemeClr val="bg1"/>
              </a:solidFill>
              <a:effectLst/>
              <a:uLnTx/>
              <a:uFillTx/>
              <a:latin typeface="+mj-lt"/>
              <a:ea typeface="+mj-ea"/>
              <a:cs typeface="+mj-cs"/>
            </a:endParaRPr>
          </a:p>
        </p:txBody>
      </p:sp>
      <p:sp>
        <p:nvSpPr>
          <p:cNvPr id="22" name="TextBox 21"/>
          <p:cNvSpPr txBox="1"/>
          <p:nvPr/>
        </p:nvSpPr>
        <p:spPr>
          <a:xfrm>
            <a:off x="251520" y="1268760"/>
            <a:ext cx="8136904" cy="1908215"/>
          </a:xfrm>
          <a:prstGeom prst="rect">
            <a:avLst/>
          </a:prstGeom>
          <a:noFill/>
        </p:spPr>
        <p:txBody>
          <a:bodyPr wrap="square" rtlCol="0">
            <a:spAutoFit/>
          </a:bodyPr>
          <a:lstStyle/>
          <a:p>
            <a:pPr marL="342900" indent="-342900">
              <a:buFont typeface="+mj-lt"/>
              <a:buAutoNum type="arabicPeriod"/>
            </a:pPr>
            <a:r>
              <a:rPr lang="en-GB" sz="2000" dirty="0">
                <a:solidFill>
                  <a:schemeClr val="bg1"/>
                </a:solidFill>
              </a:rPr>
              <a:t>What is the combined weight of a Brown Booby and a Bridled Tern?</a:t>
            </a:r>
          </a:p>
          <a:p>
            <a:pPr marL="342900" indent="-342900">
              <a:buFont typeface="+mj-lt"/>
              <a:buAutoNum type="arabicPeriod"/>
            </a:pPr>
            <a:r>
              <a:rPr lang="en-GB" sz="2000" dirty="0">
                <a:solidFill>
                  <a:schemeClr val="bg1"/>
                </a:solidFill>
              </a:rPr>
              <a:t>What is the combined length of a Bridled Tern and a SWR Dolphin??</a:t>
            </a:r>
          </a:p>
          <a:p>
            <a:pPr marL="342900" indent="-342900">
              <a:buFont typeface="+mj-lt"/>
              <a:buAutoNum type="arabicPeriod"/>
            </a:pPr>
            <a:r>
              <a:rPr lang="en-GB" sz="2000" dirty="0">
                <a:solidFill>
                  <a:schemeClr val="bg1"/>
                </a:solidFill>
              </a:rPr>
              <a:t>How much heavier is a Hammerhead Shark than a SWR Dolphin?</a:t>
            </a:r>
          </a:p>
          <a:p>
            <a:pPr marL="342900" indent="-342900">
              <a:buFont typeface="+mj-lt"/>
              <a:buAutoNum type="arabicPeriod"/>
            </a:pPr>
            <a:r>
              <a:rPr lang="en-GB" sz="2000" dirty="0">
                <a:solidFill>
                  <a:schemeClr val="bg1"/>
                </a:solidFill>
              </a:rPr>
              <a:t>What is the combined length of 22 Hammerhead Sharks?</a:t>
            </a:r>
          </a:p>
          <a:p>
            <a:pPr marL="342900" indent="-342900">
              <a:buFont typeface="+mj-lt"/>
              <a:buAutoNum type="arabicPeriod"/>
            </a:pPr>
            <a:r>
              <a:rPr lang="en-GB" sz="2000" dirty="0">
                <a:solidFill>
                  <a:schemeClr val="bg1"/>
                </a:solidFill>
              </a:rPr>
              <a:t>What is the combined weight of 8 Flying Fish?</a:t>
            </a:r>
          </a:p>
          <a:p>
            <a:pPr marL="342900" indent="-342900">
              <a:buFont typeface="+mj-lt"/>
              <a:buAutoNum type="arabicPeriod"/>
            </a:pPr>
            <a:endParaRPr lang="en-GB" dirty="0"/>
          </a:p>
        </p:txBody>
      </p:sp>
      <p:sp>
        <p:nvSpPr>
          <p:cNvPr id="24" name="TextBox 23"/>
          <p:cNvSpPr txBox="1"/>
          <p:nvPr/>
        </p:nvSpPr>
        <p:spPr>
          <a:xfrm>
            <a:off x="251520" y="2924945"/>
            <a:ext cx="3528392" cy="2523768"/>
          </a:xfrm>
          <a:prstGeom prst="rect">
            <a:avLst/>
          </a:prstGeom>
          <a:noFill/>
        </p:spPr>
        <p:txBody>
          <a:bodyPr wrap="square" rtlCol="0">
            <a:spAutoFit/>
          </a:bodyPr>
          <a:lstStyle/>
          <a:p>
            <a:pPr marL="342900" indent="-342900">
              <a:buFont typeface="+mj-lt"/>
              <a:buAutoNum type="arabicPeriod"/>
            </a:pPr>
            <a:r>
              <a:rPr lang="en-GB" sz="2000" b="1" dirty="0">
                <a:solidFill>
                  <a:schemeClr val="bg1"/>
                </a:solidFill>
              </a:rPr>
              <a:t>900g + 100g = 1000g or 1kg</a:t>
            </a:r>
          </a:p>
          <a:p>
            <a:pPr marL="342900" indent="-342900">
              <a:buFont typeface="+mj-lt"/>
              <a:buAutoNum type="arabicPeriod"/>
            </a:pPr>
            <a:r>
              <a:rPr lang="en-GB" sz="2000" b="1" dirty="0">
                <a:solidFill>
                  <a:schemeClr val="bg1"/>
                </a:solidFill>
              </a:rPr>
              <a:t>2m + 0.8m = 2.8m or 280cm</a:t>
            </a:r>
          </a:p>
          <a:p>
            <a:pPr marL="342900" indent="-342900">
              <a:buFont typeface="+mj-lt"/>
              <a:buAutoNum type="arabicPeriod"/>
            </a:pPr>
            <a:r>
              <a:rPr lang="en-GB" sz="2000" b="1" dirty="0">
                <a:solidFill>
                  <a:schemeClr val="bg1"/>
                </a:solidFill>
              </a:rPr>
              <a:t>200kg – 100kg = 100kg</a:t>
            </a:r>
          </a:p>
          <a:p>
            <a:pPr marL="342900" indent="-342900">
              <a:buFont typeface="+mj-lt"/>
              <a:buAutoNum type="arabicPeriod"/>
            </a:pPr>
            <a:r>
              <a:rPr lang="en-GB" sz="2000" b="1" dirty="0">
                <a:solidFill>
                  <a:schemeClr val="bg1"/>
                </a:solidFill>
              </a:rPr>
              <a:t>20 x 5m = 100m</a:t>
            </a:r>
          </a:p>
          <a:p>
            <a:pPr marL="342900" indent="-342900">
              <a:buFont typeface="+mj-lt"/>
              <a:buAutoNum type="arabicPeriod"/>
            </a:pPr>
            <a:r>
              <a:rPr lang="en-GB" sz="2000" b="1" dirty="0">
                <a:solidFill>
                  <a:schemeClr val="bg1"/>
                </a:solidFill>
              </a:rPr>
              <a:t>8 x 300g = 2400g</a:t>
            </a:r>
            <a:br>
              <a:rPr lang="en-GB" sz="2000" b="1" dirty="0">
                <a:solidFill>
                  <a:schemeClr val="bg1"/>
                </a:solidFill>
              </a:rPr>
            </a:br>
            <a:r>
              <a:rPr lang="en-GB" sz="2000" b="1" dirty="0">
                <a:solidFill>
                  <a:schemeClr val="bg1"/>
                </a:solidFill>
              </a:rPr>
              <a:t>                   or 2.4kg</a:t>
            </a:r>
          </a:p>
          <a:p>
            <a:pPr marL="342900" indent="-342900">
              <a:buFont typeface="+mj-lt"/>
              <a:buAutoNum type="arabicPeriod"/>
            </a:pPr>
            <a:endParaRPr lang="en-GB" sz="2000" b="1" dirty="0">
              <a:solidFill>
                <a:schemeClr val="bg1"/>
              </a:solidFill>
            </a:endParaRPr>
          </a:p>
          <a:p>
            <a:pPr marL="342900" indent="-342900">
              <a:buFont typeface="+mj-lt"/>
              <a:buAutoNum type="arabicPeriod"/>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20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20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20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fade">
                                      <p:cBhvr>
                                        <p:cTn id="27" dur="20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What are we investigating?</a:t>
            </a:r>
          </a:p>
        </p:txBody>
      </p:sp>
      <p:sp>
        <p:nvSpPr>
          <p:cNvPr id="3" name="Content Placeholder 2"/>
          <p:cNvSpPr>
            <a:spLocks noGrp="1"/>
          </p:cNvSpPr>
          <p:nvPr>
            <p:ph idx="1"/>
          </p:nvPr>
        </p:nvSpPr>
        <p:spPr>
          <a:xfrm>
            <a:off x="125760" y="1340768"/>
            <a:ext cx="8892480" cy="5256584"/>
          </a:xfrm>
        </p:spPr>
        <p:txBody>
          <a:bodyPr>
            <a:normAutofit fontScale="62500" lnSpcReduction="20000"/>
          </a:bodyPr>
          <a:lstStyle/>
          <a:p>
            <a:pPr>
              <a:buNone/>
            </a:pPr>
            <a:r>
              <a:rPr lang="en-GB" dirty="0">
                <a:solidFill>
                  <a:schemeClr val="bg1">
                    <a:lumMod val="95000"/>
                  </a:schemeClr>
                </a:solidFill>
              </a:rPr>
              <a:t>The science objectives of this voyage are:</a:t>
            </a:r>
          </a:p>
          <a:p>
            <a:r>
              <a:rPr lang="en-GB" b="1" i="1" u="sng" dirty="0">
                <a:solidFill>
                  <a:schemeClr val="bg1">
                    <a:lumMod val="95000"/>
                  </a:schemeClr>
                </a:solidFill>
              </a:rPr>
              <a:t>Hotspot dynamics in the Coral Sea: connections between the Australian Plate and the deep Earth</a:t>
            </a:r>
            <a:r>
              <a:rPr lang="en-GB" i="1" u="sng" dirty="0">
                <a:solidFill>
                  <a:schemeClr val="bg1">
                    <a:lumMod val="95000"/>
                  </a:schemeClr>
                </a:solidFill>
              </a:rPr>
              <a:t>.</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Scientists will be collecting rocks from volcanoes along a submerged seamount chain and using sound, </a:t>
            </a:r>
            <a:r>
              <a:rPr lang="en-GB" dirty="0" err="1">
                <a:solidFill>
                  <a:schemeClr val="bg1">
                    <a:lumMod val="95000"/>
                  </a:schemeClr>
                </a:solidFill>
              </a:rPr>
              <a:t>magnetics</a:t>
            </a:r>
            <a:r>
              <a:rPr lang="en-GB" dirty="0">
                <a:solidFill>
                  <a:schemeClr val="bg1">
                    <a:lumMod val="95000"/>
                  </a:schemeClr>
                </a:solidFill>
              </a:rPr>
              <a:t> and gravity to make 3D maps of the volcano shapes. These chains are similar to the Hawaiian and Canary Islands in that they are volcanoes which formed away from the edges of tectonic plates (such as in the Pacific ‘Ring of Fire’, and scientists want to understand how, why and when they formed.</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Understanding the spatial links between geomorphology and biodiversity in the Coral Sea Australian Marine Park.</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Maps of the underwater volcanoes will be analysed to understand how different shapes, structures and ‘landscapes’ provide habitats for marine species such as corals and invertebrates.</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Spatial and temporal variability in the distribution and abundance of seabirds</a:t>
            </a:r>
            <a:r>
              <a:rPr lang="en-GB" b="1" u="sng" dirty="0">
                <a:solidFill>
                  <a:schemeClr val="bg1">
                    <a:lumMod val="95000"/>
                  </a:schemeClr>
                </a:solidFill>
              </a:rPr>
              <a:t>.</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Scientists on the observation deck high on the ship will be observing seabirds and marine mammals (such as whales, dolphins and sharks) to understand where they live and their behaviours.</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What are we investigating?</a:t>
            </a:r>
          </a:p>
        </p:txBody>
      </p:sp>
      <p:sp>
        <p:nvSpPr>
          <p:cNvPr id="3" name="Content Placeholder 2"/>
          <p:cNvSpPr>
            <a:spLocks noGrp="1"/>
          </p:cNvSpPr>
          <p:nvPr>
            <p:ph idx="1"/>
          </p:nvPr>
        </p:nvSpPr>
        <p:spPr>
          <a:xfrm>
            <a:off x="125760" y="1340768"/>
            <a:ext cx="8892480" cy="5256584"/>
          </a:xfrm>
        </p:spPr>
        <p:txBody>
          <a:bodyPr>
            <a:normAutofit fontScale="70000" lnSpcReduction="20000"/>
          </a:bodyPr>
          <a:lstStyle/>
          <a:p>
            <a:pPr>
              <a:buNone/>
            </a:pPr>
            <a:r>
              <a:rPr lang="en-GB" dirty="0">
                <a:solidFill>
                  <a:schemeClr val="bg1">
                    <a:lumMod val="95000"/>
                  </a:schemeClr>
                </a:solidFill>
              </a:rPr>
              <a:t>The science objectives of this voyage are:</a:t>
            </a:r>
          </a:p>
          <a:p>
            <a:r>
              <a:rPr lang="en-GB" b="1" i="1" u="sng" dirty="0">
                <a:solidFill>
                  <a:schemeClr val="bg1">
                    <a:lumMod val="95000"/>
                  </a:schemeClr>
                </a:solidFill>
              </a:rPr>
              <a:t>Mapping the underwater landscapes. </a:t>
            </a:r>
            <a:br>
              <a:rPr lang="en-GB" dirty="0">
                <a:solidFill>
                  <a:schemeClr val="bg1">
                    <a:lumMod val="95000"/>
                  </a:schemeClr>
                </a:solidFill>
              </a:rPr>
            </a:br>
            <a:r>
              <a:rPr lang="en-GB" dirty="0">
                <a:solidFill>
                  <a:schemeClr val="bg1">
                    <a:lumMod val="95000"/>
                  </a:schemeClr>
                </a:solidFill>
              </a:rPr>
              <a:t>Scientists will use special mapping techniques to make 3D maps of underwater volcanoes that have been discovered in the Coral and Tasman Seas. Using rocks that they collect from these sites, scientists want to understand how, why and when these underwater volcanoes formed. </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Why do marine species like living on underwater volcanoes?</a:t>
            </a:r>
            <a:br>
              <a:rPr lang="en-GB" dirty="0">
                <a:solidFill>
                  <a:schemeClr val="bg1">
                    <a:lumMod val="95000"/>
                  </a:schemeClr>
                </a:solidFill>
              </a:rPr>
            </a:br>
            <a:r>
              <a:rPr lang="en-GB" dirty="0">
                <a:solidFill>
                  <a:schemeClr val="bg1">
                    <a:lumMod val="95000"/>
                  </a:schemeClr>
                </a:solidFill>
              </a:rPr>
              <a:t>Maps of the underwater volcanoes will be analysed to understand how different shapes, structures and ‘underwater landscapes’ provide habitats for marine species such as corals and invertebrates.</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Are there more seabirds and marine mammals near these underwater volcanoes than in the surrounding waters?</a:t>
            </a:r>
            <a:br>
              <a:rPr lang="en-GB" dirty="0">
                <a:solidFill>
                  <a:schemeClr val="bg1">
                    <a:lumMod val="95000"/>
                  </a:schemeClr>
                </a:solidFill>
              </a:rPr>
            </a:br>
            <a:r>
              <a:rPr lang="en-GB" dirty="0">
                <a:solidFill>
                  <a:schemeClr val="bg1">
                    <a:lumMod val="95000"/>
                  </a:schemeClr>
                </a:solidFill>
              </a:rPr>
              <a:t>Scientists on the observation deck high on the ship will be observing seabirds and marine mammals (such as whales and dolphins) to understand where they live and their behaviours.</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Where are we going?</a:t>
            </a:r>
          </a:p>
        </p:txBody>
      </p:sp>
      <p:pic>
        <p:nvPicPr>
          <p:cNvPr id="10" name="Content Placeholder 9" descr="World Map v1.PNG"/>
          <p:cNvPicPr>
            <a:picLocks noGrp="1" noChangeAspect="1"/>
          </p:cNvPicPr>
          <p:nvPr>
            <p:ph idx="1"/>
          </p:nvPr>
        </p:nvPicPr>
        <p:blipFill>
          <a:blip r:embed="rId3" cstate="print"/>
          <a:stretch>
            <a:fillRect/>
          </a:stretch>
        </p:blipFill>
        <p:spPr>
          <a:xfrm>
            <a:off x="791580" y="1340768"/>
            <a:ext cx="7560840" cy="5177790"/>
          </a:xfrm>
        </p:spPr>
      </p:pic>
      <p:sp>
        <p:nvSpPr>
          <p:cNvPr id="5" name="TextBox 4"/>
          <p:cNvSpPr txBox="1"/>
          <p:nvPr/>
        </p:nvSpPr>
        <p:spPr>
          <a:xfrm>
            <a:off x="971600" y="1844824"/>
            <a:ext cx="792088" cy="307777"/>
          </a:xfrm>
          <a:prstGeom prst="rect">
            <a:avLst/>
          </a:prstGeom>
          <a:solidFill>
            <a:schemeClr val="bg1">
              <a:lumMod val="85000"/>
              <a:alpha val="55000"/>
            </a:schemeClr>
          </a:solidFill>
        </p:spPr>
        <p:txBody>
          <a:bodyPr wrap="square" rtlCol="0">
            <a:spAutoFit/>
          </a:bodyPr>
          <a:lstStyle/>
          <a:p>
            <a:pPr algn="ctr"/>
            <a:r>
              <a:rPr lang="en-GB" sz="1400" b="1" dirty="0">
                <a:latin typeface="Verdana" pitchFamily="34" charset="0"/>
                <a:ea typeface="Verdana" pitchFamily="34" charset="0"/>
              </a:rPr>
              <a:t>UK</a:t>
            </a:r>
          </a:p>
        </p:txBody>
      </p:sp>
      <p:sp>
        <p:nvSpPr>
          <p:cNvPr id="6" name="TextBox 5"/>
          <p:cNvSpPr txBox="1"/>
          <p:nvPr/>
        </p:nvSpPr>
        <p:spPr>
          <a:xfrm>
            <a:off x="7092280" y="5373216"/>
            <a:ext cx="1224136" cy="523220"/>
          </a:xfrm>
          <a:prstGeom prst="rect">
            <a:avLst/>
          </a:prstGeom>
          <a:solidFill>
            <a:schemeClr val="bg1">
              <a:lumMod val="85000"/>
              <a:alpha val="55000"/>
            </a:schemeClr>
          </a:solidFill>
        </p:spPr>
        <p:txBody>
          <a:bodyPr wrap="square" rtlCol="0">
            <a:spAutoFit/>
          </a:bodyPr>
          <a:lstStyle/>
          <a:p>
            <a:pPr algn="ctr"/>
            <a:r>
              <a:rPr lang="en-GB" sz="1400" b="1" dirty="0">
                <a:latin typeface="Verdana" pitchFamily="34" charset="0"/>
                <a:ea typeface="Verdana" pitchFamily="34" charset="0"/>
              </a:rPr>
              <a:t>Coral Sea,</a:t>
            </a:r>
            <a:br>
              <a:rPr lang="en-GB" sz="1400" b="1" dirty="0">
                <a:latin typeface="Verdana" pitchFamily="34" charset="0"/>
                <a:ea typeface="Verdana" pitchFamily="34" charset="0"/>
              </a:rPr>
            </a:br>
            <a:r>
              <a:rPr lang="en-GB" sz="1400" b="1" dirty="0">
                <a:latin typeface="Verdana" pitchFamily="34" charset="0"/>
                <a:ea typeface="Verdana" pitchFamily="34" charset="0"/>
              </a:rPr>
              <a:t>Australia</a:t>
            </a:r>
          </a:p>
        </p:txBody>
      </p:sp>
      <p:sp>
        <p:nvSpPr>
          <p:cNvPr id="12" name="Freeform 11"/>
          <p:cNvSpPr/>
          <p:nvPr/>
        </p:nvSpPr>
        <p:spPr>
          <a:xfrm>
            <a:off x="1547664" y="1772816"/>
            <a:ext cx="6408712" cy="3456384"/>
          </a:xfrm>
          <a:custGeom>
            <a:avLst/>
            <a:gdLst>
              <a:gd name="connsiteX0" fmla="*/ 0 w 7219666"/>
              <a:gd name="connsiteY0" fmla="*/ 0 h 4026090"/>
              <a:gd name="connsiteX1" fmla="*/ 4531057 w 7219666"/>
              <a:gd name="connsiteY1" fmla="*/ 941696 h 4026090"/>
              <a:gd name="connsiteX2" fmla="*/ 7219666 w 7219666"/>
              <a:gd name="connsiteY2" fmla="*/ 4026090 h 4026090"/>
              <a:gd name="connsiteX3" fmla="*/ 7219666 w 7219666"/>
              <a:gd name="connsiteY3" fmla="*/ 4026090 h 4026090"/>
            </a:gdLst>
            <a:ahLst/>
            <a:cxnLst>
              <a:cxn ang="0">
                <a:pos x="connsiteX0" y="connsiteY0"/>
              </a:cxn>
              <a:cxn ang="0">
                <a:pos x="connsiteX1" y="connsiteY1"/>
              </a:cxn>
              <a:cxn ang="0">
                <a:pos x="connsiteX2" y="connsiteY2"/>
              </a:cxn>
              <a:cxn ang="0">
                <a:pos x="connsiteX3" y="connsiteY3"/>
              </a:cxn>
            </a:cxnLst>
            <a:rect l="l" t="t" r="r" b="b"/>
            <a:pathLst>
              <a:path w="7219666" h="4026090">
                <a:moveTo>
                  <a:pt x="0" y="0"/>
                </a:moveTo>
                <a:cubicBezTo>
                  <a:pt x="1663889" y="135340"/>
                  <a:pt x="3327779" y="270681"/>
                  <a:pt x="4531057" y="941696"/>
                </a:cubicBezTo>
                <a:cubicBezTo>
                  <a:pt x="5734335" y="1612711"/>
                  <a:pt x="7219666" y="4026090"/>
                  <a:pt x="7219666" y="4026090"/>
                </a:cubicBezTo>
                <a:lnTo>
                  <a:pt x="7219666" y="4026090"/>
                </a:lnTo>
              </a:path>
            </a:pathLst>
          </a:custGeom>
          <a:ln w="38100">
            <a:solidFill>
              <a:srgbClr val="0032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7884368" y="5157192"/>
            <a:ext cx="144016" cy="144016"/>
          </a:xfrm>
          <a:prstGeom prst="ellipse">
            <a:avLst/>
          </a:prstGeom>
          <a:solidFill>
            <a:srgbClr val="C100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03648" y="1700808"/>
            <a:ext cx="144016" cy="144016"/>
          </a:xfrm>
          <a:prstGeom prst="ellipse">
            <a:avLst/>
          </a:prstGeom>
          <a:solidFill>
            <a:srgbClr val="C100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a:solidFill>
                  <a:schemeClr val="bg1">
                    <a:lumMod val="95000"/>
                  </a:schemeClr>
                </a:solidFill>
                <a:latin typeface="Verdana" pitchFamily="34" charset="0"/>
                <a:ea typeface="Verdana" pitchFamily="34" charset="0"/>
              </a:rPr>
              <a:t>For this lesson you will need:</a:t>
            </a:r>
          </a:p>
        </p:txBody>
      </p:sp>
      <p:sp>
        <p:nvSpPr>
          <p:cNvPr id="5" name="TextBox 4"/>
          <p:cNvSpPr txBox="1"/>
          <p:nvPr/>
        </p:nvSpPr>
        <p:spPr>
          <a:xfrm>
            <a:off x="1115616" y="1700808"/>
            <a:ext cx="7056784" cy="2308324"/>
          </a:xfrm>
          <a:prstGeom prst="rect">
            <a:avLst/>
          </a:prstGeom>
          <a:noFill/>
        </p:spPr>
        <p:txBody>
          <a:bodyPr wrap="square" rtlCol="0">
            <a:spAutoFit/>
          </a:bodyPr>
          <a:lstStyle/>
          <a:p>
            <a:pPr>
              <a:buFont typeface="Arial" pitchFamily="34" charset="0"/>
              <a:buChar char="•"/>
            </a:pPr>
            <a:r>
              <a:rPr lang="en-GB" sz="4800" dirty="0">
                <a:solidFill>
                  <a:schemeClr val="bg1">
                    <a:lumMod val="95000"/>
                  </a:schemeClr>
                </a:solidFill>
                <a:latin typeface="Verdana" pitchFamily="34" charset="0"/>
                <a:ea typeface="Verdana" pitchFamily="34" charset="0"/>
              </a:rPr>
              <a:t> Ruler</a:t>
            </a:r>
          </a:p>
          <a:p>
            <a:pPr>
              <a:buFont typeface="Arial" pitchFamily="34" charset="0"/>
              <a:buChar char="•"/>
            </a:pPr>
            <a:r>
              <a:rPr lang="en-GB" sz="4800" dirty="0">
                <a:solidFill>
                  <a:schemeClr val="bg1">
                    <a:lumMod val="95000"/>
                  </a:schemeClr>
                </a:solidFill>
                <a:latin typeface="Verdana" pitchFamily="34" charset="0"/>
                <a:ea typeface="Verdana" pitchFamily="34" charset="0"/>
              </a:rPr>
              <a:t> Pencil</a:t>
            </a:r>
          </a:p>
          <a:p>
            <a:endParaRPr lang="en-GB" sz="4800" dirty="0">
              <a:solidFill>
                <a:schemeClr val="bg1">
                  <a:lumMod val="95000"/>
                </a:schemeClr>
              </a:solidFill>
              <a:latin typeface="Verdana" pitchFamily="34" charset="0"/>
              <a:ea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Autofit/>
          </a:bodyPr>
          <a:lstStyle/>
          <a:p>
            <a:r>
              <a:rPr lang="en-GB" sz="2800" dirty="0">
                <a:solidFill>
                  <a:schemeClr val="bg1">
                    <a:lumMod val="95000"/>
                  </a:schemeClr>
                </a:solidFill>
                <a:latin typeface="Verdana" pitchFamily="34" charset="0"/>
                <a:ea typeface="Verdana" pitchFamily="34" charset="0"/>
              </a:rPr>
              <a:t>A part of the voyage is researching the wildlife that lives around the underwater volcanoes  </a:t>
            </a:r>
          </a:p>
        </p:txBody>
      </p:sp>
      <p:pic>
        <p:nvPicPr>
          <p:cNvPr id="1026" name="Picture 2" descr="C:\Users\Sam\OneDrive\Documents\My Docs\Work\Educator on board\007 - Images\Red footed Boobies and Flying fish.jpg"/>
          <p:cNvPicPr>
            <a:picLocks noChangeAspect="1" noChangeArrowheads="1"/>
          </p:cNvPicPr>
          <p:nvPr/>
        </p:nvPicPr>
        <p:blipFill>
          <a:blip r:embed="rId3" cstate="print"/>
          <a:srcRect/>
          <a:stretch>
            <a:fillRect/>
          </a:stretch>
        </p:blipFill>
        <p:spPr bwMode="auto">
          <a:xfrm>
            <a:off x="539552" y="1412776"/>
            <a:ext cx="8096806" cy="5060504"/>
          </a:xfrm>
          <a:prstGeom prst="rect">
            <a:avLst/>
          </a:prstGeom>
          <a:noFill/>
        </p:spPr>
      </p:pic>
      <p:sp>
        <p:nvSpPr>
          <p:cNvPr id="7" name="Title 1"/>
          <p:cNvSpPr txBox="1">
            <a:spLocks/>
          </p:cNvSpPr>
          <p:nvPr/>
        </p:nvSpPr>
        <p:spPr>
          <a:xfrm>
            <a:off x="5796136" y="6453336"/>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ea typeface="Verdana" pitchFamily="34" charset="0"/>
                <a:cs typeface="+mj-cs"/>
              </a:rPr>
              <a:t>Phot</a:t>
            </a:r>
            <a:r>
              <a:rPr lang="en-GB" sz="1000" dirty="0">
                <a:solidFill>
                  <a:schemeClr val="bg1"/>
                </a:solidFill>
                <a:ea typeface="Verdana" pitchFamily="34" charset="0"/>
                <a:cs typeface="+mj-cs"/>
              </a:rPr>
              <a:t>o Credit: </a:t>
            </a:r>
            <a:r>
              <a:rPr lang="en-GB" sz="1000" dirty="0">
                <a:solidFill>
                  <a:schemeClr val="bg1"/>
                </a:solidFill>
              </a:rPr>
              <a:t>Eric </a:t>
            </a:r>
            <a:r>
              <a:rPr lang="en-GB" sz="1000" dirty="0" err="1">
                <a:solidFill>
                  <a:schemeClr val="bg1"/>
                </a:solidFill>
              </a:rPr>
              <a:t>Woehler</a:t>
            </a:r>
            <a:r>
              <a:rPr lang="en-GB" sz="1000" dirty="0">
                <a:solidFill>
                  <a:schemeClr val="bg1"/>
                </a:solidFill>
              </a:rPr>
              <a:t> @</a:t>
            </a:r>
            <a:r>
              <a:rPr lang="en-GB" sz="1000" dirty="0" err="1">
                <a:solidFill>
                  <a:schemeClr val="bg1"/>
                </a:solidFill>
              </a:rPr>
              <a:t>BirdLifeTas</a:t>
            </a:r>
            <a:endParaRPr kumimoji="0" lang="en-GB" sz="1000" b="0" i="0" u="none" strike="noStrike" kern="1200" cap="none" spc="0" normalizeH="0" baseline="0" noProof="0" dirty="0">
              <a:ln>
                <a:noFill/>
              </a:ln>
              <a:solidFill>
                <a:schemeClr val="bg1"/>
              </a:solidFill>
              <a:effectLst/>
              <a:uLnTx/>
              <a:uFillTx/>
              <a:ea typeface="Verdana" pitchFamily="34" charset="0"/>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1143000"/>
          </a:xfrm>
        </p:spPr>
        <p:txBody>
          <a:bodyPr>
            <a:noAutofit/>
          </a:bodyPr>
          <a:lstStyle/>
          <a:p>
            <a:pPr algn="l"/>
            <a:r>
              <a:rPr lang="en-GB" sz="2800" dirty="0">
                <a:solidFill>
                  <a:schemeClr val="bg1">
                    <a:lumMod val="95000"/>
                  </a:schemeClr>
                </a:solidFill>
                <a:latin typeface="Verdana" pitchFamily="34" charset="0"/>
                <a:ea typeface="Verdana" pitchFamily="34" charset="0"/>
              </a:rPr>
              <a:t>Let’s take a look at some of the wildlife spotted.</a:t>
            </a:r>
            <a:br>
              <a:rPr lang="en-GB" sz="2800" dirty="0">
                <a:solidFill>
                  <a:schemeClr val="bg1">
                    <a:lumMod val="95000"/>
                  </a:schemeClr>
                </a:solidFill>
                <a:latin typeface="Verdana" pitchFamily="34" charset="0"/>
                <a:ea typeface="Verdana" pitchFamily="34" charset="0"/>
              </a:rPr>
            </a:br>
            <a:r>
              <a:rPr lang="en-GB" sz="2000" dirty="0">
                <a:solidFill>
                  <a:schemeClr val="bg1">
                    <a:lumMod val="95000"/>
                  </a:schemeClr>
                </a:solidFill>
                <a:latin typeface="Verdana" pitchFamily="34" charset="0"/>
                <a:ea typeface="Verdana" pitchFamily="34" charset="0"/>
              </a:rPr>
              <a:t>Try and remember as much information as you can…</a:t>
            </a:r>
            <a:endParaRPr lang="en-GB" sz="2800" dirty="0">
              <a:solidFill>
                <a:schemeClr val="bg1">
                  <a:lumMod val="95000"/>
                </a:schemeClr>
              </a:solidFill>
              <a:latin typeface="Verdana" pitchFamily="34" charset="0"/>
              <a:ea typeface="Verdana" pitchFamily="34" charset="0"/>
            </a:endParaRPr>
          </a:p>
        </p:txBody>
      </p:sp>
      <p:sp>
        <p:nvSpPr>
          <p:cNvPr id="7" name="Title 1"/>
          <p:cNvSpPr txBox="1">
            <a:spLocks/>
          </p:cNvSpPr>
          <p:nvPr/>
        </p:nvSpPr>
        <p:spPr>
          <a:xfrm>
            <a:off x="3203848" y="6165304"/>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a:solidFill>
                  <a:schemeClr val="bg1"/>
                </a:solidFill>
              </a:rPr>
              <a:t>CSIRO</a:t>
            </a:r>
            <a:endParaRPr kumimoji="0" lang="en-GB" sz="1000" b="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6" name="Title 1"/>
          <p:cNvSpPr txBox="1">
            <a:spLocks/>
          </p:cNvSpPr>
          <p:nvPr/>
        </p:nvSpPr>
        <p:spPr>
          <a:xfrm>
            <a:off x="2051720" y="1196752"/>
            <a:ext cx="5508104" cy="1368152"/>
          </a:xfrm>
          <a:prstGeom prst="rect">
            <a:avLst/>
          </a:prstGeom>
        </p:spPr>
        <p:txBody>
          <a:bodyPr vert="horz" lIns="91440" tIns="45720" rIns="91440" bIns="45720" rtlCol="0" anchor="ctr">
            <a:noAutofit/>
          </a:bodyPr>
          <a:lstStyle/>
          <a:p>
            <a:pPr lvl="0" algn="ctr">
              <a:spcBef>
                <a:spcPct val="0"/>
              </a:spcBef>
            </a:pP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Southern Right</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Whale Dolphin</a:t>
            </a:r>
            <a:b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length: </a:t>
            </a:r>
            <a:r>
              <a:rPr lang="en-GB" sz="2400" dirty="0">
                <a:solidFill>
                  <a:schemeClr val="bg1"/>
                </a:solidFill>
              </a:rPr>
              <a:t>1.87m, </a:t>
            </a:r>
            <a:endPar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endParaRPr>
          </a:p>
          <a:p>
            <a:pPr lvl="0" algn="ctr">
              <a:spcBef>
                <a:spcPct val="0"/>
              </a:spcBef>
            </a:pPr>
            <a:r>
              <a:rPr lang="en-GB" sz="2400" baseline="0" dirty="0">
                <a:solidFill>
                  <a:schemeClr val="bg1">
                    <a:lumMod val="95000"/>
                  </a:schemeClr>
                </a:solidFill>
                <a:latin typeface="Verdana" pitchFamily="34" charset="0"/>
                <a:ea typeface="Verdana" pitchFamily="34" charset="0"/>
                <a:cs typeface="+mj-cs"/>
              </a:rPr>
              <a:t>Average</a:t>
            </a:r>
            <a:r>
              <a:rPr lang="en-GB" sz="2400" dirty="0">
                <a:solidFill>
                  <a:schemeClr val="bg1">
                    <a:lumMod val="95000"/>
                  </a:schemeClr>
                </a:solidFill>
                <a:latin typeface="Verdana" pitchFamily="34" charset="0"/>
                <a:ea typeface="Verdana" pitchFamily="34" charset="0"/>
                <a:cs typeface="+mj-cs"/>
              </a:rPr>
              <a:t> w</a:t>
            </a:r>
            <a:r>
              <a:rPr lang="en-GB" sz="2400" baseline="0" dirty="0">
                <a:solidFill>
                  <a:schemeClr val="bg1">
                    <a:lumMod val="95000"/>
                  </a:schemeClr>
                </a:solidFill>
                <a:latin typeface="Verdana" pitchFamily="34" charset="0"/>
                <a:ea typeface="Verdana" pitchFamily="34" charset="0"/>
                <a:cs typeface="+mj-cs"/>
              </a:rPr>
              <a:t>eight: </a:t>
            </a:r>
            <a:r>
              <a:rPr lang="en-GB" sz="2400" dirty="0">
                <a:solidFill>
                  <a:schemeClr val="bg1"/>
                </a:solidFill>
              </a:rPr>
              <a:t>85.47kg</a:t>
            </a:r>
            <a:endPar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1475656" y="2564904"/>
            <a:ext cx="6357370" cy="33123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536" y="6165304"/>
            <a:ext cx="3347864" cy="404664"/>
          </a:xfrm>
          <a:prstGeom prst="rect">
            <a:avLst/>
          </a:prstGeom>
        </p:spPr>
        <p:txBody>
          <a:bodyPr vert="horz" lIns="91440" tIns="45720" rIns="91440" bIns="45720" rtlCol="0" anchor="ctr">
            <a:noAutofit/>
          </a:bodyPr>
          <a:lstStyle/>
          <a:p>
            <a:pPr lvl="0" algn="ctr">
              <a:spcBef>
                <a:spcPct val="0"/>
              </a:spcBef>
            </a:pPr>
            <a:r>
              <a:rPr kumimoji="0" lang="en-GB" sz="1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mj-cs"/>
              </a:rPr>
              <a:t>Phot</a:t>
            </a:r>
            <a:r>
              <a:rPr lang="en-GB" sz="1000" dirty="0">
                <a:solidFill>
                  <a:schemeClr val="bg1"/>
                </a:solidFill>
                <a:latin typeface="Verdana" pitchFamily="34" charset="0"/>
                <a:ea typeface="Verdana" pitchFamily="34" charset="0"/>
                <a:cs typeface="+mj-cs"/>
              </a:rPr>
              <a:t>o Credit: </a:t>
            </a:r>
            <a:r>
              <a:rPr lang="en-GB" sz="1000" dirty="0">
                <a:solidFill>
                  <a:schemeClr val="bg1"/>
                </a:solidFill>
              </a:rPr>
              <a:t>Eric </a:t>
            </a:r>
            <a:r>
              <a:rPr lang="en-GB" sz="1000" dirty="0" err="1">
                <a:solidFill>
                  <a:schemeClr val="bg1"/>
                </a:solidFill>
              </a:rPr>
              <a:t>Woehler</a:t>
            </a:r>
            <a:r>
              <a:rPr lang="en-GB" sz="1000" dirty="0">
                <a:solidFill>
                  <a:schemeClr val="bg1"/>
                </a:solidFill>
              </a:rPr>
              <a:t>/</a:t>
            </a:r>
            <a:r>
              <a:rPr lang="en-GB" sz="1000" dirty="0" err="1">
                <a:solidFill>
                  <a:schemeClr val="bg1"/>
                </a:solidFill>
              </a:rPr>
              <a:t>Huw</a:t>
            </a:r>
            <a:r>
              <a:rPr lang="en-GB" sz="1000" dirty="0">
                <a:solidFill>
                  <a:schemeClr val="bg1"/>
                </a:solidFill>
              </a:rPr>
              <a:t> Morgan</a:t>
            </a:r>
            <a:endParaRPr kumimoji="0" lang="en-GB" sz="1000" b="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pic>
        <p:nvPicPr>
          <p:cNvPr id="2050" name="Picture 2" descr="C:\Users\Sam\OneDrive\Documents\My Docs\Work\Educator on board\001 - Lessons\004 - Estimation based on Sea life sightings - Maths\wildlife sightings\Brown Booby 1.jpg"/>
          <p:cNvPicPr>
            <a:picLocks noChangeAspect="1" noChangeArrowheads="1"/>
          </p:cNvPicPr>
          <p:nvPr/>
        </p:nvPicPr>
        <p:blipFill>
          <a:blip r:embed="rId3" cstate="print"/>
          <a:srcRect l="32307" r="29089"/>
          <a:stretch>
            <a:fillRect/>
          </a:stretch>
        </p:blipFill>
        <p:spPr bwMode="auto">
          <a:xfrm>
            <a:off x="755576" y="1484783"/>
            <a:ext cx="2736304" cy="4727971"/>
          </a:xfrm>
          <a:prstGeom prst="rect">
            <a:avLst/>
          </a:prstGeom>
          <a:noFill/>
        </p:spPr>
      </p:pic>
      <p:sp>
        <p:nvSpPr>
          <p:cNvPr id="6" name="Title 1"/>
          <p:cNvSpPr txBox="1">
            <a:spLocks/>
          </p:cNvSpPr>
          <p:nvPr/>
        </p:nvSpPr>
        <p:spPr>
          <a:xfrm>
            <a:off x="3635896" y="2780928"/>
            <a:ext cx="5508104"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Brown Booby </a:t>
            </a:r>
            <a:b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br>
            <a:r>
              <a:rPr kumimoji="0" lang="en-GB" sz="16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 Booby is a kin</a:t>
            </a:r>
            <a:r>
              <a:rPr lang="en-GB" sz="1600" dirty="0">
                <a:solidFill>
                  <a:schemeClr val="bg1">
                    <a:lumMod val="95000"/>
                  </a:schemeClr>
                </a:solidFill>
                <a:latin typeface="Verdana" pitchFamily="34" charset="0"/>
                <a:ea typeface="Verdana" pitchFamily="34" charset="0"/>
                <a:cs typeface="+mj-cs"/>
              </a:rPr>
              <a:t>d of seabird)</a:t>
            </a:r>
            <a:endParaRPr lang="en-GB" sz="24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Average</a:t>
            </a:r>
            <a:r>
              <a:rPr kumimoji="0" lang="en-GB" sz="2400" b="0"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wingspan: 1.53m</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aseline="0" dirty="0">
                <a:solidFill>
                  <a:schemeClr val="bg1">
                    <a:lumMod val="95000"/>
                  </a:schemeClr>
                </a:solidFill>
                <a:latin typeface="Verdana" pitchFamily="34" charset="0"/>
                <a:ea typeface="Verdana" pitchFamily="34" charset="0"/>
                <a:cs typeface="+mj-cs"/>
              </a:rPr>
              <a:t>Average</a:t>
            </a:r>
            <a:r>
              <a:rPr lang="en-GB" sz="2400" dirty="0">
                <a:solidFill>
                  <a:schemeClr val="bg1">
                    <a:lumMod val="95000"/>
                  </a:schemeClr>
                </a:solidFill>
                <a:latin typeface="Verdana" pitchFamily="34" charset="0"/>
                <a:ea typeface="Verdana" pitchFamily="34" charset="0"/>
                <a:cs typeface="+mj-cs"/>
              </a:rPr>
              <a:t> w</a:t>
            </a:r>
            <a:r>
              <a:rPr lang="en-GB" sz="2400" baseline="0" dirty="0">
                <a:solidFill>
                  <a:schemeClr val="bg1">
                    <a:lumMod val="95000"/>
                  </a:schemeClr>
                </a:solidFill>
                <a:latin typeface="Verdana" pitchFamily="34" charset="0"/>
                <a:ea typeface="Verdana" pitchFamily="34" charset="0"/>
                <a:cs typeface="+mj-cs"/>
              </a:rPr>
              <a:t>eight: 0.946kg</a:t>
            </a:r>
            <a:r>
              <a:rPr lang="en-GB" sz="2400" dirty="0">
                <a:solidFill>
                  <a:schemeClr val="bg1">
                    <a:lumMod val="95000"/>
                  </a:schemeClr>
                </a:solidFill>
                <a:latin typeface="Verdana" pitchFamily="34" charset="0"/>
                <a:ea typeface="Verdana" pitchFamily="34" charset="0"/>
                <a:cs typeface="+mj-cs"/>
              </a:rPr>
              <a:t> </a:t>
            </a:r>
            <a:endParaRPr kumimoji="0" lang="en-GB" sz="2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sp>
        <p:nvSpPr>
          <p:cNvPr id="9" name="Title 1"/>
          <p:cNvSpPr txBox="1">
            <a:spLocks/>
          </p:cNvSpPr>
          <p:nvPr/>
        </p:nvSpPr>
        <p:spPr>
          <a:xfrm>
            <a:off x="0" y="0"/>
            <a:ext cx="8964488"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a:ln>
                  <a:noFill/>
                </a:ln>
                <a:solidFill>
                  <a:schemeClr val="bg1">
                    <a:lumMod val="95000"/>
                  </a:schemeClr>
                </a:solidFill>
                <a:effectLst/>
                <a:uLnTx/>
                <a:uFillTx/>
                <a:latin typeface="Verdana" pitchFamily="34" charset="0"/>
                <a:ea typeface="Verdana" pitchFamily="34" charset="0"/>
                <a:cs typeface="+mj-cs"/>
              </a:rPr>
              <a:t>Let’s take a look at some of the wildlife spotted.</a:t>
            </a:r>
            <a:br>
              <a:rPr kumimoji="0" lang="en-GB" sz="2800" b="0" i="0" u="none" strike="noStrike" kern="1200" cap="none" spc="0" normalizeH="0" baseline="0" noProof="0">
                <a:ln>
                  <a:noFill/>
                </a:ln>
                <a:solidFill>
                  <a:schemeClr val="bg1">
                    <a:lumMod val="95000"/>
                  </a:schemeClr>
                </a:solidFill>
                <a:effectLst/>
                <a:uLnTx/>
                <a:uFillTx/>
                <a:latin typeface="Verdana" pitchFamily="34" charset="0"/>
                <a:ea typeface="Verdana" pitchFamily="34" charset="0"/>
                <a:cs typeface="+mj-cs"/>
              </a:rPr>
            </a:br>
            <a:r>
              <a:rPr kumimoji="0" lang="en-GB" sz="2000" b="0" i="0" u="none" strike="noStrike" kern="1200" cap="none" spc="0" normalizeH="0" baseline="0" noProof="0">
                <a:ln>
                  <a:noFill/>
                </a:ln>
                <a:solidFill>
                  <a:schemeClr val="bg1">
                    <a:lumMod val="95000"/>
                  </a:schemeClr>
                </a:solidFill>
                <a:effectLst/>
                <a:uLnTx/>
                <a:uFillTx/>
                <a:latin typeface="Verdana" pitchFamily="34" charset="0"/>
                <a:ea typeface="Verdana" pitchFamily="34" charset="0"/>
                <a:cs typeface="+mj-cs"/>
              </a:rPr>
              <a:t>Try and remember as much information as you can…</a:t>
            </a:r>
            <a:endParaRPr kumimoji="0" lang="en-GB" sz="28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8322</TotalTime>
  <Words>1826</Words>
  <Application>Microsoft Office PowerPoint</Application>
  <PresentationFormat>On-screen Show (4:3)</PresentationFormat>
  <Paragraphs>190</Paragraphs>
  <Slides>24</Slides>
  <Notes>22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Verdana</vt:lpstr>
      <vt:lpstr>Office Theme</vt:lpstr>
      <vt:lpstr>PowerPoint Presentation</vt:lpstr>
      <vt:lpstr>PowerPoint Presentation</vt:lpstr>
      <vt:lpstr>What are we investigating?</vt:lpstr>
      <vt:lpstr>What are we investigating?</vt:lpstr>
      <vt:lpstr>Where are we going?</vt:lpstr>
      <vt:lpstr>For this lesson you will need:</vt:lpstr>
      <vt:lpstr>A part of the voyage is researching the wildlife that lives around the underwater volcanoes  </vt:lpstr>
      <vt:lpstr>Let’s take a look at some of the wildlife spotted. Try and remember as much information as you can…</vt:lpstr>
      <vt:lpstr>PowerPoint Presentation</vt:lpstr>
      <vt:lpstr>PowerPoint Presentation</vt:lpstr>
      <vt:lpstr>1. What were names of the three creatures we just looked at?  2. What were the lengths of the three creatures we just looked at?    3. What were the weights of the three creatures we just looked at?  </vt:lpstr>
      <vt:lpstr>When using estimation in maths, we must always round to 1 significant figure (sf)</vt:lpstr>
      <vt:lpstr>PowerPoint Presentation</vt:lpstr>
      <vt:lpstr>Let’s take a look at some more of the wildlife spotted… Try and remember estimates of the lengths and weights of the creatures</vt:lpstr>
      <vt:lpstr>PowerPoint Presentation</vt:lpstr>
      <vt:lpstr>PowerPoint Presentation</vt:lpstr>
      <vt:lpstr>1. What were names of the three creatures we just looked at?  2. What were the estimated lengths of the three creatures we just looked at?    3. What were the estimated weights of the three creatures we just looked at?  </vt:lpstr>
      <vt:lpstr>This pod of Southern Right Whale Dolphins was filmed from the ship. Watch the video and see how many you think there are in the group.</vt:lpstr>
      <vt:lpstr>This pod of Southern Right Whale Dolphins (SRW Dolphins) was filmed from the ship.  Can you help the scientists work out how many SRW Dolphins are in the pod?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Spot Dynamics in the  Coral Sea</dc:title>
  <dc:creator>Sam brear</dc:creator>
  <cp:lastModifiedBy>Sam brear</cp:lastModifiedBy>
  <cp:revision>184</cp:revision>
  <dcterms:created xsi:type="dcterms:W3CDTF">2019-08-21T16:28:21Z</dcterms:created>
  <dcterms:modified xsi:type="dcterms:W3CDTF">2020-06-02T14:40:41Z</dcterms:modified>
</cp:coreProperties>
</file>