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8" r:id="rId3"/>
    <p:sldId id="260" r:id="rId4"/>
    <p:sldId id="261"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56" d="100"/>
          <a:sy n="56" d="100"/>
        </p:scale>
        <p:origin x="2202" y="8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B8962-148F-4D90-A4D8-92F867FABC27}" type="datetimeFigureOut">
              <a:rPr lang="en-GB" smtClean="0"/>
              <a:pPr/>
              <a:t>02/06/2020</a:t>
            </a:fld>
            <a:endParaRPr lang="en-GB"/>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92DD1-9930-40FF-B139-FC8F8AB652F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1B92DD1-9930-40FF-B139-FC8F8AB652FD}"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1B92DD1-9930-40FF-B139-FC8F8AB652F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1B92DD1-9930-40FF-B139-FC8F8AB652F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1B92DD1-9930-40FF-B139-FC8F8AB652FD}"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073B1F-935D-4A7F-94B5-DD57788514DA}"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28B71D-9D68-44EE-A5A0-4412C212502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0073B1F-935D-4A7F-94B5-DD57788514DA}" type="datetimeFigureOut">
              <a:rPr lang="en-GB" smtClean="0"/>
              <a:pPr/>
              <a:t>02/06/2020</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728B71D-9D68-44EE-A5A0-4412C212502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5720" y="128464"/>
            <a:ext cx="738944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b="1" noProof="0" dirty="0">
                <a:latin typeface="Verdana" pitchFamily="34" charset="0"/>
                <a:ea typeface="Verdana" pitchFamily="34" charset="0"/>
                <a:cs typeface="+mj-cs"/>
              </a:rPr>
              <a:t>Investigating</a:t>
            </a:r>
            <a:br>
              <a:rPr lang="en-GB" sz="3200" b="1" noProof="0" dirty="0">
                <a:latin typeface="Verdana" pitchFamily="34" charset="0"/>
                <a:ea typeface="Verdana" pitchFamily="34" charset="0"/>
                <a:cs typeface="+mj-cs"/>
              </a:rPr>
            </a:br>
            <a:r>
              <a:rPr lang="en-GB" sz="3200" b="1" noProof="0" dirty="0">
                <a:latin typeface="Verdana" pitchFamily="34" charset="0"/>
                <a:ea typeface="Verdana" pitchFamily="34" charset="0"/>
                <a:cs typeface="+mj-cs"/>
              </a:rPr>
              <a:t>Dolphin Populations</a:t>
            </a:r>
            <a:endParaRPr kumimoji="0" lang="en-GB" sz="3200" b="1"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11" name="Title 1"/>
          <p:cNvSpPr txBox="1">
            <a:spLocks/>
          </p:cNvSpPr>
          <p:nvPr/>
        </p:nvSpPr>
        <p:spPr>
          <a:xfrm>
            <a:off x="260648" y="1208584"/>
            <a:ext cx="6336704" cy="21602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GB" sz="1200" b="1" dirty="0">
                <a:latin typeface="Verdana" pitchFamily="34" charset="0"/>
                <a:ea typeface="Verdana" pitchFamily="34" charset="0"/>
              </a:rPr>
              <a:t>A pod of Southern Right Whale Dolphins (SRW Dolphins) was filmed from the ship. Using the available resources can you help the scientists work out how many SRW Dolphins are in the pod? </a:t>
            </a:r>
            <a:br>
              <a:rPr lang="en-GB" sz="1200" dirty="0">
                <a:latin typeface="Verdana" pitchFamily="34" charset="0"/>
                <a:ea typeface="Verdana" pitchFamily="34" charset="0"/>
              </a:rPr>
            </a:br>
            <a:br>
              <a:rPr lang="en-GB" sz="1200" dirty="0">
                <a:latin typeface="Verdana" pitchFamily="34" charset="0"/>
                <a:ea typeface="Verdana" pitchFamily="34" charset="0"/>
              </a:rPr>
            </a:br>
            <a:r>
              <a:rPr lang="en-GB" sz="1200" dirty="0">
                <a:latin typeface="Verdana" pitchFamily="34" charset="0"/>
                <a:ea typeface="Verdana" pitchFamily="34" charset="0"/>
              </a:rPr>
              <a:t>- What skills could we use to work this out?</a:t>
            </a:r>
          </a:p>
          <a:p>
            <a:pPr marL="36000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GB" sz="1200" dirty="0">
                <a:latin typeface="Verdana" pitchFamily="34" charset="0"/>
                <a:ea typeface="Verdana" pitchFamily="34" charset="0"/>
              </a:rPr>
              <a:t> Estimation?</a:t>
            </a:r>
          </a:p>
          <a:p>
            <a:pPr marL="36000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GB" sz="1200" dirty="0">
                <a:latin typeface="Verdana" pitchFamily="34" charset="0"/>
                <a:ea typeface="Verdana" pitchFamily="34" charset="0"/>
              </a:rPr>
              <a:t> Area calculations?</a:t>
            </a:r>
          </a:p>
          <a:p>
            <a:pPr marL="36000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GB" sz="1200" dirty="0">
                <a:latin typeface="Verdana" pitchFamily="34" charset="0"/>
                <a:ea typeface="Verdana" pitchFamily="34" charset="0"/>
              </a:rPr>
              <a:t> Averages?</a:t>
            </a:r>
          </a:p>
          <a:p>
            <a:pPr lvl="0">
              <a:spcBef>
                <a:spcPct val="0"/>
              </a:spcBef>
              <a:defRPr/>
            </a:pPr>
            <a:r>
              <a:rPr lang="en-GB" sz="1200" dirty="0">
                <a:latin typeface="Verdana" pitchFamily="34" charset="0"/>
                <a:ea typeface="Verdana" pitchFamily="34" charset="0"/>
              </a:rPr>
              <a:t>- What assumptions would we have to make?</a:t>
            </a:r>
            <a:br>
              <a:rPr lang="en-GB" sz="1200" dirty="0">
                <a:latin typeface="Verdana" pitchFamily="34" charset="0"/>
                <a:ea typeface="Verdana" pitchFamily="34" charset="0"/>
              </a:rPr>
            </a:br>
            <a:r>
              <a:rPr lang="en-GB" sz="1200" dirty="0">
                <a:latin typeface="Verdana" pitchFamily="34" charset="0"/>
                <a:ea typeface="Verdana" pitchFamily="34" charset="0"/>
              </a:rPr>
              <a:t>- Can you justify these assumptions?</a:t>
            </a:r>
            <a:r>
              <a:rPr lang="en-GB" sz="1200" dirty="0">
                <a:latin typeface="Verdana" pitchFamily="34" charset="0"/>
                <a:ea typeface="Verdana" pitchFamily="34" charset="0"/>
                <a:cs typeface="+mj-cs"/>
              </a:rPr>
              <a:t> </a:t>
            </a:r>
          </a:p>
          <a:p>
            <a:pPr lvl="0">
              <a:spcBef>
                <a:spcPct val="0"/>
              </a:spcBef>
              <a:defRPr/>
            </a:pPr>
            <a:endParaRPr lang="en-GB" sz="1200" dirty="0">
              <a:latin typeface="Verdana" pitchFamily="34" charset="0"/>
              <a:ea typeface="Verdana" pitchFamily="34" charset="0"/>
              <a:cs typeface="+mj-cs"/>
            </a:endParaRPr>
          </a:p>
          <a:p>
            <a:pPr lvl="0">
              <a:spcBef>
                <a:spcPct val="0"/>
              </a:spcBef>
              <a:defRPr/>
            </a:pPr>
            <a:r>
              <a:rPr kumimoji="0" lang="en-GB" sz="1200" b="1" i="0" u="none" strike="noStrike" kern="1200" cap="none" spc="0" normalizeH="0" baseline="0" noProof="0" dirty="0">
                <a:ln>
                  <a:noFill/>
                </a:ln>
                <a:effectLst/>
                <a:uLnTx/>
                <a:uFillTx/>
                <a:latin typeface="Verdana" pitchFamily="34" charset="0"/>
                <a:ea typeface="Verdana" pitchFamily="34" charset="0"/>
                <a:cs typeface="+mj-cs"/>
              </a:rPr>
              <a:t>Write</a:t>
            </a:r>
            <a:r>
              <a:rPr kumimoji="0" lang="en-GB" sz="1200" b="1" i="0" u="none" strike="noStrike" kern="1200" cap="none" spc="0" normalizeH="0" noProof="0" dirty="0">
                <a:ln>
                  <a:noFill/>
                </a:ln>
                <a:effectLst/>
                <a:uLnTx/>
                <a:uFillTx/>
                <a:latin typeface="Verdana" pitchFamily="34" charset="0"/>
                <a:ea typeface="Verdana" pitchFamily="34" charset="0"/>
                <a:cs typeface="+mj-cs"/>
              </a:rPr>
              <a:t> your answers below. You must state your assumptions and show how you worked out your estimate</a:t>
            </a:r>
            <a:endParaRPr kumimoji="0" lang="en-GB" sz="1200" b="1"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94" name="Picture 93" descr="nerc-logo.eps.png"/>
          <p:cNvPicPr>
            <a:picLocks noChangeAspect="1"/>
          </p:cNvPicPr>
          <p:nvPr/>
        </p:nvPicPr>
        <p:blipFill>
          <a:blip r:embed="rId3" cstate="print"/>
          <a:stretch>
            <a:fillRect/>
          </a:stretch>
        </p:blipFill>
        <p:spPr>
          <a:xfrm>
            <a:off x="5661248" y="9057456"/>
            <a:ext cx="723308" cy="504056"/>
          </a:xfrm>
          <a:prstGeom prst="rect">
            <a:avLst/>
          </a:prstGeom>
        </p:spPr>
      </p:pic>
      <p:sp>
        <p:nvSpPr>
          <p:cNvPr id="96" name="Title 1"/>
          <p:cNvSpPr txBox="1">
            <a:spLocks/>
          </p:cNvSpPr>
          <p:nvPr/>
        </p:nvSpPr>
        <p:spPr>
          <a:xfrm>
            <a:off x="2060848" y="9057456"/>
            <a:ext cx="3168352" cy="50405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latin typeface="Verdana" pitchFamily="34" charset="0"/>
                <a:ea typeface="Verdana" pitchFamily="34" charset="0"/>
                <a:cs typeface="+mj-cs"/>
              </a:rPr>
              <a:t>‘</a:t>
            </a:r>
            <a:r>
              <a:rPr kumimoji="0" lang="en-GB" i="0" u="none" strike="noStrike" kern="1200" cap="none" spc="0" normalizeH="0" baseline="0" noProof="0" dirty="0">
                <a:ln>
                  <a:noFill/>
                </a:ln>
                <a:effectLst/>
                <a:uLnTx/>
                <a:uFillTx/>
                <a:latin typeface="Verdana" pitchFamily="34" charset="0"/>
                <a:ea typeface="Verdana" pitchFamily="34" charset="0"/>
                <a:cs typeface="+mj-cs"/>
              </a:rPr>
              <a:t>Mysteries</a:t>
            </a:r>
            <a:r>
              <a:rPr kumimoji="0" lang="en-GB" i="0" u="none" strike="noStrike" kern="1200" cap="none" spc="0" normalizeH="0" noProof="0" dirty="0">
                <a:ln>
                  <a:noFill/>
                </a:ln>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latin typeface="Verdana" pitchFamily="34" charset="0"/>
                <a:ea typeface="Verdana" pitchFamily="34" charset="0"/>
                <a:cs typeface="+mj-cs"/>
              </a:rPr>
              <a:t>Expedition to</a:t>
            </a:r>
            <a:r>
              <a:rPr lang="en-GB" dirty="0">
                <a:latin typeface="Verdana" pitchFamily="34" charset="0"/>
                <a:ea typeface="Verdana" pitchFamily="34" charset="0"/>
                <a:cs typeface="+mj-cs"/>
              </a:rPr>
              <a:t> Australia's </a:t>
            </a:r>
            <a:br>
              <a:rPr lang="en-GB" dirty="0">
                <a:latin typeface="Verdana" pitchFamily="34" charset="0"/>
                <a:ea typeface="Verdana" pitchFamily="34" charset="0"/>
                <a:cs typeface="+mj-cs"/>
              </a:rPr>
            </a:br>
            <a:r>
              <a:rPr lang="en-GB" dirty="0">
                <a:latin typeface="Verdana" pitchFamily="34" charset="0"/>
                <a:ea typeface="Verdana" pitchFamily="34" charset="0"/>
                <a:cs typeface="+mj-cs"/>
              </a:rPr>
              <a:t>Underwater Volcanoes’</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14" name="Title 1"/>
          <p:cNvSpPr txBox="1">
            <a:spLocks/>
          </p:cNvSpPr>
          <p:nvPr/>
        </p:nvSpPr>
        <p:spPr>
          <a:xfrm>
            <a:off x="260648" y="3584848"/>
            <a:ext cx="6336704" cy="525658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spcBef>
                <a:spcPct val="0"/>
              </a:spcBef>
              <a:defRPr/>
            </a:pPr>
            <a:r>
              <a:rPr lang="en-GB" sz="1200" b="1" dirty="0">
                <a:latin typeface="Verdana" pitchFamily="34" charset="0"/>
                <a:ea typeface="Verdana" pitchFamily="34" charset="0"/>
              </a:rPr>
              <a:t>Estimated Number of Dolphins: </a:t>
            </a:r>
            <a:br>
              <a:rPr lang="en-GB" sz="1200" b="1" dirty="0">
                <a:latin typeface="Verdana" pitchFamily="34" charset="0"/>
                <a:ea typeface="Verdana" pitchFamily="34" charset="0"/>
              </a:rPr>
            </a:br>
            <a:br>
              <a:rPr lang="en-GB" sz="1200" b="1" dirty="0">
                <a:latin typeface="Verdana" pitchFamily="34" charset="0"/>
                <a:ea typeface="Verdana" pitchFamily="34" charset="0"/>
              </a:rPr>
            </a:br>
            <a:r>
              <a:rPr lang="en-GB" sz="1200" b="1" dirty="0">
                <a:latin typeface="Verdana" pitchFamily="34" charset="0"/>
                <a:ea typeface="Verdana" pitchFamily="34" charset="0"/>
              </a:rPr>
              <a:t>_________________________________________________________ _________________________________________________________ _________________________________________________________</a:t>
            </a:r>
          </a:p>
          <a:p>
            <a:pPr marL="0" marR="0" lvl="0" indent="0" defTabSz="914400" rtl="0" eaLnBrk="1" fontAlgn="auto" latinLnBrk="0" hangingPunct="1">
              <a:lnSpc>
                <a:spcPct val="100000"/>
              </a:lnSpc>
              <a:spcBef>
                <a:spcPct val="0"/>
              </a:spcBef>
              <a:spcAft>
                <a:spcPts val="0"/>
              </a:spcAft>
              <a:buClrTx/>
              <a:buSzTx/>
              <a:tabLst/>
              <a:defRPr/>
            </a:pPr>
            <a:endParaRPr lang="en-GB" sz="1200" b="1" dirty="0">
              <a:latin typeface="Verdana" pitchFamily="34" charset="0"/>
              <a:ea typeface="Verdana" pitchFamily="34" charset="0"/>
            </a:endParaRPr>
          </a:p>
          <a:p>
            <a:pPr>
              <a:spcBef>
                <a:spcPct val="0"/>
              </a:spcBef>
              <a:defRPr/>
            </a:pPr>
            <a:r>
              <a:rPr lang="en-GB" sz="1200" b="1" dirty="0">
                <a:latin typeface="Verdana" pitchFamily="34" charset="0"/>
                <a:ea typeface="Verdana" pitchFamily="34" charset="0"/>
              </a:rPr>
              <a:t>Assumptions &amp; Justification</a:t>
            </a:r>
            <a:br>
              <a:rPr lang="en-GB" sz="1200" dirty="0">
                <a:latin typeface="Verdana" pitchFamily="34" charset="0"/>
                <a:ea typeface="Verdana" pitchFamily="34" charset="0"/>
              </a:rPr>
            </a:br>
            <a:br>
              <a:rPr lang="en-GB" sz="1200" b="1" dirty="0">
                <a:latin typeface="Verdana" pitchFamily="34" charset="0"/>
                <a:ea typeface="Verdana" pitchFamily="34" charset="0"/>
              </a:rPr>
            </a:br>
            <a:r>
              <a:rPr lang="en-GB" sz="1200" b="1" dirty="0">
                <a:latin typeface="Verdana" pitchFamily="34" charset="0"/>
                <a:ea typeface="Verdana" pitchFamily="34" charset="0"/>
              </a:rPr>
              <a:t>_________________________________________________________ 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a:t>
            </a:r>
          </a:p>
          <a:p>
            <a:pPr>
              <a:spcBef>
                <a:spcPct val="0"/>
              </a:spcBef>
              <a:defRPr/>
            </a:pPr>
            <a:r>
              <a:rPr lang="en-GB" sz="1200" b="1" dirty="0">
                <a:latin typeface="Verdana" pitchFamily="34" charset="0"/>
                <a:ea typeface="Verdana" pitchFamily="34" charset="0"/>
              </a:rPr>
              <a:t>_________________________________________________________ _________________________________________________________ _________________________________________________________</a:t>
            </a:r>
          </a:p>
          <a:p>
            <a:pPr marL="0" marR="0" lvl="0" indent="0" defTabSz="914400" rtl="0" eaLnBrk="1" fontAlgn="auto" latinLnBrk="0" hangingPunct="1">
              <a:lnSpc>
                <a:spcPct val="100000"/>
              </a:lnSpc>
              <a:spcBef>
                <a:spcPct val="0"/>
              </a:spcBef>
              <a:spcAft>
                <a:spcPts val="0"/>
              </a:spcAft>
              <a:buClrTx/>
              <a:buSzTx/>
              <a:tabLst/>
              <a:defRPr/>
            </a:pPr>
            <a:br>
              <a:rPr lang="en-GB" sz="1200" dirty="0">
                <a:latin typeface="Verdana" pitchFamily="34" charset="0"/>
                <a:ea typeface="Verdana" pitchFamily="34" charset="0"/>
              </a:rPr>
            </a:br>
            <a:endParaRPr kumimoji="0" lang="en-GB" sz="1200"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9" name="Picture 8" descr="GeoSciences logo.png"/>
          <p:cNvPicPr>
            <a:picLocks noChangeAspect="1"/>
          </p:cNvPicPr>
          <p:nvPr/>
        </p:nvPicPr>
        <p:blipFill>
          <a:blip r:embed="rId4" cstate="print"/>
          <a:stretch>
            <a:fillRect/>
          </a:stretch>
        </p:blipFill>
        <p:spPr>
          <a:xfrm>
            <a:off x="188640" y="9025072"/>
            <a:ext cx="2347714" cy="536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06388" y="200472"/>
            <a:ext cx="5445224"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noProof="0" dirty="0">
                <a:latin typeface="Verdana" pitchFamily="34" charset="0"/>
                <a:ea typeface="Verdana" pitchFamily="34" charset="0"/>
                <a:cs typeface="+mj-cs"/>
              </a:rPr>
              <a:t>Investigating</a:t>
            </a:r>
            <a:br>
              <a:rPr lang="en-GB" sz="2400" b="1" noProof="0" dirty="0">
                <a:latin typeface="Verdana" pitchFamily="34" charset="0"/>
                <a:ea typeface="Verdana" pitchFamily="34" charset="0"/>
                <a:cs typeface="+mj-cs"/>
              </a:rPr>
            </a:br>
            <a:r>
              <a:rPr lang="en-GB" sz="2400" b="1" noProof="0" dirty="0">
                <a:latin typeface="Verdana" pitchFamily="34" charset="0"/>
                <a:ea typeface="Verdana" pitchFamily="34" charset="0"/>
                <a:cs typeface="+mj-cs"/>
              </a:rPr>
              <a:t>Dolphin Populations</a:t>
            </a:r>
            <a:endParaRPr kumimoji="0" lang="en-GB" sz="2400" b="1"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11" name="Title 1"/>
          <p:cNvSpPr txBox="1">
            <a:spLocks/>
          </p:cNvSpPr>
          <p:nvPr/>
        </p:nvSpPr>
        <p:spPr>
          <a:xfrm>
            <a:off x="332656" y="848544"/>
            <a:ext cx="6336704" cy="64807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GB" dirty="0">
                <a:latin typeface="Verdana" pitchFamily="34" charset="0"/>
                <a:ea typeface="Verdana" pitchFamily="34" charset="0"/>
              </a:rPr>
              <a:t>Resource 1 – Photographs of the whole pod</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grpSp>
        <p:nvGrpSpPr>
          <p:cNvPr id="118" name="Group 117"/>
          <p:cNvGrpSpPr/>
          <p:nvPr/>
        </p:nvGrpSpPr>
        <p:grpSpPr>
          <a:xfrm>
            <a:off x="429754" y="1424608"/>
            <a:ext cx="5998493" cy="7064684"/>
            <a:chOff x="332656" y="1776203"/>
            <a:chExt cx="5998493" cy="7064684"/>
          </a:xfrm>
        </p:grpSpPr>
        <p:pic>
          <p:nvPicPr>
            <p:cNvPr id="1028" name="Picture 4"/>
            <p:cNvPicPr>
              <a:picLocks noChangeAspect="1" noChangeArrowheads="1"/>
            </p:cNvPicPr>
            <p:nvPr/>
          </p:nvPicPr>
          <p:blipFill>
            <a:blip r:embed="rId3" cstate="print"/>
            <a:srcRect/>
            <a:stretch>
              <a:fillRect/>
            </a:stretch>
          </p:blipFill>
          <p:spPr bwMode="auto">
            <a:xfrm>
              <a:off x="332656" y="6753200"/>
              <a:ext cx="5976664" cy="2087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3" name="Group 112"/>
            <p:cNvGrpSpPr/>
            <p:nvPr/>
          </p:nvGrpSpPr>
          <p:grpSpPr>
            <a:xfrm>
              <a:off x="332656" y="1776203"/>
              <a:ext cx="5998493" cy="6671809"/>
              <a:chOff x="332656" y="2000672"/>
              <a:chExt cx="5998493" cy="6671809"/>
            </a:xfrm>
          </p:grpSpPr>
          <p:pic>
            <p:nvPicPr>
              <p:cNvPr id="2" name="Picture 2"/>
              <p:cNvPicPr>
                <a:picLocks noChangeAspect="1" noChangeArrowheads="1"/>
              </p:cNvPicPr>
              <p:nvPr/>
            </p:nvPicPr>
            <p:blipFill>
              <a:blip r:embed="rId4" cstate="print"/>
              <a:srcRect/>
              <a:stretch>
                <a:fillRect/>
              </a:stretch>
            </p:blipFill>
            <p:spPr bwMode="auto">
              <a:xfrm>
                <a:off x="332656" y="5033453"/>
                <a:ext cx="5998493" cy="1808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8" name="Group 107"/>
              <p:cNvGrpSpPr/>
              <p:nvPr/>
            </p:nvGrpSpPr>
            <p:grpSpPr>
              <a:xfrm>
                <a:off x="332656" y="2000672"/>
                <a:ext cx="5983837" cy="6671809"/>
                <a:chOff x="404664" y="3584848"/>
                <a:chExt cx="5983837" cy="6671809"/>
              </a:xfrm>
            </p:grpSpPr>
            <p:pic>
              <p:nvPicPr>
                <p:cNvPr id="97" name="Picture 2"/>
                <p:cNvPicPr>
                  <a:picLocks noChangeAspect="1" noChangeArrowheads="1"/>
                </p:cNvPicPr>
                <p:nvPr/>
              </p:nvPicPr>
              <p:blipFill>
                <a:blip r:embed="rId5" cstate="print"/>
                <a:srcRect/>
                <a:stretch>
                  <a:fillRect/>
                </a:stretch>
              </p:blipFill>
              <p:spPr bwMode="auto">
                <a:xfrm>
                  <a:off x="404664" y="3584848"/>
                  <a:ext cx="5983837"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8" name="Straight Arrow Connector 97"/>
                <p:cNvCxnSpPr/>
                <p:nvPr/>
              </p:nvCxnSpPr>
              <p:spPr>
                <a:xfrm flipV="1">
                  <a:off x="692696" y="4537018"/>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204864" y="4232920"/>
                  <a:ext cx="1872208" cy="1080120"/>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1162850">
                  <a:off x="1137320" y="5060947"/>
                  <a:ext cx="1859623" cy="369332"/>
                </a:xfrm>
                <a:prstGeom prst="rect">
                  <a:avLst/>
                </a:prstGeom>
                <a:noFill/>
              </p:spPr>
              <p:txBody>
                <a:bodyPr wrap="square" rtlCol="0">
                  <a:spAutoFit/>
                </a:bodyPr>
                <a:lstStyle/>
                <a:p>
                  <a:r>
                    <a:rPr lang="en-GB" b="1" dirty="0"/>
                    <a:t>Roughly 95m</a:t>
                  </a:r>
                </a:p>
              </p:txBody>
            </p:sp>
            <p:sp>
              <p:nvSpPr>
                <p:cNvPr id="101" name="TextBox 100"/>
                <p:cNvSpPr txBox="1"/>
                <p:nvPr/>
              </p:nvSpPr>
              <p:spPr>
                <a:xfrm rot="1447324">
                  <a:off x="1993976" y="4341804"/>
                  <a:ext cx="1111045" cy="646331"/>
                </a:xfrm>
                <a:prstGeom prst="rect">
                  <a:avLst/>
                </a:prstGeom>
                <a:noFill/>
              </p:spPr>
              <p:txBody>
                <a:bodyPr wrap="square" rtlCol="0">
                  <a:spAutoFit/>
                </a:bodyPr>
                <a:lstStyle/>
                <a:p>
                  <a:r>
                    <a:rPr lang="en-GB" b="1" dirty="0"/>
                    <a:t>Roughly</a:t>
                  </a:r>
                  <a:r>
                    <a:rPr lang="en-GB" sz="1600" b="1" dirty="0"/>
                    <a:t> </a:t>
                  </a:r>
                  <a:r>
                    <a:rPr lang="en-GB" b="1" dirty="0"/>
                    <a:t>45m</a:t>
                  </a:r>
                  <a:endParaRPr lang="en-GB" sz="1600" b="1" dirty="0"/>
                </a:p>
              </p:txBody>
            </p:sp>
            <p:cxnSp>
              <p:nvCxnSpPr>
                <p:cNvPr id="109" name="Straight Arrow Connector 108"/>
                <p:cNvCxnSpPr/>
                <p:nvPr/>
              </p:nvCxnSpPr>
              <p:spPr>
                <a:xfrm flipV="1">
                  <a:off x="836712" y="7121685"/>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420888" y="6817587"/>
                  <a:ext cx="1872208" cy="1080120"/>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21162850">
                  <a:off x="1353344" y="7645614"/>
                  <a:ext cx="1859623" cy="369332"/>
                </a:xfrm>
                <a:prstGeom prst="rect">
                  <a:avLst/>
                </a:prstGeom>
                <a:noFill/>
              </p:spPr>
              <p:txBody>
                <a:bodyPr wrap="square" rtlCol="0">
                  <a:spAutoFit/>
                </a:bodyPr>
                <a:lstStyle/>
                <a:p>
                  <a:r>
                    <a:rPr lang="en-GB" b="1" dirty="0"/>
                    <a:t>Roughly  95m</a:t>
                  </a:r>
                </a:p>
              </p:txBody>
            </p:sp>
            <p:sp>
              <p:nvSpPr>
                <p:cNvPr id="112" name="TextBox 111"/>
                <p:cNvSpPr txBox="1"/>
                <p:nvPr/>
              </p:nvSpPr>
              <p:spPr>
                <a:xfrm rot="1447324">
                  <a:off x="2210000" y="6926471"/>
                  <a:ext cx="1111045" cy="646331"/>
                </a:xfrm>
                <a:prstGeom prst="rect">
                  <a:avLst/>
                </a:prstGeom>
                <a:noFill/>
              </p:spPr>
              <p:txBody>
                <a:bodyPr wrap="square" rtlCol="0">
                  <a:spAutoFit/>
                </a:bodyPr>
                <a:lstStyle/>
                <a:p>
                  <a:r>
                    <a:rPr lang="en-GB" b="1" dirty="0"/>
                    <a:t>Roughly 45m</a:t>
                  </a:r>
                </a:p>
              </p:txBody>
            </p:sp>
            <p:cxnSp>
              <p:nvCxnSpPr>
                <p:cNvPr id="114" name="Straight Arrow Connector 113"/>
                <p:cNvCxnSpPr/>
                <p:nvPr/>
              </p:nvCxnSpPr>
              <p:spPr>
                <a:xfrm flipV="1">
                  <a:off x="695652" y="9363396"/>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279828" y="9059298"/>
                  <a:ext cx="1872208" cy="1080120"/>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rot="21162850">
                  <a:off x="1212284" y="9887325"/>
                  <a:ext cx="1859623" cy="369332"/>
                </a:xfrm>
                <a:prstGeom prst="rect">
                  <a:avLst/>
                </a:prstGeom>
                <a:noFill/>
              </p:spPr>
              <p:txBody>
                <a:bodyPr wrap="square" rtlCol="0">
                  <a:spAutoFit/>
                </a:bodyPr>
                <a:lstStyle/>
                <a:p>
                  <a:r>
                    <a:rPr lang="en-GB" b="1" dirty="0"/>
                    <a:t>Roughly 95m</a:t>
                  </a:r>
                </a:p>
              </p:txBody>
            </p:sp>
            <p:sp>
              <p:nvSpPr>
                <p:cNvPr id="117" name="TextBox 116"/>
                <p:cNvSpPr txBox="1"/>
                <p:nvPr/>
              </p:nvSpPr>
              <p:spPr>
                <a:xfrm rot="1447324">
                  <a:off x="2068940" y="9168182"/>
                  <a:ext cx="1111045" cy="646331"/>
                </a:xfrm>
                <a:prstGeom prst="rect">
                  <a:avLst/>
                </a:prstGeom>
                <a:noFill/>
              </p:spPr>
              <p:txBody>
                <a:bodyPr wrap="square" rtlCol="0">
                  <a:spAutoFit/>
                </a:bodyPr>
                <a:lstStyle/>
                <a:p>
                  <a:r>
                    <a:rPr lang="en-GB" b="1" dirty="0"/>
                    <a:t>Roughly 45m</a:t>
                  </a:r>
                </a:p>
              </p:txBody>
            </p:sp>
          </p:grpSp>
        </p:grpSp>
      </p:grpSp>
      <p:sp>
        <p:nvSpPr>
          <p:cNvPr id="119" name="Title 1"/>
          <p:cNvSpPr txBox="1">
            <a:spLocks/>
          </p:cNvSpPr>
          <p:nvPr/>
        </p:nvSpPr>
        <p:spPr>
          <a:xfrm>
            <a:off x="2227176" y="8481392"/>
            <a:ext cx="2403648"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lang="en-GB" sz="1050" dirty="0">
                <a:latin typeface="Verdana" pitchFamily="34" charset="0"/>
                <a:ea typeface="Verdana" pitchFamily="34" charset="0"/>
              </a:rPr>
              <a:t>Photo Credit: CSIRO</a:t>
            </a:r>
            <a:endParaRPr kumimoji="0" lang="en-GB" sz="1050"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29" name="Picture 28" descr="nerc-logo.eps.png"/>
          <p:cNvPicPr>
            <a:picLocks noChangeAspect="1"/>
          </p:cNvPicPr>
          <p:nvPr/>
        </p:nvPicPr>
        <p:blipFill>
          <a:blip r:embed="rId6" cstate="print"/>
          <a:stretch>
            <a:fillRect/>
          </a:stretch>
        </p:blipFill>
        <p:spPr>
          <a:xfrm>
            <a:off x="5661248" y="9057456"/>
            <a:ext cx="723308" cy="504056"/>
          </a:xfrm>
          <a:prstGeom prst="rect">
            <a:avLst/>
          </a:prstGeom>
        </p:spPr>
      </p:pic>
      <p:sp>
        <p:nvSpPr>
          <p:cNvPr id="30" name="Title 1"/>
          <p:cNvSpPr txBox="1">
            <a:spLocks/>
          </p:cNvSpPr>
          <p:nvPr/>
        </p:nvSpPr>
        <p:spPr>
          <a:xfrm>
            <a:off x="2060848" y="9057456"/>
            <a:ext cx="3168352" cy="50405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latin typeface="Verdana" pitchFamily="34" charset="0"/>
                <a:ea typeface="Verdana" pitchFamily="34" charset="0"/>
                <a:cs typeface="+mj-cs"/>
              </a:rPr>
              <a:t>‘</a:t>
            </a:r>
            <a:r>
              <a:rPr kumimoji="0" lang="en-GB" i="0" u="none" strike="noStrike" kern="1200" cap="none" spc="0" normalizeH="0" baseline="0" noProof="0" dirty="0">
                <a:ln>
                  <a:noFill/>
                </a:ln>
                <a:effectLst/>
                <a:uLnTx/>
                <a:uFillTx/>
                <a:latin typeface="Verdana" pitchFamily="34" charset="0"/>
                <a:ea typeface="Verdana" pitchFamily="34" charset="0"/>
                <a:cs typeface="+mj-cs"/>
              </a:rPr>
              <a:t>Mysteries</a:t>
            </a:r>
            <a:r>
              <a:rPr kumimoji="0" lang="en-GB" i="0" u="none" strike="noStrike" kern="1200" cap="none" spc="0" normalizeH="0" noProof="0" dirty="0">
                <a:ln>
                  <a:noFill/>
                </a:ln>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latin typeface="Verdana" pitchFamily="34" charset="0"/>
                <a:ea typeface="Verdana" pitchFamily="34" charset="0"/>
                <a:cs typeface="+mj-cs"/>
              </a:rPr>
              <a:t>Expedition to</a:t>
            </a:r>
            <a:r>
              <a:rPr lang="en-GB" dirty="0">
                <a:latin typeface="Verdana" pitchFamily="34" charset="0"/>
                <a:ea typeface="Verdana" pitchFamily="34" charset="0"/>
                <a:cs typeface="+mj-cs"/>
              </a:rPr>
              <a:t> Australia's </a:t>
            </a:r>
            <a:br>
              <a:rPr lang="en-GB" dirty="0">
                <a:latin typeface="Verdana" pitchFamily="34" charset="0"/>
                <a:ea typeface="Verdana" pitchFamily="34" charset="0"/>
                <a:cs typeface="+mj-cs"/>
              </a:rPr>
            </a:br>
            <a:r>
              <a:rPr lang="en-GB" dirty="0">
                <a:latin typeface="Verdana" pitchFamily="34" charset="0"/>
                <a:ea typeface="Verdana" pitchFamily="34" charset="0"/>
                <a:cs typeface="+mj-cs"/>
              </a:rPr>
              <a:t>Underwater Volcanoes’</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31" name="Picture 30" descr="GeoSciences logo.png"/>
          <p:cNvPicPr>
            <a:picLocks noChangeAspect="1"/>
          </p:cNvPicPr>
          <p:nvPr/>
        </p:nvPicPr>
        <p:blipFill>
          <a:blip r:embed="rId7" cstate="print"/>
          <a:stretch>
            <a:fillRect/>
          </a:stretch>
        </p:blipFill>
        <p:spPr>
          <a:xfrm>
            <a:off x="188640" y="9025072"/>
            <a:ext cx="2347714" cy="536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4380" y="128464"/>
            <a:ext cx="558924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noProof="0" dirty="0">
                <a:latin typeface="Verdana" pitchFamily="34" charset="0"/>
                <a:ea typeface="Verdana" pitchFamily="34" charset="0"/>
                <a:cs typeface="+mj-cs"/>
              </a:rPr>
              <a:t>Investigating</a:t>
            </a:r>
            <a:br>
              <a:rPr lang="en-GB" sz="2400" b="1" noProof="0" dirty="0">
                <a:latin typeface="Verdana" pitchFamily="34" charset="0"/>
                <a:ea typeface="Verdana" pitchFamily="34" charset="0"/>
                <a:cs typeface="+mj-cs"/>
              </a:rPr>
            </a:br>
            <a:r>
              <a:rPr lang="en-GB" sz="2400" b="1" noProof="0" dirty="0">
                <a:latin typeface="Verdana" pitchFamily="34" charset="0"/>
                <a:ea typeface="Verdana" pitchFamily="34" charset="0"/>
                <a:cs typeface="+mj-cs"/>
              </a:rPr>
              <a:t>Dolphin Populations</a:t>
            </a:r>
            <a:endParaRPr kumimoji="0" lang="en-GB" sz="2400" b="1"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11" name="Title 1"/>
          <p:cNvSpPr txBox="1">
            <a:spLocks/>
          </p:cNvSpPr>
          <p:nvPr/>
        </p:nvSpPr>
        <p:spPr>
          <a:xfrm>
            <a:off x="188640" y="776536"/>
            <a:ext cx="6336704" cy="64807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GB" dirty="0">
                <a:latin typeface="Verdana" pitchFamily="34" charset="0"/>
                <a:ea typeface="Verdana" pitchFamily="34" charset="0"/>
              </a:rPr>
              <a:t>Resource 2 – Zoomed pictures of the pod </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grpSp>
        <p:nvGrpSpPr>
          <p:cNvPr id="33" name="Group 32"/>
          <p:cNvGrpSpPr/>
          <p:nvPr/>
        </p:nvGrpSpPr>
        <p:grpSpPr>
          <a:xfrm>
            <a:off x="1215829" y="1352600"/>
            <a:ext cx="4498772" cy="2520280"/>
            <a:chOff x="548680" y="1712640"/>
            <a:chExt cx="4498772" cy="2520280"/>
          </a:xfrm>
        </p:grpSpPr>
        <p:pic>
          <p:nvPicPr>
            <p:cNvPr id="2052" name="Picture 4"/>
            <p:cNvPicPr>
              <a:picLocks noChangeAspect="1" noChangeArrowheads="1"/>
            </p:cNvPicPr>
            <p:nvPr/>
          </p:nvPicPr>
          <p:blipFill>
            <a:blip r:embed="rId3" cstate="print"/>
            <a:srcRect/>
            <a:stretch>
              <a:fillRect/>
            </a:stretch>
          </p:blipFill>
          <p:spPr bwMode="auto">
            <a:xfrm>
              <a:off x="548680" y="1712640"/>
              <a:ext cx="449877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2" name="Group 31"/>
            <p:cNvGrpSpPr/>
            <p:nvPr/>
          </p:nvGrpSpPr>
          <p:grpSpPr>
            <a:xfrm>
              <a:off x="548680" y="1712640"/>
              <a:ext cx="4392488" cy="2304256"/>
              <a:chOff x="692696" y="1712640"/>
              <a:chExt cx="5519146" cy="3024336"/>
            </a:xfrm>
          </p:grpSpPr>
          <p:cxnSp>
            <p:nvCxnSpPr>
              <p:cNvPr id="98" name="Straight Arrow Connector 97"/>
              <p:cNvCxnSpPr/>
              <p:nvPr/>
            </p:nvCxnSpPr>
            <p:spPr>
              <a:xfrm flipV="1">
                <a:off x="692696" y="2936776"/>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204864" y="1712640"/>
                <a:ext cx="1872208" cy="302433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1162850">
                <a:off x="1771474" y="3150853"/>
                <a:ext cx="1859622" cy="605935"/>
              </a:xfrm>
              <a:prstGeom prst="rect">
                <a:avLst/>
              </a:prstGeom>
              <a:noFill/>
            </p:spPr>
            <p:txBody>
              <a:bodyPr wrap="square" rtlCol="0">
                <a:spAutoFit/>
              </a:bodyPr>
              <a:lstStyle/>
              <a:p>
                <a:r>
                  <a:rPr lang="en-GB" sz="2400" b="1" dirty="0"/>
                  <a:t>9m</a:t>
                </a:r>
              </a:p>
            </p:txBody>
          </p:sp>
          <p:sp>
            <p:nvSpPr>
              <p:cNvPr id="101" name="TextBox 100"/>
              <p:cNvSpPr txBox="1"/>
              <p:nvPr/>
            </p:nvSpPr>
            <p:spPr>
              <a:xfrm rot="3451201">
                <a:off x="2003872" y="2265231"/>
                <a:ext cx="1111044" cy="580080"/>
              </a:xfrm>
              <a:prstGeom prst="rect">
                <a:avLst/>
              </a:prstGeom>
              <a:noFill/>
            </p:spPr>
            <p:txBody>
              <a:bodyPr wrap="square" rtlCol="0">
                <a:spAutoFit/>
              </a:bodyPr>
              <a:lstStyle/>
              <a:p>
                <a:r>
                  <a:rPr lang="en-GB" sz="2400" b="1" dirty="0"/>
                  <a:t>9m</a:t>
                </a:r>
              </a:p>
            </p:txBody>
          </p:sp>
        </p:grpSp>
      </p:grpSp>
      <p:grpSp>
        <p:nvGrpSpPr>
          <p:cNvPr id="39" name="Group 38"/>
          <p:cNvGrpSpPr/>
          <p:nvPr/>
        </p:nvGrpSpPr>
        <p:grpSpPr>
          <a:xfrm>
            <a:off x="1196963" y="4016896"/>
            <a:ext cx="4536504" cy="2376264"/>
            <a:chOff x="1196752" y="4668973"/>
            <a:chExt cx="4608512" cy="2372259"/>
          </a:xfrm>
        </p:grpSpPr>
        <p:pic>
          <p:nvPicPr>
            <p:cNvPr id="29" name="Picture 2"/>
            <p:cNvPicPr>
              <a:picLocks noChangeAspect="1" noChangeArrowheads="1"/>
            </p:cNvPicPr>
            <p:nvPr/>
          </p:nvPicPr>
          <p:blipFill>
            <a:blip r:embed="rId4" cstate="print"/>
            <a:srcRect t="7241" r="5678"/>
            <a:stretch>
              <a:fillRect/>
            </a:stretch>
          </p:blipFill>
          <p:spPr bwMode="auto">
            <a:xfrm>
              <a:off x="1196752" y="4679857"/>
              <a:ext cx="4608512" cy="236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4" name="Straight Arrow Connector 33"/>
            <p:cNvCxnSpPr/>
            <p:nvPr/>
          </p:nvCxnSpPr>
          <p:spPr>
            <a:xfrm flipV="1">
              <a:off x="1212277" y="5601648"/>
              <a:ext cx="4392488" cy="481528"/>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15757" y="4668973"/>
              <a:ext cx="1490022" cy="230425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224187" y="6537176"/>
            <a:ext cx="4482056" cy="2363084"/>
            <a:chOff x="1268760" y="6537176"/>
            <a:chExt cx="4482056" cy="2363084"/>
          </a:xfrm>
        </p:grpSpPr>
        <p:pic>
          <p:nvPicPr>
            <p:cNvPr id="2053" name="Picture 5"/>
            <p:cNvPicPr>
              <a:picLocks noChangeAspect="1" noChangeArrowheads="1"/>
            </p:cNvPicPr>
            <p:nvPr/>
          </p:nvPicPr>
          <p:blipFill>
            <a:blip r:embed="rId5" cstate="print"/>
            <a:srcRect t="7082" b="15015"/>
            <a:stretch>
              <a:fillRect/>
            </a:stretch>
          </p:blipFill>
          <p:spPr bwMode="auto">
            <a:xfrm>
              <a:off x="1268760" y="6537176"/>
              <a:ext cx="4482056" cy="2363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0" name="Straight Arrow Connector 39"/>
            <p:cNvCxnSpPr/>
            <p:nvPr/>
          </p:nvCxnSpPr>
          <p:spPr>
            <a:xfrm flipV="1">
              <a:off x="1289925" y="7471867"/>
              <a:ext cx="4323855" cy="482341"/>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74601" y="6537617"/>
              <a:ext cx="1466740" cy="230814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5" name="Title 1"/>
          <p:cNvSpPr txBox="1">
            <a:spLocks/>
          </p:cNvSpPr>
          <p:nvPr/>
        </p:nvSpPr>
        <p:spPr>
          <a:xfrm>
            <a:off x="2263391" y="8841432"/>
            <a:ext cx="2403648"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lang="en-GB" sz="1050" dirty="0">
                <a:latin typeface="Verdana" pitchFamily="34" charset="0"/>
                <a:ea typeface="Verdana" pitchFamily="34" charset="0"/>
              </a:rPr>
              <a:t>Photo Credit: CSIRO</a:t>
            </a:r>
            <a:endParaRPr kumimoji="0" lang="en-GB" sz="1050"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46" name="TextBox 45"/>
          <p:cNvSpPr txBox="1"/>
          <p:nvPr/>
        </p:nvSpPr>
        <p:spPr>
          <a:xfrm rot="21162850">
            <a:off x="2074388" y="7776974"/>
            <a:ext cx="1480006" cy="461665"/>
          </a:xfrm>
          <a:prstGeom prst="rect">
            <a:avLst/>
          </a:prstGeom>
          <a:noFill/>
        </p:spPr>
        <p:txBody>
          <a:bodyPr wrap="square" rtlCol="0">
            <a:spAutoFit/>
          </a:bodyPr>
          <a:lstStyle/>
          <a:p>
            <a:r>
              <a:rPr lang="en-GB" sz="2400" b="1" dirty="0"/>
              <a:t>9m</a:t>
            </a:r>
          </a:p>
        </p:txBody>
      </p:sp>
      <p:sp>
        <p:nvSpPr>
          <p:cNvPr id="47" name="TextBox 46"/>
          <p:cNvSpPr txBox="1"/>
          <p:nvPr/>
        </p:nvSpPr>
        <p:spPr>
          <a:xfrm rot="3451201">
            <a:off x="2278210" y="7092365"/>
            <a:ext cx="846510" cy="461665"/>
          </a:xfrm>
          <a:prstGeom prst="rect">
            <a:avLst/>
          </a:prstGeom>
          <a:noFill/>
        </p:spPr>
        <p:txBody>
          <a:bodyPr wrap="square" rtlCol="0">
            <a:spAutoFit/>
          </a:bodyPr>
          <a:lstStyle/>
          <a:p>
            <a:r>
              <a:rPr lang="en-GB" sz="2400" b="1" dirty="0"/>
              <a:t>9m</a:t>
            </a:r>
          </a:p>
        </p:txBody>
      </p:sp>
      <p:sp>
        <p:nvSpPr>
          <p:cNvPr id="48" name="TextBox 47"/>
          <p:cNvSpPr txBox="1"/>
          <p:nvPr/>
        </p:nvSpPr>
        <p:spPr>
          <a:xfrm rot="21162850">
            <a:off x="2002381" y="5256693"/>
            <a:ext cx="1480006" cy="461665"/>
          </a:xfrm>
          <a:prstGeom prst="rect">
            <a:avLst/>
          </a:prstGeom>
          <a:noFill/>
        </p:spPr>
        <p:txBody>
          <a:bodyPr wrap="square" rtlCol="0">
            <a:spAutoFit/>
          </a:bodyPr>
          <a:lstStyle/>
          <a:p>
            <a:r>
              <a:rPr lang="en-GB" sz="2400" b="1" dirty="0"/>
              <a:t>9m</a:t>
            </a:r>
          </a:p>
        </p:txBody>
      </p:sp>
      <p:sp>
        <p:nvSpPr>
          <p:cNvPr id="49" name="TextBox 48"/>
          <p:cNvSpPr txBox="1"/>
          <p:nvPr/>
        </p:nvSpPr>
        <p:spPr>
          <a:xfrm rot="3451201">
            <a:off x="2206203" y="4572084"/>
            <a:ext cx="846510" cy="461665"/>
          </a:xfrm>
          <a:prstGeom prst="rect">
            <a:avLst/>
          </a:prstGeom>
          <a:noFill/>
        </p:spPr>
        <p:txBody>
          <a:bodyPr wrap="square" rtlCol="0">
            <a:spAutoFit/>
          </a:bodyPr>
          <a:lstStyle/>
          <a:p>
            <a:r>
              <a:rPr lang="en-GB" sz="2400" b="1" dirty="0"/>
              <a:t>9m</a:t>
            </a:r>
          </a:p>
        </p:txBody>
      </p:sp>
      <p:pic>
        <p:nvPicPr>
          <p:cNvPr id="27" name="Picture 26" descr="nerc-logo.eps.png"/>
          <p:cNvPicPr>
            <a:picLocks noChangeAspect="1"/>
          </p:cNvPicPr>
          <p:nvPr/>
        </p:nvPicPr>
        <p:blipFill>
          <a:blip r:embed="rId6" cstate="print"/>
          <a:stretch>
            <a:fillRect/>
          </a:stretch>
        </p:blipFill>
        <p:spPr>
          <a:xfrm>
            <a:off x="5661248" y="9057456"/>
            <a:ext cx="723308" cy="504056"/>
          </a:xfrm>
          <a:prstGeom prst="rect">
            <a:avLst/>
          </a:prstGeom>
        </p:spPr>
      </p:pic>
      <p:sp>
        <p:nvSpPr>
          <p:cNvPr id="28" name="Title 1"/>
          <p:cNvSpPr txBox="1">
            <a:spLocks/>
          </p:cNvSpPr>
          <p:nvPr/>
        </p:nvSpPr>
        <p:spPr>
          <a:xfrm>
            <a:off x="2060848" y="9057456"/>
            <a:ext cx="3168352" cy="50405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latin typeface="Verdana" pitchFamily="34" charset="0"/>
                <a:ea typeface="Verdana" pitchFamily="34" charset="0"/>
                <a:cs typeface="+mj-cs"/>
              </a:rPr>
              <a:t>‘</a:t>
            </a:r>
            <a:r>
              <a:rPr kumimoji="0" lang="en-GB" i="0" u="none" strike="noStrike" kern="1200" cap="none" spc="0" normalizeH="0" baseline="0" noProof="0" dirty="0">
                <a:ln>
                  <a:noFill/>
                </a:ln>
                <a:effectLst/>
                <a:uLnTx/>
                <a:uFillTx/>
                <a:latin typeface="Verdana" pitchFamily="34" charset="0"/>
                <a:ea typeface="Verdana" pitchFamily="34" charset="0"/>
                <a:cs typeface="+mj-cs"/>
              </a:rPr>
              <a:t>Mysteries</a:t>
            </a:r>
            <a:r>
              <a:rPr kumimoji="0" lang="en-GB" i="0" u="none" strike="noStrike" kern="1200" cap="none" spc="0" normalizeH="0" noProof="0" dirty="0">
                <a:ln>
                  <a:noFill/>
                </a:ln>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latin typeface="Verdana" pitchFamily="34" charset="0"/>
                <a:ea typeface="Verdana" pitchFamily="34" charset="0"/>
                <a:cs typeface="+mj-cs"/>
              </a:rPr>
              <a:t>Expedition to</a:t>
            </a:r>
            <a:r>
              <a:rPr lang="en-GB" dirty="0">
                <a:latin typeface="Verdana" pitchFamily="34" charset="0"/>
                <a:ea typeface="Verdana" pitchFamily="34" charset="0"/>
                <a:cs typeface="+mj-cs"/>
              </a:rPr>
              <a:t> Australia's </a:t>
            </a:r>
            <a:br>
              <a:rPr lang="en-GB" dirty="0">
                <a:latin typeface="Verdana" pitchFamily="34" charset="0"/>
                <a:ea typeface="Verdana" pitchFamily="34" charset="0"/>
                <a:cs typeface="+mj-cs"/>
              </a:rPr>
            </a:br>
            <a:r>
              <a:rPr lang="en-GB" dirty="0">
                <a:latin typeface="Verdana" pitchFamily="34" charset="0"/>
                <a:ea typeface="Verdana" pitchFamily="34" charset="0"/>
                <a:cs typeface="+mj-cs"/>
              </a:rPr>
              <a:t>Underwater Volcanoes’</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30" name="Picture 29" descr="GeoSciences logo.png"/>
          <p:cNvPicPr>
            <a:picLocks noChangeAspect="1"/>
          </p:cNvPicPr>
          <p:nvPr/>
        </p:nvPicPr>
        <p:blipFill>
          <a:blip r:embed="rId7" cstate="print"/>
          <a:stretch>
            <a:fillRect/>
          </a:stretch>
        </p:blipFill>
        <p:spPr>
          <a:xfrm>
            <a:off x="188640" y="9025072"/>
            <a:ext cx="2347714" cy="5364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4380" y="128464"/>
            <a:ext cx="558924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noProof="0" dirty="0">
                <a:latin typeface="Verdana" pitchFamily="34" charset="0"/>
                <a:ea typeface="Verdana" pitchFamily="34" charset="0"/>
                <a:cs typeface="+mj-cs"/>
              </a:rPr>
              <a:t>Investigating</a:t>
            </a:r>
            <a:br>
              <a:rPr lang="en-GB" sz="2400" b="1" noProof="0" dirty="0">
                <a:latin typeface="Verdana" pitchFamily="34" charset="0"/>
                <a:ea typeface="Verdana" pitchFamily="34" charset="0"/>
                <a:cs typeface="+mj-cs"/>
              </a:rPr>
            </a:br>
            <a:r>
              <a:rPr lang="en-GB" sz="2400" b="1" noProof="0" dirty="0">
                <a:latin typeface="Verdana" pitchFamily="34" charset="0"/>
                <a:ea typeface="Verdana" pitchFamily="34" charset="0"/>
                <a:cs typeface="+mj-cs"/>
              </a:rPr>
              <a:t>Dolphin Populations</a:t>
            </a:r>
            <a:endParaRPr kumimoji="0" lang="en-GB" sz="2400" b="1"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11" name="Title 1"/>
          <p:cNvSpPr txBox="1">
            <a:spLocks/>
          </p:cNvSpPr>
          <p:nvPr/>
        </p:nvSpPr>
        <p:spPr>
          <a:xfrm>
            <a:off x="548680" y="920552"/>
            <a:ext cx="3456384" cy="64807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GB" b="1" dirty="0">
                <a:latin typeface="Verdana" pitchFamily="34" charset="0"/>
                <a:ea typeface="Verdana" pitchFamily="34" charset="0"/>
              </a:rPr>
              <a:t>Rough Calculations</a:t>
            </a:r>
            <a:endParaRPr kumimoji="0" lang="en-GB" b="1" i="0" u="none" strike="noStrike" kern="1200" cap="none" spc="0" normalizeH="0" baseline="0" noProof="0" dirty="0">
              <a:ln>
                <a:noFill/>
              </a:ln>
              <a:effectLst/>
              <a:uLnTx/>
              <a:uFillTx/>
              <a:latin typeface="Verdana" pitchFamily="34" charset="0"/>
              <a:ea typeface="Verdana" pitchFamily="34" charset="0"/>
              <a:cs typeface="+mj-cs"/>
            </a:endParaRPr>
          </a:p>
        </p:txBody>
      </p:sp>
      <p:sp>
        <p:nvSpPr>
          <p:cNvPr id="27" name="Rectangle 26"/>
          <p:cNvSpPr/>
          <p:nvPr/>
        </p:nvSpPr>
        <p:spPr>
          <a:xfrm>
            <a:off x="404664" y="992560"/>
            <a:ext cx="6048672" cy="78488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nerc-logo.eps.png"/>
          <p:cNvPicPr>
            <a:picLocks noChangeAspect="1"/>
          </p:cNvPicPr>
          <p:nvPr/>
        </p:nvPicPr>
        <p:blipFill>
          <a:blip r:embed="rId3" cstate="print"/>
          <a:stretch>
            <a:fillRect/>
          </a:stretch>
        </p:blipFill>
        <p:spPr>
          <a:xfrm>
            <a:off x="5661248" y="9057456"/>
            <a:ext cx="723308" cy="504056"/>
          </a:xfrm>
          <a:prstGeom prst="rect">
            <a:avLst/>
          </a:prstGeom>
        </p:spPr>
      </p:pic>
      <p:sp>
        <p:nvSpPr>
          <p:cNvPr id="10" name="Title 1"/>
          <p:cNvSpPr txBox="1">
            <a:spLocks/>
          </p:cNvSpPr>
          <p:nvPr/>
        </p:nvSpPr>
        <p:spPr>
          <a:xfrm>
            <a:off x="2060848" y="9057456"/>
            <a:ext cx="3168352" cy="50405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latin typeface="Verdana" pitchFamily="34" charset="0"/>
                <a:ea typeface="Verdana" pitchFamily="34" charset="0"/>
                <a:cs typeface="+mj-cs"/>
              </a:rPr>
              <a:t>‘</a:t>
            </a:r>
            <a:r>
              <a:rPr kumimoji="0" lang="en-GB" i="0" u="none" strike="noStrike" kern="1200" cap="none" spc="0" normalizeH="0" baseline="0" noProof="0" dirty="0">
                <a:ln>
                  <a:noFill/>
                </a:ln>
                <a:effectLst/>
                <a:uLnTx/>
                <a:uFillTx/>
                <a:latin typeface="Verdana" pitchFamily="34" charset="0"/>
                <a:ea typeface="Verdana" pitchFamily="34" charset="0"/>
                <a:cs typeface="+mj-cs"/>
              </a:rPr>
              <a:t>Mysteries</a:t>
            </a:r>
            <a:r>
              <a:rPr kumimoji="0" lang="en-GB" i="0" u="none" strike="noStrike" kern="1200" cap="none" spc="0" normalizeH="0" noProof="0" dirty="0">
                <a:ln>
                  <a:noFill/>
                </a:ln>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latin typeface="Verdana" pitchFamily="34" charset="0"/>
                <a:ea typeface="Verdana" pitchFamily="34" charset="0"/>
                <a:cs typeface="+mj-cs"/>
              </a:rPr>
              <a:t>Expedition to</a:t>
            </a:r>
            <a:r>
              <a:rPr lang="en-GB" dirty="0">
                <a:latin typeface="Verdana" pitchFamily="34" charset="0"/>
                <a:ea typeface="Verdana" pitchFamily="34" charset="0"/>
                <a:cs typeface="+mj-cs"/>
              </a:rPr>
              <a:t> Australia's </a:t>
            </a:r>
            <a:br>
              <a:rPr lang="en-GB" dirty="0">
                <a:latin typeface="Verdana" pitchFamily="34" charset="0"/>
                <a:ea typeface="Verdana" pitchFamily="34" charset="0"/>
                <a:cs typeface="+mj-cs"/>
              </a:rPr>
            </a:br>
            <a:r>
              <a:rPr lang="en-GB" dirty="0">
                <a:latin typeface="Verdana" pitchFamily="34" charset="0"/>
                <a:ea typeface="Verdana" pitchFamily="34" charset="0"/>
                <a:cs typeface="+mj-cs"/>
              </a:rPr>
              <a:t>Underwater Volcanoes’</a:t>
            </a:r>
            <a:endParaRPr kumimoji="0" lang="en-GB" i="0" u="none" strike="noStrike" kern="1200" cap="none" spc="0" normalizeH="0" baseline="0" noProof="0" dirty="0">
              <a:ln>
                <a:noFill/>
              </a:ln>
              <a:effectLst/>
              <a:uLnTx/>
              <a:uFillTx/>
              <a:latin typeface="Verdana" pitchFamily="34" charset="0"/>
              <a:ea typeface="Verdana" pitchFamily="34" charset="0"/>
              <a:cs typeface="+mj-cs"/>
            </a:endParaRPr>
          </a:p>
        </p:txBody>
      </p:sp>
      <p:pic>
        <p:nvPicPr>
          <p:cNvPr id="12" name="Picture 11" descr="GeoSciences logo.png"/>
          <p:cNvPicPr>
            <a:picLocks noChangeAspect="1"/>
          </p:cNvPicPr>
          <p:nvPr/>
        </p:nvPicPr>
        <p:blipFill>
          <a:blip r:embed="rId4" cstate="print"/>
          <a:stretch>
            <a:fillRect/>
          </a:stretch>
        </p:blipFill>
        <p:spPr>
          <a:xfrm>
            <a:off x="188640" y="9025072"/>
            <a:ext cx="2347714" cy="536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286</Words>
  <Application>Microsoft Office PowerPoint</Application>
  <PresentationFormat>A4 Paper (210x297 mm)</PresentationFormat>
  <Paragraphs>55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Verdana</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brear</dc:creator>
  <cp:lastModifiedBy>Sam brear</cp:lastModifiedBy>
  <cp:revision>36</cp:revision>
  <dcterms:created xsi:type="dcterms:W3CDTF">2019-08-21T20:47:14Z</dcterms:created>
  <dcterms:modified xsi:type="dcterms:W3CDTF">2020-06-02T14:48:57Z</dcterms:modified>
</cp:coreProperties>
</file>