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8" r:id="rId3"/>
    <p:sldId id="277" r:id="rId4"/>
    <p:sldId id="259" r:id="rId5"/>
    <p:sldId id="264" r:id="rId6"/>
    <p:sldId id="258" r:id="rId7"/>
    <p:sldId id="272" r:id="rId8"/>
    <p:sldId id="260" r:id="rId9"/>
    <p:sldId id="261" r:id="rId10"/>
    <p:sldId id="262" r:id="rId11"/>
    <p:sldId id="263" r:id="rId12"/>
    <p:sldId id="265" r:id="rId13"/>
    <p:sldId id="271" r:id="rId14"/>
    <p:sldId id="267" r:id="rId15"/>
    <p:sldId id="266" r:id="rId16"/>
    <p:sldId id="268" r:id="rId17"/>
    <p:sldId id="270" r:id="rId18"/>
    <p:sldId id="274" r:id="rId19"/>
    <p:sldId id="273"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43"/>
    <a:srgbClr val="003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89481"/>
  </p:normalViewPr>
  <p:slideViewPr>
    <p:cSldViewPr>
      <p:cViewPr varScale="1">
        <p:scale>
          <a:sx n="117" d="100"/>
          <a:sy n="117" d="100"/>
        </p:scale>
        <p:origin x="2016" y="16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2EF06-E226-4369-A7B7-839390A79AF6}" type="datetimeFigureOut">
              <a:rPr lang="en-GB" smtClean="0"/>
              <a:pPr/>
              <a:t>04/06/2020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1ECEA-4509-49EF-8F02-ACDA0F3FA7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12</a:t>
            </a:fld>
            <a:endParaRPr lang="en-GB"/>
          </a:p>
        </p:txBody>
      </p:sp>
    </p:spTree>
    <p:extLst>
      <p:ext uri="{BB962C8B-B14F-4D97-AF65-F5344CB8AC3E}">
        <p14:creationId xmlns:p14="http://schemas.microsoft.com/office/powerpoint/2010/main" val="51471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14</a:t>
            </a:fld>
            <a:endParaRPr lang="en-GB"/>
          </a:p>
        </p:txBody>
      </p:sp>
    </p:spTree>
    <p:extLst>
      <p:ext uri="{BB962C8B-B14F-4D97-AF65-F5344CB8AC3E}">
        <p14:creationId xmlns:p14="http://schemas.microsoft.com/office/powerpoint/2010/main" val="118332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20</a:t>
            </a:fld>
            <a:endParaRPr lang="en-GB"/>
          </a:p>
        </p:txBody>
      </p:sp>
    </p:spTree>
    <p:extLst>
      <p:ext uri="{BB962C8B-B14F-4D97-AF65-F5344CB8AC3E}">
        <p14:creationId xmlns:p14="http://schemas.microsoft.com/office/powerpoint/2010/main" val="343282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altLang="en-US" dirty="0"/>
          </a:p>
        </p:txBody>
      </p:sp>
      <p:sp>
        <p:nvSpPr>
          <p:cNvPr id="22532" name="Slide Number Placeholder 3"/>
          <p:cNvSpPr>
            <a:spLocks noGrp="1"/>
          </p:cNvSpPr>
          <p:nvPr>
            <p:ph type="sldNum" sz="quarter" idx="5"/>
          </p:nvPr>
        </p:nvSpPr>
        <p:spPr>
          <a:noFill/>
        </p:spPr>
        <p:txBody>
          <a:bodyPr/>
          <a:lstStyle/>
          <a:p>
            <a:fld id="{9AA66664-9EC8-4D39-B2D9-EAE8E0EE642D}" type="slidenum">
              <a:rPr lang="en-US" altLang="en-US"/>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Top left: Bathymetry map created using multibeam sonar. Background chart Australian Hydrographic Office Chart AUS00612P2.</a:t>
            </a:r>
            <a:br>
              <a:rPr lang="en-GB" dirty="0"/>
            </a:br>
            <a:r>
              <a:rPr lang="en-GB" sz="1200" b="0" i="0" kern="1200" dirty="0">
                <a:solidFill>
                  <a:schemeClr val="tx1"/>
                </a:solidFill>
                <a:effectLst/>
                <a:latin typeface="+mn-lt"/>
                <a:ea typeface="+mn-ea"/>
                <a:cs typeface="+mn-cs"/>
              </a:rPr>
              <a:t>Top middle: Dredge being unloaded by CIR James Hogg.</a:t>
            </a:r>
            <a:br>
              <a:rPr lang="en-GB" dirty="0"/>
            </a:br>
            <a:r>
              <a:rPr lang="en-GB" sz="1200" b="0" i="0" kern="1200" dirty="0">
                <a:solidFill>
                  <a:schemeClr val="tx1"/>
                </a:solidFill>
                <a:effectLst/>
                <a:latin typeface="+mn-lt"/>
                <a:ea typeface="+mn-ea"/>
                <a:cs typeface="+mn-cs"/>
              </a:rPr>
              <a:t>Top right: Sampled rocks on deck.</a:t>
            </a:r>
            <a:br>
              <a:rPr lang="en-GB" dirty="0"/>
            </a:br>
            <a:r>
              <a:rPr lang="en-GB" sz="1200" b="0" i="0" kern="1200" dirty="0">
                <a:solidFill>
                  <a:schemeClr val="tx1"/>
                </a:solidFill>
                <a:effectLst/>
                <a:latin typeface="+mn-lt"/>
                <a:ea typeface="+mn-ea"/>
                <a:cs typeface="+mn-cs"/>
              </a:rPr>
              <a:t>Bottom left: Scientists describing the rocks.</a:t>
            </a:r>
            <a:br>
              <a:rPr lang="en-GB" dirty="0"/>
            </a:br>
            <a:r>
              <a:rPr lang="en-GB" sz="1200" b="0" i="0" kern="1200" dirty="0">
                <a:solidFill>
                  <a:schemeClr val="tx1"/>
                </a:solidFill>
                <a:effectLst/>
                <a:latin typeface="+mn-lt"/>
                <a:ea typeface="+mn-ea"/>
                <a:cs typeface="+mn-cs"/>
              </a:rPr>
              <a:t>Bottom right: Educator on Board Jamie Menzies photographing rock samples.</a:t>
            </a:r>
            <a:endParaRPr lang="en-GB"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a:t>
            </a:fld>
            <a:endParaRPr lang="en-GB"/>
          </a:p>
        </p:txBody>
      </p:sp>
    </p:spTree>
    <p:extLst>
      <p:ext uri="{BB962C8B-B14F-4D97-AF65-F5344CB8AC3E}">
        <p14:creationId xmlns:p14="http://schemas.microsoft.com/office/powerpoint/2010/main" val="179201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3</a:t>
            </a:fld>
            <a:endParaRPr lang="en-GB"/>
          </a:p>
        </p:txBody>
      </p:sp>
    </p:spTree>
    <p:extLst>
      <p:ext uri="{BB962C8B-B14F-4D97-AF65-F5344CB8AC3E}">
        <p14:creationId xmlns:p14="http://schemas.microsoft.com/office/powerpoint/2010/main" val="149735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simpler explanation of the objectives.</a:t>
            </a:r>
          </a:p>
        </p:txBody>
      </p:sp>
      <p:sp>
        <p:nvSpPr>
          <p:cNvPr id="4" name="Slide Number Placeholder 3"/>
          <p:cNvSpPr>
            <a:spLocks noGrp="1"/>
          </p:cNvSpPr>
          <p:nvPr>
            <p:ph type="sldNum" sz="quarter" idx="5"/>
          </p:nvPr>
        </p:nvSpPr>
        <p:spPr/>
        <p:txBody>
          <a:bodyPr/>
          <a:lstStyle/>
          <a:p>
            <a:fld id="{D561ECEA-4509-49EF-8F02-ACDA0F3FA7BC}" type="slidenum">
              <a:rPr lang="en-GB" smtClean="0"/>
              <a:pPr/>
              <a:t>4</a:t>
            </a:fld>
            <a:endParaRPr lang="en-GB"/>
          </a:p>
        </p:txBody>
      </p:sp>
    </p:spTree>
    <p:extLst>
      <p:ext uri="{BB962C8B-B14F-4D97-AF65-F5344CB8AC3E}">
        <p14:creationId xmlns:p14="http://schemas.microsoft.com/office/powerpoint/2010/main" val="14973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5</a:t>
            </a:fld>
            <a:endParaRPr lang="en-GB"/>
          </a:p>
        </p:txBody>
      </p:sp>
    </p:spTree>
    <p:extLst>
      <p:ext uri="{BB962C8B-B14F-4D97-AF65-F5344CB8AC3E}">
        <p14:creationId xmlns:p14="http://schemas.microsoft.com/office/powerpoint/2010/main" val="260148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7</a:t>
            </a:fld>
            <a:endParaRPr lang="en-GB"/>
          </a:p>
        </p:txBody>
      </p:sp>
    </p:spTree>
    <p:extLst>
      <p:ext uri="{BB962C8B-B14F-4D97-AF65-F5344CB8AC3E}">
        <p14:creationId xmlns:p14="http://schemas.microsoft.com/office/powerpoint/2010/main" val="10660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altLang="en-US" dirty="0"/>
          </a:p>
        </p:txBody>
      </p:sp>
      <p:sp>
        <p:nvSpPr>
          <p:cNvPr id="22532" name="Slide Number Placeholder 3"/>
          <p:cNvSpPr>
            <a:spLocks noGrp="1"/>
          </p:cNvSpPr>
          <p:nvPr>
            <p:ph type="sldNum" sz="quarter" idx="5"/>
          </p:nvPr>
        </p:nvSpPr>
        <p:spPr>
          <a:noFill/>
        </p:spPr>
        <p:txBody>
          <a:bodyPr/>
          <a:lstStyle/>
          <a:p>
            <a:fld id="{9AA66664-9EC8-4D39-B2D9-EAE8E0EE642D}"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GB" altLang="en-US" dirty="0"/>
          </a:p>
        </p:txBody>
      </p:sp>
      <p:sp>
        <p:nvSpPr>
          <p:cNvPr id="24580" name="Slide Number Placeholder 3"/>
          <p:cNvSpPr>
            <a:spLocks noGrp="1"/>
          </p:cNvSpPr>
          <p:nvPr>
            <p:ph type="sldNum" sz="quarter" idx="5"/>
          </p:nvPr>
        </p:nvSpPr>
        <p:spPr>
          <a:noFill/>
        </p:spPr>
        <p:txBody>
          <a:bodyPr/>
          <a:lstStyle/>
          <a:p>
            <a:fld id="{98C9C743-6653-4616-8670-BF1D443B991F}"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10</a:t>
            </a:fld>
            <a:endParaRPr lang="en-GB"/>
          </a:p>
        </p:txBody>
      </p:sp>
    </p:spTree>
    <p:extLst>
      <p:ext uri="{BB962C8B-B14F-4D97-AF65-F5344CB8AC3E}">
        <p14:creationId xmlns:p14="http://schemas.microsoft.com/office/powerpoint/2010/main" val="204657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25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1A96F-531D-4B42-97AF-120FA6B518A8}" type="datetimeFigureOut">
              <a:rPr lang="en-GB" smtClean="0"/>
              <a:pPr/>
              <a:t>04/06/2020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6DADA-D4FC-435E-AE21-BB556799FC9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3" cstate="print"/>
          <a:stretch>
            <a:fillRect/>
          </a:stretch>
        </p:blipFill>
        <p:spPr>
          <a:xfrm>
            <a:off x="7596336" y="5805264"/>
            <a:ext cx="1300002" cy="905941"/>
          </a:xfrm>
          <a:prstGeom prst="rect">
            <a:avLst/>
          </a:prstGeom>
        </p:spPr>
      </p:pic>
      <p:sp>
        <p:nvSpPr>
          <p:cNvPr id="11" name="Title 1"/>
          <p:cNvSpPr txBox="1">
            <a:spLocks/>
          </p:cNvSpPr>
          <p:nvPr/>
        </p:nvSpPr>
        <p:spPr>
          <a:xfrm>
            <a:off x="469776" y="332656"/>
            <a:ext cx="8204448" cy="5688632"/>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dirty="0">
                <a:solidFill>
                  <a:schemeClr val="bg1">
                    <a:lumMod val="95000"/>
                  </a:schemeClr>
                </a:solidFill>
                <a:latin typeface="Verdana" pitchFamily="34" charset="0"/>
                <a:ea typeface="Verdana" pitchFamily="34" charset="0"/>
                <a:cs typeface="+mj-cs"/>
              </a:rPr>
              <a:t>Introduction for educators</a:t>
            </a:r>
            <a:br>
              <a:rPr lang="en-GB" sz="4000" dirty="0">
                <a:solidFill>
                  <a:schemeClr val="bg1">
                    <a:lumMod val="95000"/>
                  </a:schemeClr>
                </a:solidFill>
                <a:latin typeface="Verdana" pitchFamily="34" charset="0"/>
                <a:ea typeface="Verdana" pitchFamily="34" charset="0"/>
                <a:cs typeface="+mj-cs"/>
              </a:rPr>
            </a:br>
            <a:endParaRPr lang="en-GB"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Before undertaking this lesson, students should be confident with the use of protractors to measure angles.</a:t>
            </a:r>
            <a:br>
              <a:rPr lang="en-GB" sz="1600" dirty="0">
                <a:solidFill>
                  <a:schemeClr val="bg1">
                    <a:lumMod val="95000"/>
                  </a:schemeClr>
                </a:solidFill>
                <a:latin typeface="Verdana" pitchFamily="34" charset="0"/>
                <a:ea typeface="Verdana" pitchFamily="34" charset="0"/>
                <a:cs typeface="+mj-cs"/>
              </a:rPr>
            </a:br>
            <a:endParaRPr lang="en-GB" sz="1600"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The objective of this lesson is for students to apply their knowledge of bearings to a real-world navigation scenario.</a:t>
            </a:r>
            <a:br>
              <a:rPr lang="en-GB" sz="1600" dirty="0">
                <a:solidFill>
                  <a:schemeClr val="bg1">
                    <a:lumMod val="95000"/>
                  </a:schemeClr>
                </a:solidFill>
                <a:latin typeface="Verdana" pitchFamily="34" charset="0"/>
                <a:ea typeface="Verdana" pitchFamily="34" charset="0"/>
                <a:cs typeface="+mj-cs"/>
              </a:rPr>
            </a:br>
            <a:r>
              <a:rPr lang="en-GB" sz="1600" dirty="0">
                <a:solidFill>
                  <a:schemeClr val="bg1">
                    <a:lumMod val="95000"/>
                  </a:schemeClr>
                </a:solidFill>
                <a:latin typeface="Verdana" pitchFamily="34" charset="0"/>
                <a:ea typeface="Verdana" pitchFamily="34" charset="0"/>
                <a:cs typeface="+mj-cs"/>
              </a:rPr>
              <a:t>Students will be required to measure bearings and, if they reach the extension activity, construct bearings.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In addition to using bearings, students are also required to use their knowledge of scale to calculate the distances travelled on each bearing.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Introductions to the objectives of the research voyage associated with this series of lessons can be seen on slides 3 and 4. These slides describe the same objectives but targeted at different levels of reader.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Answers for the activities can be found on the slides towards the end of this presentation.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These lessons have all been tested in a UK secondary school setting. However, any feedback or reviews are warmly received.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4"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5" cstate="print"/>
          <a:stretch>
            <a:fillRect/>
          </a:stretch>
        </p:blipFill>
        <p:spPr>
          <a:xfrm>
            <a:off x="3398143" y="6129939"/>
            <a:ext cx="2347714" cy="536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E8108-8936-495C-97CA-BBAF04EEE956}"/>
              </a:ext>
            </a:extLst>
          </p:cNvPr>
          <p:cNvPicPr>
            <a:picLocks noChangeAspect="1"/>
          </p:cNvPicPr>
          <p:nvPr/>
        </p:nvPicPr>
        <p:blipFill rotWithShape="1">
          <a:blip r:embed="rId4">
            <a:extLst>
              <a:ext uri="{28A0092B-C50C-407E-A947-70E740481C1C}">
                <a14:useLocalDpi xmlns:a14="http://schemas.microsoft.com/office/drawing/2010/main" val="0"/>
              </a:ext>
            </a:extLst>
          </a:blip>
          <a:srcRect l="3516" t="28483" r="2830" b="1300"/>
          <a:stretch/>
        </p:blipFill>
        <p:spPr>
          <a:xfrm>
            <a:off x="2164011" y="2055269"/>
            <a:ext cx="5072285" cy="4255446"/>
          </a:xfrm>
          <a:prstGeom prst="rect">
            <a:avLst/>
          </a:prstGeom>
        </p:spPr>
      </p:pic>
      <p:pic>
        <p:nvPicPr>
          <p:cNvPr id="1026" name="Picture 2">
            <a:extLst>
              <a:ext uri="{FF2B5EF4-FFF2-40B4-BE49-F238E27FC236}">
                <a16:creationId xmlns:a16="http://schemas.microsoft.com/office/drawing/2014/main" id="{32388F63-01D6-4810-8910-F0D5230F7BDC}"/>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307475" y="1317915"/>
            <a:ext cx="2948112" cy="28997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1115616" y="1124744"/>
            <a:ext cx="3286125" cy="3286125"/>
            <a:chOff x="3500430" y="1857364"/>
            <a:chExt cx="3286148" cy="3286148"/>
          </a:xfrm>
        </p:grpSpPr>
        <p:sp>
          <p:nvSpPr>
            <p:cNvPr id="8" name="Oval 7"/>
            <p:cNvSpPr/>
            <p:nvPr/>
          </p:nvSpPr>
          <p:spPr>
            <a:xfrm>
              <a:off x="3500430" y="1857364"/>
              <a:ext cx="3286148" cy="3286148"/>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rot="5400000" flipH="1" flipV="1">
              <a:off x="4658147" y="3003919"/>
              <a:ext cx="1000132" cy="3175"/>
            </a:xfrm>
            <a:prstGeom prst="straightConnector1">
              <a:avLst/>
            </a:prstGeom>
            <a:solidFill>
              <a:srgbClr val="000000">
                <a:alpha val="0"/>
              </a:srgbClr>
            </a:solidFill>
            <a:ln>
              <a:tailEnd type="arrow"/>
            </a:ln>
          </p:spPr>
          <p:style>
            <a:lnRef idx="3">
              <a:schemeClr val="dk1"/>
            </a:lnRef>
            <a:fillRef idx="0">
              <a:schemeClr val="dk1"/>
            </a:fillRef>
            <a:effectRef idx="2">
              <a:schemeClr val="dk1"/>
            </a:effectRef>
            <a:fontRef idx="minor">
              <a:schemeClr val="tx1"/>
            </a:fontRef>
          </p:style>
        </p:cxnSp>
      </p:grpSp>
      <p:sp>
        <p:nvSpPr>
          <p:cNvPr id="25602" name="Title 1"/>
          <p:cNvSpPr>
            <a:spLocks noGrp="1"/>
          </p:cNvSpPr>
          <p:nvPr>
            <p:ph type="title"/>
          </p:nvPr>
        </p:nvSpPr>
        <p:spPr>
          <a:xfrm>
            <a:off x="373955" y="260648"/>
            <a:ext cx="8518525" cy="1143000"/>
          </a:xfrm>
        </p:spPr>
        <p:txBody>
          <a:bodyPr>
            <a:normAutofit fontScale="90000"/>
          </a:bodyPr>
          <a:lstStyle/>
          <a:p>
            <a:pPr algn="l" eaLnBrk="1" hangingPunct="1"/>
            <a:r>
              <a:rPr lang="en-GB" altLang="en-US" sz="2400" b="1" u="sng" dirty="0">
                <a:solidFill>
                  <a:schemeClr val="bg1"/>
                </a:solidFill>
                <a:latin typeface="Verdana" pitchFamily="34" charset="0"/>
                <a:ea typeface="Verdana" pitchFamily="34" charset="0"/>
              </a:rPr>
              <a:t>Example 1: </a:t>
            </a:r>
            <a:br>
              <a:rPr lang="en-GB" altLang="en-US" sz="24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What is the rough compass direction from Cairns to Brisbane?       ……………………</a:t>
            </a:r>
            <a:br>
              <a:rPr lang="en-GB" altLang="en-US" sz="18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What is the bearing from Cairns to Brisbane?       		      ……………………</a:t>
            </a:r>
          </a:p>
        </p:txBody>
      </p:sp>
      <p:sp>
        <p:nvSpPr>
          <p:cNvPr id="5" name="Oval 4"/>
          <p:cNvSpPr/>
          <p:nvPr/>
        </p:nvSpPr>
        <p:spPr>
          <a:xfrm>
            <a:off x="4355976" y="5229200"/>
            <a:ext cx="144016" cy="144016"/>
          </a:xfrm>
          <a:prstGeom prst="ellipse">
            <a:avLst/>
          </a:prstGeom>
          <a:solidFill>
            <a:srgbClr val="C10043"/>
          </a:solidFill>
          <a:ln>
            <a:solidFill>
              <a:srgbClr val="C10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p:nvPr/>
        </p:nvCxnSpPr>
        <p:spPr>
          <a:xfrm>
            <a:off x="2771800" y="2780928"/>
            <a:ext cx="1584176" cy="24482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flipH="1" flipV="1">
            <a:off x="2272532" y="2272084"/>
            <a:ext cx="1000125"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Oval 5"/>
          <p:cNvSpPr/>
          <p:nvPr/>
        </p:nvSpPr>
        <p:spPr>
          <a:xfrm>
            <a:off x="2699792" y="2708920"/>
            <a:ext cx="144016" cy="144016"/>
          </a:xfrm>
          <a:prstGeom prst="ellipse">
            <a:avLst/>
          </a:prstGeom>
          <a:solidFill>
            <a:srgbClr val="C10043"/>
          </a:solidFill>
          <a:ln>
            <a:solidFill>
              <a:srgbClr val="C10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3" name="Straight Arrow Connector 22"/>
          <p:cNvCxnSpPr/>
          <p:nvPr/>
        </p:nvCxnSpPr>
        <p:spPr>
          <a:xfrm rot="5400000" flipH="1" flipV="1">
            <a:off x="6484961" y="3101603"/>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a:spLocks noChangeArrowheads="1"/>
          </p:cNvSpPr>
          <p:nvPr/>
        </p:nvSpPr>
        <p:spPr bwMode="auto">
          <a:xfrm>
            <a:off x="6342880" y="2397969"/>
            <a:ext cx="928688" cy="369887"/>
          </a:xfrm>
          <a:prstGeom prst="rect">
            <a:avLst/>
          </a:prstGeom>
          <a:noFill/>
          <a:ln w="9525">
            <a:noFill/>
            <a:miter lim="800000"/>
            <a:headEnd/>
            <a:tailEnd/>
          </a:ln>
        </p:spPr>
        <p:txBody>
          <a:bodyPr>
            <a:spAutoFit/>
          </a:bodyPr>
          <a:lstStyle/>
          <a:p>
            <a:r>
              <a:rPr lang="en-GB" altLang="en-US" b="1" dirty="0">
                <a:latin typeface="Verdana" pitchFamily="34" charset="0"/>
                <a:ea typeface="Verdana" pitchFamily="34" charset="0"/>
              </a:rPr>
              <a:t>North</a:t>
            </a:r>
          </a:p>
        </p:txBody>
      </p:sp>
      <p:sp>
        <p:nvSpPr>
          <p:cNvPr id="16" name="TextBox 15"/>
          <p:cNvSpPr txBox="1"/>
          <p:nvPr/>
        </p:nvSpPr>
        <p:spPr>
          <a:xfrm>
            <a:off x="2164011" y="2413805"/>
            <a:ext cx="1359594" cy="307777"/>
          </a:xfrm>
          <a:prstGeom prst="rect">
            <a:avLst/>
          </a:prstGeom>
          <a:noFill/>
        </p:spPr>
        <p:txBody>
          <a:bodyPr wrap="square">
            <a:spAutoFit/>
          </a:bodyPr>
          <a:lstStyle/>
          <a:p>
            <a:pPr fontAlgn="auto">
              <a:spcBef>
                <a:spcPts val="0"/>
              </a:spcBef>
              <a:spcAft>
                <a:spcPts val="0"/>
              </a:spcAft>
              <a:defRPr/>
            </a:pPr>
            <a:r>
              <a:rPr lang="en-GB" sz="1400" b="1" dirty="0">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Cairns</a:t>
            </a:r>
          </a:p>
        </p:txBody>
      </p:sp>
      <p:sp>
        <p:nvSpPr>
          <p:cNvPr id="15" name="TextBox 14"/>
          <p:cNvSpPr txBox="1"/>
          <p:nvPr/>
        </p:nvSpPr>
        <p:spPr>
          <a:xfrm>
            <a:off x="3386558" y="5102240"/>
            <a:ext cx="1071563" cy="307975"/>
          </a:xfrm>
          <a:prstGeom prst="rect">
            <a:avLst/>
          </a:prstGeom>
          <a:noFill/>
        </p:spPr>
        <p:txBody>
          <a:bodyPr>
            <a:spAutoFit/>
          </a:bodyPr>
          <a:lstStyle/>
          <a:p>
            <a:pPr fontAlgn="auto">
              <a:spcBef>
                <a:spcPts val="0"/>
              </a:spcBef>
              <a:spcAft>
                <a:spcPts val="0"/>
              </a:spcAft>
              <a:defRPr/>
            </a:pPr>
            <a:r>
              <a:rPr lang="en-GB" sz="1400" b="1" dirty="0">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Brisbane</a:t>
            </a:r>
          </a:p>
        </p:txBody>
      </p:sp>
      <p:sp>
        <p:nvSpPr>
          <p:cNvPr id="18" name="TextBox 17"/>
          <p:cNvSpPr txBox="1">
            <a:spLocks noChangeArrowheads="1"/>
          </p:cNvSpPr>
          <p:nvPr/>
        </p:nvSpPr>
        <p:spPr bwMode="auto">
          <a:xfrm>
            <a:off x="7236296" y="620688"/>
            <a:ext cx="1568450" cy="368300"/>
          </a:xfrm>
          <a:prstGeom prst="rect">
            <a:avLst/>
          </a:prstGeom>
          <a:noFill/>
          <a:ln w="9525">
            <a:noFill/>
            <a:miter lim="800000"/>
            <a:headEnd/>
            <a:tailEnd/>
          </a:ln>
        </p:spPr>
        <p:txBody>
          <a:bodyPr>
            <a:spAutoFit/>
          </a:bodyPr>
          <a:lstStyle/>
          <a:p>
            <a:r>
              <a:rPr lang="en-GB" altLang="en-US" dirty="0">
                <a:solidFill>
                  <a:schemeClr val="bg1"/>
                </a:solidFill>
                <a:latin typeface="Cooper Black" pitchFamily="18" charset="0"/>
              </a:rPr>
              <a:t>South East</a:t>
            </a:r>
          </a:p>
        </p:txBody>
      </p:sp>
      <p:sp>
        <p:nvSpPr>
          <p:cNvPr id="19" name="TextBox 18"/>
          <p:cNvSpPr txBox="1">
            <a:spLocks noChangeArrowheads="1"/>
          </p:cNvSpPr>
          <p:nvPr/>
        </p:nvSpPr>
        <p:spPr bwMode="auto">
          <a:xfrm>
            <a:off x="7191375" y="936625"/>
            <a:ext cx="857250" cy="369332"/>
          </a:xfrm>
          <a:prstGeom prst="rect">
            <a:avLst/>
          </a:prstGeom>
          <a:noFill/>
          <a:ln w="9525">
            <a:noFill/>
            <a:miter lim="800000"/>
            <a:headEnd/>
            <a:tailEnd/>
          </a:ln>
        </p:spPr>
        <p:txBody>
          <a:bodyPr>
            <a:spAutoFit/>
          </a:bodyPr>
          <a:lstStyle/>
          <a:p>
            <a:r>
              <a:rPr lang="en-GB" altLang="en-US" dirty="0">
                <a:solidFill>
                  <a:schemeClr val="bg1"/>
                </a:solidFill>
                <a:latin typeface="Cooper Black" pitchFamily="18" charset="0"/>
              </a:rPr>
              <a:t>148</a:t>
            </a:r>
            <a:r>
              <a:rPr lang="en-GB" altLang="en-US" dirty="0">
                <a:solidFill>
                  <a:schemeClr val="bg1"/>
                </a:solidFill>
                <a:latin typeface="Calibri" pitchFamily="34" charset="0"/>
              </a:rPr>
              <a:t>°</a:t>
            </a:r>
            <a:r>
              <a:rPr lang="en-GB" altLang="en-US" dirty="0">
                <a:solidFill>
                  <a:schemeClr val="bg1"/>
                </a:solidFill>
                <a:latin typeface="Cooper Black"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3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nodeType="clickEffect">
                                  <p:stCondLst>
                                    <p:cond delay="0"/>
                                  </p:stCondLst>
                                  <p:childTnLst>
                                    <p:animRot by="8700000">
                                      <p:cBhvr>
                                        <p:cTn id="29" dur="2000" fill="hold"/>
                                        <p:tgtEl>
                                          <p:spTgt spid="2"/>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1824038" y="1371600"/>
            <a:ext cx="4897437" cy="400050"/>
          </a:xfrm>
          <a:prstGeom prst="rect">
            <a:avLst/>
          </a:prstGeom>
          <a:noFill/>
          <a:ln w="9525" algn="ctr">
            <a:noFill/>
            <a:miter lim="800000"/>
            <a:headEnd/>
            <a:tailEnd/>
          </a:ln>
          <a:effectLst/>
        </p:spPr>
        <p:txBody>
          <a:bodyPr>
            <a:spAutoFit/>
          </a:bodyPr>
          <a:lstStyle/>
          <a:p>
            <a:pPr eaLnBrk="1" hangingPunct="1"/>
            <a:r>
              <a:rPr lang="en-GB" altLang="en-US" sz="2000" dirty="0">
                <a:solidFill>
                  <a:schemeClr val="bg1"/>
                </a:solidFill>
                <a:latin typeface="Verdana" pitchFamily="34" charset="0"/>
                <a:ea typeface="Verdana" pitchFamily="34" charset="0"/>
              </a:rPr>
              <a:t>Find the bearing of </a:t>
            </a:r>
            <a:r>
              <a:rPr lang="en-GB" altLang="en-US" sz="2000" b="1" dirty="0">
                <a:solidFill>
                  <a:schemeClr val="bg1"/>
                </a:solidFill>
                <a:latin typeface="Verdana" pitchFamily="34" charset="0"/>
                <a:ea typeface="Verdana" pitchFamily="34" charset="0"/>
              </a:rPr>
              <a:t>A</a:t>
            </a:r>
            <a:r>
              <a:rPr lang="en-GB" altLang="en-US" sz="2000" dirty="0">
                <a:solidFill>
                  <a:schemeClr val="bg1"/>
                </a:solidFill>
                <a:latin typeface="Verdana" pitchFamily="34" charset="0"/>
                <a:ea typeface="Verdana" pitchFamily="34" charset="0"/>
              </a:rPr>
              <a:t> from </a:t>
            </a:r>
            <a:r>
              <a:rPr lang="en-GB" altLang="en-US" sz="2000" b="1" dirty="0">
                <a:solidFill>
                  <a:schemeClr val="bg1"/>
                </a:solidFill>
                <a:latin typeface="Verdana" pitchFamily="34" charset="0"/>
                <a:ea typeface="Verdana" pitchFamily="34" charset="0"/>
              </a:rPr>
              <a:t>B</a:t>
            </a:r>
            <a:r>
              <a:rPr lang="en-GB" altLang="en-US" sz="2000" dirty="0">
                <a:solidFill>
                  <a:schemeClr val="bg1"/>
                </a:solidFill>
                <a:latin typeface="Verdana" pitchFamily="34" charset="0"/>
                <a:ea typeface="Verdana" pitchFamily="34" charset="0"/>
              </a:rPr>
              <a:t>.</a:t>
            </a:r>
            <a:endParaRPr lang="en-US" altLang="en-US" sz="2000" dirty="0">
              <a:solidFill>
                <a:schemeClr val="bg1"/>
              </a:solidFill>
              <a:latin typeface="Verdana" pitchFamily="34" charset="0"/>
              <a:ea typeface="Verdana" pitchFamily="34" charset="0"/>
            </a:endParaRPr>
          </a:p>
        </p:txBody>
      </p:sp>
      <p:sp>
        <p:nvSpPr>
          <p:cNvPr id="4" name="Text Box 6"/>
          <p:cNvSpPr txBox="1">
            <a:spLocks noChangeArrowheads="1"/>
          </p:cNvSpPr>
          <p:nvPr/>
        </p:nvSpPr>
        <p:spPr bwMode="auto">
          <a:xfrm>
            <a:off x="4495800" y="1947863"/>
            <a:ext cx="4114998" cy="1016000"/>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dirty="0">
                <a:solidFill>
                  <a:schemeClr val="bg1"/>
                </a:solidFill>
                <a:latin typeface="Verdana" pitchFamily="34" charset="0"/>
                <a:ea typeface="Verdana" pitchFamily="34" charset="0"/>
              </a:rPr>
              <a:t> Mark the North line on at B (if there isn’t a North line draw one in)</a:t>
            </a:r>
            <a:endParaRPr lang="en-US" altLang="en-US" sz="2000" dirty="0">
              <a:solidFill>
                <a:schemeClr val="bg1"/>
              </a:solidFill>
              <a:latin typeface="Verdana" pitchFamily="34" charset="0"/>
              <a:ea typeface="Verdana" pitchFamily="34" charset="0"/>
            </a:endParaRPr>
          </a:p>
        </p:txBody>
      </p:sp>
      <p:sp>
        <p:nvSpPr>
          <p:cNvPr id="5" name="Text Box 7"/>
          <p:cNvSpPr txBox="1">
            <a:spLocks noChangeArrowheads="1"/>
          </p:cNvSpPr>
          <p:nvPr/>
        </p:nvSpPr>
        <p:spPr bwMode="auto">
          <a:xfrm>
            <a:off x="4489450" y="3100388"/>
            <a:ext cx="4114998" cy="707886"/>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a:solidFill>
                  <a:schemeClr val="bg1"/>
                </a:solidFill>
                <a:latin typeface="Verdana" pitchFamily="34" charset="0"/>
                <a:ea typeface="Verdana" pitchFamily="34" charset="0"/>
              </a:rPr>
              <a:t> Measure the angle clockwise from the North line to A</a:t>
            </a:r>
            <a:endParaRPr lang="en-US" altLang="en-US" sz="2000">
              <a:solidFill>
                <a:schemeClr val="bg1"/>
              </a:solidFill>
              <a:latin typeface="Verdana" pitchFamily="34" charset="0"/>
              <a:ea typeface="Verdana" pitchFamily="34" charset="0"/>
            </a:endParaRPr>
          </a:p>
        </p:txBody>
      </p:sp>
      <p:sp>
        <p:nvSpPr>
          <p:cNvPr id="6" name="Text Box 8"/>
          <p:cNvSpPr txBox="1">
            <a:spLocks noChangeArrowheads="1"/>
          </p:cNvSpPr>
          <p:nvPr/>
        </p:nvSpPr>
        <p:spPr bwMode="auto">
          <a:xfrm>
            <a:off x="4499992" y="3933056"/>
            <a:ext cx="4114998" cy="708025"/>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dirty="0">
                <a:solidFill>
                  <a:schemeClr val="bg1"/>
                </a:solidFill>
                <a:latin typeface="Verdana" pitchFamily="34" charset="0"/>
                <a:ea typeface="Verdana" pitchFamily="34" charset="0"/>
              </a:rPr>
              <a:t> Give the answer as a three-figure bearing</a:t>
            </a:r>
            <a:endParaRPr lang="en-US" altLang="en-US" sz="2000" dirty="0">
              <a:solidFill>
                <a:schemeClr val="bg1"/>
              </a:solidFill>
              <a:latin typeface="Verdana" pitchFamily="34" charset="0"/>
              <a:ea typeface="Verdana" pitchFamily="34" charset="0"/>
            </a:endParaRPr>
          </a:p>
        </p:txBody>
      </p:sp>
      <p:sp>
        <p:nvSpPr>
          <p:cNvPr id="26630" name="Rectangle 8"/>
          <p:cNvSpPr>
            <a:spLocks noChangeArrowheads="1"/>
          </p:cNvSpPr>
          <p:nvPr/>
        </p:nvSpPr>
        <p:spPr bwMode="auto">
          <a:xfrm>
            <a:off x="3657600" y="2876550"/>
            <a:ext cx="364202" cy="369332"/>
          </a:xfrm>
          <a:prstGeom prst="rect">
            <a:avLst/>
          </a:prstGeom>
          <a:noFill/>
          <a:ln w="9525">
            <a:noFill/>
            <a:miter lim="800000"/>
            <a:headEnd/>
            <a:tailEnd/>
          </a:ln>
        </p:spPr>
        <p:txBody>
          <a:bodyPr wrap="none">
            <a:spAutoFit/>
          </a:bodyPr>
          <a:lstStyle/>
          <a:p>
            <a:r>
              <a:rPr lang="en-GB" altLang="en-US" b="1" dirty="0">
                <a:solidFill>
                  <a:schemeClr val="bg1"/>
                </a:solidFill>
                <a:latin typeface="Verdana" pitchFamily="34" charset="0"/>
                <a:ea typeface="Verdana" pitchFamily="34" charset="0"/>
              </a:rPr>
              <a:t>A</a:t>
            </a:r>
          </a:p>
        </p:txBody>
      </p:sp>
      <p:sp>
        <p:nvSpPr>
          <p:cNvPr id="26631" name="Rectangle 9"/>
          <p:cNvSpPr>
            <a:spLocks noChangeArrowheads="1"/>
          </p:cNvSpPr>
          <p:nvPr/>
        </p:nvSpPr>
        <p:spPr bwMode="auto">
          <a:xfrm>
            <a:off x="2057400" y="4248150"/>
            <a:ext cx="395750" cy="369332"/>
          </a:xfrm>
          <a:prstGeom prst="rect">
            <a:avLst/>
          </a:prstGeom>
          <a:noFill/>
          <a:ln w="9525">
            <a:noFill/>
            <a:miter lim="800000"/>
            <a:headEnd/>
            <a:tailEnd/>
          </a:ln>
        </p:spPr>
        <p:txBody>
          <a:bodyPr wrap="square">
            <a:spAutoFit/>
          </a:bodyPr>
          <a:lstStyle/>
          <a:p>
            <a:r>
              <a:rPr lang="en-GB" altLang="en-US">
                <a:solidFill>
                  <a:schemeClr val="bg1"/>
                </a:solidFill>
                <a:latin typeface="Verdana" pitchFamily="34" charset="0"/>
                <a:ea typeface="Verdana" pitchFamily="34" charset="0"/>
              </a:rPr>
              <a:t>B</a:t>
            </a:r>
          </a:p>
        </p:txBody>
      </p:sp>
      <p:cxnSp>
        <p:nvCxnSpPr>
          <p:cNvPr id="26632" name="Straight Connector 11"/>
          <p:cNvCxnSpPr>
            <a:cxnSpLocks noChangeShapeType="1"/>
          </p:cNvCxnSpPr>
          <p:nvPr/>
        </p:nvCxnSpPr>
        <p:spPr bwMode="auto">
          <a:xfrm flipV="1">
            <a:off x="2179638" y="2797175"/>
            <a:ext cx="1628775" cy="1450975"/>
          </a:xfrm>
          <a:prstGeom prst="line">
            <a:avLst/>
          </a:prstGeom>
          <a:noFill/>
          <a:ln w="57150" algn="ctr">
            <a:solidFill>
              <a:schemeClr val="tx1"/>
            </a:solidFill>
            <a:round/>
            <a:headEnd/>
            <a:tailEnd/>
          </a:ln>
          <a:effectLst/>
        </p:spPr>
      </p:cxnSp>
      <p:cxnSp>
        <p:nvCxnSpPr>
          <p:cNvPr id="17" name="Straight Arrow Connector 16"/>
          <p:cNvCxnSpPr>
            <a:cxnSpLocks noChangeShapeType="1"/>
          </p:cNvCxnSpPr>
          <p:nvPr/>
        </p:nvCxnSpPr>
        <p:spPr bwMode="auto">
          <a:xfrm flipH="1" flipV="1">
            <a:off x="2179638" y="2455863"/>
            <a:ext cx="1587" cy="1795462"/>
          </a:xfrm>
          <a:prstGeom prst="straightConnector1">
            <a:avLst/>
          </a:prstGeom>
          <a:noFill/>
          <a:ln w="57150" algn="ctr">
            <a:solidFill>
              <a:schemeClr val="accent5"/>
            </a:solidFill>
            <a:round/>
            <a:headEnd/>
            <a:tailEnd type="arrow" w="med" len="med"/>
          </a:ln>
          <a:effectLst/>
        </p:spPr>
      </p:cxnSp>
      <p:sp>
        <p:nvSpPr>
          <p:cNvPr id="18" name="Rectangle 17"/>
          <p:cNvSpPr>
            <a:spLocks noChangeArrowheads="1"/>
          </p:cNvSpPr>
          <p:nvPr/>
        </p:nvSpPr>
        <p:spPr bwMode="auto">
          <a:xfrm>
            <a:off x="1997075" y="2085975"/>
            <a:ext cx="368300" cy="369888"/>
          </a:xfrm>
          <a:prstGeom prst="rect">
            <a:avLst/>
          </a:prstGeom>
          <a:noFill/>
          <a:ln w="9525">
            <a:noFill/>
            <a:miter lim="800000"/>
            <a:headEnd/>
            <a:tailEnd/>
          </a:ln>
        </p:spPr>
        <p:txBody>
          <a:bodyPr wrap="none">
            <a:spAutoFit/>
          </a:bodyPr>
          <a:lstStyle/>
          <a:p>
            <a:r>
              <a:rPr lang="en-GB" altLang="en-US" dirty="0">
                <a:solidFill>
                  <a:schemeClr val="bg1"/>
                </a:solidFill>
                <a:latin typeface="Comic Sans MS" pitchFamily="66" charset="0"/>
              </a:rPr>
              <a:t>N</a:t>
            </a:r>
            <a:endParaRPr lang="en-GB" altLang="en-US" dirty="0">
              <a:solidFill>
                <a:schemeClr val="bg1"/>
              </a:solidFill>
            </a:endParaRPr>
          </a:p>
        </p:txBody>
      </p:sp>
      <p:sp>
        <p:nvSpPr>
          <p:cNvPr id="19" name="Arc 18"/>
          <p:cNvSpPr/>
          <p:nvPr/>
        </p:nvSpPr>
        <p:spPr bwMode="auto">
          <a:xfrm>
            <a:off x="1524000" y="3522663"/>
            <a:ext cx="1311275" cy="1311275"/>
          </a:xfrm>
          <a:prstGeom prst="arc">
            <a:avLst>
              <a:gd name="adj1" fmla="val 16200000"/>
              <a:gd name="adj2" fmla="val 19265774"/>
            </a:avLst>
          </a:prstGeom>
          <a:noFill/>
          <a:ln w="57150" cap="flat" cmpd="sng" algn="ctr">
            <a:solidFill>
              <a:srgbClr val="00B0F0"/>
            </a:solidFill>
            <a:prstDash val="solid"/>
            <a:round/>
            <a:headEnd type="none" w="med" len="med"/>
            <a:tailEnd type="none" w="med" len="med"/>
          </a:ln>
          <a:effectLst/>
        </p:spPr>
        <p:txBody>
          <a:bodyPr/>
          <a:lstStyle/>
          <a:p>
            <a:pPr defTabSz="449263" eaLnBrk="1">
              <a:lnSpc>
                <a:spcPct val="93000"/>
              </a:lnSpc>
              <a:buClr>
                <a:srgbClr val="000000"/>
              </a:buClr>
              <a:buSzPct val="100000"/>
              <a:buFont typeface="Times New Roman" pitchFamily="16" charset="0"/>
              <a:buNone/>
              <a:defRPr/>
            </a:pPr>
            <a:endParaRPr lang="en-GB" dirty="0">
              <a:solidFill>
                <a:schemeClr val="bg1"/>
              </a:solidFill>
              <a:ea typeface="Microsoft YaHei" charset="-122"/>
              <a:cs typeface="Arial" panose="020B0604020202020204" pitchFamily="34" charset="0"/>
            </a:endParaRPr>
          </a:p>
        </p:txBody>
      </p:sp>
      <p:sp>
        <p:nvSpPr>
          <p:cNvPr id="23" name="Rectangle 22"/>
          <p:cNvSpPr>
            <a:spLocks noChangeArrowheads="1"/>
          </p:cNvSpPr>
          <p:nvPr/>
        </p:nvSpPr>
        <p:spPr bwMode="auto">
          <a:xfrm>
            <a:off x="2305050" y="3122613"/>
            <a:ext cx="688975" cy="369887"/>
          </a:xfrm>
          <a:prstGeom prst="rect">
            <a:avLst/>
          </a:prstGeom>
          <a:noFill/>
          <a:ln w="9525">
            <a:noFill/>
            <a:miter lim="800000"/>
            <a:headEnd/>
            <a:tailEnd/>
          </a:ln>
        </p:spPr>
        <p:txBody>
          <a:bodyPr>
            <a:spAutoFit/>
          </a:bodyPr>
          <a:lstStyle/>
          <a:p>
            <a:r>
              <a:rPr lang="en-GB" altLang="en-US" dirty="0">
                <a:solidFill>
                  <a:schemeClr val="bg1"/>
                </a:solidFill>
                <a:latin typeface="Verdana" pitchFamily="34" charset="0"/>
                <a:ea typeface="Verdana" pitchFamily="34" charset="0"/>
              </a:rPr>
              <a:t>75°</a:t>
            </a:r>
          </a:p>
        </p:txBody>
      </p:sp>
      <p:sp>
        <p:nvSpPr>
          <p:cNvPr id="24" name="Rectangle 23"/>
          <p:cNvSpPr>
            <a:spLocks noChangeArrowheads="1"/>
          </p:cNvSpPr>
          <p:nvPr/>
        </p:nvSpPr>
        <p:spPr bwMode="auto">
          <a:xfrm>
            <a:off x="4572000" y="4725144"/>
            <a:ext cx="1209675" cy="522288"/>
          </a:xfrm>
          <a:prstGeom prst="rect">
            <a:avLst/>
          </a:prstGeom>
          <a:noFill/>
          <a:ln w="9525">
            <a:solidFill>
              <a:schemeClr val="bg1"/>
            </a:solidFill>
            <a:miter lim="800000"/>
            <a:headEnd/>
            <a:tailEnd/>
          </a:ln>
        </p:spPr>
        <p:txBody>
          <a:bodyPr>
            <a:spAutoFit/>
          </a:bodyPr>
          <a:lstStyle/>
          <a:p>
            <a:pPr algn="ctr"/>
            <a:r>
              <a:rPr lang="en-GB" altLang="en-US" sz="2800" dirty="0">
                <a:solidFill>
                  <a:schemeClr val="bg1"/>
                </a:solidFill>
                <a:latin typeface="Verdana" pitchFamily="34" charset="0"/>
                <a:ea typeface="Verdana" pitchFamily="34" charset="0"/>
              </a:rPr>
              <a:t>075°</a:t>
            </a:r>
          </a:p>
        </p:txBody>
      </p:sp>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Measuring Bearings</a:t>
            </a:r>
            <a:endParaRPr lang="en-US" sz="4000"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p:bldP spid="2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1824038" y="1371600"/>
            <a:ext cx="4897437" cy="400050"/>
          </a:xfrm>
          <a:prstGeom prst="rect">
            <a:avLst/>
          </a:prstGeom>
          <a:noFill/>
          <a:ln w="9525" algn="ctr">
            <a:noFill/>
            <a:miter lim="800000"/>
            <a:headEnd/>
            <a:tailEnd/>
          </a:ln>
          <a:effectLst/>
        </p:spPr>
        <p:txBody>
          <a:bodyPr>
            <a:spAutoFit/>
          </a:bodyPr>
          <a:lstStyle/>
          <a:p>
            <a:pPr eaLnBrk="1" hangingPunct="1"/>
            <a:r>
              <a:rPr lang="en-GB" altLang="en-US" sz="2000" dirty="0">
                <a:solidFill>
                  <a:schemeClr val="bg1"/>
                </a:solidFill>
                <a:latin typeface="Verdana" pitchFamily="34" charset="0"/>
                <a:ea typeface="Verdana" pitchFamily="34" charset="0"/>
              </a:rPr>
              <a:t>Find the bearing of </a:t>
            </a:r>
            <a:r>
              <a:rPr lang="en-GB" altLang="en-US" sz="2000" b="1" dirty="0">
                <a:solidFill>
                  <a:schemeClr val="bg1"/>
                </a:solidFill>
                <a:latin typeface="Verdana" pitchFamily="34" charset="0"/>
                <a:ea typeface="Verdana" pitchFamily="34" charset="0"/>
              </a:rPr>
              <a:t>A</a:t>
            </a:r>
            <a:r>
              <a:rPr lang="en-GB" altLang="en-US" sz="2000" dirty="0">
                <a:solidFill>
                  <a:schemeClr val="bg1"/>
                </a:solidFill>
                <a:latin typeface="Verdana" pitchFamily="34" charset="0"/>
                <a:ea typeface="Verdana" pitchFamily="34" charset="0"/>
              </a:rPr>
              <a:t> from </a:t>
            </a:r>
            <a:r>
              <a:rPr lang="en-GB" altLang="en-US" sz="2000" b="1" dirty="0">
                <a:solidFill>
                  <a:schemeClr val="bg1"/>
                </a:solidFill>
                <a:latin typeface="Verdana" pitchFamily="34" charset="0"/>
                <a:ea typeface="Verdana" pitchFamily="34" charset="0"/>
              </a:rPr>
              <a:t>B</a:t>
            </a:r>
            <a:r>
              <a:rPr lang="en-GB" altLang="en-US" sz="2000" dirty="0">
                <a:solidFill>
                  <a:schemeClr val="bg1"/>
                </a:solidFill>
                <a:latin typeface="Verdana" pitchFamily="34" charset="0"/>
                <a:ea typeface="Verdana" pitchFamily="34" charset="0"/>
              </a:rPr>
              <a:t>.</a:t>
            </a:r>
            <a:endParaRPr lang="en-US" altLang="en-US" sz="2000" dirty="0">
              <a:solidFill>
                <a:schemeClr val="bg1"/>
              </a:solidFill>
              <a:latin typeface="Verdana" pitchFamily="34" charset="0"/>
              <a:ea typeface="Verdana" pitchFamily="34" charset="0"/>
            </a:endParaRPr>
          </a:p>
        </p:txBody>
      </p:sp>
      <p:sp>
        <p:nvSpPr>
          <p:cNvPr id="4" name="Text Box 6"/>
          <p:cNvSpPr txBox="1">
            <a:spLocks noChangeArrowheads="1"/>
          </p:cNvSpPr>
          <p:nvPr/>
        </p:nvSpPr>
        <p:spPr bwMode="auto">
          <a:xfrm>
            <a:off x="4495800" y="1947863"/>
            <a:ext cx="4114998" cy="1016000"/>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dirty="0">
                <a:solidFill>
                  <a:schemeClr val="bg1"/>
                </a:solidFill>
                <a:latin typeface="Verdana" pitchFamily="34" charset="0"/>
                <a:ea typeface="Verdana" pitchFamily="34" charset="0"/>
              </a:rPr>
              <a:t> Mark the North line on at B (if there isn’t a North line draw one in)</a:t>
            </a:r>
            <a:endParaRPr lang="en-US" altLang="en-US" sz="2000" dirty="0">
              <a:solidFill>
                <a:schemeClr val="bg1"/>
              </a:solidFill>
              <a:latin typeface="Verdana" pitchFamily="34" charset="0"/>
              <a:ea typeface="Verdana" pitchFamily="34" charset="0"/>
            </a:endParaRPr>
          </a:p>
        </p:txBody>
      </p:sp>
      <p:sp>
        <p:nvSpPr>
          <p:cNvPr id="5" name="Text Box 7"/>
          <p:cNvSpPr txBox="1">
            <a:spLocks noChangeArrowheads="1"/>
          </p:cNvSpPr>
          <p:nvPr/>
        </p:nvSpPr>
        <p:spPr bwMode="auto">
          <a:xfrm>
            <a:off x="4489450" y="3100388"/>
            <a:ext cx="4114998" cy="707886"/>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a:solidFill>
                  <a:schemeClr val="bg1"/>
                </a:solidFill>
                <a:latin typeface="Verdana" pitchFamily="34" charset="0"/>
                <a:ea typeface="Verdana" pitchFamily="34" charset="0"/>
              </a:rPr>
              <a:t> Measure the angle clockwise from the North line to A</a:t>
            </a:r>
            <a:endParaRPr lang="en-US" altLang="en-US" sz="2000">
              <a:solidFill>
                <a:schemeClr val="bg1"/>
              </a:solidFill>
              <a:latin typeface="Verdana" pitchFamily="34" charset="0"/>
              <a:ea typeface="Verdana" pitchFamily="34" charset="0"/>
            </a:endParaRPr>
          </a:p>
        </p:txBody>
      </p:sp>
      <p:sp>
        <p:nvSpPr>
          <p:cNvPr id="6" name="Text Box 8"/>
          <p:cNvSpPr txBox="1">
            <a:spLocks noChangeArrowheads="1"/>
          </p:cNvSpPr>
          <p:nvPr/>
        </p:nvSpPr>
        <p:spPr bwMode="auto">
          <a:xfrm>
            <a:off x="4499992" y="3933056"/>
            <a:ext cx="4114998" cy="708025"/>
          </a:xfrm>
          <a:prstGeom prst="rect">
            <a:avLst/>
          </a:prstGeom>
          <a:noFill/>
          <a:ln w="9525" algn="ctr">
            <a:noFill/>
            <a:miter lim="800000"/>
            <a:headEnd/>
            <a:tailEnd/>
          </a:ln>
          <a:effectLst/>
        </p:spPr>
        <p:txBody>
          <a:bodyPr wrap="square">
            <a:spAutoFit/>
          </a:bodyPr>
          <a:lstStyle/>
          <a:p>
            <a:pPr eaLnBrk="1" hangingPunct="1">
              <a:buFontTx/>
              <a:buChar char="•"/>
            </a:pPr>
            <a:r>
              <a:rPr lang="en-GB" altLang="en-US" sz="2000" dirty="0">
                <a:solidFill>
                  <a:schemeClr val="bg1"/>
                </a:solidFill>
                <a:latin typeface="Verdana" pitchFamily="34" charset="0"/>
                <a:ea typeface="Verdana" pitchFamily="34" charset="0"/>
              </a:rPr>
              <a:t> Give the answer as a three-figure bearing</a:t>
            </a:r>
            <a:endParaRPr lang="en-US" altLang="en-US" sz="2000" dirty="0">
              <a:solidFill>
                <a:schemeClr val="bg1"/>
              </a:solidFill>
              <a:latin typeface="Verdana" pitchFamily="34" charset="0"/>
              <a:ea typeface="Verdana" pitchFamily="34" charset="0"/>
            </a:endParaRPr>
          </a:p>
        </p:txBody>
      </p:sp>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Measuring Bearings</a:t>
            </a:r>
            <a:endParaRPr lang="en-US" sz="4000" dirty="0">
              <a:latin typeface="Verdana" pitchFamily="34" charset="0"/>
              <a:ea typeface="Verdana" pitchFamily="34" charset="0"/>
            </a:endParaRPr>
          </a:p>
        </p:txBody>
      </p:sp>
      <p:sp>
        <p:nvSpPr>
          <p:cNvPr id="29" name="Rectangle 8"/>
          <p:cNvSpPr>
            <a:spLocks noChangeArrowheads="1"/>
          </p:cNvSpPr>
          <p:nvPr/>
        </p:nvSpPr>
        <p:spPr bwMode="auto">
          <a:xfrm>
            <a:off x="1774825" y="2095500"/>
            <a:ext cx="352425" cy="368300"/>
          </a:xfrm>
          <a:prstGeom prst="rect">
            <a:avLst/>
          </a:prstGeom>
          <a:noFill/>
          <a:ln w="9525">
            <a:noFill/>
            <a:miter lim="800000"/>
            <a:headEnd/>
            <a:tailEnd/>
          </a:ln>
        </p:spPr>
        <p:txBody>
          <a:bodyPr wrap="none">
            <a:spAutoFit/>
          </a:bodyPr>
          <a:lstStyle/>
          <a:p>
            <a:r>
              <a:rPr lang="en-GB" altLang="en-US">
                <a:solidFill>
                  <a:schemeClr val="bg1"/>
                </a:solidFill>
                <a:latin typeface="Verdana" pitchFamily="34" charset="0"/>
                <a:ea typeface="Verdana" pitchFamily="34" charset="0"/>
              </a:rPr>
              <a:t>A</a:t>
            </a:r>
          </a:p>
        </p:txBody>
      </p:sp>
      <p:sp>
        <p:nvSpPr>
          <p:cNvPr id="30" name="Rectangle 9"/>
          <p:cNvSpPr>
            <a:spLocks noChangeArrowheads="1"/>
          </p:cNvSpPr>
          <p:nvPr/>
        </p:nvSpPr>
        <p:spPr bwMode="auto">
          <a:xfrm>
            <a:off x="3559175" y="3417888"/>
            <a:ext cx="343364" cy="369332"/>
          </a:xfrm>
          <a:prstGeom prst="rect">
            <a:avLst/>
          </a:prstGeom>
          <a:noFill/>
          <a:ln w="9525">
            <a:noFill/>
            <a:miter lim="800000"/>
            <a:headEnd/>
            <a:tailEnd/>
          </a:ln>
        </p:spPr>
        <p:txBody>
          <a:bodyPr wrap="none">
            <a:spAutoFit/>
          </a:bodyPr>
          <a:lstStyle/>
          <a:p>
            <a:r>
              <a:rPr lang="en-GB" altLang="en-US">
                <a:solidFill>
                  <a:schemeClr val="bg1"/>
                </a:solidFill>
                <a:latin typeface="Verdana" pitchFamily="34" charset="0"/>
                <a:ea typeface="Verdana" pitchFamily="34" charset="0"/>
              </a:rPr>
              <a:t>B</a:t>
            </a:r>
          </a:p>
        </p:txBody>
      </p:sp>
      <p:cxnSp>
        <p:nvCxnSpPr>
          <p:cNvPr id="31" name="Straight Connector 11"/>
          <p:cNvCxnSpPr>
            <a:cxnSpLocks noChangeShapeType="1"/>
          </p:cNvCxnSpPr>
          <p:nvPr/>
        </p:nvCxnSpPr>
        <p:spPr bwMode="auto">
          <a:xfrm>
            <a:off x="2081213" y="2457450"/>
            <a:ext cx="1476375" cy="1238250"/>
          </a:xfrm>
          <a:prstGeom prst="line">
            <a:avLst/>
          </a:prstGeom>
          <a:noFill/>
          <a:ln w="57150" algn="ctr">
            <a:solidFill>
              <a:schemeClr val="tx1"/>
            </a:solidFill>
            <a:round/>
            <a:headEnd/>
            <a:tailEnd/>
          </a:ln>
          <a:effectLst/>
        </p:spPr>
      </p:cxnSp>
      <p:cxnSp>
        <p:nvCxnSpPr>
          <p:cNvPr id="32" name="Straight Arrow Connector 31"/>
          <p:cNvCxnSpPr>
            <a:cxnSpLocks noChangeShapeType="1"/>
          </p:cNvCxnSpPr>
          <p:nvPr/>
        </p:nvCxnSpPr>
        <p:spPr bwMode="auto">
          <a:xfrm flipH="1" flipV="1">
            <a:off x="3546475" y="2417763"/>
            <a:ext cx="1588" cy="1277937"/>
          </a:xfrm>
          <a:prstGeom prst="straightConnector1">
            <a:avLst/>
          </a:prstGeom>
          <a:noFill/>
          <a:ln w="57150" algn="ctr">
            <a:solidFill>
              <a:srgbClr val="00B0F0"/>
            </a:solidFill>
            <a:round/>
            <a:headEnd/>
            <a:tailEnd type="arrow" w="med" len="med"/>
          </a:ln>
          <a:effectLst/>
        </p:spPr>
      </p:cxnSp>
      <p:sp>
        <p:nvSpPr>
          <p:cNvPr id="33" name="Rectangle 32"/>
          <p:cNvSpPr>
            <a:spLocks noChangeArrowheads="1"/>
          </p:cNvSpPr>
          <p:nvPr/>
        </p:nvSpPr>
        <p:spPr bwMode="auto">
          <a:xfrm>
            <a:off x="3373438" y="2089150"/>
            <a:ext cx="369887" cy="368300"/>
          </a:xfrm>
          <a:prstGeom prst="rect">
            <a:avLst/>
          </a:prstGeom>
          <a:noFill/>
          <a:ln w="9525">
            <a:noFill/>
            <a:miter lim="800000"/>
            <a:headEnd/>
            <a:tailEnd/>
          </a:ln>
        </p:spPr>
        <p:txBody>
          <a:bodyPr wrap="none">
            <a:spAutoFit/>
          </a:bodyPr>
          <a:lstStyle/>
          <a:p>
            <a:r>
              <a:rPr lang="en-GB" altLang="en-US">
                <a:solidFill>
                  <a:schemeClr val="bg1"/>
                </a:solidFill>
                <a:latin typeface="Verdana" pitchFamily="34" charset="0"/>
                <a:ea typeface="Verdana" pitchFamily="34" charset="0"/>
              </a:rPr>
              <a:t>N</a:t>
            </a:r>
          </a:p>
        </p:txBody>
      </p:sp>
      <p:sp>
        <p:nvSpPr>
          <p:cNvPr id="34" name="Arc 33"/>
          <p:cNvSpPr/>
          <p:nvPr/>
        </p:nvSpPr>
        <p:spPr bwMode="auto">
          <a:xfrm>
            <a:off x="3094038" y="3163888"/>
            <a:ext cx="904875" cy="903287"/>
          </a:xfrm>
          <a:prstGeom prst="arc">
            <a:avLst>
              <a:gd name="adj1" fmla="val 16200000"/>
              <a:gd name="adj2" fmla="val 12969779"/>
            </a:avLst>
          </a:prstGeom>
          <a:noFill/>
          <a:ln w="57150" cap="flat" cmpd="sng" algn="ctr">
            <a:solidFill>
              <a:srgbClr val="00B0F0"/>
            </a:solidFill>
            <a:prstDash val="solid"/>
            <a:round/>
            <a:headEnd type="none" w="med" len="med"/>
            <a:tailEnd type="none" w="med" len="med"/>
          </a:ln>
          <a:effectLst/>
        </p:spPr>
        <p:txBody>
          <a:bodyPr/>
          <a:lstStyle/>
          <a:p>
            <a:pPr defTabSz="449263" eaLnBrk="1">
              <a:lnSpc>
                <a:spcPct val="93000"/>
              </a:lnSpc>
              <a:buClr>
                <a:srgbClr val="000000"/>
              </a:buClr>
              <a:buSzPct val="100000"/>
              <a:buFont typeface="Times New Roman" pitchFamily="16" charset="0"/>
              <a:buNone/>
              <a:defRPr/>
            </a:pPr>
            <a:endParaRPr lang="en-GB">
              <a:solidFill>
                <a:schemeClr val="bg1"/>
              </a:solidFill>
              <a:latin typeface="Verdana" pitchFamily="34" charset="0"/>
              <a:ea typeface="Verdana" pitchFamily="34" charset="0"/>
              <a:cs typeface="Arial" panose="020B0604020202020204" pitchFamily="34" charset="0"/>
            </a:endParaRPr>
          </a:p>
        </p:txBody>
      </p:sp>
      <p:sp>
        <p:nvSpPr>
          <p:cNvPr id="35" name="Rectangle 34"/>
          <p:cNvSpPr>
            <a:spLocks noChangeArrowheads="1"/>
          </p:cNvSpPr>
          <p:nvPr/>
        </p:nvSpPr>
        <p:spPr bwMode="auto">
          <a:xfrm>
            <a:off x="2127250" y="3511550"/>
            <a:ext cx="973138" cy="369888"/>
          </a:xfrm>
          <a:prstGeom prst="rect">
            <a:avLst/>
          </a:prstGeom>
          <a:noFill/>
          <a:ln w="9525">
            <a:noFill/>
            <a:miter lim="800000"/>
            <a:headEnd/>
            <a:tailEnd/>
          </a:ln>
        </p:spPr>
        <p:txBody>
          <a:bodyPr>
            <a:spAutoFit/>
          </a:bodyPr>
          <a:lstStyle/>
          <a:p>
            <a:r>
              <a:rPr lang="en-GB" altLang="en-US">
                <a:solidFill>
                  <a:schemeClr val="bg1"/>
                </a:solidFill>
                <a:latin typeface="Verdana" pitchFamily="34" charset="0"/>
                <a:ea typeface="Verdana" pitchFamily="34" charset="0"/>
              </a:rPr>
              <a:t>294°</a:t>
            </a:r>
          </a:p>
        </p:txBody>
      </p:sp>
      <p:sp>
        <p:nvSpPr>
          <p:cNvPr id="36" name="Rectangle 35"/>
          <p:cNvSpPr>
            <a:spLocks noChangeArrowheads="1"/>
          </p:cNvSpPr>
          <p:nvPr/>
        </p:nvSpPr>
        <p:spPr bwMode="auto">
          <a:xfrm>
            <a:off x="4572000" y="4797152"/>
            <a:ext cx="1209675" cy="522288"/>
          </a:xfrm>
          <a:prstGeom prst="rect">
            <a:avLst/>
          </a:prstGeom>
          <a:noFill/>
          <a:ln w="9525">
            <a:solidFill>
              <a:schemeClr val="bg1"/>
            </a:solidFill>
            <a:miter lim="800000"/>
            <a:headEnd/>
            <a:tailEnd/>
          </a:ln>
        </p:spPr>
        <p:txBody>
          <a:bodyPr>
            <a:spAutoFit/>
          </a:bodyPr>
          <a:lstStyle/>
          <a:p>
            <a:pPr algn="ctr"/>
            <a:r>
              <a:rPr lang="en-GB" altLang="en-US" sz="2800" dirty="0">
                <a:solidFill>
                  <a:schemeClr val="bg1"/>
                </a:solidFill>
                <a:latin typeface="Verdana" pitchFamily="34" charset="0"/>
                <a:ea typeface="Verdana" pitchFamily="34" charset="0"/>
              </a:rPr>
              <a:t>294°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2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3" grpId="0"/>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9048972-6666-4DB4-9450-FE0A9D94314B}"/>
              </a:ext>
            </a:extLst>
          </p:cNvPr>
          <p:cNvPicPr>
            <a:picLocks noChangeAspect="1"/>
          </p:cNvPicPr>
          <p:nvPr/>
        </p:nvPicPr>
        <p:blipFill rotWithShape="1">
          <a:blip r:embed="rId3">
            <a:extLst>
              <a:ext uri="{28A0092B-C50C-407E-A947-70E740481C1C}">
                <a14:useLocalDpi xmlns:a14="http://schemas.microsoft.com/office/drawing/2010/main" val="0"/>
              </a:ext>
            </a:extLst>
          </a:blip>
          <a:srcRect l="3516" t="28483" r="2830" b="1300"/>
          <a:stretch/>
        </p:blipFill>
        <p:spPr>
          <a:xfrm>
            <a:off x="2217825" y="2094726"/>
            <a:ext cx="5072285" cy="4255446"/>
          </a:xfrm>
          <a:prstGeom prst="rect">
            <a:avLst/>
          </a:prstGeom>
        </p:spPr>
      </p:pic>
      <p:sp>
        <p:nvSpPr>
          <p:cNvPr id="25602" name="Title 1"/>
          <p:cNvSpPr>
            <a:spLocks noGrp="1"/>
          </p:cNvSpPr>
          <p:nvPr>
            <p:ph type="title"/>
          </p:nvPr>
        </p:nvSpPr>
        <p:spPr>
          <a:xfrm>
            <a:off x="373955" y="260648"/>
            <a:ext cx="8518525" cy="1800200"/>
          </a:xfrm>
        </p:spPr>
        <p:txBody>
          <a:bodyPr>
            <a:normAutofit fontScale="90000"/>
          </a:bodyPr>
          <a:lstStyle/>
          <a:p>
            <a:pPr algn="l" eaLnBrk="1" hangingPunct="1"/>
            <a:r>
              <a:rPr lang="en-GB" altLang="en-US" sz="2400" b="1" u="sng" dirty="0">
                <a:solidFill>
                  <a:schemeClr val="bg1"/>
                </a:solidFill>
                <a:latin typeface="Verdana" pitchFamily="34" charset="0"/>
                <a:ea typeface="Verdana" pitchFamily="34" charset="0"/>
              </a:rPr>
              <a:t>Example 2: </a:t>
            </a:r>
            <a:br>
              <a:rPr lang="en-GB" altLang="en-US" sz="24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The scale bar shows you the distance of 300km on your map. </a:t>
            </a:r>
            <a:br>
              <a:rPr lang="en-GB" altLang="en-US" sz="18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How many centimetres long is the 300km bar on your map? ……………………</a:t>
            </a:r>
            <a:br>
              <a:rPr lang="en-GB" altLang="en-US" sz="18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What distance does 1cm represent on your map? …………………….</a:t>
            </a:r>
            <a:br>
              <a:rPr lang="en-GB" altLang="en-US" sz="18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How many centimetres is it on your map from Cairns to Brisbane? ……………….</a:t>
            </a:r>
            <a:br>
              <a:rPr lang="en-GB" altLang="en-US" sz="1800" dirty="0">
                <a:solidFill>
                  <a:schemeClr val="bg1"/>
                </a:solidFill>
                <a:latin typeface="Verdana" pitchFamily="34" charset="0"/>
                <a:ea typeface="Verdana" pitchFamily="34" charset="0"/>
              </a:rPr>
            </a:br>
            <a:r>
              <a:rPr lang="en-GB" altLang="en-US" sz="1800" dirty="0">
                <a:solidFill>
                  <a:schemeClr val="bg1"/>
                </a:solidFill>
                <a:latin typeface="Verdana" pitchFamily="34" charset="0"/>
                <a:ea typeface="Verdana" pitchFamily="34" charset="0"/>
              </a:rPr>
              <a:t>What is the distance from Cairns to Brisbane?  ……………………</a:t>
            </a:r>
          </a:p>
        </p:txBody>
      </p:sp>
      <p:sp>
        <p:nvSpPr>
          <p:cNvPr id="5" name="Oval 4"/>
          <p:cNvSpPr/>
          <p:nvPr/>
        </p:nvSpPr>
        <p:spPr>
          <a:xfrm>
            <a:off x="4355976" y="5229200"/>
            <a:ext cx="144016" cy="144016"/>
          </a:xfrm>
          <a:prstGeom prst="ellipse">
            <a:avLst/>
          </a:prstGeom>
          <a:solidFill>
            <a:srgbClr val="C10043"/>
          </a:solidFill>
          <a:ln>
            <a:solidFill>
              <a:srgbClr val="C10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p:nvPr/>
        </p:nvCxnSpPr>
        <p:spPr>
          <a:xfrm>
            <a:off x="2771800" y="2780928"/>
            <a:ext cx="1584176" cy="2448272"/>
          </a:xfrm>
          <a:prstGeom prst="line">
            <a:avLst/>
          </a:prstGeom>
        </p:spPr>
        <p:style>
          <a:lnRef idx="3">
            <a:schemeClr val="accent2"/>
          </a:lnRef>
          <a:fillRef idx="0">
            <a:schemeClr val="accent2"/>
          </a:fillRef>
          <a:effectRef idx="2">
            <a:schemeClr val="accent2"/>
          </a:effectRef>
          <a:fontRef idx="minor">
            <a:schemeClr val="tx1"/>
          </a:fontRef>
        </p:style>
      </p:cxnSp>
      <p:sp>
        <p:nvSpPr>
          <p:cNvPr id="6" name="Oval 5"/>
          <p:cNvSpPr/>
          <p:nvPr/>
        </p:nvSpPr>
        <p:spPr>
          <a:xfrm>
            <a:off x="2699792" y="2708920"/>
            <a:ext cx="144016" cy="144016"/>
          </a:xfrm>
          <a:prstGeom prst="ellipse">
            <a:avLst/>
          </a:prstGeom>
          <a:solidFill>
            <a:srgbClr val="C10043"/>
          </a:solidFill>
          <a:ln>
            <a:solidFill>
              <a:srgbClr val="C10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3" name="Straight Arrow Connector 22"/>
          <p:cNvCxnSpPr/>
          <p:nvPr/>
        </p:nvCxnSpPr>
        <p:spPr>
          <a:xfrm rot="5400000" flipH="1" flipV="1">
            <a:off x="6555581" y="3101603"/>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a:spLocks noChangeArrowheads="1"/>
          </p:cNvSpPr>
          <p:nvPr/>
        </p:nvSpPr>
        <p:spPr bwMode="auto">
          <a:xfrm>
            <a:off x="6431756" y="2423741"/>
            <a:ext cx="928688" cy="369887"/>
          </a:xfrm>
          <a:prstGeom prst="rect">
            <a:avLst/>
          </a:prstGeom>
          <a:noFill/>
          <a:ln w="9525">
            <a:noFill/>
            <a:miter lim="800000"/>
            <a:headEnd/>
            <a:tailEnd/>
          </a:ln>
        </p:spPr>
        <p:txBody>
          <a:bodyPr>
            <a:spAutoFit/>
          </a:bodyPr>
          <a:lstStyle/>
          <a:p>
            <a:r>
              <a:rPr lang="en-GB" altLang="en-US" b="1" dirty="0">
                <a:latin typeface="Verdana" pitchFamily="34" charset="0"/>
                <a:ea typeface="Verdana" pitchFamily="34" charset="0"/>
              </a:rPr>
              <a:t>North</a:t>
            </a:r>
          </a:p>
        </p:txBody>
      </p:sp>
      <p:sp>
        <p:nvSpPr>
          <p:cNvPr id="16" name="TextBox 15"/>
          <p:cNvSpPr txBox="1"/>
          <p:nvPr/>
        </p:nvSpPr>
        <p:spPr>
          <a:xfrm>
            <a:off x="2208188" y="2421782"/>
            <a:ext cx="1359594" cy="307777"/>
          </a:xfrm>
          <a:prstGeom prst="rect">
            <a:avLst/>
          </a:prstGeom>
          <a:noFill/>
        </p:spPr>
        <p:txBody>
          <a:bodyPr wrap="square">
            <a:spAutoFit/>
          </a:bodyPr>
          <a:lstStyle/>
          <a:p>
            <a:pPr fontAlgn="auto">
              <a:spcBef>
                <a:spcPts val="0"/>
              </a:spcBef>
              <a:spcAft>
                <a:spcPts val="0"/>
              </a:spcAft>
              <a:defRPr/>
            </a:pPr>
            <a:r>
              <a:rPr lang="en-GB" sz="1400" b="1" dirty="0">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Cairns</a:t>
            </a:r>
          </a:p>
        </p:txBody>
      </p:sp>
      <p:sp>
        <p:nvSpPr>
          <p:cNvPr id="15" name="TextBox 14"/>
          <p:cNvSpPr txBox="1"/>
          <p:nvPr/>
        </p:nvSpPr>
        <p:spPr>
          <a:xfrm>
            <a:off x="3203848" y="5229200"/>
            <a:ext cx="1071563" cy="307975"/>
          </a:xfrm>
          <a:prstGeom prst="rect">
            <a:avLst/>
          </a:prstGeom>
          <a:noFill/>
        </p:spPr>
        <p:txBody>
          <a:bodyPr>
            <a:spAutoFit/>
          </a:bodyPr>
          <a:lstStyle/>
          <a:p>
            <a:pPr fontAlgn="auto">
              <a:spcBef>
                <a:spcPts val="0"/>
              </a:spcBef>
              <a:spcAft>
                <a:spcPts val="0"/>
              </a:spcAft>
              <a:defRPr/>
            </a:pPr>
            <a:r>
              <a:rPr lang="en-GB" sz="1400" b="1" dirty="0">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Brisbane</a:t>
            </a:r>
          </a:p>
        </p:txBody>
      </p:sp>
      <p:sp>
        <p:nvSpPr>
          <p:cNvPr id="18" name="TextBox 17"/>
          <p:cNvSpPr txBox="1">
            <a:spLocks noChangeArrowheads="1"/>
          </p:cNvSpPr>
          <p:nvPr/>
        </p:nvSpPr>
        <p:spPr bwMode="auto">
          <a:xfrm>
            <a:off x="6660232" y="836712"/>
            <a:ext cx="1568450" cy="338554"/>
          </a:xfrm>
          <a:prstGeom prst="rect">
            <a:avLst/>
          </a:prstGeom>
          <a:noFill/>
          <a:ln w="9525">
            <a:noFill/>
            <a:miter lim="800000"/>
            <a:headEnd/>
            <a:tailEnd/>
          </a:ln>
        </p:spPr>
        <p:txBody>
          <a:bodyPr>
            <a:spAutoFit/>
          </a:bodyPr>
          <a:lstStyle/>
          <a:p>
            <a:r>
              <a:rPr lang="en-GB" altLang="en-US" sz="1600" b="1" dirty="0">
                <a:solidFill>
                  <a:schemeClr val="bg1"/>
                </a:solidFill>
                <a:latin typeface="Verdana" pitchFamily="34" charset="0"/>
                <a:ea typeface="Verdana" pitchFamily="34" charset="0"/>
              </a:rPr>
              <a:t>2cm</a:t>
            </a:r>
          </a:p>
        </p:txBody>
      </p:sp>
      <p:sp>
        <p:nvSpPr>
          <p:cNvPr id="19" name="TextBox 18"/>
          <p:cNvSpPr txBox="1">
            <a:spLocks noChangeArrowheads="1"/>
          </p:cNvSpPr>
          <p:nvPr/>
        </p:nvSpPr>
        <p:spPr bwMode="auto">
          <a:xfrm>
            <a:off x="7380312" y="1340768"/>
            <a:ext cx="1080120" cy="338554"/>
          </a:xfrm>
          <a:prstGeom prst="rect">
            <a:avLst/>
          </a:prstGeom>
          <a:noFill/>
          <a:ln w="9525">
            <a:noFill/>
            <a:miter lim="800000"/>
            <a:headEnd/>
            <a:tailEnd/>
          </a:ln>
        </p:spPr>
        <p:txBody>
          <a:bodyPr wrap="square">
            <a:spAutoFit/>
          </a:bodyPr>
          <a:lstStyle/>
          <a:p>
            <a:r>
              <a:rPr lang="en-GB" altLang="en-US" sz="1600" b="1" dirty="0">
                <a:solidFill>
                  <a:schemeClr val="bg1"/>
                </a:solidFill>
                <a:latin typeface="Verdana" pitchFamily="34" charset="0"/>
                <a:ea typeface="Verdana" pitchFamily="34" charset="0"/>
              </a:rPr>
              <a:t>~9.3cm</a:t>
            </a:r>
          </a:p>
        </p:txBody>
      </p:sp>
      <p:cxnSp>
        <p:nvCxnSpPr>
          <p:cNvPr id="25" name="Straight Connector 24"/>
          <p:cNvCxnSpPr/>
          <p:nvPr/>
        </p:nvCxnSpPr>
        <p:spPr>
          <a:xfrm>
            <a:off x="6228184" y="5517232"/>
            <a:ext cx="720000" cy="0"/>
          </a:xfrm>
          <a:prstGeom prst="line">
            <a:avLst/>
          </a:prstGeom>
          <a:ln w="25400" cap="rnd">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8184" y="5229200"/>
            <a:ext cx="1071563" cy="276999"/>
          </a:xfrm>
          <a:prstGeom prst="rect">
            <a:avLst/>
          </a:prstGeom>
          <a:noFill/>
        </p:spPr>
        <p:txBody>
          <a:bodyPr>
            <a:spAutoFit/>
          </a:bodyPr>
          <a:lstStyle/>
          <a:p>
            <a:pPr fontAlgn="auto">
              <a:spcBef>
                <a:spcPts val="0"/>
              </a:spcBef>
              <a:spcAft>
                <a:spcPts val="0"/>
              </a:spcAft>
              <a:defRPr/>
            </a:pPr>
            <a:r>
              <a:rPr lang="en-GB" sz="1200" b="1" dirty="0">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300km</a:t>
            </a:r>
          </a:p>
        </p:txBody>
      </p:sp>
      <p:grpSp>
        <p:nvGrpSpPr>
          <p:cNvPr id="32" name="Group 31"/>
          <p:cNvGrpSpPr/>
          <p:nvPr/>
        </p:nvGrpSpPr>
        <p:grpSpPr>
          <a:xfrm>
            <a:off x="6228184" y="5661248"/>
            <a:ext cx="1143571" cy="276999"/>
            <a:chOff x="6228184" y="5661248"/>
            <a:chExt cx="1143571" cy="276999"/>
          </a:xfrm>
        </p:grpSpPr>
        <p:cxnSp>
          <p:nvCxnSpPr>
            <p:cNvPr id="29" name="Straight Connector 28"/>
            <p:cNvCxnSpPr/>
            <p:nvPr/>
          </p:nvCxnSpPr>
          <p:spPr>
            <a:xfrm>
              <a:off x="6228184" y="5661248"/>
              <a:ext cx="720000" cy="0"/>
            </a:xfrm>
            <a:prstGeom prst="line">
              <a:avLst/>
            </a:prstGeom>
            <a:ln w="25400" cap="rnd">
              <a:solidFill>
                <a:srgbClr val="C1004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00192" y="5661248"/>
              <a:ext cx="1071563" cy="276999"/>
            </a:xfrm>
            <a:prstGeom prst="rect">
              <a:avLst/>
            </a:prstGeom>
            <a:noFill/>
          </p:spPr>
          <p:txBody>
            <a:bodyPr>
              <a:spAutoFit/>
            </a:bodyPr>
            <a:lstStyle/>
            <a:p>
              <a:pPr fontAlgn="auto">
                <a:spcBef>
                  <a:spcPts val="0"/>
                </a:spcBef>
                <a:spcAft>
                  <a:spcPts val="0"/>
                </a:spcAft>
                <a:defRPr/>
              </a:pPr>
              <a:r>
                <a:rPr lang="en-GB" sz="1200" b="1" dirty="0">
                  <a:solidFill>
                    <a:srgbClr val="C10043"/>
                  </a:solidFill>
                  <a:effectLst>
                    <a:outerShdw blurRad="38100" dist="38100" dir="2700000" algn="tl">
                      <a:srgbClr val="000000">
                        <a:alpha val="43137"/>
                      </a:srgbClr>
                    </a:outerShdw>
                  </a:effectLst>
                  <a:latin typeface="Verdana" pitchFamily="34" charset="0"/>
                  <a:ea typeface="Verdana" pitchFamily="34" charset="0"/>
                  <a:cs typeface="Arial" panose="020B0604020202020204" pitchFamily="34" charset="0"/>
                </a:rPr>
                <a:t>2cm</a:t>
              </a:r>
            </a:p>
          </p:txBody>
        </p:sp>
      </p:grpSp>
      <p:sp>
        <p:nvSpPr>
          <p:cNvPr id="31" name="TextBox 30"/>
          <p:cNvSpPr txBox="1">
            <a:spLocks noChangeArrowheads="1"/>
          </p:cNvSpPr>
          <p:nvPr/>
        </p:nvSpPr>
        <p:spPr bwMode="auto">
          <a:xfrm>
            <a:off x="5796136" y="1124744"/>
            <a:ext cx="2520280" cy="338554"/>
          </a:xfrm>
          <a:prstGeom prst="rect">
            <a:avLst/>
          </a:prstGeom>
          <a:noFill/>
          <a:ln w="9525">
            <a:noFill/>
            <a:miter lim="800000"/>
            <a:headEnd/>
            <a:tailEnd/>
          </a:ln>
        </p:spPr>
        <p:txBody>
          <a:bodyPr wrap="square">
            <a:spAutoFit/>
          </a:bodyPr>
          <a:lstStyle/>
          <a:p>
            <a:r>
              <a:rPr lang="en-GB" altLang="en-US" sz="1600" b="1" dirty="0">
                <a:solidFill>
                  <a:schemeClr val="bg1"/>
                </a:solidFill>
                <a:latin typeface="Verdana" pitchFamily="34" charset="0"/>
                <a:ea typeface="Verdana" pitchFamily="34" charset="0"/>
              </a:rPr>
              <a:t>300 </a:t>
            </a:r>
            <a:r>
              <a:rPr lang="en-GB" sz="1600" dirty="0">
                <a:solidFill>
                  <a:schemeClr val="bg1"/>
                </a:solidFill>
                <a:latin typeface="Verdana" pitchFamily="34" charset="0"/>
                <a:ea typeface="Verdana" pitchFamily="34" charset="0"/>
              </a:rPr>
              <a:t>÷</a:t>
            </a:r>
            <a:r>
              <a:rPr lang="en-GB" altLang="en-US" sz="1600" b="1" dirty="0">
                <a:solidFill>
                  <a:schemeClr val="bg1"/>
                </a:solidFill>
                <a:latin typeface="Verdana" pitchFamily="34" charset="0"/>
                <a:ea typeface="Verdana" pitchFamily="34" charset="0"/>
              </a:rPr>
              <a:t> 2 = 150km</a:t>
            </a:r>
          </a:p>
        </p:txBody>
      </p:sp>
      <p:sp>
        <p:nvSpPr>
          <p:cNvPr id="33" name="TextBox 32"/>
          <p:cNvSpPr txBox="1">
            <a:spLocks noChangeArrowheads="1"/>
          </p:cNvSpPr>
          <p:nvPr/>
        </p:nvSpPr>
        <p:spPr bwMode="auto">
          <a:xfrm>
            <a:off x="5292080" y="1628800"/>
            <a:ext cx="2736304" cy="338554"/>
          </a:xfrm>
          <a:prstGeom prst="rect">
            <a:avLst/>
          </a:prstGeom>
          <a:noFill/>
          <a:ln w="9525">
            <a:noFill/>
            <a:miter lim="800000"/>
            <a:headEnd/>
            <a:tailEnd/>
          </a:ln>
        </p:spPr>
        <p:txBody>
          <a:bodyPr wrap="square">
            <a:spAutoFit/>
          </a:bodyPr>
          <a:lstStyle/>
          <a:p>
            <a:r>
              <a:rPr lang="en-GB" altLang="en-US" sz="1600" b="1" dirty="0">
                <a:solidFill>
                  <a:schemeClr val="bg1"/>
                </a:solidFill>
                <a:latin typeface="Verdana" pitchFamily="34" charset="0"/>
                <a:ea typeface="Verdana" pitchFamily="34" charset="0"/>
              </a:rPr>
              <a:t>9.3 x 150 = 1395km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Your Task:</a:t>
            </a:r>
            <a:endParaRPr lang="en-US" sz="4000" dirty="0">
              <a:latin typeface="Verdana" pitchFamily="34" charset="0"/>
              <a:ea typeface="Verdana" pitchFamily="34" charset="0"/>
            </a:endParaRPr>
          </a:p>
        </p:txBody>
      </p:sp>
      <p:sp>
        <p:nvSpPr>
          <p:cNvPr id="16" name="Rectangle 15"/>
          <p:cNvSpPr/>
          <p:nvPr/>
        </p:nvSpPr>
        <p:spPr>
          <a:xfrm>
            <a:off x="179512" y="836712"/>
            <a:ext cx="3096344" cy="5078313"/>
          </a:xfrm>
          <a:prstGeom prst="rect">
            <a:avLst/>
          </a:prstGeom>
        </p:spPr>
        <p:txBody>
          <a:bodyPr wrap="square">
            <a:spAutoFit/>
          </a:bodyPr>
          <a:lstStyle/>
          <a:p>
            <a:pPr lvl="0">
              <a:spcBef>
                <a:spcPct val="0"/>
              </a:spcBef>
              <a:defRPr/>
            </a:pPr>
            <a:r>
              <a:rPr lang="en-GB" dirty="0">
                <a:solidFill>
                  <a:schemeClr val="bg1"/>
                </a:solidFill>
                <a:latin typeface="Verdana" pitchFamily="34" charset="0"/>
                <a:ea typeface="Verdana" pitchFamily="34" charset="0"/>
              </a:rPr>
              <a:t>You are the navigator on the voyage. The scientists have told you a number of key sites where they want to collect data and have marked them on the map. </a:t>
            </a:r>
          </a:p>
          <a:p>
            <a:pPr lvl="0">
              <a:spcBef>
                <a:spcPct val="0"/>
              </a:spcBef>
              <a:defRPr/>
            </a:pPr>
            <a:endParaRPr lang="en-GB"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Calculate the bearings and distances that you will have travel on at each point in voyage so you can tell the captain where to sail. The voyage will set sail from Cairns and finish in Brisbane. </a:t>
            </a: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shipwrecked!</a:t>
            </a:r>
          </a:p>
        </p:txBody>
      </p:sp>
      <p:sp>
        <p:nvSpPr>
          <p:cNvPr id="6" name="Rectangle 5"/>
          <p:cNvSpPr/>
          <p:nvPr/>
        </p:nvSpPr>
        <p:spPr>
          <a:xfrm>
            <a:off x="3851920" y="116632"/>
            <a:ext cx="5292080"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Work in pairs, with one of you finding the bearing and one of you finding the distance. Swap over after Site 7.</a:t>
            </a:r>
          </a:p>
        </p:txBody>
      </p:sp>
      <p:pic>
        <p:nvPicPr>
          <p:cNvPr id="3" name="Picture 2">
            <a:extLst>
              <a:ext uri="{FF2B5EF4-FFF2-40B4-BE49-F238E27FC236}">
                <a16:creationId xmlns:a16="http://schemas.microsoft.com/office/drawing/2014/main" id="{17AFB11F-59AB-4290-B777-2DB1092B0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209" y="889843"/>
            <a:ext cx="4905469" cy="50783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1CF3E-67CE-4393-95B0-6EE50B64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24" y="900500"/>
            <a:ext cx="5085613" cy="5264804"/>
          </a:xfrm>
          <a:prstGeom prst="rect">
            <a:avLst/>
          </a:prstGeom>
        </p:spPr>
      </p:pic>
      <p:pic>
        <p:nvPicPr>
          <p:cNvPr id="28" name="Picture 2">
            <a:extLst>
              <a:ext uri="{FF2B5EF4-FFF2-40B4-BE49-F238E27FC236}">
                <a16:creationId xmlns:a16="http://schemas.microsoft.com/office/drawing/2014/main" id="{8B171F8F-C206-4495-AD43-C25058BE211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104580" y="1472213"/>
            <a:ext cx="2948112" cy="28997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Your Task:</a:t>
            </a:r>
            <a:endParaRPr lang="en-US" sz="4000" dirty="0">
              <a:latin typeface="Verdana" pitchFamily="34" charset="0"/>
              <a:ea typeface="Verdana" pitchFamily="34" charset="0"/>
            </a:endParaRPr>
          </a:p>
        </p:txBody>
      </p:sp>
      <p:sp>
        <p:nvSpPr>
          <p:cNvPr id="16" name="Rectangle 15"/>
          <p:cNvSpPr/>
          <p:nvPr/>
        </p:nvSpPr>
        <p:spPr>
          <a:xfrm>
            <a:off x="163764" y="1380832"/>
            <a:ext cx="3096344" cy="3416320"/>
          </a:xfrm>
          <a:prstGeom prst="rect">
            <a:avLst/>
          </a:prstGeom>
        </p:spPr>
        <p:txBody>
          <a:bodyPr wrap="square">
            <a:spAutoFit/>
          </a:bodyPr>
          <a:lstStyle/>
          <a:p>
            <a:pPr lvl="0">
              <a:spcBef>
                <a:spcPct val="0"/>
              </a:spcBef>
              <a:defRPr/>
            </a:pPr>
            <a:r>
              <a:rPr lang="en-GB" b="1" dirty="0">
                <a:solidFill>
                  <a:schemeClr val="bg1"/>
                </a:solidFill>
                <a:latin typeface="Verdana" pitchFamily="34" charset="0"/>
                <a:ea typeface="Verdana" pitchFamily="34" charset="0"/>
              </a:rPr>
              <a:t>Calculate the bearings and distances that you will have travel on at each point in voyage so you can tell the captain where to sail. The voyage will set sail from Cairns and finish in Brisbane.</a:t>
            </a:r>
          </a:p>
          <a:p>
            <a:pPr lvl="0">
              <a:spcBef>
                <a:spcPct val="0"/>
              </a:spcBef>
              <a:defRPr/>
            </a:pPr>
            <a:endParaRPr lang="en-GB" b="1"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Step 1.</a:t>
            </a:r>
          </a:p>
          <a:p>
            <a:pPr lvl="0">
              <a:spcBef>
                <a:spcPct val="0"/>
              </a:spcBef>
              <a:defRPr/>
            </a:pPr>
            <a:r>
              <a:rPr lang="en-GB" b="1" dirty="0">
                <a:solidFill>
                  <a:schemeClr val="bg1"/>
                </a:solidFill>
                <a:latin typeface="Verdana" pitchFamily="34" charset="0"/>
                <a:ea typeface="Verdana" pitchFamily="34" charset="0"/>
              </a:rPr>
              <a:t>Measure the bearing. </a:t>
            </a: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shipwrecked!</a:t>
            </a:r>
          </a:p>
        </p:txBody>
      </p:sp>
      <p:cxnSp>
        <p:nvCxnSpPr>
          <p:cNvPr id="24" name="Straight Connector 23"/>
          <p:cNvCxnSpPr>
            <a:cxnSpLocks/>
          </p:cNvCxnSpPr>
          <p:nvPr/>
        </p:nvCxnSpPr>
        <p:spPr>
          <a:xfrm>
            <a:off x="4578637" y="2955564"/>
            <a:ext cx="1937579" cy="98548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a:cxnSpLocks/>
          </p:cNvCxnSpPr>
          <p:nvPr/>
        </p:nvCxnSpPr>
        <p:spPr>
          <a:xfrm flipV="1">
            <a:off x="4580225" y="1859202"/>
            <a:ext cx="0" cy="10963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9" name="TextBox 38"/>
          <p:cNvSpPr txBox="1"/>
          <p:nvPr/>
        </p:nvSpPr>
        <p:spPr>
          <a:xfrm>
            <a:off x="163764" y="5003884"/>
            <a:ext cx="3312368" cy="369332"/>
          </a:xfrm>
          <a:prstGeom prst="rect">
            <a:avLst/>
          </a:prstGeom>
          <a:noFill/>
        </p:spPr>
        <p:txBody>
          <a:bodyPr wrap="square" rtlCol="0">
            <a:spAutoFit/>
          </a:bodyPr>
          <a:lstStyle/>
          <a:p>
            <a:r>
              <a:rPr lang="en-GB" b="1" dirty="0">
                <a:solidFill>
                  <a:schemeClr val="bg1"/>
                </a:solidFill>
                <a:latin typeface="Verdana" pitchFamily="34" charset="0"/>
                <a:ea typeface="Verdana" pitchFamily="34" charset="0"/>
              </a:rPr>
              <a:t>Cairns to Site 1. = 118</a:t>
            </a:r>
            <a:r>
              <a:rPr lang="en-GB" b="1" baseline="30000" dirty="0">
                <a:solidFill>
                  <a:schemeClr val="bg1"/>
                </a:solidFill>
                <a:latin typeface="Verdana" pitchFamily="34" charset="0"/>
                <a:ea typeface="Verdana" pitchFamily="34" charset="0"/>
              </a:rPr>
              <a:t>o</a:t>
            </a:r>
          </a:p>
        </p:txBody>
      </p:sp>
      <p:sp>
        <p:nvSpPr>
          <p:cNvPr id="13" name="Rectangle 12"/>
          <p:cNvSpPr/>
          <p:nvPr/>
        </p:nvSpPr>
        <p:spPr>
          <a:xfrm>
            <a:off x="3851920" y="116632"/>
            <a:ext cx="5292080"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Work in pairs, with one of you finding the bearing and one of you finding the distance. Swap over after Site 7.</a:t>
            </a:r>
          </a:p>
        </p:txBody>
      </p:sp>
      <p:grpSp>
        <p:nvGrpSpPr>
          <p:cNvPr id="20" name="Group 6"/>
          <p:cNvGrpSpPr>
            <a:grpSpLocks/>
          </p:cNvGrpSpPr>
          <p:nvPr/>
        </p:nvGrpSpPr>
        <p:grpSpPr bwMode="auto">
          <a:xfrm>
            <a:off x="2928937" y="1295003"/>
            <a:ext cx="3286125" cy="3286125"/>
            <a:chOff x="1604046" y="1594978"/>
            <a:chExt cx="3286148" cy="3286148"/>
          </a:xfrm>
        </p:grpSpPr>
        <p:cxnSp>
          <p:nvCxnSpPr>
            <p:cNvPr id="22" name="Straight Arrow Connector 21"/>
            <p:cNvCxnSpPr/>
            <p:nvPr/>
          </p:nvCxnSpPr>
          <p:spPr>
            <a:xfrm rot="5400000" flipH="1" flipV="1">
              <a:off x="2755279" y="2674158"/>
              <a:ext cx="1000132" cy="3175"/>
            </a:xfrm>
            <a:prstGeom prst="straightConnector1">
              <a:avLst/>
            </a:prstGeom>
            <a:solidFill>
              <a:srgbClr val="000000">
                <a:alpha val="0"/>
              </a:srgbClr>
            </a:solidFill>
            <a:ln>
              <a:tailEnd type="arrow"/>
            </a:ln>
          </p:spPr>
          <p:style>
            <a:lnRef idx="3">
              <a:schemeClr val="dk1"/>
            </a:lnRef>
            <a:fillRef idx="0">
              <a:schemeClr val="dk1"/>
            </a:fillRef>
            <a:effectRef idx="2">
              <a:schemeClr val="dk1"/>
            </a:effectRef>
            <a:fontRef idx="minor">
              <a:schemeClr val="tx1"/>
            </a:fontRef>
          </p:style>
        </p:cxnSp>
        <p:sp>
          <p:nvSpPr>
            <p:cNvPr id="21" name="Oval 20"/>
            <p:cNvSpPr/>
            <p:nvPr/>
          </p:nvSpPr>
          <p:spPr>
            <a:xfrm>
              <a:off x="1604046" y="1594978"/>
              <a:ext cx="3286148" cy="3286148"/>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6900000">
                                      <p:cBhvr>
                                        <p:cTn id="24" dur="2000" fill="hold"/>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animEffect transition="in" filter="fade">
                                      <p:cBhvr>
                                        <p:cTn id="29" dur="20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527643-94F0-4E0B-9CF6-4602C76F3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24" y="900500"/>
            <a:ext cx="5085613" cy="5264804"/>
          </a:xfrm>
          <a:prstGeom prst="rect">
            <a:avLst/>
          </a:prstGeom>
        </p:spPr>
      </p:pic>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Your Task:</a:t>
            </a:r>
            <a:endParaRPr lang="en-US" sz="4000" dirty="0">
              <a:latin typeface="Verdana" pitchFamily="34" charset="0"/>
              <a:ea typeface="Verdana" pitchFamily="34" charset="0"/>
            </a:endParaRPr>
          </a:p>
        </p:txBody>
      </p:sp>
      <p:sp>
        <p:nvSpPr>
          <p:cNvPr id="16" name="Rectangle 15"/>
          <p:cNvSpPr/>
          <p:nvPr/>
        </p:nvSpPr>
        <p:spPr>
          <a:xfrm>
            <a:off x="251520" y="980728"/>
            <a:ext cx="3096344" cy="3693319"/>
          </a:xfrm>
          <a:prstGeom prst="rect">
            <a:avLst/>
          </a:prstGeom>
        </p:spPr>
        <p:txBody>
          <a:bodyPr wrap="square">
            <a:spAutoFit/>
          </a:bodyPr>
          <a:lstStyle/>
          <a:p>
            <a:pPr lvl="0">
              <a:spcBef>
                <a:spcPct val="0"/>
              </a:spcBef>
              <a:defRPr/>
            </a:pPr>
            <a:r>
              <a:rPr lang="en-GB" b="1" dirty="0">
                <a:solidFill>
                  <a:schemeClr val="bg1"/>
                </a:solidFill>
                <a:latin typeface="Verdana" pitchFamily="34" charset="0"/>
                <a:ea typeface="Verdana" pitchFamily="34" charset="0"/>
              </a:rPr>
              <a:t>Calculate the bearings and distances that you will have travel on at each point in voyage so you can tell the captain where to sail. The voyage will set sail from Cairns and finish in Brisbane.</a:t>
            </a:r>
          </a:p>
          <a:p>
            <a:pPr lvl="0">
              <a:spcBef>
                <a:spcPct val="0"/>
              </a:spcBef>
              <a:defRPr/>
            </a:pPr>
            <a:endParaRPr lang="en-GB" b="1"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Step 2.</a:t>
            </a:r>
          </a:p>
          <a:p>
            <a:pPr lvl="0">
              <a:spcBef>
                <a:spcPct val="0"/>
              </a:spcBef>
              <a:defRPr/>
            </a:pPr>
            <a:r>
              <a:rPr lang="en-GB" b="1" dirty="0">
                <a:solidFill>
                  <a:schemeClr val="bg1"/>
                </a:solidFill>
                <a:latin typeface="Verdana" pitchFamily="34" charset="0"/>
                <a:ea typeface="Verdana" pitchFamily="34" charset="0"/>
              </a:rPr>
              <a:t>Measure and calculate the distance. </a:t>
            </a: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lost at sea!</a:t>
            </a:r>
          </a:p>
        </p:txBody>
      </p:sp>
      <p:sp>
        <p:nvSpPr>
          <p:cNvPr id="39" name="TextBox 38"/>
          <p:cNvSpPr txBox="1"/>
          <p:nvPr/>
        </p:nvSpPr>
        <p:spPr>
          <a:xfrm>
            <a:off x="7236296" y="1700808"/>
            <a:ext cx="1692696" cy="646331"/>
          </a:xfrm>
          <a:prstGeom prst="rect">
            <a:avLst/>
          </a:prstGeom>
          <a:noFill/>
        </p:spPr>
        <p:txBody>
          <a:bodyPr wrap="square" rtlCol="0">
            <a:spAutoFit/>
          </a:bodyPr>
          <a:lstStyle/>
          <a:p>
            <a:r>
              <a:rPr lang="en-GB" b="1" dirty="0"/>
              <a:t>300km = 2cm on your maps</a:t>
            </a:r>
            <a:endParaRPr lang="en-GB" b="1" baseline="30000" dirty="0"/>
          </a:p>
        </p:txBody>
      </p:sp>
      <p:sp>
        <p:nvSpPr>
          <p:cNvPr id="18" name="TextBox 17"/>
          <p:cNvSpPr txBox="1"/>
          <p:nvPr/>
        </p:nvSpPr>
        <p:spPr>
          <a:xfrm>
            <a:off x="4067944" y="3717032"/>
            <a:ext cx="2160240" cy="923330"/>
          </a:xfrm>
          <a:prstGeom prst="rect">
            <a:avLst/>
          </a:prstGeom>
          <a:noFill/>
        </p:spPr>
        <p:txBody>
          <a:bodyPr wrap="square" rtlCol="0">
            <a:spAutoFit/>
          </a:bodyPr>
          <a:lstStyle/>
          <a:p>
            <a:r>
              <a:rPr lang="en-GB" b="1" dirty="0"/>
              <a:t>Cairns to Site 1.</a:t>
            </a:r>
            <a:br>
              <a:rPr lang="en-GB" b="1" dirty="0"/>
            </a:br>
            <a:r>
              <a:rPr lang="en-GB" b="1" dirty="0"/>
              <a:t>7.5cm </a:t>
            </a:r>
          </a:p>
          <a:p>
            <a:r>
              <a:rPr lang="en-GB" b="1" dirty="0"/>
              <a:t>7.5 x 150 =  1125km</a:t>
            </a:r>
            <a:endParaRPr lang="en-GB" b="1" baseline="30000" dirty="0"/>
          </a:p>
        </p:txBody>
      </p:sp>
      <p:sp>
        <p:nvSpPr>
          <p:cNvPr id="19" name="TextBox 18"/>
          <p:cNvSpPr txBox="1"/>
          <p:nvPr/>
        </p:nvSpPr>
        <p:spPr>
          <a:xfrm>
            <a:off x="539552" y="4797152"/>
            <a:ext cx="1692696" cy="646331"/>
          </a:xfrm>
          <a:prstGeom prst="rect">
            <a:avLst/>
          </a:prstGeom>
          <a:noFill/>
        </p:spPr>
        <p:txBody>
          <a:bodyPr wrap="square" rtlCol="0">
            <a:spAutoFit/>
          </a:bodyPr>
          <a:lstStyle/>
          <a:p>
            <a:r>
              <a:rPr lang="en-GB" b="1" dirty="0">
                <a:solidFill>
                  <a:schemeClr val="bg1"/>
                </a:solidFill>
              </a:rPr>
              <a:t>300km = 2cm</a:t>
            </a:r>
          </a:p>
          <a:p>
            <a:r>
              <a:rPr lang="en-GB" b="1" dirty="0">
                <a:solidFill>
                  <a:schemeClr val="bg1"/>
                </a:solidFill>
              </a:rPr>
              <a:t>___km = 1cm</a:t>
            </a:r>
          </a:p>
        </p:txBody>
      </p:sp>
      <p:sp>
        <p:nvSpPr>
          <p:cNvPr id="9" name="Rectangle 8"/>
          <p:cNvSpPr/>
          <p:nvPr/>
        </p:nvSpPr>
        <p:spPr>
          <a:xfrm>
            <a:off x="3851920" y="116632"/>
            <a:ext cx="5292080"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Work in pairs, with one of you finding the bearing and one of you finding the distance. Swap over after Site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20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20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2000"/>
                                        <p:tgtEl>
                                          <p:spTgt spid="1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fade">
                                      <p:cBhvr>
                                        <p:cTn id="25"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18" grpId="0" build="allAtOnce"/>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744C9A-05A1-4D21-A2EF-4C46DF858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24" y="900500"/>
            <a:ext cx="5085613" cy="5264804"/>
          </a:xfrm>
          <a:prstGeom prst="rect">
            <a:avLst/>
          </a:prstGeom>
        </p:spPr>
      </p:pic>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Your Task:</a:t>
            </a:r>
            <a:endParaRPr lang="en-US" sz="4000" dirty="0">
              <a:latin typeface="Verdana" pitchFamily="34" charset="0"/>
              <a:ea typeface="Verdana" pitchFamily="34" charset="0"/>
            </a:endParaRPr>
          </a:p>
        </p:txBody>
      </p:sp>
      <p:sp>
        <p:nvSpPr>
          <p:cNvPr id="16" name="Rectangle 15"/>
          <p:cNvSpPr/>
          <p:nvPr/>
        </p:nvSpPr>
        <p:spPr>
          <a:xfrm>
            <a:off x="251520" y="980728"/>
            <a:ext cx="3096344" cy="3693319"/>
          </a:xfrm>
          <a:prstGeom prst="rect">
            <a:avLst/>
          </a:prstGeom>
        </p:spPr>
        <p:txBody>
          <a:bodyPr wrap="square">
            <a:spAutoFit/>
          </a:bodyPr>
          <a:lstStyle/>
          <a:p>
            <a:pPr lvl="0">
              <a:spcBef>
                <a:spcPct val="0"/>
              </a:spcBef>
              <a:defRPr/>
            </a:pPr>
            <a:r>
              <a:rPr lang="en-GB" b="1" dirty="0">
                <a:solidFill>
                  <a:schemeClr val="bg1"/>
                </a:solidFill>
                <a:latin typeface="Verdana" pitchFamily="34" charset="0"/>
                <a:ea typeface="Verdana" pitchFamily="34" charset="0"/>
              </a:rPr>
              <a:t>Calculate the bearings and distances that you will have travel on at each point in voyage so you can tell the captain where to sail. The voyage will set sail from Cairns and finish in Brisbane.</a:t>
            </a:r>
          </a:p>
          <a:p>
            <a:pPr lvl="0">
              <a:spcBef>
                <a:spcPct val="0"/>
              </a:spcBef>
              <a:defRPr/>
            </a:pPr>
            <a:endParaRPr lang="en-GB" b="1"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Cairns to Site 1:</a:t>
            </a:r>
          </a:p>
          <a:p>
            <a:pPr lvl="0">
              <a:spcBef>
                <a:spcPct val="0"/>
              </a:spcBef>
              <a:defRPr/>
            </a:pPr>
            <a:r>
              <a:rPr lang="en-GB" b="1" dirty="0">
                <a:solidFill>
                  <a:schemeClr val="bg1"/>
                </a:solidFill>
                <a:latin typeface="Verdana" pitchFamily="34" charset="0"/>
                <a:ea typeface="Verdana" pitchFamily="34" charset="0"/>
              </a:rPr>
              <a:t>Bearing: 118</a:t>
            </a:r>
            <a:r>
              <a:rPr lang="en-GB" b="1" baseline="30000" dirty="0">
                <a:solidFill>
                  <a:schemeClr val="bg1"/>
                </a:solidFill>
                <a:latin typeface="Verdana" pitchFamily="34" charset="0"/>
                <a:ea typeface="Verdana" pitchFamily="34" charset="0"/>
              </a:rPr>
              <a:t>o</a:t>
            </a:r>
          </a:p>
          <a:p>
            <a:pPr lvl="0">
              <a:spcBef>
                <a:spcPct val="0"/>
              </a:spcBef>
              <a:defRPr/>
            </a:pPr>
            <a:r>
              <a:rPr lang="en-GB" b="1" dirty="0">
                <a:solidFill>
                  <a:schemeClr val="bg1"/>
                </a:solidFill>
                <a:latin typeface="Verdana" pitchFamily="34" charset="0"/>
                <a:ea typeface="Verdana" pitchFamily="34" charset="0"/>
              </a:rPr>
              <a:t>Distance: 1125km </a:t>
            </a: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lost at sea!</a:t>
            </a:r>
          </a:p>
        </p:txBody>
      </p:sp>
      <p:sp>
        <p:nvSpPr>
          <p:cNvPr id="39" name="TextBox 38"/>
          <p:cNvSpPr txBox="1"/>
          <p:nvPr/>
        </p:nvSpPr>
        <p:spPr>
          <a:xfrm>
            <a:off x="7236296" y="1700808"/>
            <a:ext cx="1692696" cy="646331"/>
          </a:xfrm>
          <a:prstGeom prst="rect">
            <a:avLst/>
          </a:prstGeom>
          <a:noFill/>
        </p:spPr>
        <p:txBody>
          <a:bodyPr wrap="square" rtlCol="0">
            <a:spAutoFit/>
          </a:bodyPr>
          <a:lstStyle/>
          <a:p>
            <a:r>
              <a:rPr lang="en-GB" b="1" dirty="0"/>
              <a:t>300km = 2cm on your maps</a:t>
            </a:r>
            <a:endParaRPr lang="en-GB" b="1" baseline="30000" dirty="0"/>
          </a:p>
        </p:txBody>
      </p:sp>
      <p:sp>
        <p:nvSpPr>
          <p:cNvPr id="18" name="TextBox 17"/>
          <p:cNvSpPr txBox="1"/>
          <p:nvPr/>
        </p:nvSpPr>
        <p:spPr>
          <a:xfrm>
            <a:off x="4067944" y="3717032"/>
            <a:ext cx="2088232" cy="923330"/>
          </a:xfrm>
          <a:prstGeom prst="rect">
            <a:avLst/>
          </a:prstGeom>
          <a:noFill/>
        </p:spPr>
        <p:txBody>
          <a:bodyPr wrap="square" rtlCol="0">
            <a:spAutoFit/>
          </a:bodyPr>
          <a:lstStyle/>
          <a:p>
            <a:r>
              <a:rPr lang="en-GB" b="1" dirty="0"/>
              <a:t>Cairns to Site 1.</a:t>
            </a:r>
            <a:br>
              <a:rPr lang="en-GB" b="1" dirty="0"/>
            </a:br>
            <a:r>
              <a:rPr lang="en-GB" b="1" dirty="0"/>
              <a:t>7.5cm </a:t>
            </a:r>
          </a:p>
          <a:p>
            <a:r>
              <a:rPr lang="en-GB" b="1" dirty="0"/>
              <a:t>7.5 x 150 =  1125km</a:t>
            </a:r>
            <a:endParaRPr lang="en-GB" b="1" baseline="30000" dirty="0"/>
          </a:p>
        </p:txBody>
      </p:sp>
      <p:sp>
        <p:nvSpPr>
          <p:cNvPr id="8" name="Rectangle 7"/>
          <p:cNvSpPr/>
          <p:nvPr/>
        </p:nvSpPr>
        <p:spPr>
          <a:xfrm>
            <a:off x="3851920" y="116632"/>
            <a:ext cx="5292080"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Work in pairs, with one of you finding the bearing and one of you finding the distance. Swap over after Site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20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1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Answers</a:t>
            </a:r>
            <a:endParaRPr lang="en-US" sz="4000" dirty="0">
              <a:latin typeface="Verdana" pitchFamily="34" charset="0"/>
              <a:ea typeface="Verdana" pitchFamily="34" charset="0"/>
            </a:endParaRPr>
          </a:p>
        </p:txBody>
      </p:sp>
      <p:sp>
        <p:nvSpPr>
          <p:cNvPr id="17" name="Rectangle 16"/>
          <p:cNvSpPr/>
          <p:nvPr/>
        </p:nvSpPr>
        <p:spPr>
          <a:xfrm>
            <a:off x="3851920" y="580526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lost at sea!</a:t>
            </a:r>
          </a:p>
        </p:txBody>
      </p:sp>
      <p:sp>
        <p:nvSpPr>
          <p:cNvPr id="39" name="TextBox 38"/>
          <p:cNvSpPr txBox="1"/>
          <p:nvPr/>
        </p:nvSpPr>
        <p:spPr>
          <a:xfrm>
            <a:off x="7236296" y="1700808"/>
            <a:ext cx="1692696" cy="646331"/>
          </a:xfrm>
          <a:prstGeom prst="rect">
            <a:avLst/>
          </a:prstGeom>
          <a:noFill/>
        </p:spPr>
        <p:txBody>
          <a:bodyPr wrap="square" rtlCol="0">
            <a:spAutoFit/>
          </a:bodyPr>
          <a:lstStyle/>
          <a:p>
            <a:r>
              <a:rPr lang="en-GB" b="1" dirty="0"/>
              <a:t>300km = 2cm on your maps</a:t>
            </a:r>
            <a:endParaRPr lang="en-GB" b="1" baseline="30000" dirty="0"/>
          </a:p>
        </p:txBody>
      </p:sp>
      <p:graphicFrame>
        <p:nvGraphicFramePr>
          <p:cNvPr id="8" name="Table 7"/>
          <p:cNvGraphicFramePr>
            <a:graphicFrameLocks noGrp="1"/>
          </p:cNvGraphicFramePr>
          <p:nvPr>
            <p:extLst>
              <p:ext uri="{D42A27DB-BD31-4B8C-83A1-F6EECF244321}">
                <p14:modId xmlns:p14="http://schemas.microsoft.com/office/powerpoint/2010/main" val="3838367456"/>
              </p:ext>
            </p:extLst>
          </p:nvPr>
        </p:nvGraphicFramePr>
        <p:xfrm>
          <a:off x="251520" y="697871"/>
          <a:ext cx="3779912" cy="6094236"/>
        </p:xfrm>
        <a:graphic>
          <a:graphicData uri="http://schemas.openxmlformats.org/drawingml/2006/table">
            <a:tbl>
              <a:tblPr firstRow="1" bandRow="1">
                <a:tableStyleId>{5C22544A-7EE6-4342-B048-85BDC9FD1C3A}</a:tableStyleId>
              </a:tblPr>
              <a:tblGrid>
                <a:gridCol w="944978">
                  <a:extLst>
                    <a:ext uri="{9D8B030D-6E8A-4147-A177-3AD203B41FA5}">
                      <a16:colId xmlns:a16="http://schemas.microsoft.com/office/drawing/2014/main" val="20000"/>
                    </a:ext>
                  </a:extLst>
                </a:gridCol>
                <a:gridCol w="855222">
                  <a:extLst>
                    <a:ext uri="{9D8B030D-6E8A-4147-A177-3AD203B41FA5}">
                      <a16:colId xmlns:a16="http://schemas.microsoft.com/office/drawing/2014/main" val="20001"/>
                    </a:ext>
                  </a:extLst>
                </a:gridCol>
                <a:gridCol w="1034734">
                  <a:extLst>
                    <a:ext uri="{9D8B030D-6E8A-4147-A177-3AD203B41FA5}">
                      <a16:colId xmlns:a16="http://schemas.microsoft.com/office/drawing/2014/main" val="20002"/>
                    </a:ext>
                  </a:extLst>
                </a:gridCol>
                <a:gridCol w="472489">
                  <a:extLst>
                    <a:ext uri="{9D8B030D-6E8A-4147-A177-3AD203B41FA5}">
                      <a16:colId xmlns:a16="http://schemas.microsoft.com/office/drawing/2014/main" val="20003"/>
                    </a:ext>
                  </a:extLst>
                </a:gridCol>
                <a:gridCol w="472489">
                  <a:extLst>
                    <a:ext uri="{9D8B030D-6E8A-4147-A177-3AD203B41FA5}">
                      <a16:colId xmlns:a16="http://schemas.microsoft.com/office/drawing/2014/main" val="20004"/>
                    </a:ext>
                  </a:extLst>
                </a:gridCol>
              </a:tblGrid>
              <a:tr h="370693">
                <a:tc>
                  <a:txBody>
                    <a:bodyPr/>
                    <a:lstStyle/>
                    <a:p>
                      <a:r>
                        <a:rPr lang="en-GB" sz="1400" dirty="0"/>
                        <a:t>Start </a:t>
                      </a:r>
                    </a:p>
                  </a:txBody>
                  <a:tcPr/>
                </a:tc>
                <a:tc>
                  <a:txBody>
                    <a:bodyPr/>
                    <a:lstStyle/>
                    <a:p>
                      <a:r>
                        <a:rPr lang="en-GB" sz="1400" dirty="0"/>
                        <a:t>End</a:t>
                      </a:r>
                    </a:p>
                  </a:txBody>
                  <a:tcPr/>
                </a:tc>
                <a:tc>
                  <a:txBody>
                    <a:bodyPr/>
                    <a:lstStyle/>
                    <a:p>
                      <a:pPr algn="ctr"/>
                      <a:r>
                        <a:rPr lang="en-GB" sz="1400" dirty="0"/>
                        <a:t>Bearing (</a:t>
                      </a:r>
                      <a:r>
                        <a:rPr lang="en-GB" sz="1400" baseline="30000" dirty="0"/>
                        <a:t>o</a:t>
                      </a:r>
                      <a:r>
                        <a:rPr lang="en-GB" sz="1400" dirty="0"/>
                        <a:t>) </a:t>
                      </a:r>
                    </a:p>
                  </a:txBody>
                  <a:tcPr/>
                </a:tc>
                <a:tc gridSpan="2">
                  <a:txBody>
                    <a:bodyPr/>
                    <a:lstStyle/>
                    <a:p>
                      <a:pPr algn="ctr"/>
                      <a:r>
                        <a:rPr lang="en-GB" sz="1400" dirty="0"/>
                        <a:t>Distance cm    km</a:t>
                      </a:r>
                    </a:p>
                  </a:txBody>
                  <a:tcPr/>
                </a:tc>
                <a:tc hMerge="1">
                  <a:txBody>
                    <a:bodyPr/>
                    <a:lstStyle/>
                    <a:p>
                      <a:endParaRPr lang="en-GB"/>
                    </a:p>
                  </a:txBody>
                  <a:tcPr/>
                </a:tc>
                <a:extLst>
                  <a:ext uri="{0D108BD9-81ED-4DB2-BD59-A6C34878D82A}">
                    <a16:rowId xmlns:a16="http://schemas.microsoft.com/office/drawing/2014/main" val="10000"/>
                  </a:ext>
                </a:extLst>
              </a:tr>
              <a:tr h="370693">
                <a:tc>
                  <a:txBody>
                    <a:bodyPr/>
                    <a:lstStyle/>
                    <a:p>
                      <a:r>
                        <a:rPr lang="en-GB" sz="1400" dirty="0"/>
                        <a:t>Cairns</a:t>
                      </a:r>
                    </a:p>
                  </a:txBody>
                  <a:tcPr/>
                </a:tc>
                <a:tc>
                  <a:txBody>
                    <a:bodyPr/>
                    <a:lstStyle/>
                    <a:p>
                      <a:r>
                        <a:rPr lang="en-GB" sz="1400" dirty="0"/>
                        <a:t>Site 1</a:t>
                      </a:r>
                    </a:p>
                  </a:txBody>
                  <a:tcPr/>
                </a:tc>
                <a:tc>
                  <a:txBody>
                    <a:bodyPr/>
                    <a:lstStyle/>
                    <a:p>
                      <a:pPr algn="ctr"/>
                      <a:r>
                        <a:rPr lang="en-GB" sz="1400" dirty="0"/>
                        <a:t>120</a:t>
                      </a:r>
                    </a:p>
                  </a:txBody>
                  <a:tcPr/>
                </a:tc>
                <a:tc>
                  <a:txBody>
                    <a:bodyPr/>
                    <a:lstStyle/>
                    <a:p>
                      <a:pPr algn="ctr"/>
                      <a:r>
                        <a:rPr lang="en-GB" sz="1050" dirty="0"/>
                        <a:t>7.5</a:t>
                      </a:r>
                    </a:p>
                  </a:txBody>
                  <a:tcPr/>
                </a:tc>
                <a:tc>
                  <a:txBody>
                    <a:bodyPr/>
                    <a:lstStyle/>
                    <a:p>
                      <a:pPr algn="ctr"/>
                      <a:r>
                        <a:rPr lang="en-GB" sz="1050" dirty="0"/>
                        <a:t>1125</a:t>
                      </a:r>
                    </a:p>
                  </a:txBody>
                  <a:tcPr/>
                </a:tc>
                <a:extLst>
                  <a:ext uri="{0D108BD9-81ED-4DB2-BD59-A6C34878D82A}">
                    <a16:rowId xmlns:a16="http://schemas.microsoft.com/office/drawing/2014/main" val="10001"/>
                  </a:ext>
                </a:extLst>
              </a:tr>
              <a:tr h="370693">
                <a:tc>
                  <a:txBody>
                    <a:bodyPr/>
                    <a:lstStyle/>
                    <a:p>
                      <a:r>
                        <a:rPr lang="en-GB" sz="1400" dirty="0"/>
                        <a:t>Site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Site 2</a:t>
                      </a:r>
                    </a:p>
                    <a:p>
                      <a:endParaRPr lang="en-GB" sz="1400" dirty="0"/>
                    </a:p>
                  </a:txBody>
                  <a:tcPr/>
                </a:tc>
                <a:tc>
                  <a:txBody>
                    <a:bodyPr/>
                    <a:lstStyle/>
                    <a:p>
                      <a:pPr algn="ctr"/>
                      <a:r>
                        <a:rPr lang="en-GB" sz="1400" dirty="0"/>
                        <a:t>30</a:t>
                      </a:r>
                    </a:p>
                  </a:txBody>
                  <a:tcPr/>
                </a:tc>
                <a:tc>
                  <a:txBody>
                    <a:bodyPr/>
                    <a:lstStyle/>
                    <a:p>
                      <a:pPr algn="ctr"/>
                      <a:r>
                        <a:rPr lang="en-GB" sz="1050" dirty="0"/>
                        <a:t>1</a:t>
                      </a:r>
                    </a:p>
                  </a:txBody>
                  <a:tcPr/>
                </a:tc>
                <a:tc>
                  <a:txBody>
                    <a:bodyPr/>
                    <a:lstStyle/>
                    <a:p>
                      <a:pPr algn="ctr"/>
                      <a:r>
                        <a:rPr lang="en-GB" sz="1050" dirty="0"/>
                        <a:t>150</a:t>
                      </a:r>
                    </a:p>
                  </a:txBody>
                  <a:tcPr/>
                </a:tc>
                <a:extLst>
                  <a:ext uri="{0D108BD9-81ED-4DB2-BD59-A6C34878D82A}">
                    <a16:rowId xmlns:a16="http://schemas.microsoft.com/office/drawing/2014/main" val="10002"/>
                  </a:ext>
                </a:extLst>
              </a:tr>
              <a:tr h="370693">
                <a:tc>
                  <a:txBody>
                    <a:bodyPr/>
                    <a:lstStyle/>
                    <a:p>
                      <a:r>
                        <a:rPr lang="en-GB" sz="1400" dirty="0"/>
                        <a:t>Site 2</a:t>
                      </a:r>
                    </a:p>
                  </a:txBody>
                  <a:tcPr/>
                </a:tc>
                <a:tc>
                  <a:txBody>
                    <a:bodyPr/>
                    <a:lstStyle/>
                    <a:p>
                      <a:r>
                        <a:rPr lang="en-GB" sz="1400" dirty="0"/>
                        <a:t>Site 3</a:t>
                      </a:r>
                    </a:p>
                  </a:txBody>
                  <a:tcPr/>
                </a:tc>
                <a:tc>
                  <a:txBody>
                    <a:bodyPr/>
                    <a:lstStyle/>
                    <a:p>
                      <a:pPr algn="ctr"/>
                      <a:r>
                        <a:rPr lang="en-GB" sz="1400" dirty="0"/>
                        <a:t>288</a:t>
                      </a:r>
                    </a:p>
                  </a:txBody>
                  <a:tcPr/>
                </a:tc>
                <a:tc>
                  <a:txBody>
                    <a:bodyPr/>
                    <a:lstStyle/>
                    <a:p>
                      <a:pPr algn="ctr"/>
                      <a:r>
                        <a:rPr lang="en-GB" sz="1050" dirty="0"/>
                        <a:t>1</a:t>
                      </a:r>
                    </a:p>
                  </a:txBody>
                  <a:tcPr/>
                </a:tc>
                <a:tc>
                  <a:txBody>
                    <a:bodyPr/>
                    <a:lstStyle/>
                    <a:p>
                      <a:pPr algn="ctr"/>
                      <a:r>
                        <a:rPr lang="en-GB" sz="1050" dirty="0"/>
                        <a:t>150</a:t>
                      </a:r>
                    </a:p>
                  </a:txBody>
                  <a:tcPr/>
                </a:tc>
                <a:extLst>
                  <a:ext uri="{0D108BD9-81ED-4DB2-BD59-A6C34878D82A}">
                    <a16:rowId xmlns:a16="http://schemas.microsoft.com/office/drawing/2014/main" val="10003"/>
                  </a:ext>
                </a:extLst>
              </a:tr>
              <a:tr h="370693">
                <a:tc>
                  <a:txBody>
                    <a:bodyPr/>
                    <a:lstStyle/>
                    <a:p>
                      <a:r>
                        <a:rPr lang="en-GB" sz="1400" dirty="0"/>
                        <a:t>Site 3</a:t>
                      </a:r>
                    </a:p>
                  </a:txBody>
                  <a:tcPr/>
                </a:tc>
                <a:tc>
                  <a:txBody>
                    <a:bodyPr/>
                    <a:lstStyle/>
                    <a:p>
                      <a:r>
                        <a:rPr lang="en-GB" sz="1400" dirty="0"/>
                        <a:t>Site 4</a:t>
                      </a:r>
                    </a:p>
                  </a:txBody>
                  <a:tcPr/>
                </a:tc>
                <a:tc>
                  <a:txBody>
                    <a:bodyPr/>
                    <a:lstStyle/>
                    <a:p>
                      <a:pPr algn="ctr"/>
                      <a:r>
                        <a:rPr lang="en-GB" sz="1400" dirty="0"/>
                        <a:t>39</a:t>
                      </a:r>
                    </a:p>
                  </a:txBody>
                  <a:tcPr/>
                </a:tc>
                <a:tc>
                  <a:txBody>
                    <a:bodyPr/>
                    <a:lstStyle/>
                    <a:p>
                      <a:pPr algn="ctr"/>
                      <a:r>
                        <a:rPr lang="en-GB" sz="1050" dirty="0"/>
                        <a:t>2</a:t>
                      </a:r>
                    </a:p>
                  </a:txBody>
                  <a:tcPr/>
                </a:tc>
                <a:tc>
                  <a:txBody>
                    <a:bodyPr/>
                    <a:lstStyle/>
                    <a:p>
                      <a:pPr algn="ctr"/>
                      <a:r>
                        <a:rPr lang="en-GB" sz="1050" dirty="0"/>
                        <a:t>300</a:t>
                      </a:r>
                    </a:p>
                  </a:txBody>
                  <a:tcPr/>
                </a:tc>
                <a:extLst>
                  <a:ext uri="{0D108BD9-81ED-4DB2-BD59-A6C34878D82A}">
                    <a16:rowId xmlns:a16="http://schemas.microsoft.com/office/drawing/2014/main" val="10004"/>
                  </a:ext>
                </a:extLst>
              </a:tr>
              <a:tr h="370693">
                <a:tc>
                  <a:txBody>
                    <a:bodyPr/>
                    <a:lstStyle/>
                    <a:p>
                      <a:r>
                        <a:rPr lang="en-GB" sz="1400" dirty="0"/>
                        <a:t>Site 4</a:t>
                      </a:r>
                    </a:p>
                  </a:txBody>
                  <a:tcPr/>
                </a:tc>
                <a:tc>
                  <a:txBody>
                    <a:bodyPr/>
                    <a:lstStyle/>
                    <a:p>
                      <a:r>
                        <a:rPr lang="en-GB" sz="1400" dirty="0"/>
                        <a:t>Site</a:t>
                      </a:r>
                      <a:r>
                        <a:rPr lang="en-GB" sz="1400" baseline="0" dirty="0"/>
                        <a:t> 5</a:t>
                      </a:r>
                      <a:endParaRPr lang="en-GB" sz="1400" dirty="0"/>
                    </a:p>
                  </a:txBody>
                  <a:tcPr/>
                </a:tc>
                <a:tc>
                  <a:txBody>
                    <a:bodyPr/>
                    <a:lstStyle/>
                    <a:p>
                      <a:pPr algn="ctr"/>
                      <a:r>
                        <a:rPr lang="en-GB" sz="1400" dirty="0"/>
                        <a:t>345</a:t>
                      </a:r>
                    </a:p>
                  </a:txBody>
                  <a:tcPr/>
                </a:tc>
                <a:tc>
                  <a:txBody>
                    <a:bodyPr/>
                    <a:lstStyle/>
                    <a:p>
                      <a:pPr algn="ctr"/>
                      <a:r>
                        <a:rPr lang="en-GB" sz="1050" dirty="0"/>
                        <a:t>1.7</a:t>
                      </a:r>
                    </a:p>
                  </a:txBody>
                  <a:tcPr/>
                </a:tc>
                <a:tc>
                  <a:txBody>
                    <a:bodyPr/>
                    <a:lstStyle/>
                    <a:p>
                      <a:pPr algn="ctr"/>
                      <a:r>
                        <a:rPr lang="en-GB" sz="1050" dirty="0"/>
                        <a:t>255</a:t>
                      </a:r>
                    </a:p>
                  </a:txBody>
                  <a:tcPr/>
                </a:tc>
                <a:extLst>
                  <a:ext uri="{0D108BD9-81ED-4DB2-BD59-A6C34878D82A}">
                    <a16:rowId xmlns:a16="http://schemas.microsoft.com/office/drawing/2014/main" val="10005"/>
                  </a:ext>
                </a:extLst>
              </a:tr>
              <a:tr h="370693">
                <a:tc>
                  <a:txBody>
                    <a:bodyPr/>
                    <a:lstStyle/>
                    <a:p>
                      <a:r>
                        <a:rPr lang="en-GB" sz="1400" dirty="0"/>
                        <a:t>Site</a:t>
                      </a:r>
                      <a:r>
                        <a:rPr lang="en-GB" sz="1400" baseline="0" dirty="0"/>
                        <a:t> 5</a:t>
                      </a:r>
                      <a:endParaRPr lang="en-GB" sz="1400" dirty="0"/>
                    </a:p>
                  </a:txBody>
                  <a:tcPr/>
                </a:tc>
                <a:tc>
                  <a:txBody>
                    <a:bodyPr/>
                    <a:lstStyle/>
                    <a:p>
                      <a:r>
                        <a:rPr lang="en-GB" sz="1400" dirty="0"/>
                        <a:t>Site</a:t>
                      </a:r>
                      <a:r>
                        <a:rPr lang="en-GB" sz="1400" baseline="0" dirty="0"/>
                        <a:t> 6</a:t>
                      </a:r>
                      <a:endParaRPr lang="en-GB" sz="1400" dirty="0"/>
                    </a:p>
                  </a:txBody>
                  <a:tcPr/>
                </a:tc>
                <a:tc>
                  <a:txBody>
                    <a:bodyPr/>
                    <a:lstStyle/>
                    <a:p>
                      <a:pPr algn="ctr"/>
                      <a:r>
                        <a:rPr lang="en-GB" sz="1400" dirty="0"/>
                        <a:t>78</a:t>
                      </a:r>
                    </a:p>
                  </a:txBody>
                  <a:tcPr/>
                </a:tc>
                <a:tc>
                  <a:txBody>
                    <a:bodyPr/>
                    <a:lstStyle/>
                    <a:p>
                      <a:pPr algn="ctr"/>
                      <a:r>
                        <a:rPr lang="en-GB" sz="1050" dirty="0"/>
                        <a:t>1.1</a:t>
                      </a:r>
                    </a:p>
                  </a:txBody>
                  <a:tcPr/>
                </a:tc>
                <a:tc>
                  <a:txBody>
                    <a:bodyPr/>
                    <a:lstStyle/>
                    <a:p>
                      <a:pPr algn="ctr"/>
                      <a:r>
                        <a:rPr lang="en-GB" sz="1050" dirty="0"/>
                        <a:t>165</a:t>
                      </a:r>
                    </a:p>
                  </a:txBody>
                  <a:tcPr/>
                </a:tc>
                <a:extLst>
                  <a:ext uri="{0D108BD9-81ED-4DB2-BD59-A6C34878D82A}">
                    <a16:rowId xmlns:a16="http://schemas.microsoft.com/office/drawing/2014/main" val="10006"/>
                  </a:ext>
                </a:extLst>
              </a:tr>
              <a:tr h="370693">
                <a:tc>
                  <a:txBody>
                    <a:bodyPr/>
                    <a:lstStyle/>
                    <a:p>
                      <a:r>
                        <a:rPr lang="en-GB" sz="1400" dirty="0"/>
                        <a:t>Site</a:t>
                      </a:r>
                      <a:r>
                        <a:rPr lang="en-GB" sz="1400" baseline="0" dirty="0"/>
                        <a:t> 6</a:t>
                      </a:r>
                      <a:endParaRPr lang="en-GB" sz="1400" dirty="0"/>
                    </a:p>
                  </a:txBody>
                  <a:tcPr/>
                </a:tc>
                <a:tc>
                  <a:txBody>
                    <a:bodyPr/>
                    <a:lstStyle/>
                    <a:p>
                      <a:r>
                        <a:rPr lang="en-GB" sz="1400" dirty="0"/>
                        <a:t>Site 7</a:t>
                      </a:r>
                    </a:p>
                  </a:txBody>
                  <a:tcPr/>
                </a:tc>
                <a:tc>
                  <a:txBody>
                    <a:bodyPr/>
                    <a:lstStyle/>
                    <a:p>
                      <a:pPr algn="ctr"/>
                      <a:r>
                        <a:rPr lang="en-GB" sz="1400" dirty="0"/>
                        <a:t>301</a:t>
                      </a:r>
                    </a:p>
                  </a:txBody>
                  <a:tcPr/>
                </a:tc>
                <a:tc>
                  <a:txBody>
                    <a:bodyPr/>
                    <a:lstStyle/>
                    <a:p>
                      <a:pPr algn="ctr"/>
                      <a:r>
                        <a:rPr lang="en-GB" sz="1050" dirty="0"/>
                        <a:t>2.6</a:t>
                      </a:r>
                    </a:p>
                  </a:txBody>
                  <a:tcPr/>
                </a:tc>
                <a:tc>
                  <a:txBody>
                    <a:bodyPr/>
                    <a:lstStyle/>
                    <a:p>
                      <a:pPr algn="ctr"/>
                      <a:r>
                        <a:rPr lang="en-GB" sz="1050" dirty="0"/>
                        <a:t>390</a:t>
                      </a:r>
                    </a:p>
                  </a:txBody>
                  <a:tcPr/>
                </a:tc>
                <a:extLst>
                  <a:ext uri="{0D108BD9-81ED-4DB2-BD59-A6C34878D82A}">
                    <a16:rowId xmlns:a16="http://schemas.microsoft.com/office/drawing/2014/main" val="10007"/>
                  </a:ext>
                </a:extLst>
              </a:tr>
              <a:tr h="370693">
                <a:tc>
                  <a:txBody>
                    <a:bodyPr/>
                    <a:lstStyle/>
                    <a:p>
                      <a:r>
                        <a:rPr lang="en-GB" sz="1400" dirty="0"/>
                        <a:t>Site 7</a:t>
                      </a:r>
                    </a:p>
                  </a:txBody>
                  <a:tcPr/>
                </a:tc>
                <a:tc>
                  <a:txBody>
                    <a:bodyPr/>
                    <a:lstStyle/>
                    <a:p>
                      <a:r>
                        <a:rPr lang="en-GB" sz="1400" dirty="0"/>
                        <a:t>Site 8</a:t>
                      </a:r>
                    </a:p>
                  </a:txBody>
                  <a:tcPr/>
                </a:tc>
                <a:tc>
                  <a:txBody>
                    <a:bodyPr/>
                    <a:lstStyle/>
                    <a:p>
                      <a:pPr algn="ctr"/>
                      <a:r>
                        <a:rPr lang="en-GB" sz="1400" dirty="0"/>
                        <a:t>56</a:t>
                      </a:r>
                    </a:p>
                  </a:txBody>
                  <a:tcPr/>
                </a:tc>
                <a:tc>
                  <a:txBody>
                    <a:bodyPr/>
                    <a:lstStyle/>
                    <a:p>
                      <a:pPr algn="ctr"/>
                      <a:r>
                        <a:rPr lang="en-GB" sz="1050" dirty="0"/>
                        <a:t>2.5</a:t>
                      </a:r>
                    </a:p>
                  </a:txBody>
                  <a:tcPr/>
                </a:tc>
                <a:tc>
                  <a:txBody>
                    <a:bodyPr/>
                    <a:lstStyle/>
                    <a:p>
                      <a:pPr algn="ctr"/>
                      <a:r>
                        <a:rPr lang="en-GB" sz="1050" dirty="0"/>
                        <a:t>375</a:t>
                      </a:r>
                    </a:p>
                  </a:txBody>
                  <a:tcPr/>
                </a:tc>
                <a:extLst>
                  <a:ext uri="{0D108BD9-81ED-4DB2-BD59-A6C34878D82A}">
                    <a16:rowId xmlns:a16="http://schemas.microsoft.com/office/drawing/2014/main" val="10008"/>
                  </a:ext>
                </a:extLst>
              </a:tr>
              <a:tr h="370693">
                <a:tc>
                  <a:txBody>
                    <a:bodyPr/>
                    <a:lstStyle/>
                    <a:p>
                      <a:r>
                        <a:rPr lang="en-GB" sz="1400" dirty="0"/>
                        <a:t>Site 8</a:t>
                      </a:r>
                    </a:p>
                  </a:txBody>
                  <a:tcPr/>
                </a:tc>
                <a:tc>
                  <a:txBody>
                    <a:bodyPr/>
                    <a:lstStyle/>
                    <a:p>
                      <a:r>
                        <a:rPr lang="en-GB" sz="1400" dirty="0"/>
                        <a:t>Site 9</a:t>
                      </a:r>
                    </a:p>
                  </a:txBody>
                  <a:tcPr/>
                </a:tc>
                <a:tc>
                  <a:txBody>
                    <a:bodyPr/>
                    <a:lstStyle/>
                    <a:p>
                      <a:pPr algn="ctr"/>
                      <a:r>
                        <a:rPr lang="en-GB" sz="1400" dirty="0"/>
                        <a:t>69</a:t>
                      </a:r>
                    </a:p>
                  </a:txBody>
                  <a:tcPr/>
                </a:tc>
                <a:tc>
                  <a:txBody>
                    <a:bodyPr/>
                    <a:lstStyle/>
                    <a:p>
                      <a:pPr algn="ctr"/>
                      <a:r>
                        <a:rPr lang="en-GB" sz="1050" dirty="0"/>
                        <a:t>1.3</a:t>
                      </a:r>
                    </a:p>
                  </a:txBody>
                  <a:tcPr/>
                </a:tc>
                <a:tc>
                  <a:txBody>
                    <a:bodyPr/>
                    <a:lstStyle/>
                    <a:p>
                      <a:pPr algn="ctr"/>
                      <a:r>
                        <a:rPr lang="en-GB" sz="1050" dirty="0"/>
                        <a:t>195</a:t>
                      </a:r>
                    </a:p>
                  </a:txBody>
                  <a:tcPr/>
                </a:tc>
                <a:extLst>
                  <a:ext uri="{0D108BD9-81ED-4DB2-BD59-A6C34878D82A}">
                    <a16:rowId xmlns:a16="http://schemas.microsoft.com/office/drawing/2014/main" val="10009"/>
                  </a:ext>
                </a:extLst>
              </a:tr>
              <a:tr h="370693">
                <a:tc>
                  <a:txBody>
                    <a:bodyPr/>
                    <a:lstStyle/>
                    <a:p>
                      <a:r>
                        <a:rPr lang="en-GB" sz="1400" dirty="0"/>
                        <a:t>Site 9</a:t>
                      </a:r>
                    </a:p>
                  </a:txBody>
                  <a:tcPr/>
                </a:tc>
                <a:tc>
                  <a:txBody>
                    <a:bodyPr/>
                    <a:lstStyle/>
                    <a:p>
                      <a:r>
                        <a:rPr lang="en-GB" sz="1400" dirty="0"/>
                        <a:t>Site 10</a:t>
                      </a:r>
                    </a:p>
                  </a:txBody>
                  <a:tcPr/>
                </a:tc>
                <a:tc>
                  <a:txBody>
                    <a:bodyPr/>
                    <a:lstStyle/>
                    <a:p>
                      <a:pPr algn="ctr"/>
                      <a:r>
                        <a:rPr lang="en-GB" sz="1400" dirty="0"/>
                        <a:t>193</a:t>
                      </a:r>
                    </a:p>
                  </a:txBody>
                  <a:tcPr/>
                </a:tc>
                <a:tc>
                  <a:txBody>
                    <a:bodyPr/>
                    <a:lstStyle/>
                    <a:p>
                      <a:pPr algn="ctr"/>
                      <a:r>
                        <a:rPr lang="en-GB" sz="1050" dirty="0"/>
                        <a:t>3.5</a:t>
                      </a:r>
                    </a:p>
                  </a:txBody>
                  <a:tcPr/>
                </a:tc>
                <a:tc>
                  <a:txBody>
                    <a:bodyPr/>
                    <a:lstStyle/>
                    <a:p>
                      <a:pPr algn="ctr"/>
                      <a:r>
                        <a:rPr lang="en-GB" sz="1050" dirty="0"/>
                        <a:t>525</a:t>
                      </a:r>
                    </a:p>
                  </a:txBody>
                  <a:tcPr/>
                </a:tc>
                <a:extLst>
                  <a:ext uri="{0D108BD9-81ED-4DB2-BD59-A6C34878D82A}">
                    <a16:rowId xmlns:a16="http://schemas.microsoft.com/office/drawing/2014/main" val="10010"/>
                  </a:ext>
                </a:extLst>
              </a:tr>
              <a:tr h="370693">
                <a:tc>
                  <a:txBody>
                    <a:bodyPr/>
                    <a:lstStyle/>
                    <a:p>
                      <a:r>
                        <a:rPr lang="en-GB" sz="1400" dirty="0"/>
                        <a:t>Site 10</a:t>
                      </a:r>
                    </a:p>
                  </a:txBody>
                  <a:tcPr/>
                </a:tc>
                <a:tc>
                  <a:txBody>
                    <a:bodyPr/>
                    <a:lstStyle/>
                    <a:p>
                      <a:r>
                        <a:rPr lang="en-GB" sz="1400" dirty="0"/>
                        <a:t>Site 11</a:t>
                      </a:r>
                    </a:p>
                  </a:txBody>
                  <a:tcPr/>
                </a:tc>
                <a:tc>
                  <a:txBody>
                    <a:bodyPr/>
                    <a:lstStyle/>
                    <a:p>
                      <a:pPr algn="ctr"/>
                      <a:r>
                        <a:rPr lang="en-GB" sz="1400" dirty="0"/>
                        <a:t>110</a:t>
                      </a:r>
                    </a:p>
                  </a:txBody>
                  <a:tcPr/>
                </a:tc>
                <a:tc>
                  <a:txBody>
                    <a:bodyPr/>
                    <a:lstStyle/>
                    <a:p>
                      <a:pPr algn="ctr"/>
                      <a:r>
                        <a:rPr lang="en-GB" sz="1050" dirty="0"/>
                        <a:t>2</a:t>
                      </a:r>
                    </a:p>
                  </a:txBody>
                  <a:tcPr/>
                </a:tc>
                <a:tc>
                  <a:txBody>
                    <a:bodyPr/>
                    <a:lstStyle/>
                    <a:p>
                      <a:pPr algn="ctr"/>
                      <a:r>
                        <a:rPr lang="en-GB" sz="1050" dirty="0"/>
                        <a:t>300</a:t>
                      </a:r>
                    </a:p>
                  </a:txBody>
                  <a:tcPr/>
                </a:tc>
                <a:extLst>
                  <a:ext uri="{0D108BD9-81ED-4DB2-BD59-A6C34878D82A}">
                    <a16:rowId xmlns:a16="http://schemas.microsoft.com/office/drawing/2014/main" val="10011"/>
                  </a:ext>
                </a:extLst>
              </a:tr>
              <a:tr h="370693">
                <a:tc>
                  <a:txBody>
                    <a:bodyPr/>
                    <a:lstStyle/>
                    <a:p>
                      <a:r>
                        <a:rPr lang="en-GB" sz="1400" dirty="0"/>
                        <a:t>Site 11</a:t>
                      </a:r>
                    </a:p>
                  </a:txBody>
                  <a:tcPr/>
                </a:tc>
                <a:tc>
                  <a:txBody>
                    <a:bodyPr/>
                    <a:lstStyle/>
                    <a:p>
                      <a:r>
                        <a:rPr lang="en-GB" sz="1400" dirty="0"/>
                        <a:t>Site</a:t>
                      </a:r>
                      <a:r>
                        <a:rPr lang="en-GB" sz="1400" baseline="0" dirty="0"/>
                        <a:t> 12</a:t>
                      </a:r>
                      <a:endParaRPr lang="en-GB" sz="1400" dirty="0"/>
                    </a:p>
                  </a:txBody>
                  <a:tcPr/>
                </a:tc>
                <a:tc>
                  <a:txBody>
                    <a:bodyPr/>
                    <a:lstStyle/>
                    <a:p>
                      <a:pPr algn="ctr"/>
                      <a:r>
                        <a:rPr lang="en-GB" sz="1400" dirty="0"/>
                        <a:t>204</a:t>
                      </a:r>
                    </a:p>
                  </a:txBody>
                  <a:tcPr/>
                </a:tc>
                <a:tc>
                  <a:txBody>
                    <a:bodyPr/>
                    <a:lstStyle/>
                    <a:p>
                      <a:pPr algn="ctr"/>
                      <a:r>
                        <a:rPr lang="en-GB" sz="1050" dirty="0"/>
                        <a:t>2.6</a:t>
                      </a:r>
                    </a:p>
                  </a:txBody>
                  <a:tcPr/>
                </a:tc>
                <a:tc>
                  <a:txBody>
                    <a:bodyPr/>
                    <a:lstStyle/>
                    <a:p>
                      <a:pPr algn="ctr"/>
                      <a:r>
                        <a:rPr lang="en-GB" sz="1050" dirty="0"/>
                        <a:t>390</a:t>
                      </a:r>
                    </a:p>
                  </a:txBody>
                  <a:tcPr/>
                </a:tc>
                <a:extLst>
                  <a:ext uri="{0D108BD9-81ED-4DB2-BD59-A6C34878D82A}">
                    <a16:rowId xmlns:a16="http://schemas.microsoft.com/office/drawing/2014/main" val="10012"/>
                  </a:ext>
                </a:extLst>
              </a:tr>
              <a:tr h="370693">
                <a:tc>
                  <a:txBody>
                    <a:bodyPr/>
                    <a:lstStyle/>
                    <a:p>
                      <a:r>
                        <a:rPr lang="en-GB" sz="1400" dirty="0"/>
                        <a:t>Site</a:t>
                      </a:r>
                      <a:r>
                        <a:rPr lang="en-GB" sz="1400" baseline="0" dirty="0"/>
                        <a:t> 12</a:t>
                      </a:r>
                      <a:endParaRPr lang="en-GB" sz="1400" dirty="0"/>
                    </a:p>
                  </a:txBody>
                  <a:tcPr/>
                </a:tc>
                <a:tc>
                  <a:txBody>
                    <a:bodyPr/>
                    <a:lstStyle/>
                    <a:p>
                      <a:r>
                        <a:rPr lang="en-GB" sz="1400" dirty="0"/>
                        <a:t>Site 13</a:t>
                      </a:r>
                    </a:p>
                  </a:txBody>
                  <a:tcPr/>
                </a:tc>
                <a:tc>
                  <a:txBody>
                    <a:bodyPr/>
                    <a:lstStyle/>
                    <a:p>
                      <a:pPr algn="ctr"/>
                      <a:r>
                        <a:rPr lang="en-GB" sz="1400" dirty="0"/>
                        <a:t>166</a:t>
                      </a:r>
                    </a:p>
                  </a:txBody>
                  <a:tcPr/>
                </a:tc>
                <a:tc>
                  <a:txBody>
                    <a:bodyPr/>
                    <a:lstStyle/>
                    <a:p>
                      <a:pPr algn="ctr"/>
                      <a:r>
                        <a:rPr lang="en-GB" sz="1050" dirty="0"/>
                        <a:t>2.3</a:t>
                      </a:r>
                    </a:p>
                  </a:txBody>
                  <a:tcPr/>
                </a:tc>
                <a:tc>
                  <a:txBody>
                    <a:bodyPr/>
                    <a:lstStyle/>
                    <a:p>
                      <a:pPr algn="ctr"/>
                      <a:r>
                        <a:rPr lang="en-GB" sz="1050" dirty="0"/>
                        <a:t>345</a:t>
                      </a:r>
                    </a:p>
                  </a:txBody>
                  <a:tcPr/>
                </a:tc>
                <a:extLst>
                  <a:ext uri="{0D108BD9-81ED-4DB2-BD59-A6C34878D82A}">
                    <a16:rowId xmlns:a16="http://schemas.microsoft.com/office/drawing/2014/main" val="10013"/>
                  </a:ext>
                </a:extLst>
              </a:tr>
              <a:tr h="216618">
                <a:tc>
                  <a:txBody>
                    <a:bodyPr/>
                    <a:lstStyle/>
                    <a:p>
                      <a:r>
                        <a:rPr lang="en-GB" sz="1400" dirty="0"/>
                        <a:t>Site 13</a:t>
                      </a:r>
                    </a:p>
                  </a:txBody>
                  <a:tcPr/>
                </a:tc>
                <a:tc>
                  <a:txBody>
                    <a:bodyPr/>
                    <a:lstStyle/>
                    <a:p>
                      <a:r>
                        <a:rPr lang="en-GB" sz="1400" dirty="0"/>
                        <a:t>Site 14</a:t>
                      </a:r>
                    </a:p>
                  </a:txBody>
                  <a:tcPr/>
                </a:tc>
                <a:tc>
                  <a:txBody>
                    <a:bodyPr/>
                    <a:lstStyle/>
                    <a:p>
                      <a:pPr algn="ctr"/>
                      <a:r>
                        <a:rPr lang="en-GB" sz="1400" dirty="0"/>
                        <a:t>180</a:t>
                      </a:r>
                    </a:p>
                  </a:txBody>
                  <a:tcPr/>
                </a:tc>
                <a:tc>
                  <a:txBody>
                    <a:bodyPr/>
                    <a:lstStyle/>
                    <a:p>
                      <a:pPr algn="ctr"/>
                      <a:r>
                        <a:rPr lang="en-GB" sz="1050" dirty="0"/>
                        <a:t>1.8</a:t>
                      </a:r>
                    </a:p>
                  </a:txBody>
                  <a:tcPr/>
                </a:tc>
                <a:tc>
                  <a:txBody>
                    <a:bodyPr/>
                    <a:lstStyle/>
                    <a:p>
                      <a:pPr algn="ctr"/>
                      <a:r>
                        <a:rPr lang="en-GB" sz="1050" dirty="0"/>
                        <a:t>270</a:t>
                      </a:r>
                    </a:p>
                  </a:txBody>
                  <a:tcPr/>
                </a:tc>
                <a:extLst>
                  <a:ext uri="{0D108BD9-81ED-4DB2-BD59-A6C34878D82A}">
                    <a16:rowId xmlns:a16="http://schemas.microsoft.com/office/drawing/2014/main" val="10014"/>
                  </a:ext>
                </a:extLst>
              </a:tr>
              <a:tr h="216618">
                <a:tc>
                  <a:txBody>
                    <a:bodyPr/>
                    <a:lstStyle/>
                    <a:p>
                      <a:r>
                        <a:rPr lang="en-GB" sz="1400" dirty="0"/>
                        <a:t>Site 14</a:t>
                      </a:r>
                    </a:p>
                  </a:txBody>
                  <a:tcPr/>
                </a:tc>
                <a:tc>
                  <a:txBody>
                    <a:bodyPr/>
                    <a:lstStyle/>
                    <a:p>
                      <a:r>
                        <a:rPr lang="en-GB" sz="1400" dirty="0"/>
                        <a:t>Site 15</a:t>
                      </a:r>
                    </a:p>
                  </a:txBody>
                  <a:tcPr/>
                </a:tc>
                <a:tc>
                  <a:txBody>
                    <a:bodyPr/>
                    <a:lstStyle/>
                    <a:p>
                      <a:pPr algn="ctr"/>
                      <a:r>
                        <a:rPr lang="en-GB" sz="1400" dirty="0"/>
                        <a:t>236</a:t>
                      </a:r>
                    </a:p>
                  </a:txBody>
                  <a:tcPr/>
                </a:tc>
                <a:tc>
                  <a:txBody>
                    <a:bodyPr/>
                    <a:lstStyle/>
                    <a:p>
                      <a:pPr algn="ctr"/>
                      <a:r>
                        <a:rPr lang="en-GB" sz="1050" dirty="0"/>
                        <a:t>5.3</a:t>
                      </a:r>
                    </a:p>
                  </a:txBody>
                  <a:tcPr/>
                </a:tc>
                <a:tc>
                  <a:txBody>
                    <a:bodyPr/>
                    <a:lstStyle/>
                    <a:p>
                      <a:pPr algn="ctr"/>
                      <a:r>
                        <a:rPr lang="en-GB" sz="1050" dirty="0"/>
                        <a:t>795</a:t>
                      </a:r>
                    </a:p>
                  </a:txBody>
                  <a:tcPr/>
                </a:tc>
                <a:extLst>
                  <a:ext uri="{0D108BD9-81ED-4DB2-BD59-A6C34878D82A}">
                    <a16:rowId xmlns:a16="http://schemas.microsoft.com/office/drawing/2014/main" val="10015"/>
                  </a:ext>
                </a:extLst>
              </a:tr>
            </a:tbl>
          </a:graphicData>
        </a:graphic>
      </p:graphicFrame>
      <p:pic>
        <p:nvPicPr>
          <p:cNvPr id="7" name="Picture 6">
            <a:extLst>
              <a:ext uri="{FF2B5EF4-FFF2-40B4-BE49-F238E27FC236}">
                <a16:creationId xmlns:a16="http://schemas.microsoft.com/office/drawing/2014/main" id="{D80A64F4-380D-44E9-8D16-79C21D07E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7383" y="756312"/>
            <a:ext cx="4849186" cy="50200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Extension</a:t>
            </a:r>
            <a:endParaRPr lang="en-US" sz="4000" dirty="0">
              <a:latin typeface="Verdana" pitchFamily="34" charset="0"/>
              <a:ea typeface="Verdana" pitchFamily="34" charset="0"/>
            </a:endParaRPr>
          </a:p>
        </p:txBody>
      </p:sp>
      <p:sp>
        <p:nvSpPr>
          <p:cNvPr id="16" name="Rectangle 15"/>
          <p:cNvSpPr/>
          <p:nvPr/>
        </p:nvSpPr>
        <p:spPr>
          <a:xfrm>
            <a:off x="251520" y="980728"/>
            <a:ext cx="3096344" cy="2585323"/>
          </a:xfrm>
          <a:prstGeom prst="rect">
            <a:avLst/>
          </a:prstGeom>
        </p:spPr>
        <p:txBody>
          <a:bodyPr wrap="square">
            <a:spAutoFit/>
          </a:bodyPr>
          <a:lstStyle/>
          <a:p>
            <a:pPr lvl="0">
              <a:spcBef>
                <a:spcPct val="0"/>
              </a:spcBef>
              <a:defRPr/>
            </a:pPr>
            <a:r>
              <a:rPr lang="en-GB" b="1" dirty="0">
                <a:solidFill>
                  <a:schemeClr val="bg1"/>
                </a:solidFill>
                <a:latin typeface="Verdana" pitchFamily="34" charset="0"/>
                <a:ea typeface="Verdana" pitchFamily="34" charset="0"/>
              </a:rPr>
              <a:t>Our eagle eyed wildlife spotters have seen some great wildlife whilst on board the ship. </a:t>
            </a:r>
          </a:p>
          <a:p>
            <a:pPr lvl="0">
              <a:spcBef>
                <a:spcPct val="0"/>
              </a:spcBef>
              <a:defRPr/>
            </a:pPr>
            <a:endParaRPr lang="en-GB" b="1"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Can you plot these sightings on your maps?</a:t>
            </a:r>
            <a:endParaRPr lang="en-GB" sz="1400" b="1" dirty="0">
              <a:solidFill>
                <a:schemeClr val="bg1"/>
              </a:solidFill>
              <a:latin typeface="Verdana" pitchFamily="34" charset="0"/>
              <a:ea typeface="Verdana" pitchFamily="34" charset="0"/>
            </a:endParaRP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lost at sea!</a:t>
            </a:r>
          </a:p>
        </p:txBody>
      </p:sp>
      <p:sp>
        <p:nvSpPr>
          <p:cNvPr id="39" name="TextBox 38"/>
          <p:cNvSpPr txBox="1"/>
          <p:nvPr/>
        </p:nvSpPr>
        <p:spPr>
          <a:xfrm>
            <a:off x="7236296" y="1700808"/>
            <a:ext cx="1692696" cy="646331"/>
          </a:xfrm>
          <a:prstGeom prst="rect">
            <a:avLst/>
          </a:prstGeom>
          <a:noFill/>
        </p:spPr>
        <p:txBody>
          <a:bodyPr wrap="square" rtlCol="0">
            <a:spAutoFit/>
          </a:bodyPr>
          <a:lstStyle/>
          <a:p>
            <a:r>
              <a:rPr lang="en-GB" b="1" dirty="0"/>
              <a:t>300km = 2cm on your maps</a:t>
            </a:r>
            <a:endParaRPr lang="en-GB" b="1" baseline="30000" dirty="0"/>
          </a:p>
        </p:txBody>
      </p:sp>
      <p:sp>
        <p:nvSpPr>
          <p:cNvPr id="8" name="Rectangle 7"/>
          <p:cNvSpPr/>
          <p:nvPr/>
        </p:nvSpPr>
        <p:spPr>
          <a:xfrm>
            <a:off x="251520" y="3717032"/>
            <a:ext cx="3096344" cy="3785652"/>
          </a:xfrm>
          <a:prstGeom prst="rect">
            <a:avLst/>
          </a:prstGeom>
        </p:spPr>
        <p:txBody>
          <a:bodyPr wrap="square">
            <a:spAutoFit/>
          </a:bodyPr>
          <a:lstStyle/>
          <a:p>
            <a:pPr lvl="0">
              <a:spcBef>
                <a:spcPct val="0"/>
              </a:spcBef>
              <a:defRPr/>
            </a:pPr>
            <a:r>
              <a:rPr lang="en-GB" b="1" dirty="0">
                <a:solidFill>
                  <a:schemeClr val="bg1"/>
                </a:solidFill>
                <a:latin typeface="Verdana" pitchFamily="34" charset="0"/>
                <a:ea typeface="Verdana" pitchFamily="34" charset="0"/>
              </a:rPr>
              <a:t>Hammerhead Shark:</a:t>
            </a:r>
          </a:p>
          <a:p>
            <a:pPr lvl="0">
              <a:spcBef>
                <a:spcPct val="0"/>
              </a:spcBef>
              <a:defRPr/>
            </a:pPr>
            <a:r>
              <a:rPr lang="en-GB" sz="1400" b="1" dirty="0">
                <a:solidFill>
                  <a:schemeClr val="bg1"/>
                </a:solidFill>
                <a:latin typeface="Verdana" pitchFamily="34" charset="0"/>
                <a:ea typeface="Verdana" pitchFamily="34" charset="0"/>
              </a:rPr>
              <a:t>Bearing 090, </a:t>
            </a:r>
            <a:br>
              <a:rPr lang="en-GB" sz="1400" b="1" dirty="0">
                <a:solidFill>
                  <a:schemeClr val="bg1"/>
                </a:solidFill>
                <a:latin typeface="Verdana" pitchFamily="34" charset="0"/>
                <a:ea typeface="Verdana" pitchFamily="34" charset="0"/>
              </a:rPr>
            </a:br>
            <a:r>
              <a:rPr lang="en-GB" sz="1400" b="1" dirty="0">
                <a:solidFill>
                  <a:schemeClr val="bg1"/>
                </a:solidFill>
                <a:latin typeface="Verdana" pitchFamily="34" charset="0"/>
                <a:ea typeface="Verdana" pitchFamily="34" charset="0"/>
              </a:rPr>
              <a:t>450km from Cairns</a:t>
            </a: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r>
              <a:rPr lang="en-GB" b="1" dirty="0">
                <a:solidFill>
                  <a:schemeClr val="bg1"/>
                </a:solidFill>
                <a:latin typeface="Verdana" pitchFamily="34" charset="0"/>
                <a:ea typeface="Verdana" pitchFamily="34" charset="0"/>
              </a:rPr>
              <a:t>Humpback Whale</a:t>
            </a:r>
          </a:p>
          <a:p>
            <a:pPr lvl="0">
              <a:spcBef>
                <a:spcPct val="0"/>
              </a:spcBef>
              <a:defRPr/>
            </a:pPr>
            <a:r>
              <a:rPr lang="en-GB" sz="1400" b="1" dirty="0">
                <a:solidFill>
                  <a:schemeClr val="bg1"/>
                </a:solidFill>
                <a:latin typeface="Verdana" pitchFamily="34" charset="0"/>
                <a:ea typeface="Verdana" pitchFamily="34" charset="0"/>
              </a:rPr>
              <a:t>Bearing 260, </a:t>
            </a:r>
            <a:br>
              <a:rPr lang="en-GB" sz="1400" b="1" dirty="0">
                <a:solidFill>
                  <a:schemeClr val="bg1"/>
                </a:solidFill>
                <a:latin typeface="Verdana" pitchFamily="34" charset="0"/>
                <a:ea typeface="Verdana" pitchFamily="34" charset="0"/>
              </a:rPr>
            </a:br>
            <a:r>
              <a:rPr lang="en-GB" sz="1400" b="1" dirty="0">
                <a:solidFill>
                  <a:schemeClr val="bg1"/>
                </a:solidFill>
                <a:latin typeface="Verdana" pitchFamily="34" charset="0"/>
                <a:ea typeface="Verdana" pitchFamily="34" charset="0"/>
              </a:rPr>
              <a:t>150km from Site 7.</a:t>
            </a:r>
          </a:p>
          <a:p>
            <a:pPr lvl="0">
              <a:spcBef>
                <a:spcPct val="0"/>
              </a:spcBef>
              <a:defRPr/>
            </a:pPr>
            <a:endParaRPr lang="en-GB" b="1" dirty="0">
              <a:solidFill>
                <a:schemeClr val="bg1"/>
              </a:solidFill>
              <a:latin typeface="Verdana" pitchFamily="34" charset="0"/>
              <a:ea typeface="Verdana" pitchFamily="34" charset="0"/>
            </a:endParaRPr>
          </a:p>
          <a:p>
            <a:pPr>
              <a:spcBef>
                <a:spcPct val="0"/>
              </a:spcBef>
              <a:defRPr/>
            </a:pPr>
            <a:r>
              <a:rPr lang="en-GB" b="1" dirty="0">
                <a:solidFill>
                  <a:schemeClr val="bg1"/>
                </a:solidFill>
                <a:latin typeface="Verdana" pitchFamily="34" charset="0"/>
                <a:ea typeface="Verdana" pitchFamily="34" charset="0"/>
              </a:rPr>
              <a:t>Tuna Bait Ball</a:t>
            </a:r>
            <a:br>
              <a:rPr lang="en-GB" sz="1400" b="1" dirty="0">
                <a:solidFill>
                  <a:schemeClr val="bg1"/>
                </a:solidFill>
                <a:latin typeface="Verdana" pitchFamily="34" charset="0"/>
                <a:ea typeface="Verdana" pitchFamily="34" charset="0"/>
              </a:rPr>
            </a:br>
            <a:r>
              <a:rPr lang="en-GB" sz="1400" b="1" dirty="0">
                <a:solidFill>
                  <a:schemeClr val="bg1"/>
                </a:solidFill>
                <a:latin typeface="Verdana" pitchFamily="34" charset="0"/>
                <a:ea typeface="Verdana" pitchFamily="34" charset="0"/>
              </a:rPr>
              <a:t>Bearing 135, </a:t>
            </a:r>
            <a:br>
              <a:rPr lang="en-GB" sz="1400" b="1" dirty="0">
                <a:solidFill>
                  <a:schemeClr val="bg1"/>
                </a:solidFill>
                <a:latin typeface="Verdana" pitchFamily="34" charset="0"/>
                <a:ea typeface="Verdana" pitchFamily="34" charset="0"/>
              </a:rPr>
            </a:br>
            <a:r>
              <a:rPr lang="en-GB" sz="1400" b="1" dirty="0">
                <a:solidFill>
                  <a:schemeClr val="bg1"/>
                </a:solidFill>
                <a:latin typeface="Verdana" pitchFamily="34" charset="0"/>
                <a:ea typeface="Verdana" pitchFamily="34" charset="0"/>
              </a:rPr>
              <a:t>300km from Site 14.</a:t>
            </a: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endParaRPr lang="en-GB" sz="1400" b="1" dirty="0">
              <a:solidFill>
                <a:schemeClr val="bg1"/>
              </a:solidFill>
              <a:latin typeface="Verdana" pitchFamily="34" charset="0"/>
              <a:ea typeface="Verdana" pitchFamily="34" charset="0"/>
            </a:endParaRPr>
          </a:p>
        </p:txBody>
      </p:sp>
      <p:pic>
        <p:nvPicPr>
          <p:cNvPr id="9" name="Picture 8">
            <a:extLst>
              <a:ext uri="{FF2B5EF4-FFF2-40B4-BE49-F238E27FC236}">
                <a16:creationId xmlns:a16="http://schemas.microsoft.com/office/drawing/2014/main" id="{7A50EEF4-9067-49EB-8867-4B1908D1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24" y="900500"/>
            <a:ext cx="5085613" cy="5264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3" cstate="print"/>
          <a:stretch>
            <a:fillRect/>
          </a:stretch>
        </p:blipFill>
        <p:spPr>
          <a:xfrm>
            <a:off x="7596336" y="5805264"/>
            <a:ext cx="1300002" cy="905941"/>
          </a:xfrm>
          <a:prstGeom prst="rect">
            <a:avLst/>
          </a:prstGeom>
        </p:spPr>
      </p:pic>
      <p:grpSp>
        <p:nvGrpSpPr>
          <p:cNvPr id="2" name="Group 11"/>
          <p:cNvGrpSpPr/>
          <p:nvPr/>
        </p:nvGrpSpPr>
        <p:grpSpPr>
          <a:xfrm>
            <a:off x="406844" y="332656"/>
            <a:ext cx="8330313" cy="3384376"/>
            <a:chOff x="395536" y="332656"/>
            <a:chExt cx="8330313" cy="3384376"/>
          </a:xfrm>
        </p:grpSpPr>
        <p:pic>
          <p:nvPicPr>
            <p:cNvPr id="5" name="Picture 4" descr="CSIRO_ScienceImage_2362_RV_Investigator_port_view.jpg"/>
            <p:cNvPicPr>
              <a:picLocks noChangeAspect="1"/>
            </p:cNvPicPr>
            <p:nvPr/>
          </p:nvPicPr>
          <p:blipFill>
            <a:blip r:embed="rId4" cstate="print"/>
            <a:stretch>
              <a:fillRect/>
            </a:stretch>
          </p:blipFill>
          <p:spPr>
            <a:xfrm>
              <a:off x="395536" y="332656"/>
              <a:ext cx="4973409" cy="3384376"/>
            </a:xfrm>
            <a:prstGeom prst="rect">
              <a:avLst/>
            </a:prstGeom>
          </p:spPr>
        </p:pic>
        <p:pic>
          <p:nvPicPr>
            <p:cNvPr id="6" name="Picture 5" descr="Day-4-blog-image-JM.jpg"/>
            <p:cNvPicPr>
              <a:picLocks noChangeAspect="1"/>
            </p:cNvPicPr>
            <p:nvPr/>
          </p:nvPicPr>
          <p:blipFill>
            <a:blip r:embed="rId5" cstate="print"/>
            <a:stretch>
              <a:fillRect/>
            </a:stretch>
          </p:blipFill>
          <p:spPr>
            <a:xfrm>
              <a:off x="5364088" y="332656"/>
              <a:ext cx="3361761" cy="3357092"/>
            </a:xfrm>
            <a:prstGeom prst="rect">
              <a:avLst/>
            </a:prstGeom>
          </p:spPr>
        </p:pic>
      </p:grpSp>
      <p:sp>
        <p:nvSpPr>
          <p:cNvPr id="10" name="Title 1"/>
          <p:cNvSpPr txBox="1">
            <a:spLocks/>
          </p:cNvSpPr>
          <p:nvPr/>
        </p:nvSpPr>
        <p:spPr>
          <a:xfrm>
            <a:off x="1545432" y="4797152"/>
            <a:ext cx="6048672" cy="12687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solidFill>
                  <a:schemeClr val="bg1">
                    <a:lumMod val="95000"/>
                  </a:schemeClr>
                </a:solidFill>
                <a:latin typeface="Verdana" pitchFamily="34" charset="0"/>
                <a:ea typeface="Verdana" pitchFamily="34" charset="0"/>
                <a:cs typeface="+mj-cs"/>
              </a:rPr>
              <a:t>‘</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Mysteries</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solidFill>
                  <a:schemeClr val="bg1">
                    <a:lumMod val="95000"/>
                  </a:schemeClr>
                </a:solidFill>
                <a:latin typeface="Verdana" pitchFamily="34" charset="0"/>
                <a:ea typeface="Verdana" pitchFamily="34" charset="0"/>
                <a:cs typeface="+mj-cs"/>
              </a:rPr>
              <a:t>Expedition to</a:t>
            </a:r>
            <a:r>
              <a:rPr lang="en-GB" dirty="0">
                <a:solidFill>
                  <a:schemeClr val="bg1">
                    <a:lumMod val="95000"/>
                  </a:schemeClr>
                </a:solidFill>
                <a:latin typeface="Verdana" pitchFamily="34" charset="0"/>
                <a:ea typeface="Verdana" pitchFamily="34" charset="0"/>
                <a:cs typeface="+mj-cs"/>
              </a:rPr>
              <a:t> Australia's </a:t>
            </a:r>
            <a:br>
              <a:rPr lang="en-GB" dirty="0">
                <a:solidFill>
                  <a:schemeClr val="bg1">
                    <a:lumMod val="95000"/>
                  </a:schemeClr>
                </a:solidFill>
                <a:latin typeface="Verdana" pitchFamily="34" charset="0"/>
                <a:ea typeface="Verdana" pitchFamily="34" charset="0"/>
                <a:cs typeface="+mj-cs"/>
              </a:rPr>
            </a:br>
            <a:r>
              <a:rPr lang="en-GB" dirty="0">
                <a:solidFill>
                  <a:schemeClr val="bg1">
                    <a:lumMod val="95000"/>
                  </a:schemeClr>
                </a:solidFill>
                <a:latin typeface="Verdana" pitchFamily="34" charset="0"/>
                <a:ea typeface="Verdana" pitchFamily="34" charset="0"/>
                <a:cs typeface="+mj-cs"/>
              </a:rPr>
              <a:t>Underwater Volcanoes’</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
        <p:nvSpPr>
          <p:cNvPr id="11" name="Title 1"/>
          <p:cNvSpPr txBox="1">
            <a:spLocks/>
          </p:cNvSpPr>
          <p:nvPr/>
        </p:nvSpPr>
        <p:spPr>
          <a:xfrm>
            <a:off x="467544" y="3789040"/>
            <a:ext cx="8204448"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noProof="0" dirty="0">
                <a:solidFill>
                  <a:schemeClr val="bg1">
                    <a:lumMod val="95000"/>
                  </a:schemeClr>
                </a:solidFill>
                <a:latin typeface="Verdana" pitchFamily="34" charset="0"/>
                <a:ea typeface="Verdana" pitchFamily="34" charset="0"/>
                <a:cs typeface="+mj-cs"/>
              </a:rPr>
              <a:t>Title: Bearings and Navigation</a:t>
            </a:r>
            <a:br>
              <a:rPr lang="en-GB" sz="4000" noProof="0" dirty="0">
                <a:solidFill>
                  <a:schemeClr val="bg1">
                    <a:lumMod val="95000"/>
                  </a:schemeClr>
                </a:solidFill>
                <a:latin typeface="Verdana" pitchFamily="34" charset="0"/>
                <a:ea typeface="Verdana" pitchFamily="34" charset="0"/>
                <a:cs typeface="+mj-cs"/>
              </a:rPr>
            </a:br>
            <a:r>
              <a:rPr lang="en-GB" sz="2800" noProof="0" dirty="0">
                <a:solidFill>
                  <a:schemeClr val="bg1">
                    <a:lumMod val="95000"/>
                  </a:schemeClr>
                </a:solidFill>
                <a:latin typeface="Verdana" pitchFamily="34" charset="0"/>
                <a:ea typeface="Verdana" pitchFamily="34" charset="0"/>
                <a:cs typeface="+mj-cs"/>
              </a:rPr>
              <a:t>Planning the voyage</a:t>
            </a:r>
            <a:endParaRPr kumimoji="0" lang="en-GB" sz="4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6"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7" cstate="print"/>
          <a:stretch>
            <a:fillRect/>
          </a:stretch>
        </p:blipFill>
        <p:spPr>
          <a:xfrm>
            <a:off x="3398143" y="6129939"/>
            <a:ext cx="2347714" cy="536440"/>
          </a:xfrm>
          <a:prstGeom prst="rect">
            <a:avLst/>
          </a:prstGeom>
        </p:spPr>
      </p:pic>
      <p:sp>
        <p:nvSpPr>
          <p:cNvPr id="3" name="TextBox 2">
            <a:extLst>
              <a:ext uri="{FF2B5EF4-FFF2-40B4-BE49-F238E27FC236}">
                <a16:creationId xmlns:a16="http://schemas.microsoft.com/office/drawing/2014/main" id="{4B10C438-203F-4B57-AA00-C98F1DCD2893}"/>
              </a:ext>
            </a:extLst>
          </p:cNvPr>
          <p:cNvSpPr txBox="1"/>
          <p:nvPr/>
        </p:nvSpPr>
        <p:spPr>
          <a:xfrm>
            <a:off x="406844" y="3501008"/>
            <a:ext cx="4669212" cy="246221"/>
          </a:xfrm>
          <a:prstGeom prst="rect">
            <a:avLst/>
          </a:prstGeom>
          <a:noFill/>
        </p:spPr>
        <p:txBody>
          <a:bodyPr wrap="square" rtlCol="0">
            <a:spAutoFit/>
          </a:bodyPr>
          <a:lstStyle/>
          <a:p>
            <a:r>
              <a:rPr lang="en-GB" sz="1000" i="1" dirty="0">
                <a:solidFill>
                  <a:schemeClr val="bg1"/>
                </a:solidFill>
              </a:rPr>
              <a:t>Australia’s R/V Investigator, the ship being used for the research. Image credit: CSIRO</a:t>
            </a:r>
            <a:endParaRPr lang="en-GB" sz="10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02CBA-B6DE-43CD-9C83-9DED37843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124" y="900500"/>
            <a:ext cx="5085613" cy="5264804"/>
          </a:xfrm>
          <a:prstGeom prst="rect">
            <a:avLst/>
          </a:prstGeom>
        </p:spPr>
      </p:pic>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4000" dirty="0">
                <a:latin typeface="Verdana" pitchFamily="34" charset="0"/>
                <a:ea typeface="Verdana" pitchFamily="34" charset="0"/>
              </a:rPr>
              <a:t>Extension</a:t>
            </a:r>
            <a:endParaRPr lang="en-US" sz="4000" dirty="0">
              <a:latin typeface="Verdana" pitchFamily="34" charset="0"/>
              <a:ea typeface="Verdana" pitchFamily="34" charset="0"/>
            </a:endParaRPr>
          </a:p>
        </p:txBody>
      </p:sp>
      <p:sp>
        <p:nvSpPr>
          <p:cNvPr id="16" name="Rectangle 15"/>
          <p:cNvSpPr/>
          <p:nvPr/>
        </p:nvSpPr>
        <p:spPr>
          <a:xfrm>
            <a:off x="251520" y="980728"/>
            <a:ext cx="3096344" cy="3570208"/>
          </a:xfrm>
          <a:prstGeom prst="rect">
            <a:avLst/>
          </a:prstGeom>
        </p:spPr>
        <p:txBody>
          <a:bodyPr wrap="square">
            <a:spAutoFit/>
          </a:bodyPr>
          <a:lstStyle/>
          <a:p>
            <a:pPr lvl="0">
              <a:spcBef>
                <a:spcPct val="0"/>
              </a:spcBef>
              <a:buFont typeface="Arial" pitchFamily="34" charset="0"/>
              <a:buChar char="•"/>
              <a:defRPr/>
            </a:pPr>
            <a:r>
              <a:rPr lang="en-GB" b="1" dirty="0">
                <a:solidFill>
                  <a:schemeClr val="bg1"/>
                </a:solidFill>
                <a:latin typeface="Verdana" pitchFamily="34" charset="0"/>
                <a:ea typeface="Verdana" pitchFamily="34" charset="0"/>
              </a:rPr>
              <a:t> Can you calculate the total distance the ship will travel if it follows the proposed track?</a:t>
            </a:r>
          </a:p>
          <a:p>
            <a:pPr lvl="0">
              <a:spcBef>
                <a:spcPct val="0"/>
              </a:spcBef>
              <a:defRPr/>
            </a:pPr>
            <a:endParaRPr lang="en-GB" b="1" dirty="0">
              <a:solidFill>
                <a:schemeClr val="bg1"/>
              </a:solidFill>
              <a:latin typeface="Verdana" pitchFamily="34" charset="0"/>
              <a:ea typeface="Verdana" pitchFamily="34" charset="0"/>
            </a:endParaRPr>
          </a:p>
          <a:p>
            <a:pPr lvl="0">
              <a:spcBef>
                <a:spcPct val="0"/>
              </a:spcBef>
              <a:buFont typeface="Arial" pitchFamily="34" charset="0"/>
              <a:buChar char="•"/>
              <a:defRPr/>
            </a:pPr>
            <a:r>
              <a:rPr lang="en-GB" b="1" dirty="0">
                <a:solidFill>
                  <a:schemeClr val="bg1"/>
                </a:solidFill>
                <a:latin typeface="Verdana" pitchFamily="34" charset="0"/>
                <a:ea typeface="Verdana" pitchFamily="34" charset="0"/>
              </a:rPr>
              <a:t> If </a:t>
            </a:r>
            <a:r>
              <a:rPr lang="en-GB" b="1">
                <a:solidFill>
                  <a:schemeClr val="bg1"/>
                </a:solidFill>
                <a:latin typeface="Verdana" pitchFamily="34" charset="0"/>
                <a:ea typeface="Verdana" pitchFamily="34" charset="0"/>
              </a:rPr>
              <a:t>the ship </a:t>
            </a:r>
            <a:r>
              <a:rPr lang="en-GB" b="1" dirty="0">
                <a:solidFill>
                  <a:schemeClr val="bg1"/>
                </a:solidFill>
                <a:latin typeface="Verdana" pitchFamily="34" charset="0"/>
                <a:ea typeface="Verdana" pitchFamily="34" charset="0"/>
              </a:rPr>
              <a:t>travels at an average speed of 11knots – 20km/h </a:t>
            </a:r>
            <a:br>
              <a:rPr lang="en-GB" b="1" dirty="0">
                <a:solidFill>
                  <a:schemeClr val="bg1"/>
                </a:solidFill>
                <a:latin typeface="Verdana" pitchFamily="34" charset="0"/>
                <a:ea typeface="Verdana" pitchFamily="34" charset="0"/>
              </a:rPr>
            </a:br>
            <a:r>
              <a:rPr lang="en-GB" b="1" dirty="0">
                <a:solidFill>
                  <a:schemeClr val="bg1"/>
                </a:solidFill>
                <a:latin typeface="Verdana" pitchFamily="34" charset="0"/>
                <a:ea typeface="Verdana" pitchFamily="34" charset="0"/>
              </a:rPr>
              <a:t>for the duration of the voyage, how long will the voyage take?</a:t>
            </a:r>
          </a:p>
          <a:p>
            <a:pPr lvl="0">
              <a:spcBef>
                <a:spcPct val="0"/>
              </a:spcBef>
              <a:defRPr/>
            </a:pPr>
            <a:endParaRPr lang="en-GB" sz="1400" b="1" dirty="0">
              <a:solidFill>
                <a:schemeClr val="bg1"/>
              </a:solidFill>
              <a:latin typeface="Verdana" pitchFamily="34" charset="0"/>
              <a:ea typeface="Verdana" pitchFamily="34" charset="0"/>
            </a:endParaRPr>
          </a:p>
          <a:p>
            <a:pPr lvl="0">
              <a:spcBef>
                <a:spcPct val="0"/>
              </a:spcBef>
              <a:defRPr/>
            </a:pPr>
            <a:endParaRPr lang="en-GB" sz="1400" b="1" dirty="0">
              <a:solidFill>
                <a:schemeClr val="bg1"/>
              </a:solidFill>
              <a:latin typeface="Verdana" pitchFamily="34" charset="0"/>
              <a:ea typeface="Verdana" pitchFamily="34" charset="0"/>
            </a:endParaRPr>
          </a:p>
        </p:txBody>
      </p:sp>
      <p:sp>
        <p:nvSpPr>
          <p:cNvPr id="17" name="Rectangle 16"/>
          <p:cNvSpPr/>
          <p:nvPr/>
        </p:nvSpPr>
        <p:spPr>
          <a:xfrm>
            <a:off x="3563888" y="6165304"/>
            <a:ext cx="5580112" cy="523220"/>
          </a:xfrm>
          <a:prstGeom prst="rect">
            <a:avLst/>
          </a:prstGeom>
        </p:spPr>
        <p:txBody>
          <a:bodyPr wrap="square">
            <a:spAutoFit/>
          </a:bodyPr>
          <a:lstStyle/>
          <a:p>
            <a:pPr lvl="0" algn="ctr">
              <a:spcBef>
                <a:spcPct val="0"/>
              </a:spcBef>
              <a:defRPr/>
            </a:pPr>
            <a:r>
              <a:rPr lang="en-GB" sz="1400" dirty="0">
                <a:solidFill>
                  <a:schemeClr val="bg1"/>
                </a:solidFill>
                <a:latin typeface="Verdana" pitchFamily="34" charset="0"/>
                <a:ea typeface="Verdana" pitchFamily="34" charset="0"/>
              </a:rPr>
              <a:t>Make sure that you measure the angles and distances accurately; you don’t want to end up lost at sea!</a:t>
            </a:r>
          </a:p>
        </p:txBody>
      </p:sp>
      <p:sp>
        <p:nvSpPr>
          <p:cNvPr id="39" name="TextBox 38"/>
          <p:cNvSpPr txBox="1"/>
          <p:nvPr/>
        </p:nvSpPr>
        <p:spPr>
          <a:xfrm>
            <a:off x="7236296" y="1700808"/>
            <a:ext cx="1692696" cy="646331"/>
          </a:xfrm>
          <a:prstGeom prst="rect">
            <a:avLst/>
          </a:prstGeom>
          <a:noFill/>
        </p:spPr>
        <p:txBody>
          <a:bodyPr wrap="square" rtlCol="0">
            <a:spAutoFit/>
          </a:bodyPr>
          <a:lstStyle/>
          <a:p>
            <a:r>
              <a:rPr lang="en-GB" b="1" dirty="0"/>
              <a:t>300km = 2cm on your maps</a:t>
            </a:r>
            <a:endParaRPr lang="en-GB" b="1" baseline="3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Review Quiz</a:t>
            </a:r>
          </a:p>
        </p:txBody>
      </p:sp>
      <p:sp>
        <p:nvSpPr>
          <p:cNvPr id="3" name="Rectangle 2"/>
          <p:cNvSpPr>
            <a:spLocks/>
          </p:cNvSpPr>
          <p:nvPr/>
        </p:nvSpPr>
        <p:spPr bwMode="auto">
          <a:xfrm>
            <a:off x="614363" y="1905000"/>
            <a:ext cx="6910387" cy="492125"/>
          </a:xfrm>
          <a:prstGeom prst="rect">
            <a:avLst/>
          </a:prstGeom>
          <a:noFill/>
          <a:ln w="12700">
            <a:noFill/>
            <a:miter lim="800000"/>
            <a:headEnd/>
            <a:tailEnd/>
          </a:ln>
        </p:spPr>
        <p:txBody>
          <a:bodyPr lIns="0" tIns="0" rIns="0" bIns="0" anchor="ctr">
            <a:spAutoFit/>
          </a:bodyPr>
          <a:lstStyle/>
          <a:p>
            <a:r>
              <a:rPr lang="en-US" altLang="en-US" sz="3200" dirty="0">
                <a:solidFill>
                  <a:schemeClr val="bg1"/>
                </a:solidFill>
                <a:latin typeface="Verdana" pitchFamily="34" charset="0"/>
                <a:ea typeface="Verdana" pitchFamily="34" charset="0"/>
              </a:rPr>
              <a:t>They must </a:t>
            </a:r>
            <a:r>
              <a:rPr lang="en-US" altLang="en-US" sz="3200" b="1" dirty="0">
                <a:solidFill>
                  <a:schemeClr val="bg1"/>
                </a:solidFill>
                <a:latin typeface="Verdana" pitchFamily="34" charset="0"/>
                <a:ea typeface="Verdana" pitchFamily="34" charset="0"/>
              </a:rPr>
              <a:t>start from NORTH</a:t>
            </a:r>
          </a:p>
        </p:txBody>
      </p:sp>
      <p:sp>
        <p:nvSpPr>
          <p:cNvPr id="4" name="Rectangle 3"/>
          <p:cNvSpPr>
            <a:spLocks/>
          </p:cNvSpPr>
          <p:nvPr/>
        </p:nvSpPr>
        <p:spPr bwMode="auto">
          <a:xfrm>
            <a:off x="611188" y="2768600"/>
            <a:ext cx="8810625" cy="492125"/>
          </a:xfrm>
          <a:prstGeom prst="rect">
            <a:avLst/>
          </a:prstGeom>
          <a:noFill/>
          <a:ln w="12700">
            <a:noFill/>
            <a:miter lim="800000"/>
            <a:headEnd/>
            <a:tailEnd/>
          </a:ln>
        </p:spPr>
        <p:txBody>
          <a:bodyPr lIns="0" tIns="0" rIns="0" bIns="0" anchor="ctr">
            <a:spAutoFit/>
          </a:bodyPr>
          <a:lstStyle/>
          <a:p>
            <a:r>
              <a:rPr lang="en-US" altLang="en-US" sz="3200" dirty="0">
                <a:solidFill>
                  <a:schemeClr val="bg1"/>
                </a:solidFill>
                <a:latin typeface="Verdana" pitchFamily="34" charset="0"/>
                <a:ea typeface="Verdana" pitchFamily="34" charset="0"/>
              </a:rPr>
              <a:t>They must </a:t>
            </a:r>
            <a:r>
              <a:rPr lang="en-US" altLang="en-US" sz="3200" b="1" dirty="0">
                <a:solidFill>
                  <a:schemeClr val="bg1"/>
                </a:solidFill>
                <a:latin typeface="Verdana" pitchFamily="34" charset="0"/>
                <a:ea typeface="Verdana" pitchFamily="34" charset="0"/>
              </a:rPr>
              <a:t>be measured CLOCKWISE</a:t>
            </a:r>
          </a:p>
        </p:txBody>
      </p:sp>
      <p:sp>
        <p:nvSpPr>
          <p:cNvPr id="5" name="Rectangle 4"/>
          <p:cNvSpPr>
            <a:spLocks/>
          </p:cNvSpPr>
          <p:nvPr/>
        </p:nvSpPr>
        <p:spPr bwMode="auto">
          <a:xfrm>
            <a:off x="6588224" y="4365104"/>
            <a:ext cx="1656184" cy="492125"/>
          </a:xfrm>
          <a:prstGeom prst="rect">
            <a:avLst/>
          </a:prstGeom>
          <a:noFill/>
          <a:ln w="12700">
            <a:noFill/>
            <a:miter lim="800000"/>
            <a:headEnd/>
            <a:tailEnd/>
          </a:ln>
        </p:spPr>
        <p:txBody>
          <a:bodyPr wrap="square" lIns="0" tIns="0" rIns="0" bIns="0" anchor="ctr">
            <a:spAutoFit/>
          </a:bodyPr>
          <a:lstStyle/>
          <a:p>
            <a:r>
              <a:rPr lang="en-US" altLang="en-US" sz="3200" b="1" dirty="0">
                <a:solidFill>
                  <a:schemeClr val="bg1"/>
                </a:solidFill>
                <a:latin typeface="Verdana" pitchFamily="34" charset="0"/>
                <a:ea typeface="Verdana" pitchFamily="34" charset="0"/>
              </a:rPr>
              <a:t>Cairns</a:t>
            </a:r>
          </a:p>
        </p:txBody>
      </p:sp>
      <p:sp>
        <p:nvSpPr>
          <p:cNvPr id="6" name="Rectangle 5"/>
          <p:cNvSpPr>
            <a:spLocks/>
          </p:cNvSpPr>
          <p:nvPr/>
        </p:nvSpPr>
        <p:spPr bwMode="auto">
          <a:xfrm>
            <a:off x="179512" y="1196752"/>
            <a:ext cx="8964488" cy="492443"/>
          </a:xfrm>
          <a:prstGeom prst="rect">
            <a:avLst/>
          </a:prstGeom>
          <a:noFill/>
          <a:ln w="12700">
            <a:noFill/>
            <a:miter lim="800000"/>
            <a:headEnd/>
            <a:tailEnd/>
          </a:ln>
        </p:spPr>
        <p:txBody>
          <a:bodyPr wrap="square" lIns="0" tIns="0" rIns="0" bIns="0" anchor="ctr">
            <a:spAutoFit/>
          </a:bodyPr>
          <a:lstStyle/>
          <a:p>
            <a:pPr>
              <a:buFont typeface="Arial" pitchFamily="34" charset="0"/>
              <a:buChar char="•"/>
            </a:pPr>
            <a:r>
              <a:rPr lang="en-US" altLang="en-US" sz="3200" dirty="0">
                <a:solidFill>
                  <a:schemeClr val="bg1">
                    <a:lumMod val="95000"/>
                  </a:schemeClr>
                </a:solidFill>
                <a:latin typeface="Verdana" pitchFamily="34" charset="0"/>
                <a:ea typeface="Verdana" pitchFamily="34" charset="0"/>
              </a:rPr>
              <a:t>What are the three key rules for bearings?</a:t>
            </a:r>
          </a:p>
        </p:txBody>
      </p:sp>
      <p:sp>
        <p:nvSpPr>
          <p:cNvPr id="7" name="Rectangle 6"/>
          <p:cNvSpPr>
            <a:spLocks/>
          </p:cNvSpPr>
          <p:nvPr/>
        </p:nvSpPr>
        <p:spPr bwMode="auto">
          <a:xfrm>
            <a:off x="179512" y="4365104"/>
            <a:ext cx="7270427" cy="492443"/>
          </a:xfrm>
          <a:prstGeom prst="rect">
            <a:avLst/>
          </a:prstGeom>
          <a:noFill/>
          <a:ln w="12700">
            <a:noFill/>
            <a:miter lim="800000"/>
            <a:headEnd/>
            <a:tailEnd/>
          </a:ln>
        </p:spPr>
        <p:txBody>
          <a:bodyPr wrap="square" lIns="0" tIns="0" rIns="0" bIns="0" anchor="ctr">
            <a:spAutoFit/>
          </a:bodyPr>
          <a:lstStyle/>
          <a:p>
            <a:pPr>
              <a:buFont typeface="Arial" pitchFamily="34" charset="0"/>
              <a:buChar char="•"/>
            </a:pPr>
            <a:r>
              <a:rPr lang="en-US" altLang="en-US" sz="3200" dirty="0">
                <a:solidFill>
                  <a:schemeClr val="bg1">
                    <a:lumMod val="95000"/>
                  </a:schemeClr>
                </a:solidFill>
                <a:latin typeface="Verdana" pitchFamily="34" charset="0"/>
                <a:ea typeface="Verdana" pitchFamily="34" charset="0"/>
              </a:rPr>
              <a:t>Where did the voyage start?</a:t>
            </a:r>
          </a:p>
        </p:txBody>
      </p:sp>
      <p:sp>
        <p:nvSpPr>
          <p:cNvPr id="8" name="Rectangle 7"/>
          <p:cNvSpPr>
            <a:spLocks/>
          </p:cNvSpPr>
          <p:nvPr/>
        </p:nvSpPr>
        <p:spPr bwMode="auto">
          <a:xfrm>
            <a:off x="179512" y="4910971"/>
            <a:ext cx="7270427" cy="492443"/>
          </a:xfrm>
          <a:prstGeom prst="rect">
            <a:avLst/>
          </a:prstGeom>
          <a:noFill/>
          <a:ln w="12700">
            <a:noFill/>
            <a:miter lim="800000"/>
            <a:headEnd/>
            <a:tailEnd/>
          </a:ln>
        </p:spPr>
        <p:txBody>
          <a:bodyPr wrap="square" lIns="0" tIns="0" rIns="0" bIns="0" anchor="ctr">
            <a:spAutoFit/>
          </a:bodyPr>
          <a:lstStyle/>
          <a:p>
            <a:pPr>
              <a:buFont typeface="Arial" pitchFamily="34" charset="0"/>
              <a:buChar char="•"/>
            </a:pPr>
            <a:r>
              <a:rPr lang="en-US" altLang="en-US" sz="3200" dirty="0">
                <a:solidFill>
                  <a:schemeClr val="bg1">
                    <a:lumMod val="95000"/>
                  </a:schemeClr>
                </a:solidFill>
                <a:latin typeface="Verdana" pitchFamily="34" charset="0"/>
                <a:ea typeface="Verdana" pitchFamily="34" charset="0"/>
              </a:rPr>
              <a:t>Where did the voyage finish?</a:t>
            </a:r>
          </a:p>
        </p:txBody>
      </p:sp>
      <p:sp>
        <p:nvSpPr>
          <p:cNvPr id="9" name="Rectangle 8"/>
          <p:cNvSpPr>
            <a:spLocks/>
          </p:cNvSpPr>
          <p:nvPr/>
        </p:nvSpPr>
        <p:spPr bwMode="auto">
          <a:xfrm>
            <a:off x="179512" y="5631051"/>
            <a:ext cx="7416824" cy="984885"/>
          </a:xfrm>
          <a:prstGeom prst="rect">
            <a:avLst/>
          </a:prstGeom>
          <a:noFill/>
          <a:ln w="12700">
            <a:noFill/>
            <a:miter lim="800000"/>
            <a:headEnd/>
            <a:tailEnd/>
          </a:ln>
        </p:spPr>
        <p:txBody>
          <a:bodyPr wrap="square" lIns="0" tIns="0" rIns="0" bIns="0" anchor="ctr">
            <a:spAutoFit/>
          </a:bodyPr>
          <a:lstStyle/>
          <a:p>
            <a:pPr>
              <a:buFont typeface="Arial" pitchFamily="34" charset="0"/>
              <a:buChar char="•"/>
            </a:pPr>
            <a:r>
              <a:rPr lang="en-US" altLang="en-US" sz="3200" dirty="0">
                <a:solidFill>
                  <a:schemeClr val="bg1">
                    <a:lumMod val="95000"/>
                  </a:schemeClr>
                </a:solidFill>
                <a:latin typeface="Verdana" pitchFamily="34" charset="0"/>
                <a:ea typeface="Verdana" pitchFamily="34" charset="0"/>
              </a:rPr>
              <a:t>Can you name one of the animals spotted </a:t>
            </a:r>
            <a:r>
              <a:rPr lang="en-US" altLang="en-US" sz="3200" dirty="0" err="1">
                <a:solidFill>
                  <a:schemeClr val="bg1">
                    <a:lumMod val="95000"/>
                  </a:schemeClr>
                </a:solidFill>
                <a:latin typeface="Verdana" pitchFamily="34" charset="0"/>
                <a:ea typeface="Verdana" pitchFamily="34" charset="0"/>
              </a:rPr>
              <a:t>en</a:t>
            </a:r>
            <a:r>
              <a:rPr lang="en-US" altLang="en-US" sz="3200" dirty="0">
                <a:solidFill>
                  <a:schemeClr val="bg1">
                    <a:lumMod val="95000"/>
                  </a:schemeClr>
                </a:solidFill>
                <a:latin typeface="Verdana" pitchFamily="34" charset="0"/>
                <a:ea typeface="Verdana" pitchFamily="34" charset="0"/>
              </a:rPr>
              <a:t> route?</a:t>
            </a:r>
          </a:p>
        </p:txBody>
      </p:sp>
      <p:sp>
        <p:nvSpPr>
          <p:cNvPr id="10" name="Rectangle 9"/>
          <p:cNvSpPr>
            <a:spLocks/>
          </p:cNvSpPr>
          <p:nvPr/>
        </p:nvSpPr>
        <p:spPr bwMode="auto">
          <a:xfrm>
            <a:off x="6588224" y="4869001"/>
            <a:ext cx="2016224" cy="492443"/>
          </a:xfrm>
          <a:prstGeom prst="rect">
            <a:avLst/>
          </a:prstGeom>
          <a:noFill/>
          <a:ln w="12700">
            <a:noFill/>
            <a:miter lim="800000"/>
            <a:headEnd/>
            <a:tailEnd/>
          </a:ln>
        </p:spPr>
        <p:txBody>
          <a:bodyPr wrap="square" lIns="0" tIns="0" rIns="0" bIns="0" anchor="ctr">
            <a:spAutoFit/>
          </a:bodyPr>
          <a:lstStyle/>
          <a:p>
            <a:r>
              <a:rPr lang="en-US" altLang="en-US" sz="3200" b="1" dirty="0">
                <a:solidFill>
                  <a:schemeClr val="bg1"/>
                </a:solidFill>
                <a:latin typeface="Verdana" pitchFamily="34" charset="0"/>
                <a:ea typeface="Verdana" pitchFamily="34" charset="0"/>
              </a:rPr>
              <a:t>Brisbane</a:t>
            </a:r>
          </a:p>
        </p:txBody>
      </p:sp>
      <p:sp>
        <p:nvSpPr>
          <p:cNvPr id="11" name="Rectangle 10"/>
          <p:cNvSpPr>
            <a:spLocks/>
          </p:cNvSpPr>
          <p:nvPr/>
        </p:nvSpPr>
        <p:spPr bwMode="auto">
          <a:xfrm>
            <a:off x="4211960" y="6103750"/>
            <a:ext cx="4932040" cy="615553"/>
          </a:xfrm>
          <a:prstGeom prst="rect">
            <a:avLst/>
          </a:prstGeom>
          <a:noFill/>
          <a:ln w="12700">
            <a:noFill/>
            <a:miter lim="800000"/>
            <a:headEnd/>
            <a:tailEnd/>
          </a:ln>
        </p:spPr>
        <p:txBody>
          <a:bodyPr wrap="square" lIns="0" tIns="0" rIns="0" bIns="0" anchor="ctr">
            <a:spAutoFit/>
          </a:bodyPr>
          <a:lstStyle/>
          <a:p>
            <a:r>
              <a:rPr lang="en-US" altLang="en-US" sz="2000" b="1" dirty="0">
                <a:solidFill>
                  <a:schemeClr val="bg1"/>
                </a:solidFill>
                <a:latin typeface="Verdana" pitchFamily="34" charset="0"/>
                <a:ea typeface="Verdana" pitchFamily="34" charset="0"/>
              </a:rPr>
              <a:t>Humpback Whale, Hammerhead Shark, Tuna Bait Ball</a:t>
            </a:r>
          </a:p>
        </p:txBody>
      </p:sp>
      <p:sp>
        <p:nvSpPr>
          <p:cNvPr id="12" name="Rectangle 11"/>
          <p:cNvSpPr>
            <a:spLocks/>
          </p:cNvSpPr>
          <p:nvPr/>
        </p:nvSpPr>
        <p:spPr bwMode="auto">
          <a:xfrm>
            <a:off x="539552" y="3501008"/>
            <a:ext cx="8810625" cy="492125"/>
          </a:xfrm>
          <a:prstGeom prst="rect">
            <a:avLst/>
          </a:prstGeom>
          <a:noFill/>
          <a:ln w="12700">
            <a:noFill/>
            <a:miter lim="800000"/>
            <a:headEnd/>
            <a:tailEnd/>
          </a:ln>
        </p:spPr>
        <p:txBody>
          <a:bodyPr lIns="0" tIns="0" rIns="0" bIns="0" anchor="ctr">
            <a:spAutoFit/>
          </a:bodyPr>
          <a:lstStyle/>
          <a:p>
            <a:r>
              <a:rPr lang="en-US" altLang="en-US" sz="3200" dirty="0">
                <a:solidFill>
                  <a:schemeClr val="bg1"/>
                </a:solidFill>
                <a:latin typeface="Verdana" pitchFamily="34" charset="0"/>
                <a:ea typeface="Verdana" pitchFamily="34" charset="0"/>
              </a:rPr>
              <a:t>They must have </a:t>
            </a:r>
            <a:r>
              <a:rPr lang="en-US" altLang="en-US" sz="3200" b="1" dirty="0">
                <a:solidFill>
                  <a:schemeClr val="bg1"/>
                </a:solidFill>
                <a:latin typeface="Verdana" pitchFamily="34" charset="0"/>
                <a:ea typeface="Verdana" pitchFamily="34" charset="0"/>
              </a:rPr>
              <a:t>3 DIGITS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p:bldP spid="7" grpId="0" build="p" autoUpdateAnimBg="0"/>
      <p:bldP spid="8" grpId="0" build="p" autoUpdateAnimBg="0"/>
      <p:bldP spid="9" grpId="0" build="p" autoUpdateAnimBg="0"/>
      <p:bldP spid="10" grpId="0" build="p" autoUpdateAnimBg="0"/>
      <p:bldP spid="11" grpId="0" build="p" autoUpdateAnimBg="0"/>
      <p:bldP spid="1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625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Hotspot dynamics in the Coral Sea: connections between the Australian Plate and the deep Earth</a:t>
            </a:r>
            <a:r>
              <a:rPr lang="en-GB" i="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will be collecting rocks from volcanoes along a submerged seamount chain and using sound, </a:t>
            </a:r>
            <a:r>
              <a:rPr lang="en-GB" dirty="0" err="1">
                <a:solidFill>
                  <a:schemeClr val="bg1">
                    <a:lumMod val="95000"/>
                  </a:schemeClr>
                </a:solidFill>
              </a:rPr>
              <a:t>magnetics</a:t>
            </a:r>
            <a:r>
              <a:rPr lang="en-GB" dirty="0">
                <a:solidFill>
                  <a:schemeClr val="bg1">
                    <a:lumMod val="95000"/>
                  </a:schemeClr>
                </a:solidFill>
              </a:rPr>
              <a:t> and gravity to make 3D maps of the volcano shapes. These chains are similar to the Hawaiian and </a:t>
            </a:r>
            <a:r>
              <a:rPr lang="en-GB">
                <a:solidFill>
                  <a:schemeClr val="bg1">
                    <a:lumMod val="95000"/>
                  </a:schemeClr>
                </a:solidFill>
              </a:rPr>
              <a:t>Canary Islands </a:t>
            </a:r>
            <a:r>
              <a:rPr lang="en-GB" dirty="0">
                <a:solidFill>
                  <a:schemeClr val="bg1">
                    <a:lumMod val="95000"/>
                  </a:schemeClr>
                </a:solidFill>
              </a:rPr>
              <a:t>in that they are volcanoes which formed away from the edges of tectonic plates (such as in the Pacific ‘Ring of Fire’, and scientists want to understand how, why and when they formed.</a:t>
            </a:r>
          </a:p>
          <a:p>
            <a:r>
              <a:rPr lang="en-GB" b="1" i="1" u="sng" dirty="0">
                <a:solidFill>
                  <a:schemeClr val="bg1">
                    <a:lumMod val="95000"/>
                  </a:schemeClr>
                </a:solidFill>
              </a:rPr>
              <a:t>Understanding the spatial links between geomorphology and biodiversity in the Coral Sea Australian Marine Park.</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‘underwater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Spatial and temporal variability in the distribution and abundance of seabirds</a:t>
            </a:r>
            <a:r>
              <a:rPr lang="en-GB" b="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and dolphins) to understand where they live and their behaviours.</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700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Mapping the underwater landscapes. </a:t>
            </a:r>
            <a:br>
              <a:rPr lang="en-GB" dirty="0">
                <a:solidFill>
                  <a:schemeClr val="bg1">
                    <a:lumMod val="95000"/>
                  </a:schemeClr>
                </a:solidFill>
              </a:rPr>
            </a:br>
            <a:r>
              <a:rPr lang="en-GB" dirty="0">
                <a:solidFill>
                  <a:schemeClr val="bg1">
                    <a:lumMod val="95000"/>
                  </a:schemeClr>
                </a:solidFill>
              </a:rPr>
              <a:t>Scientists will use special mapping techniques to make 3D maps of underwater volcanoes that have been discovered in the Coral and Tasman Seas. Using rocks that they collect from these sites, scientists want to understand how, why and when these underwater volcanoes formed. </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Why do marine species like living on underwater volcanoes?</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‘underwater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Are there more seabirds and marine mammals near these underwater volcanoes than in the surrounding waters?</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and dolphins) to understand where they live and their behaviours.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Where are we going?</a:t>
            </a:r>
          </a:p>
        </p:txBody>
      </p:sp>
      <p:pic>
        <p:nvPicPr>
          <p:cNvPr id="10" name="Content Placeholder 9" descr="World Map v1.PNG"/>
          <p:cNvPicPr>
            <a:picLocks noGrp="1" noChangeAspect="1"/>
          </p:cNvPicPr>
          <p:nvPr>
            <p:ph idx="1"/>
          </p:nvPr>
        </p:nvPicPr>
        <p:blipFill>
          <a:blip r:embed="rId3" cstate="print"/>
          <a:stretch>
            <a:fillRect/>
          </a:stretch>
        </p:blipFill>
        <p:spPr>
          <a:xfrm>
            <a:off x="791580" y="1340768"/>
            <a:ext cx="7560840" cy="5177790"/>
          </a:xfrm>
        </p:spPr>
      </p:pic>
      <p:sp>
        <p:nvSpPr>
          <p:cNvPr id="5" name="TextBox 4"/>
          <p:cNvSpPr txBox="1"/>
          <p:nvPr/>
        </p:nvSpPr>
        <p:spPr>
          <a:xfrm>
            <a:off x="971600" y="1844824"/>
            <a:ext cx="792088" cy="307777"/>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UK</a:t>
            </a:r>
          </a:p>
        </p:txBody>
      </p:sp>
      <p:sp>
        <p:nvSpPr>
          <p:cNvPr id="6" name="TextBox 5"/>
          <p:cNvSpPr txBox="1"/>
          <p:nvPr/>
        </p:nvSpPr>
        <p:spPr>
          <a:xfrm>
            <a:off x="7092280" y="5373216"/>
            <a:ext cx="1224136" cy="523220"/>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Coral Sea,</a:t>
            </a:r>
            <a:br>
              <a:rPr lang="en-GB" sz="1400" b="1" dirty="0">
                <a:latin typeface="Verdana" pitchFamily="34" charset="0"/>
                <a:ea typeface="Verdana" pitchFamily="34" charset="0"/>
              </a:rPr>
            </a:br>
            <a:r>
              <a:rPr lang="en-GB" sz="1400" b="1" dirty="0">
                <a:latin typeface="Verdana" pitchFamily="34" charset="0"/>
                <a:ea typeface="Verdana" pitchFamily="34" charset="0"/>
              </a:rPr>
              <a:t>Australia</a:t>
            </a:r>
          </a:p>
        </p:txBody>
      </p:sp>
      <p:sp>
        <p:nvSpPr>
          <p:cNvPr id="12" name="Freeform 11"/>
          <p:cNvSpPr/>
          <p:nvPr/>
        </p:nvSpPr>
        <p:spPr>
          <a:xfrm>
            <a:off x="1547664" y="1772816"/>
            <a:ext cx="6408712" cy="3456384"/>
          </a:xfrm>
          <a:custGeom>
            <a:avLst/>
            <a:gdLst>
              <a:gd name="connsiteX0" fmla="*/ 0 w 7219666"/>
              <a:gd name="connsiteY0" fmla="*/ 0 h 4026090"/>
              <a:gd name="connsiteX1" fmla="*/ 4531057 w 7219666"/>
              <a:gd name="connsiteY1" fmla="*/ 941696 h 4026090"/>
              <a:gd name="connsiteX2" fmla="*/ 7219666 w 7219666"/>
              <a:gd name="connsiteY2" fmla="*/ 4026090 h 4026090"/>
              <a:gd name="connsiteX3" fmla="*/ 7219666 w 7219666"/>
              <a:gd name="connsiteY3" fmla="*/ 4026090 h 4026090"/>
            </a:gdLst>
            <a:ahLst/>
            <a:cxnLst>
              <a:cxn ang="0">
                <a:pos x="connsiteX0" y="connsiteY0"/>
              </a:cxn>
              <a:cxn ang="0">
                <a:pos x="connsiteX1" y="connsiteY1"/>
              </a:cxn>
              <a:cxn ang="0">
                <a:pos x="connsiteX2" y="connsiteY2"/>
              </a:cxn>
              <a:cxn ang="0">
                <a:pos x="connsiteX3" y="connsiteY3"/>
              </a:cxn>
            </a:cxnLst>
            <a:rect l="l" t="t" r="r" b="b"/>
            <a:pathLst>
              <a:path w="7219666" h="4026090">
                <a:moveTo>
                  <a:pt x="0" y="0"/>
                </a:moveTo>
                <a:cubicBezTo>
                  <a:pt x="1663889" y="135340"/>
                  <a:pt x="3327779" y="270681"/>
                  <a:pt x="4531057" y="941696"/>
                </a:cubicBezTo>
                <a:cubicBezTo>
                  <a:pt x="5734335" y="1612711"/>
                  <a:pt x="7219666" y="4026090"/>
                  <a:pt x="7219666" y="4026090"/>
                </a:cubicBezTo>
                <a:lnTo>
                  <a:pt x="7219666" y="4026090"/>
                </a:lnTo>
              </a:path>
            </a:pathLst>
          </a:custGeom>
          <a:ln w="38100">
            <a:solidFill>
              <a:srgbClr val="0032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7884368" y="5157192"/>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1700808"/>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solidFill>
                  <a:schemeClr val="bg1">
                    <a:lumMod val="95000"/>
                  </a:schemeClr>
                </a:solidFill>
                <a:latin typeface="Verdana" pitchFamily="34" charset="0"/>
                <a:ea typeface="Verdana" pitchFamily="34" charset="0"/>
              </a:rPr>
              <a:t>For this lesson you will need:</a:t>
            </a:r>
          </a:p>
        </p:txBody>
      </p:sp>
      <p:sp>
        <p:nvSpPr>
          <p:cNvPr id="5" name="TextBox 4"/>
          <p:cNvSpPr txBox="1"/>
          <p:nvPr/>
        </p:nvSpPr>
        <p:spPr>
          <a:xfrm>
            <a:off x="1115616" y="1700808"/>
            <a:ext cx="7056784" cy="3046988"/>
          </a:xfrm>
          <a:prstGeom prst="rect">
            <a:avLst/>
          </a:prstGeom>
          <a:noFill/>
        </p:spPr>
        <p:txBody>
          <a:bodyPr wrap="square" rtlCol="0">
            <a:spAutoFit/>
          </a:bodyPr>
          <a:lstStyle/>
          <a:p>
            <a:pPr>
              <a:buFont typeface="Arial" pitchFamily="34" charset="0"/>
              <a:buChar char="•"/>
            </a:pPr>
            <a:r>
              <a:rPr lang="en-GB" sz="4800" dirty="0">
                <a:solidFill>
                  <a:schemeClr val="bg1">
                    <a:lumMod val="95000"/>
                  </a:schemeClr>
                </a:solidFill>
                <a:latin typeface="Verdana" pitchFamily="34" charset="0"/>
                <a:ea typeface="Verdana" pitchFamily="34" charset="0"/>
              </a:rPr>
              <a:t> Ruler</a:t>
            </a:r>
          </a:p>
          <a:p>
            <a:pPr>
              <a:buFont typeface="Arial" pitchFamily="34" charset="0"/>
              <a:buChar char="•"/>
            </a:pPr>
            <a:r>
              <a:rPr lang="en-GB" sz="4800" dirty="0">
                <a:solidFill>
                  <a:schemeClr val="bg1">
                    <a:lumMod val="95000"/>
                  </a:schemeClr>
                </a:solidFill>
                <a:latin typeface="Verdana" pitchFamily="34" charset="0"/>
                <a:ea typeface="Verdana" pitchFamily="34" charset="0"/>
              </a:rPr>
              <a:t> Pencil</a:t>
            </a:r>
          </a:p>
          <a:p>
            <a:pPr>
              <a:buFont typeface="Arial" pitchFamily="34" charset="0"/>
              <a:buChar char="•"/>
            </a:pPr>
            <a:r>
              <a:rPr lang="en-GB" sz="4800" dirty="0">
                <a:solidFill>
                  <a:schemeClr val="bg1">
                    <a:lumMod val="95000"/>
                  </a:schemeClr>
                </a:solidFill>
                <a:latin typeface="Verdana" pitchFamily="34" charset="0"/>
                <a:ea typeface="Verdana" pitchFamily="34" charset="0"/>
              </a:rPr>
              <a:t> Protractor</a:t>
            </a:r>
          </a:p>
          <a:p>
            <a:pPr>
              <a:buFont typeface="Arial" pitchFamily="34" charset="0"/>
              <a:buChar char="•"/>
            </a:pPr>
            <a:r>
              <a:rPr lang="en-GB" sz="4800" dirty="0">
                <a:solidFill>
                  <a:schemeClr val="bg1">
                    <a:lumMod val="95000"/>
                  </a:schemeClr>
                </a:solidFill>
                <a:latin typeface="Verdana" pitchFamily="34" charset="0"/>
                <a:ea typeface="Verdana" pitchFamily="34" charset="0"/>
              </a:rPr>
              <a:t> Calculator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lumMod val="95000"/>
                  </a:schemeClr>
                </a:solidFill>
                <a:latin typeface="Verdana" pitchFamily="34" charset="0"/>
                <a:ea typeface="Verdana" pitchFamily="34" charset="0"/>
              </a:rPr>
              <a:t>How do you navigate at sea if there are no roads?</a:t>
            </a:r>
          </a:p>
        </p:txBody>
      </p:sp>
      <p:pic>
        <p:nvPicPr>
          <p:cNvPr id="4" name="Picture 3" descr="CSIRO_ScienceImage_2362_RV_Investigator_port_view.jpg"/>
          <p:cNvPicPr>
            <a:picLocks noChangeAspect="1"/>
          </p:cNvPicPr>
          <p:nvPr/>
        </p:nvPicPr>
        <p:blipFill>
          <a:blip r:embed="rId3" cstate="print"/>
          <a:stretch>
            <a:fillRect/>
          </a:stretch>
        </p:blipFill>
        <p:spPr>
          <a:xfrm>
            <a:off x="1475656" y="1628800"/>
            <a:ext cx="5760640" cy="3920082"/>
          </a:xfrm>
          <a:prstGeom prst="rect">
            <a:avLst/>
          </a:prstGeom>
        </p:spPr>
      </p:pic>
      <p:sp>
        <p:nvSpPr>
          <p:cNvPr id="6" name="Title 1"/>
          <p:cNvSpPr txBox="1">
            <a:spLocks/>
          </p:cNvSpPr>
          <p:nvPr/>
        </p:nvSpPr>
        <p:spPr>
          <a:xfrm>
            <a:off x="457200" y="551723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Bearings!</a:t>
            </a:r>
          </a:p>
        </p:txBody>
      </p:sp>
      <p:sp>
        <p:nvSpPr>
          <p:cNvPr id="5" name="TextBox 4">
            <a:extLst>
              <a:ext uri="{FF2B5EF4-FFF2-40B4-BE49-F238E27FC236}">
                <a16:creationId xmlns:a16="http://schemas.microsoft.com/office/drawing/2014/main" id="{FCDFD976-7B4A-4ADF-85EE-523EC938BA8A}"/>
              </a:ext>
            </a:extLst>
          </p:cNvPr>
          <p:cNvSpPr txBox="1"/>
          <p:nvPr/>
        </p:nvSpPr>
        <p:spPr>
          <a:xfrm>
            <a:off x="1475656" y="5302661"/>
            <a:ext cx="4669212" cy="246221"/>
          </a:xfrm>
          <a:prstGeom prst="rect">
            <a:avLst/>
          </a:prstGeom>
          <a:noFill/>
        </p:spPr>
        <p:txBody>
          <a:bodyPr wrap="square" rtlCol="0">
            <a:spAutoFit/>
          </a:bodyPr>
          <a:lstStyle/>
          <a:p>
            <a:r>
              <a:rPr lang="en-GB" sz="1000" i="1" dirty="0">
                <a:solidFill>
                  <a:schemeClr val="bg1"/>
                </a:solidFill>
              </a:rPr>
              <a:t>Australia’s R/V Investigator, the ship being used for the research. Image credit: CSIRO</a:t>
            </a:r>
            <a:endParaRPr lang="en-GB"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Three rules for bearings…</a:t>
            </a:r>
          </a:p>
        </p:txBody>
      </p:sp>
      <p:sp>
        <p:nvSpPr>
          <p:cNvPr id="3" name="Rectangle 2"/>
          <p:cNvSpPr>
            <a:spLocks/>
          </p:cNvSpPr>
          <p:nvPr/>
        </p:nvSpPr>
        <p:spPr bwMode="auto">
          <a:xfrm>
            <a:off x="614363" y="1905000"/>
            <a:ext cx="6910387" cy="492125"/>
          </a:xfrm>
          <a:prstGeom prst="rect">
            <a:avLst/>
          </a:prstGeom>
          <a:noFill/>
          <a:ln w="12700">
            <a:noFill/>
            <a:miter lim="800000"/>
            <a:headEnd/>
            <a:tailEnd/>
          </a:ln>
        </p:spPr>
        <p:txBody>
          <a:bodyPr lIns="0" tIns="0" rIns="0" bIns="0" anchor="ctr">
            <a:spAutoFit/>
          </a:bodyPr>
          <a:lstStyle/>
          <a:p>
            <a:r>
              <a:rPr lang="en-US" altLang="en-US" sz="3200" dirty="0">
                <a:solidFill>
                  <a:schemeClr val="bg1">
                    <a:lumMod val="95000"/>
                  </a:schemeClr>
                </a:solidFill>
                <a:latin typeface="Verdana" pitchFamily="34" charset="0"/>
                <a:ea typeface="Verdana" pitchFamily="34" charset="0"/>
              </a:rPr>
              <a:t>They must start from NORTH</a:t>
            </a:r>
          </a:p>
        </p:txBody>
      </p:sp>
      <p:sp>
        <p:nvSpPr>
          <p:cNvPr id="4" name="Rectangle 3"/>
          <p:cNvSpPr>
            <a:spLocks/>
          </p:cNvSpPr>
          <p:nvPr/>
        </p:nvSpPr>
        <p:spPr bwMode="auto">
          <a:xfrm>
            <a:off x="611188" y="2768600"/>
            <a:ext cx="8810625" cy="492125"/>
          </a:xfrm>
          <a:prstGeom prst="rect">
            <a:avLst/>
          </a:prstGeom>
          <a:noFill/>
          <a:ln w="12700">
            <a:noFill/>
            <a:miter lim="800000"/>
            <a:headEnd/>
            <a:tailEnd/>
          </a:ln>
        </p:spPr>
        <p:txBody>
          <a:bodyPr lIns="0" tIns="0" rIns="0" bIns="0" anchor="ctr">
            <a:spAutoFit/>
          </a:bodyPr>
          <a:lstStyle/>
          <a:p>
            <a:r>
              <a:rPr lang="en-US" altLang="en-US" sz="3200" dirty="0">
                <a:solidFill>
                  <a:schemeClr val="bg1">
                    <a:lumMod val="95000"/>
                  </a:schemeClr>
                </a:solidFill>
                <a:latin typeface="Verdana" pitchFamily="34" charset="0"/>
                <a:ea typeface="Verdana" pitchFamily="34" charset="0"/>
              </a:rPr>
              <a:t>They must be measured CLOCKWISE</a:t>
            </a:r>
          </a:p>
        </p:txBody>
      </p:sp>
      <p:sp>
        <p:nvSpPr>
          <p:cNvPr id="5" name="Rectangle 4"/>
          <p:cNvSpPr>
            <a:spLocks/>
          </p:cNvSpPr>
          <p:nvPr/>
        </p:nvSpPr>
        <p:spPr bwMode="auto">
          <a:xfrm>
            <a:off x="614363" y="3673475"/>
            <a:ext cx="7627937" cy="492125"/>
          </a:xfrm>
          <a:prstGeom prst="rect">
            <a:avLst/>
          </a:prstGeom>
          <a:noFill/>
          <a:ln w="12700">
            <a:noFill/>
            <a:miter lim="800000"/>
            <a:headEnd/>
            <a:tailEnd/>
          </a:ln>
        </p:spPr>
        <p:txBody>
          <a:bodyPr lIns="0" tIns="0" rIns="0" bIns="0" anchor="ctr">
            <a:spAutoFit/>
          </a:bodyPr>
          <a:lstStyle/>
          <a:p>
            <a:r>
              <a:rPr lang="en-US" altLang="en-US" sz="3200" dirty="0">
                <a:solidFill>
                  <a:schemeClr val="bg1">
                    <a:lumMod val="95000"/>
                  </a:schemeClr>
                </a:solidFill>
                <a:latin typeface="Verdana" pitchFamily="34" charset="0"/>
                <a:ea typeface="Verdana" pitchFamily="34" charset="0"/>
              </a:rPr>
              <a:t>They must have THREE DIGITS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08"/>
          <p:cNvSpPr>
            <a:spLocks noChangeArrowheads="1"/>
          </p:cNvSpPr>
          <p:nvPr/>
        </p:nvSpPr>
        <p:spPr bwMode="auto">
          <a:xfrm>
            <a:off x="2857500" y="1906588"/>
            <a:ext cx="3429000" cy="3429000"/>
          </a:xfrm>
          <a:prstGeom prst="ellipse">
            <a:avLst/>
          </a:prstGeom>
          <a:solidFill>
            <a:srgbClr val="FF7575"/>
          </a:solidFill>
          <a:ln w="28575">
            <a:solidFill>
              <a:schemeClr val="tx1"/>
            </a:solidFill>
            <a:round/>
            <a:headEnd/>
            <a:tailEnd/>
          </a:ln>
          <a:effectLst>
            <a:glow rad="63500">
              <a:schemeClr val="accent1">
                <a:satMod val="175000"/>
                <a:alpha val="40000"/>
              </a:schemeClr>
            </a:glow>
          </a:effectLst>
        </p:spPr>
        <p:txBody>
          <a:bodyPr wrap="none" anchor="ctr"/>
          <a:lstStyle/>
          <a:p>
            <a:pPr fontAlgn="auto">
              <a:spcBef>
                <a:spcPts val="0"/>
              </a:spcBef>
              <a:spcAft>
                <a:spcPts val="0"/>
              </a:spcAft>
              <a:defRPr/>
            </a:pPr>
            <a:endParaRPr lang="en-GB" dirty="0">
              <a:solidFill>
                <a:schemeClr val="bg1"/>
              </a:solidFill>
              <a:latin typeface="Verdana" pitchFamily="34" charset="0"/>
              <a:ea typeface="Verdana" pitchFamily="34" charset="0"/>
              <a:cs typeface="Arial" panose="020B0604020202020204" pitchFamily="34" charset="0"/>
            </a:endParaRPr>
          </a:p>
        </p:txBody>
      </p:sp>
      <p:grpSp>
        <p:nvGrpSpPr>
          <p:cNvPr id="2" name="Group 34"/>
          <p:cNvGrpSpPr>
            <a:grpSpLocks/>
          </p:cNvGrpSpPr>
          <p:nvPr/>
        </p:nvGrpSpPr>
        <p:grpSpPr bwMode="auto">
          <a:xfrm>
            <a:off x="2781300" y="1830388"/>
            <a:ext cx="3581400" cy="3581400"/>
            <a:chOff x="1824" y="1128"/>
            <a:chExt cx="2256" cy="2256"/>
          </a:xfrm>
        </p:grpSpPr>
        <p:grpSp>
          <p:nvGrpSpPr>
            <p:cNvPr id="3" name="Group 26"/>
            <p:cNvGrpSpPr>
              <a:grpSpLocks/>
            </p:cNvGrpSpPr>
            <p:nvPr/>
          </p:nvGrpSpPr>
          <p:grpSpPr bwMode="auto">
            <a:xfrm>
              <a:off x="2112" y="1416"/>
              <a:ext cx="1680" cy="1680"/>
              <a:chOff x="2124" y="1329"/>
              <a:chExt cx="1680" cy="1680"/>
            </a:xfrm>
          </p:grpSpPr>
          <p:sp>
            <p:nvSpPr>
              <p:cNvPr id="23601" name="Freeform 6"/>
              <p:cNvSpPr>
                <a:spLocks/>
              </p:cNvSpPr>
              <p:nvPr/>
            </p:nvSpPr>
            <p:spPr bwMode="auto">
              <a:xfrm>
                <a:off x="2663" y="1332"/>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2" name="Freeform 7"/>
              <p:cNvSpPr>
                <a:spLocks/>
              </p:cNvSpPr>
              <p:nvPr/>
            </p:nvSpPr>
            <p:spPr bwMode="auto">
              <a:xfrm flipV="1">
                <a:off x="2663" y="2167"/>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3" name="Freeform 8"/>
              <p:cNvSpPr>
                <a:spLocks/>
              </p:cNvSpPr>
              <p:nvPr/>
            </p:nvSpPr>
            <p:spPr bwMode="auto">
              <a:xfrm flipH="1" flipV="1">
                <a:off x="2964" y="2167"/>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4" name="Freeform 9"/>
              <p:cNvSpPr>
                <a:spLocks/>
              </p:cNvSpPr>
              <p:nvPr/>
            </p:nvSpPr>
            <p:spPr bwMode="auto">
              <a:xfrm flipH="1">
                <a:off x="2964" y="1339"/>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5" name="Freeform 10"/>
              <p:cNvSpPr>
                <a:spLocks/>
              </p:cNvSpPr>
              <p:nvPr/>
            </p:nvSpPr>
            <p:spPr bwMode="auto">
              <a:xfrm rot="5400000" flipH="1">
                <a:off x="3231" y="1900"/>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6" name="Freeform 11"/>
              <p:cNvSpPr>
                <a:spLocks/>
              </p:cNvSpPr>
              <p:nvPr/>
            </p:nvSpPr>
            <p:spPr bwMode="auto">
              <a:xfrm rot="-5400000">
                <a:off x="2392" y="1906"/>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7" name="Freeform 12"/>
              <p:cNvSpPr>
                <a:spLocks/>
              </p:cNvSpPr>
              <p:nvPr/>
            </p:nvSpPr>
            <p:spPr bwMode="auto">
              <a:xfrm rot="5400000" flipV="1">
                <a:off x="2399" y="1599"/>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8" name="Freeform 13"/>
              <p:cNvSpPr>
                <a:spLocks/>
              </p:cNvSpPr>
              <p:nvPr/>
            </p:nvSpPr>
            <p:spPr bwMode="auto">
              <a:xfrm rot="-5400000" flipH="1" flipV="1">
                <a:off x="3231" y="1600"/>
                <a:ext cx="301" cy="835"/>
              </a:xfrm>
              <a:custGeom>
                <a:avLst/>
                <a:gdLst>
                  <a:gd name="T0" fmla="*/ 301 w 301"/>
                  <a:gd name="T1" fmla="*/ 835 h 835"/>
                  <a:gd name="T2" fmla="*/ 301 w 301"/>
                  <a:gd name="T3" fmla="*/ 0 h 835"/>
                  <a:gd name="T4" fmla="*/ 0 w 301"/>
                  <a:gd name="T5" fmla="*/ 528 h 835"/>
                  <a:gd name="T6" fmla="*/ 301 w 301"/>
                  <a:gd name="T7" fmla="*/ 835 h 835"/>
                  <a:gd name="T8" fmla="*/ 0 60000 65536"/>
                  <a:gd name="T9" fmla="*/ 0 60000 65536"/>
                  <a:gd name="T10" fmla="*/ 0 60000 65536"/>
                  <a:gd name="T11" fmla="*/ 0 60000 65536"/>
                  <a:gd name="T12" fmla="*/ 0 w 301"/>
                  <a:gd name="T13" fmla="*/ 0 h 835"/>
                  <a:gd name="T14" fmla="*/ 301 w 301"/>
                  <a:gd name="T15" fmla="*/ 835 h 835"/>
                </a:gdLst>
                <a:ahLst/>
                <a:cxnLst>
                  <a:cxn ang="T8">
                    <a:pos x="T0" y="T1"/>
                  </a:cxn>
                  <a:cxn ang="T9">
                    <a:pos x="T2" y="T3"/>
                  </a:cxn>
                  <a:cxn ang="T10">
                    <a:pos x="T4" y="T5"/>
                  </a:cxn>
                  <a:cxn ang="T11">
                    <a:pos x="T6" y="T7"/>
                  </a:cxn>
                </a:cxnLst>
                <a:rect l="T12" t="T13" r="T14" b="T15"/>
                <a:pathLst>
                  <a:path w="301" h="835">
                    <a:moveTo>
                      <a:pt x="301" y="835"/>
                    </a:moveTo>
                    <a:lnTo>
                      <a:pt x="301" y="0"/>
                    </a:lnTo>
                    <a:lnTo>
                      <a:pt x="0" y="528"/>
                    </a:lnTo>
                    <a:lnTo>
                      <a:pt x="301" y="835"/>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609" name="Line 14"/>
              <p:cNvSpPr>
                <a:spLocks noChangeShapeType="1"/>
              </p:cNvSpPr>
              <p:nvPr/>
            </p:nvSpPr>
            <p:spPr bwMode="auto">
              <a:xfrm rot="18900000" flipH="1">
                <a:off x="2965" y="1732"/>
                <a:ext cx="0" cy="87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0" name="Line 15"/>
              <p:cNvSpPr>
                <a:spLocks noChangeShapeType="1"/>
              </p:cNvSpPr>
              <p:nvPr/>
            </p:nvSpPr>
            <p:spPr bwMode="auto">
              <a:xfrm flipH="1">
                <a:off x="2659" y="1329"/>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1" name="Line 16"/>
              <p:cNvSpPr>
                <a:spLocks noChangeShapeType="1"/>
              </p:cNvSpPr>
              <p:nvPr/>
            </p:nvSpPr>
            <p:spPr bwMode="auto">
              <a:xfrm flipH="1" flipV="1">
                <a:off x="2964" y="1329"/>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2" name="Line 17"/>
              <p:cNvSpPr>
                <a:spLocks noChangeShapeType="1"/>
              </p:cNvSpPr>
              <p:nvPr/>
            </p:nvSpPr>
            <p:spPr bwMode="auto">
              <a:xfrm flipH="1" flipV="1">
                <a:off x="2659" y="2468"/>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3" name="Line 18"/>
              <p:cNvSpPr>
                <a:spLocks noChangeShapeType="1"/>
              </p:cNvSpPr>
              <p:nvPr/>
            </p:nvSpPr>
            <p:spPr bwMode="auto">
              <a:xfrm flipH="1">
                <a:off x="2964" y="2468"/>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4" name="Line 19"/>
              <p:cNvSpPr>
                <a:spLocks noChangeShapeType="1"/>
              </p:cNvSpPr>
              <p:nvPr/>
            </p:nvSpPr>
            <p:spPr bwMode="auto">
              <a:xfrm rot="-5400000" flipH="1" flipV="1">
                <a:off x="2242" y="1746"/>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5" name="Line 20"/>
              <p:cNvSpPr>
                <a:spLocks noChangeShapeType="1"/>
              </p:cNvSpPr>
              <p:nvPr/>
            </p:nvSpPr>
            <p:spPr bwMode="auto">
              <a:xfrm rot="-5400000" flipH="1" flipV="1">
                <a:off x="3381" y="2051"/>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6" name="Line 21"/>
              <p:cNvSpPr>
                <a:spLocks noChangeShapeType="1"/>
              </p:cNvSpPr>
              <p:nvPr/>
            </p:nvSpPr>
            <p:spPr bwMode="auto">
              <a:xfrm rot="5400000" flipH="1">
                <a:off x="2242" y="2051"/>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7" name="Line 22"/>
              <p:cNvSpPr>
                <a:spLocks noChangeShapeType="1"/>
              </p:cNvSpPr>
              <p:nvPr/>
            </p:nvSpPr>
            <p:spPr bwMode="auto">
              <a:xfrm rot="5400000" flipH="1">
                <a:off x="3381" y="1746"/>
                <a:ext cx="305" cy="541"/>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8" name="Line 23"/>
              <p:cNvSpPr>
                <a:spLocks noChangeShapeType="1"/>
              </p:cNvSpPr>
              <p:nvPr/>
            </p:nvSpPr>
            <p:spPr bwMode="auto">
              <a:xfrm>
                <a:off x="2964" y="1329"/>
                <a:ext cx="0" cy="1680"/>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19" name="Line 24"/>
              <p:cNvSpPr>
                <a:spLocks noChangeShapeType="1"/>
              </p:cNvSpPr>
              <p:nvPr/>
            </p:nvSpPr>
            <p:spPr bwMode="auto">
              <a:xfrm rot="5400000">
                <a:off x="2964" y="1329"/>
                <a:ext cx="0" cy="1680"/>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620" name="Line 25"/>
              <p:cNvSpPr>
                <a:spLocks noChangeShapeType="1"/>
              </p:cNvSpPr>
              <p:nvPr/>
            </p:nvSpPr>
            <p:spPr bwMode="auto">
              <a:xfrm rot="2700000">
                <a:off x="2965" y="1732"/>
                <a:ext cx="0" cy="87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grpSp>
        <p:sp>
          <p:nvSpPr>
            <p:cNvPr id="23599" name="Line 27"/>
            <p:cNvSpPr>
              <a:spLocks noChangeShapeType="1"/>
            </p:cNvSpPr>
            <p:nvPr/>
          </p:nvSpPr>
          <p:spPr bwMode="auto">
            <a:xfrm>
              <a:off x="1824" y="2256"/>
              <a:ext cx="2256" cy="0"/>
            </a:xfrm>
            <a:prstGeom prst="line">
              <a:avLst/>
            </a:prstGeom>
            <a:noFill/>
            <a:ln w="28575">
              <a:solidFill>
                <a:schemeClr val="tx1"/>
              </a:solidFill>
              <a:round/>
              <a:headEnd type="diamond" w="med" len="med"/>
              <a:tailEnd type="diamond" w="med" len="med"/>
            </a:ln>
          </p:spPr>
          <p:txBody>
            <a:bodyPr/>
            <a:lstStyle/>
            <a:p>
              <a:endParaRPr lang="en-GB">
                <a:solidFill>
                  <a:schemeClr val="bg1"/>
                </a:solidFill>
                <a:latin typeface="Verdana" pitchFamily="34" charset="0"/>
                <a:ea typeface="Verdana" pitchFamily="34" charset="0"/>
              </a:endParaRPr>
            </a:p>
          </p:txBody>
        </p:sp>
        <p:sp>
          <p:nvSpPr>
            <p:cNvPr id="23600" name="Line 28"/>
            <p:cNvSpPr>
              <a:spLocks noChangeShapeType="1"/>
            </p:cNvSpPr>
            <p:nvPr/>
          </p:nvSpPr>
          <p:spPr bwMode="auto">
            <a:xfrm rot="5400000">
              <a:off x="1824" y="2256"/>
              <a:ext cx="2256" cy="0"/>
            </a:xfrm>
            <a:prstGeom prst="line">
              <a:avLst/>
            </a:prstGeom>
            <a:noFill/>
            <a:ln w="28575">
              <a:solidFill>
                <a:schemeClr val="tx1"/>
              </a:solidFill>
              <a:round/>
              <a:headEnd type="diamond" w="med" len="med"/>
              <a:tailEnd type="diamond" w="med" len="med"/>
            </a:ln>
          </p:spPr>
          <p:txBody>
            <a:bodyPr/>
            <a:lstStyle/>
            <a:p>
              <a:endParaRPr lang="en-GB">
                <a:solidFill>
                  <a:schemeClr val="bg1"/>
                </a:solidFill>
                <a:latin typeface="Verdana" pitchFamily="34" charset="0"/>
                <a:ea typeface="Verdana" pitchFamily="34" charset="0"/>
              </a:endParaRPr>
            </a:p>
          </p:txBody>
        </p:sp>
      </p:grpSp>
      <p:sp>
        <p:nvSpPr>
          <p:cNvPr id="32" name="Text Box 29"/>
          <p:cNvSpPr txBox="1">
            <a:spLocks noChangeArrowheads="1"/>
          </p:cNvSpPr>
          <p:nvPr/>
        </p:nvSpPr>
        <p:spPr bwMode="auto">
          <a:xfrm>
            <a:off x="4370388" y="1331913"/>
            <a:ext cx="380232" cy="369332"/>
          </a:xfrm>
          <a:prstGeom prst="rect">
            <a:avLst/>
          </a:prstGeom>
          <a:noFill/>
          <a:ln w="9525">
            <a:noFill/>
            <a:miter lim="800000"/>
            <a:headEnd/>
            <a:tailEnd/>
          </a:ln>
        </p:spPr>
        <p:txBody>
          <a:bodyPr wrap="none">
            <a:spAutoFit/>
          </a:bodyPr>
          <a:lstStyle/>
          <a:p>
            <a:r>
              <a:rPr lang="en-GB" altLang="en-US" b="1" i="1" dirty="0">
                <a:solidFill>
                  <a:schemeClr val="bg1"/>
                </a:solidFill>
                <a:latin typeface="Verdana" pitchFamily="34" charset="0"/>
                <a:ea typeface="Verdana" pitchFamily="34" charset="0"/>
              </a:rPr>
              <a:t>N</a:t>
            </a:r>
          </a:p>
        </p:txBody>
      </p:sp>
      <p:sp>
        <p:nvSpPr>
          <p:cNvPr id="33" name="Text Box 30"/>
          <p:cNvSpPr txBox="1">
            <a:spLocks noChangeArrowheads="1"/>
          </p:cNvSpPr>
          <p:nvPr/>
        </p:nvSpPr>
        <p:spPr bwMode="auto">
          <a:xfrm>
            <a:off x="6477000" y="3390900"/>
            <a:ext cx="341760"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E</a:t>
            </a:r>
          </a:p>
        </p:txBody>
      </p:sp>
      <p:sp>
        <p:nvSpPr>
          <p:cNvPr id="34" name="Text Box 31"/>
          <p:cNvSpPr txBox="1">
            <a:spLocks noChangeArrowheads="1"/>
          </p:cNvSpPr>
          <p:nvPr/>
        </p:nvSpPr>
        <p:spPr bwMode="auto">
          <a:xfrm>
            <a:off x="2209800" y="3392488"/>
            <a:ext cx="444352"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W</a:t>
            </a:r>
          </a:p>
        </p:txBody>
      </p:sp>
      <p:sp>
        <p:nvSpPr>
          <p:cNvPr id="35" name="Text Box 32"/>
          <p:cNvSpPr txBox="1">
            <a:spLocks noChangeArrowheads="1"/>
          </p:cNvSpPr>
          <p:nvPr/>
        </p:nvSpPr>
        <p:spPr bwMode="auto">
          <a:xfrm>
            <a:off x="4395788" y="5522913"/>
            <a:ext cx="348172"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S</a:t>
            </a:r>
          </a:p>
        </p:txBody>
      </p:sp>
      <p:grpSp>
        <p:nvGrpSpPr>
          <p:cNvPr id="4" name="Group 35"/>
          <p:cNvGrpSpPr>
            <a:grpSpLocks/>
          </p:cNvGrpSpPr>
          <p:nvPr/>
        </p:nvGrpSpPr>
        <p:grpSpPr bwMode="auto">
          <a:xfrm>
            <a:off x="3238500" y="1830388"/>
            <a:ext cx="2667000" cy="3581400"/>
            <a:chOff x="441" y="1918"/>
            <a:chExt cx="1680" cy="2256"/>
          </a:xfrm>
        </p:grpSpPr>
        <p:sp>
          <p:nvSpPr>
            <p:cNvPr id="23576" name="Freeform 36"/>
            <p:cNvSpPr>
              <a:spLocks/>
            </p:cNvSpPr>
            <p:nvPr/>
          </p:nvSpPr>
          <p:spPr bwMode="auto">
            <a:xfrm>
              <a:off x="1282" y="2452"/>
              <a:ext cx="590" cy="590"/>
            </a:xfrm>
            <a:custGeom>
              <a:avLst/>
              <a:gdLst>
                <a:gd name="T0" fmla="*/ 0 w 590"/>
                <a:gd name="T1" fmla="*/ 590 h 590"/>
                <a:gd name="T2" fmla="*/ 590 w 590"/>
                <a:gd name="T3" fmla="*/ 0 h 590"/>
                <a:gd name="T4" fmla="*/ 0 w 590"/>
                <a:gd name="T5" fmla="*/ 308 h 590"/>
                <a:gd name="T6" fmla="*/ 0 w 590"/>
                <a:gd name="T7" fmla="*/ 590 h 590"/>
                <a:gd name="T8" fmla="*/ 0 60000 65536"/>
                <a:gd name="T9" fmla="*/ 0 60000 65536"/>
                <a:gd name="T10" fmla="*/ 0 60000 65536"/>
                <a:gd name="T11" fmla="*/ 0 60000 65536"/>
                <a:gd name="T12" fmla="*/ 0 w 590"/>
                <a:gd name="T13" fmla="*/ 0 h 590"/>
                <a:gd name="T14" fmla="*/ 590 w 590"/>
                <a:gd name="T15" fmla="*/ 590 h 590"/>
              </a:gdLst>
              <a:ahLst/>
              <a:cxnLst>
                <a:cxn ang="T8">
                  <a:pos x="T0" y="T1"/>
                </a:cxn>
                <a:cxn ang="T9">
                  <a:pos x="T2" y="T3"/>
                </a:cxn>
                <a:cxn ang="T10">
                  <a:pos x="T4" y="T5"/>
                </a:cxn>
                <a:cxn ang="T11">
                  <a:pos x="T6" y="T7"/>
                </a:cxn>
              </a:cxnLst>
              <a:rect l="T12" t="T13" r="T14" b="T15"/>
              <a:pathLst>
                <a:path w="590" h="590">
                  <a:moveTo>
                    <a:pt x="0" y="590"/>
                  </a:moveTo>
                  <a:lnTo>
                    <a:pt x="590" y="0"/>
                  </a:lnTo>
                  <a:lnTo>
                    <a:pt x="0" y="308"/>
                  </a:lnTo>
                  <a:lnTo>
                    <a:pt x="0" y="590"/>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77" name="Freeform 37"/>
            <p:cNvSpPr>
              <a:spLocks/>
            </p:cNvSpPr>
            <p:nvPr/>
          </p:nvSpPr>
          <p:spPr bwMode="auto">
            <a:xfrm>
              <a:off x="690" y="3043"/>
              <a:ext cx="590" cy="591"/>
            </a:xfrm>
            <a:custGeom>
              <a:avLst/>
              <a:gdLst>
                <a:gd name="T0" fmla="*/ 590 w 590"/>
                <a:gd name="T1" fmla="*/ 1 h 591"/>
                <a:gd name="T2" fmla="*/ 0 w 590"/>
                <a:gd name="T3" fmla="*/ 591 h 591"/>
                <a:gd name="T4" fmla="*/ 304 w 590"/>
                <a:gd name="T5" fmla="*/ 0 h 591"/>
                <a:gd name="T6" fmla="*/ 590 w 590"/>
                <a:gd name="T7" fmla="*/ 1 h 591"/>
                <a:gd name="T8" fmla="*/ 0 60000 65536"/>
                <a:gd name="T9" fmla="*/ 0 60000 65536"/>
                <a:gd name="T10" fmla="*/ 0 60000 65536"/>
                <a:gd name="T11" fmla="*/ 0 60000 65536"/>
                <a:gd name="T12" fmla="*/ 0 w 590"/>
                <a:gd name="T13" fmla="*/ 0 h 591"/>
                <a:gd name="T14" fmla="*/ 590 w 590"/>
                <a:gd name="T15" fmla="*/ 591 h 591"/>
              </a:gdLst>
              <a:ahLst/>
              <a:cxnLst>
                <a:cxn ang="T8">
                  <a:pos x="T0" y="T1"/>
                </a:cxn>
                <a:cxn ang="T9">
                  <a:pos x="T2" y="T3"/>
                </a:cxn>
                <a:cxn ang="T10">
                  <a:pos x="T4" y="T5"/>
                </a:cxn>
                <a:cxn ang="T11">
                  <a:pos x="T6" y="T7"/>
                </a:cxn>
              </a:cxnLst>
              <a:rect l="T12" t="T13" r="T14" b="T15"/>
              <a:pathLst>
                <a:path w="590" h="591">
                  <a:moveTo>
                    <a:pt x="590" y="1"/>
                  </a:moveTo>
                  <a:lnTo>
                    <a:pt x="0" y="591"/>
                  </a:lnTo>
                  <a:lnTo>
                    <a:pt x="304" y="0"/>
                  </a:lnTo>
                  <a:lnTo>
                    <a:pt x="590" y="1"/>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78" name="Freeform 38"/>
            <p:cNvSpPr>
              <a:spLocks/>
            </p:cNvSpPr>
            <p:nvPr/>
          </p:nvSpPr>
          <p:spPr bwMode="auto">
            <a:xfrm>
              <a:off x="691" y="3044"/>
              <a:ext cx="593" cy="590"/>
            </a:xfrm>
            <a:custGeom>
              <a:avLst/>
              <a:gdLst>
                <a:gd name="T0" fmla="*/ 590 w 593"/>
                <a:gd name="T1" fmla="*/ 0 h 590"/>
                <a:gd name="T2" fmla="*/ 0 w 593"/>
                <a:gd name="T3" fmla="*/ 590 h 590"/>
                <a:gd name="T4" fmla="*/ 593 w 593"/>
                <a:gd name="T5" fmla="*/ 287 h 590"/>
                <a:gd name="T6" fmla="*/ 590 w 593"/>
                <a:gd name="T7" fmla="*/ 0 h 590"/>
                <a:gd name="T8" fmla="*/ 0 60000 65536"/>
                <a:gd name="T9" fmla="*/ 0 60000 65536"/>
                <a:gd name="T10" fmla="*/ 0 60000 65536"/>
                <a:gd name="T11" fmla="*/ 0 60000 65536"/>
                <a:gd name="T12" fmla="*/ 0 w 593"/>
                <a:gd name="T13" fmla="*/ 0 h 590"/>
                <a:gd name="T14" fmla="*/ 593 w 593"/>
                <a:gd name="T15" fmla="*/ 590 h 590"/>
              </a:gdLst>
              <a:ahLst/>
              <a:cxnLst>
                <a:cxn ang="T8">
                  <a:pos x="T0" y="T1"/>
                </a:cxn>
                <a:cxn ang="T9">
                  <a:pos x="T2" y="T3"/>
                </a:cxn>
                <a:cxn ang="T10">
                  <a:pos x="T4" y="T5"/>
                </a:cxn>
                <a:cxn ang="T11">
                  <a:pos x="T6" y="T7"/>
                </a:cxn>
              </a:cxnLst>
              <a:rect l="T12" t="T13" r="T14" b="T15"/>
              <a:pathLst>
                <a:path w="593" h="590">
                  <a:moveTo>
                    <a:pt x="590" y="0"/>
                  </a:moveTo>
                  <a:lnTo>
                    <a:pt x="0" y="590"/>
                  </a:lnTo>
                  <a:lnTo>
                    <a:pt x="593" y="287"/>
                  </a:lnTo>
                  <a:lnTo>
                    <a:pt x="590" y="0"/>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79" name="Freeform 39"/>
            <p:cNvSpPr>
              <a:spLocks/>
            </p:cNvSpPr>
            <p:nvPr/>
          </p:nvSpPr>
          <p:spPr bwMode="auto">
            <a:xfrm>
              <a:off x="1278" y="2458"/>
              <a:ext cx="590" cy="590"/>
            </a:xfrm>
            <a:custGeom>
              <a:avLst/>
              <a:gdLst>
                <a:gd name="T0" fmla="*/ 0 w 590"/>
                <a:gd name="T1" fmla="*/ 590 h 590"/>
                <a:gd name="T2" fmla="*/ 590 w 590"/>
                <a:gd name="T3" fmla="*/ 0 h 590"/>
                <a:gd name="T4" fmla="*/ 292 w 590"/>
                <a:gd name="T5" fmla="*/ 588 h 590"/>
                <a:gd name="T6" fmla="*/ 0 w 590"/>
                <a:gd name="T7" fmla="*/ 590 h 590"/>
                <a:gd name="T8" fmla="*/ 0 60000 65536"/>
                <a:gd name="T9" fmla="*/ 0 60000 65536"/>
                <a:gd name="T10" fmla="*/ 0 60000 65536"/>
                <a:gd name="T11" fmla="*/ 0 60000 65536"/>
                <a:gd name="T12" fmla="*/ 0 w 590"/>
                <a:gd name="T13" fmla="*/ 0 h 590"/>
                <a:gd name="T14" fmla="*/ 590 w 590"/>
                <a:gd name="T15" fmla="*/ 590 h 590"/>
              </a:gdLst>
              <a:ahLst/>
              <a:cxnLst>
                <a:cxn ang="T8">
                  <a:pos x="T0" y="T1"/>
                </a:cxn>
                <a:cxn ang="T9">
                  <a:pos x="T2" y="T3"/>
                </a:cxn>
                <a:cxn ang="T10">
                  <a:pos x="T4" y="T5"/>
                </a:cxn>
                <a:cxn ang="T11">
                  <a:pos x="T6" y="T7"/>
                </a:cxn>
              </a:cxnLst>
              <a:rect l="T12" t="T13" r="T14" b="T15"/>
              <a:pathLst>
                <a:path w="590" h="590">
                  <a:moveTo>
                    <a:pt x="0" y="590"/>
                  </a:moveTo>
                  <a:lnTo>
                    <a:pt x="590" y="0"/>
                  </a:lnTo>
                  <a:lnTo>
                    <a:pt x="292" y="588"/>
                  </a:lnTo>
                  <a:lnTo>
                    <a:pt x="0" y="590"/>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80" name="Freeform 40"/>
            <p:cNvSpPr>
              <a:spLocks/>
            </p:cNvSpPr>
            <p:nvPr/>
          </p:nvSpPr>
          <p:spPr bwMode="auto">
            <a:xfrm>
              <a:off x="1282" y="3044"/>
              <a:ext cx="590" cy="590"/>
            </a:xfrm>
            <a:custGeom>
              <a:avLst/>
              <a:gdLst>
                <a:gd name="T0" fmla="*/ 0 w 590"/>
                <a:gd name="T1" fmla="*/ 0 h 590"/>
                <a:gd name="T2" fmla="*/ 590 w 590"/>
                <a:gd name="T3" fmla="*/ 590 h 590"/>
                <a:gd name="T4" fmla="*/ 2 w 590"/>
                <a:gd name="T5" fmla="*/ 294 h 590"/>
                <a:gd name="T6" fmla="*/ 0 w 590"/>
                <a:gd name="T7" fmla="*/ 0 h 590"/>
                <a:gd name="T8" fmla="*/ 0 60000 65536"/>
                <a:gd name="T9" fmla="*/ 0 60000 65536"/>
                <a:gd name="T10" fmla="*/ 0 60000 65536"/>
                <a:gd name="T11" fmla="*/ 0 60000 65536"/>
                <a:gd name="T12" fmla="*/ 0 w 590"/>
                <a:gd name="T13" fmla="*/ 0 h 590"/>
                <a:gd name="T14" fmla="*/ 590 w 590"/>
                <a:gd name="T15" fmla="*/ 590 h 590"/>
              </a:gdLst>
              <a:ahLst/>
              <a:cxnLst>
                <a:cxn ang="T8">
                  <a:pos x="T0" y="T1"/>
                </a:cxn>
                <a:cxn ang="T9">
                  <a:pos x="T2" y="T3"/>
                </a:cxn>
                <a:cxn ang="T10">
                  <a:pos x="T4" y="T5"/>
                </a:cxn>
                <a:cxn ang="T11">
                  <a:pos x="T6" y="T7"/>
                </a:cxn>
              </a:cxnLst>
              <a:rect l="T12" t="T13" r="T14" b="T15"/>
              <a:pathLst>
                <a:path w="590" h="590">
                  <a:moveTo>
                    <a:pt x="0" y="0"/>
                  </a:moveTo>
                  <a:lnTo>
                    <a:pt x="590" y="590"/>
                  </a:lnTo>
                  <a:lnTo>
                    <a:pt x="2" y="294"/>
                  </a:lnTo>
                  <a:lnTo>
                    <a:pt x="0" y="0"/>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81" name="Freeform 41"/>
            <p:cNvSpPr>
              <a:spLocks/>
            </p:cNvSpPr>
            <p:nvPr/>
          </p:nvSpPr>
          <p:spPr bwMode="auto">
            <a:xfrm>
              <a:off x="683" y="2454"/>
              <a:ext cx="590" cy="590"/>
            </a:xfrm>
            <a:custGeom>
              <a:avLst/>
              <a:gdLst>
                <a:gd name="T0" fmla="*/ 590 w 590"/>
                <a:gd name="T1" fmla="*/ 590 h 590"/>
                <a:gd name="T2" fmla="*/ 0 w 590"/>
                <a:gd name="T3" fmla="*/ 0 h 590"/>
                <a:gd name="T4" fmla="*/ 303 w 590"/>
                <a:gd name="T5" fmla="*/ 587 h 590"/>
                <a:gd name="T6" fmla="*/ 590 w 590"/>
                <a:gd name="T7" fmla="*/ 590 h 590"/>
                <a:gd name="T8" fmla="*/ 0 60000 65536"/>
                <a:gd name="T9" fmla="*/ 0 60000 65536"/>
                <a:gd name="T10" fmla="*/ 0 60000 65536"/>
                <a:gd name="T11" fmla="*/ 0 60000 65536"/>
                <a:gd name="T12" fmla="*/ 0 w 590"/>
                <a:gd name="T13" fmla="*/ 0 h 590"/>
                <a:gd name="T14" fmla="*/ 590 w 590"/>
                <a:gd name="T15" fmla="*/ 590 h 590"/>
              </a:gdLst>
              <a:ahLst/>
              <a:cxnLst>
                <a:cxn ang="T8">
                  <a:pos x="T0" y="T1"/>
                </a:cxn>
                <a:cxn ang="T9">
                  <a:pos x="T2" y="T3"/>
                </a:cxn>
                <a:cxn ang="T10">
                  <a:pos x="T4" y="T5"/>
                </a:cxn>
                <a:cxn ang="T11">
                  <a:pos x="T6" y="T7"/>
                </a:cxn>
              </a:cxnLst>
              <a:rect l="T12" t="T13" r="T14" b="T15"/>
              <a:pathLst>
                <a:path w="590" h="590">
                  <a:moveTo>
                    <a:pt x="590" y="590"/>
                  </a:moveTo>
                  <a:lnTo>
                    <a:pt x="0" y="0"/>
                  </a:lnTo>
                  <a:lnTo>
                    <a:pt x="303" y="587"/>
                  </a:lnTo>
                  <a:lnTo>
                    <a:pt x="590" y="590"/>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82" name="Freeform 42"/>
            <p:cNvSpPr>
              <a:spLocks/>
            </p:cNvSpPr>
            <p:nvPr/>
          </p:nvSpPr>
          <p:spPr bwMode="auto">
            <a:xfrm>
              <a:off x="693" y="2454"/>
              <a:ext cx="590" cy="590"/>
            </a:xfrm>
            <a:custGeom>
              <a:avLst/>
              <a:gdLst>
                <a:gd name="T0" fmla="*/ 590 w 590"/>
                <a:gd name="T1" fmla="*/ 590 h 590"/>
                <a:gd name="T2" fmla="*/ 0 w 590"/>
                <a:gd name="T3" fmla="*/ 0 h 590"/>
                <a:gd name="T4" fmla="*/ 586 w 590"/>
                <a:gd name="T5" fmla="*/ 299 h 590"/>
                <a:gd name="T6" fmla="*/ 590 w 590"/>
                <a:gd name="T7" fmla="*/ 590 h 590"/>
                <a:gd name="T8" fmla="*/ 0 60000 65536"/>
                <a:gd name="T9" fmla="*/ 0 60000 65536"/>
                <a:gd name="T10" fmla="*/ 0 60000 65536"/>
                <a:gd name="T11" fmla="*/ 0 60000 65536"/>
                <a:gd name="T12" fmla="*/ 0 w 590"/>
                <a:gd name="T13" fmla="*/ 0 h 590"/>
                <a:gd name="T14" fmla="*/ 590 w 590"/>
                <a:gd name="T15" fmla="*/ 590 h 590"/>
              </a:gdLst>
              <a:ahLst/>
              <a:cxnLst>
                <a:cxn ang="T8">
                  <a:pos x="T0" y="T1"/>
                </a:cxn>
                <a:cxn ang="T9">
                  <a:pos x="T2" y="T3"/>
                </a:cxn>
                <a:cxn ang="T10">
                  <a:pos x="T4" y="T5"/>
                </a:cxn>
                <a:cxn ang="T11">
                  <a:pos x="T6" y="T7"/>
                </a:cxn>
              </a:cxnLst>
              <a:rect l="T12" t="T13" r="T14" b="T15"/>
              <a:pathLst>
                <a:path w="590" h="590">
                  <a:moveTo>
                    <a:pt x="590" y="590"/>
                  </a:moveTo>
                  <a:lnTo>
                    <a:pt x="0" y="0"/>
                  </a:lnTo>
                  <a:lnTo>
                    <a:pt x="586" y="299"/>
                  </a:lnTo>
                  <a:lnTo>
                    <a:pt x="590" y="590"/>
                  </a:lnTo>
                  <a:close/>
                </a:path>
              </a:pathLst>
            </a:custGeom>
            <a:solidFill>
              <a:srgbClr val="9C6ABE"/>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83" name="Freeform 43"/>
            <p:cNvSpPr>
              <a:spLocks/>
            </p:cNvSpPr>
            <p:nvPr/>
          </p:nvSpPr>
          <p:spPr bwMode="auto">
            <a:xfrm>
              <a:off x="1282" y="3043"/>
              <a:ext cx="590" cy="591"/>
            </a:xfrm>
            <a:custGeom>
              <a:avLst/>
              <a:gdLst>
                <a:gd name="T0" fmla="*/ 0 w 590"/>
                <a:gd name="T1" fmla="*/ 1 h 591"/>
                <a:gd name="T2" fmla="*/ 590 w 590"/>
                <a:gd name="T3" fmla="*/ 591 h 591"/>
                <a:gd name="T4" fmla="*/ 283 w 590"/>
                <a:gd name="T5" fmla="*/ 0 h 591"/>
                <a:gd name="T6" fmla="*/ 0 w 590"/>
                <a:gd name="T7" fmla="*/ 1 h 591"/>
                <a:gd name="T8" fmla="*/ 0 60000 65536"/>
                <a:gd name="T9" fmla="*/ 0 60000 65536"/>
                <a:gd name="T10" fmla="*/ 0 60000 65536"/>
                <a:gd name="T11" fmla="*/ 0 60000 65536"/>
                <a:gd name="T12" fmla="*/ 0 w 590"/>
                <a:gd name="T13" fmla="*/ 0 h 591"/>
                <a:gd name="T14" fmla="*/ 590 w 590"/>
                <a:gd name="T15" fmla="*/ 591 h 591"/>
              </a:gdLst>
              <a:ahLst/>
              <a:cxnLst>
                <a:cxn ang="T8">
                  <a:pos x="T0" y="T1"/>
                </a:cxn>
                <a:cxn ang="T9">
                  <a:pos x="T2" y="T3"/>
                </a:cxn>
                <a:cxn ang="T10">
                  <a:pos x="T4" y="T5"/>
                </a:cxn>
                <a:cxn ang="T11">
                  <a:pos x="T6" y="T7"/>
                </a:cxn>
              </a:cxnLst>
              <a:rect l="T12" t="T13" r="T14" b="T15"/>
              <a:pathLst>
                <a:path w="590" h="591">
                  <a:moveTo>
                    <a:pt x="0" y="1"/>
                  </a:moveTo>
                  <a:lnTo>
                    <a:pt x="590" y="591"/>
                  </a:lnTo>
                  <a:lnTo>
                    <a:pt x="283" y="0"/>
                  </a:lnTo>
                  <a:lnTo>
                    <a:pt x="0" y="1"/>
                  </a:lnTo>
                  <a:close/>
                </a:path>
              </a:pathLst>
            </a:custGeom>
            <a:solidFill>
              <a:schemeClr val="accent1"/>
            </a:solidFill>
            <a:ln w="9525">
              <a:noFill/>
              <a:round/>
              <a:headEnd/>
              <a:tailEnd/>
            </a:ln>
          </p:spPr>
          <p:txBody>
            <a:bodyPr/>
            <a:lstStyle/>
            <a:p>
              <a:endParaRPr lang="en-GB">
                <a:solidFill>
                  <a:schemeClr val="bg1"/>
                </a:solidFill>
                <a:latin typeface="Verdana" pitchFamily="34" charset="0"/>
                <a:ea typeface="Verdana" pitchFamily="34" charset="0"/>
              </a:endParaRPr>
            </a:p>
          </p:txBody>
        </p:sp>
        <p:sp>
          <p:nvSpPr>
            <p:cNvPr id="23584" name="Line 44"/>
            <p:cNvSpPr>
              <a:spLocks noChangeShapeType="1"/>
            </p:cNvSpPr>
            <p:nvPr/>
          </p:nvSpPr>
          <p:spPr bwMode="auto">
            <a:xfrm rot="2700000">
              <a:off x="1281" y="2205"/>
              <a:ext cx="0" cy="1680"/>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85" name="Line 45"/>
            <p:cNvSpPr>
              <a:spLocks noChangeShapeType="1"/>
            </p:cNvSpPr>
            <p:nvPr/>
          </p:nvSpPr>
          <p:spPr bwMode="auto">
            <a:xfrm rot="8100000">
              <a:off x="1281" y="2205"/>
              <a:ext cx="0" cy="1680"/>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86" name="Line 46"/>
            <p:cNvSpPr>
              <a:spLocks noChangeShapeType="1"/>
            </p:cNvSpPr>
            <p:nvPr/>
          </p:nvSpPr>
          <p:spPr bwMode="auto">
            <a:xfrm flipH="1">
              <a:off x="1281" y="2758"/>
              <a:ext cx="0" cy="57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87" name="Line 47"/>
            <p:cNvSpPr>
              <a:spLocks noChangeShapeType="1"/>
            </p:cNvSpPr>
            <p:nvPr/>
          </p:nvSpPr>
          <p:spPr bwMode="auto">
            <a:xfrm rot="2700000" flipH="1">
              <a:off x="1475" y="2285"/>
              <a:ext cx="200" cy="643"/>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88" name="Line 48"/>
            <p:cNvSpPr>
              <a:spLocks noChangeShapeType="1"/>
            </p:cNvSpPr>
            <p:nvPr/>
          </p:nvSpPr>
          <p:spPr bwMode="auto">
            <a:xfrm rot="2700000" flipH="1" flipV="1">
              <a:off x="1617" y="2429"/>
              <a:ext cx="204" cy="63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89" name="Line 49"/>
            <p:cNvSpPr>
              <a:spLocks noChangeShapeType="1"/>
            </p:cNvSpPr>
            <p:nvPr/>
          </p:nvSpPr>
          <p:spPr bwMode="auto">
            <a:xfrm rot="2700000" flipH="1" flipV="1">
              <a:off x="737" y="3026"/>
              <a:ext cx="202" cy="634"/>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0" name="Line 50"/>
            <p:cNvSpPr>
              <a:spLocks noChangeShapeType="1"/>
            </p:cNvSpPr>
            <p:nvPr/>
          </p:nvSpPr>
          <p:spPr bwMode="auto">
            <a:xfrm rot="2700000" flipH="1">
              <a:off x="884" y="3160"/>
              <a:ext cx="204" cy="645"/>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1" name="Line 51"/>
            <p:cNvSpPr>
              <a:spLocks noChangeShapeType="1"/>
            </p:cNvSpPr>
            <p:nvPr/>
          </p:nvSpPr>
          <p:spPr bwMode="auto">
            <a:xfrm rot="-2700000" flipH="1" flipV="1">
              <a:off x="881" y="2287"/>
              <a:ext cx="202" cy="63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2" name="Line 52"/>
            <p:cNvSpPr>
              <a:spLocks noChangeShapeType="1"/>
            </p:cNvSpPr>
            <p:nvPr/>
          </p:nvSpPr>
          <p:spPr bwMode="auto">
            <a:xfrm rot="-2700000" flipH="1" flipV="1">
              <a:off x="1479" y="3168"/>
              <a:ext cx="199" cy="634"/>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3" name="Line 53"/>
            <p:cNvSpPr>
              <a:spLocks noChangeShapeType="1"/>
            </p:cNvSpPr>
            <p:nvPr/>
          </p:nvSpPr>
          <p:spPr bwMode="auto">
            <a:xfrm rot="8100000" flipH="1">
              <a:off x="739" y="2428"/>
              <a:ext cx="203" cy="642"/>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4" name="Line 54"/>
            <p:cNvSpPr>
              <a:spLocks noChangeShapeType="1"/>
            </p:cNvSpPr>
            <p:nvPr/>
          </p:nvSpPr>
          <p:spPr bwMode="auto">
            <a:xfrm rot="8100000" flipH="1">
              <a:off x="1616" y="3015"/>
              <a:ext cx="200" cy="647"/>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sp>
          <p:nvSpPr>
            <p:cNvPr id="23595" name="Line 55"/>
            <p:cNvSpPr>
              <a:spLocks noChangeShapeType="1"/>
            </p:cNvSpPr>
            <p:nvPr/>
          </p:nvSpPr>
          <p:spPr bwMode="auto">
            <a:xfrm rot="2700000">
              <a:off x="154" y="3046"/>
              <a:ext cx="2256" cy="0"/>
            </a:xfrm>
            <a:prstGeom prst="line">
              <a:avLst/>
            </a:prstGeom>
            <a:noFill/>
            <a:ln w="28575">
              <a:solidFill>
                <a:schemeClr val="tx1"/>
              </a:solidFill>
              <a:round/>
              <a:headEnd type="diamond" w="med" len="med"/>
              <a:tailEnd type="diamond" w="med" len="med"/>
            </a:ln>
          </p:spPr>
          <p:txBody>
            <a:bodyPr/>
            <a:lstStyle/>
            <a:p>
              <a:endParaRPr lang="en-GB">
                <a:solidFill>
                  <a:schemeClr val="bg1"/>
                </a:solidFill>
                <a:latin typeface="Verdana" pitchFamily="34" charset="0"/>
                <a:ea typeface="Verdana" pitchFamily="34" charset="0"/>
              </a:endParaRPr>
            </a:p>
          </p:txBody>
        </p:sp>
        <p:sp>
          <p:nvSpPr>
            <p:cNvPr id="23596" name="Line 56"/>
            <p:cNvSpPr>
              <a:spLocks noChangeShapeType="1"/>
            </p:cNvSpPr>
            <p:nvPr/>
          </p:nvSpPr>
          <p:spPr bwMode="auto">
            <a:xfrm rot="18900000" flipV="1">
              <a:off x="154" y="3046"/>
              <a:ext cx="2256" cy="0"/>
            </a:xfrm>
            <a:prstGeom prst="line">
              <a:avLst/>
            </a:prstGeom>
            <a:noFill/>
            <a:ln w="28575">
              <a:solidFill>
                <a:schemeClr val="tx1"/>
              </a:solidFill>
              <a:round/>
              <a:headEnd type="diamond" w="med" len="med"/>
              <a:tailEnd type="diamond" w="med" len="med"/>
            </a:ln>
          </p:spPr>
          <p:txBody>
            <a:bodyPr/>
            <a:lstStyle/>
            <a:p>
              <a:endParaRPr lang="en-GB">
                <a:solidFill>
                  <a:schemeClr val="bg1"/>
                </a:solidFill>
                <a:latin typeface="Verdana" pitchFamily="34" charset="0"/>
                <a:ea typeface="Verdana" pitchFamily="34" charset="0"/>
              </a:endParaRPr>
            </a:p>
          </p:txBody>
        </p:sp>
        <p:sp>
          <p:nvSpPr>
            <p:cNvPr id="23597" name="Line 57"/>
            <p:cNvSpPr>
              <a:spLocks noChangeShapeType="1"/>
            </p:cNvSpPr>
            <p:nvPr/>
          </p:nvSpPr>
          <p:spPr bwMode="auto">
            <a:xfrm rot="5400000" flipH="1">
              <a:off x="1282" y="2758"/>
              <a:ext cx="0" cy="576"/>
            </a:xfrm>
            <a:prstGeom prst="line">
              <a:avLst/>
            </a:prstGeom>
            <a:noFill/>
            <a:ln w="28575">
              <a:solidFill>
                <a:schemeClr val="tx1"/>
              </a:solidFill>
              <a:round/>
              <a:headEnd/>
              <a:tailEnd/>
            </a:ln>
          </p:spPr>
          <p:txBody>
            <a:bodyPr/>
            <a:lstStyle/>
            <a:p>
              <a:endParaRPr lang="en-GB">
                <a:solidFill>
                  <a:schemeClr val="bg1"/>
                </a:solidFill>
                <a:latin typeface="Verdana" pitchFamily="34" charset="0"/>
                <a:ea typeface="Verdana" pitchFamily="34" charset="0"/>
              </a:endParaRPr>
            </a:p>
          </p:txBody>
        </p:sp>
      </p:grpSp>
      <p:sp>
        <p:nvSpPr>
          <p:cNvPr id="59" name="Text Box 58"/>
          <p:cNvSpPr txBox="1">
            <a:spLocks noChangeArrowheads="1"/>
          </p:cNvSpPr>
          <p:nvPr/>
        </p:nvSpPr>
        <p:spPr bwMode="auto">
          <a:xfrm>
            <a:off x="5867400" y="1865313"/>
            <a:ext cx="537327"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NE</a:t>
            </a:r>
          </a:p>
        </p:txBody>
      </p:sp>
      <p:sp>
        <p:nvSpPr>
          <p:cNvPr id="60" name="Text Box 59"/>
          <p:cNvSpPr txBox="1">
            <a:spLocks noChangeArrowheads="1"/>
          </p:cNvSpPr>
          <p:nvPr/>
        </p:nvSpPr>
        <p:spPr bwMode="auto">
          <a:xfrm>
            <a:off x="5867400" y="4913313"/>
            <a:ext cx="505267"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SE</a:t>
            </a:r>
          </a:p>
        </p:txBody>
      </p:sp>
      <p:sp>
        <p:nvSpPr>
          <p:cNvPr id="61" name="Text Box 60"/>
          <p:cNvSpPr txBox="1">
            <a:spLocks noChangeArrowheads="1"/>
          </p:cNvSpPr>
          <p:nvPr/>
        </p:nvSpPr>
        <p:spPr bwMode="auto">
          <a:xfrm>
            <a:off x="2667000" y="4913313"/>
            <a:ext cx="607859"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SW</a:t>
            </a:r>
          </a:p>
        </p:txBody>
      </p:sp>
      <p:sp>
        <p:nvSpPr>
          <p:cNvPr id="62" name="Text Box 61"/>
          <p:cNvSpPr txBox="1">
            <a:spLocks noChangeArrowheads="1"/>
          </p:cNvSpPr>
          <p:nvPr/>
        </p:nvSpPr>
        <p:spPr bwMode="auto">
          <a:xfrm>
            <a:off x="2590800" y="1865313"/>
            <a:ext cx="639919" cy="369332"/>
          </a:xfrm>
          <a:prstGeom prst="rect">
            <a:avLst/>
          </a:prstGeom>
          <a:noFill/>
          <a:ln w="9525">
            <a:noFill/>
            <a:miter lim="800000"/>
            <a:headEnd/>
            <a:tailEnd/>
          </a:ln>
        </p:spPr>
        <p:txBody>
          <a:bodyPr wrap="none">
            <a:spAutoFit/>
          </a:bodyPr>
          <a:lstStyle/>
          <a:p>
            <a:r>
              <a:rPr lang="en-GB" altLang="en-US" b="1" i="1">
                <a:solidFill>
                  <a:schemeClr val="bg1"/>
                </a:solidFill>
                <a:latin typeface="Verdana" pitchFamily="34" charset="0"/>
                <a:ea typeface="Verdana" pitchFamily="34" charset="0"/>
              </a:rPr>
              <a:t>NW</a:t>
            </a:r>
          </a:p>
        </p:txBody>
      </p:sp>
      <p:sp>
        <p:nvSpPr>
          <p:cNvPr id="63" name="Text Box 117"/>
          <p:cNvSpPr txBox="1">
            <a:spLocks noChangeArrowheads="1"/>
          </p:cNvSpPr>
          <p:nvPr/>
        </p:nvSpPr>
        <p:spPr bwMode="auto">
          <a:xfrm>
            <a:off x="4576763" y="914400"/>
            <a:ext cx="811441" cy="369332"/>
          </a:xfrm>
          <a:prstGeom prst="rect">
            <a:avLst/>
          </a:prstGeom>
          <a:noFill/>
          <a:ln w="28575">
            <a:noFill/>
            <a:miter lim="800000"/>
            <a:headEnd/>
            <a:tailEnd/>
          </a:ln>
        </p:spPr>
        <p:txBody>
          <a:bodyPr wrap="none">
            <a:spAutoFit/>
          </a:bodyPr>
          <a:lstStyle/>
          <a:p>
            <a:r>
              <a:rPr lang="en-GB" altLang="en-US" b="1" dirty="0">
                <a:solidFill>
                  <a:schemeClr val="bg1"/>
                </a:solidFill>
                <a:latin typeface="Verdana" pitchFamily="34" charset="0"/>
                <a:ea typeface="Verdana" pitchFamily="34" charset="0"/>
              </a:rPr>
              <a:t>000°</a:t>
            </a:r>
          </a:p>
        </p:txBody>
      </p:sp>
      <p:sp>
        <p:nvSpPr>
          <p:cNvPr id="64" name="Text Box 118"/>
          <p:cNvSpPr txBox="1">
            <a:spLocks noChangeArrowheads="1"/>
          </p:cNvSpPr>
          <p:nvPr/>
        </p:nvSpPr>
        <p:spPr bwMode="auto">
          <a:xfrm>
            <a:off x="6470650" y="1455738"/>
            <a:ext cx="811441" cy="369332"/>
          </a:xfrm>
          <a:prstGeom prst="rect">
            <a:avLst/>
          </a:prstGeom>
          <a:noFill/>
          <a:ln w="28575">
            <a:noFill/>
            <a:miter lim="800000"/>
            <a:headEnd/>
            <a:tailEnd/>
          </a:ln>
        </p:spPr>
        <p:txBody>
          <a:bodyPr wrap="none">
            <a:spAutoFit/>
          </a:bodyPr>
          <a:lstStyle/>
          <a:p>
            <a:r>
              <a:rPr lang="en-GB" altLang="en-US" b="1">
                <a:solidFill>
                  <a:schemeClr val="bg1"/>
                </a:solidFill>
                <a:latin typeface="Verdana" pitchFamily="34" charset="0"/>
                <a:ea typeface="Verdana" pitchFamily="34" charset="0"/>
              </a:rPr>
              <a:t>045°</a:t>
            </a:r>
          </a:p>
        </p:txBody>
      </p:sp>
      <p:sp>
        <p:nvSpPr>
          <p:cNvPr id="65" name="Text Box 119"/>
          <p:cNvSpPr txBox="1">
            <a:spLocks noChangeArrowheads="1"/>
          </p:cNvSpPr>
          <p:nvPr/>
        </p:nvSpPr>
        <p:spPr bwMode="auto">
          <a:xfrm>
            <a:off x="6934200" y="3392488"/>
            <a:ext cx="811441" cy="369332"/>
          </a:xfrm>
          <a:prstGeom prst="rect">
            <a:avLst/>
          </a:prstGeom>
          <a:noFill/>
          <a:ln w="28575">
            <a:noFill/>
            <a:miter lim="800000"/>
            <a:headEnd/>
            <a:tailEnd/>
          </a:ln>
        </p:spPr>
        <p:txBody>
          <a:bodyPr wrap="none">
            <a:spAutoFit/>
          </a:bodyPr>
          <a:lstStyle/>
          <a:p>
            <a:r>
              <a:rPr lang="en-GB" altLang="en-US" b="1">
                <a:solidFill>
                  <a:schemeClr val="bg1"/>
                </a:solidFill>
                <a:latin typeface="Verdana" pitchFamily="34" charset="0"/>
                <a:ea typeface="Verdana" pitchFamily="34" charset="0"/>
              </a:rPr>
              <a:t>090°</a:t>
            </a:r>
          </a:p>
        </p:txBody>
      </p:sp>
      <p:sp>
        <p:nvSpPr>
          <p:cNvPr id="66" name="Text Box 120"/>
          <p:cNvSpPr txBox="1">
            <a:spLocks noChangeArrowheads="1"/>
          </p:cNvSpPr>
          <p:nvPr/>
        </p:nvSpPr>
        <p:spPr bwMode="auto">
          <a:xfrm>
            <a:off x="6270625" y="5294313"/>
            <a:ext cx="811441" cy="369332"/>
          </a:xfrm>
          <a:prstGeom prst="rect">
            <a:avLst/>
          </a:prstGeom>
          <a:noFill/>
          <a:ln w="28575">
            <a:noFill/>
            <a:miter lim="800000"/>
            <a:headEnd/>
            <a:tailEnd/>
          </a:ln>
        </p:spPr>
        <p:txBody>
          <a:bodyPr wrap="none">
            <a:spAutoFit/>
          </a:bodyPr>
          <a:lstStyle/>
          <a:p>
            <a:r>
              <a:rPr lang="en-GB" altLang="en-US" b="1">
                <a:solidFill>
                  <a:schemeClr val="bg1"/>
                </a:solidFill>
                <a:latin typeface="Verdana" pitchFamily="34" charset="0"/>
                <a:ea typeface="Verdana" pitchFamily="34" charset="0"/>
              </a:rPr>
              <a:t>135°</a:t>
            </a:r>
          </a:p>
        </p:txBody>
      </p:sp>
      <p:sp>
        <p:nvSpPr>
          <p:cNvPr id="67" name="Text Box 122"/>
          <p:cNvSpPr txBox="1">
            <a:spLocks noChangeArrowheads="1"/>
          </p:cNvSpPr>
          <p:nvPr/>
        </p:nvSpPr>
        <p:spPr bwMode="auto">
          <a:xfrm>
            <a:off x="1927225" y="5294313"/>
            <a:ext cx="811441" cy="369332"/>
          </a:xfrm>
          <a:prstGeom prst="rect">
            <a:avLst/>
          </a:prstGeom>
          <a:noFill/>
          <a:ln w="28575">
            <a:noFill/>
            <a:miter lim="800000"/>
            <a:headEnd/>
            <a:tailEnd/>
          </a:ln>
        </p:spPr>
        <p:txBody>
          <a:bodyPr wrap="none">
            <a:spAutoFit/>
          </a:bodyPr>
          <a:lstStyle/>
          <a:p>
            <a:r>
              <a:rPr lang="en-GB" altLang="en-US" b="1">
                <a:solidFill>
                  <a:schemeClr val="bg1"/>
                </a:solidFill>
                <a:latin typeface="Verdana" pitchFamily="34" charset="0"/>
                <a:ea typeface="Verdana" pitchFamily="34" charset="0"/>
              </a:rPr>
              <a:t>225°</a:t>
            </a:r>
          </a:p>
        </p:txBody>
      </p:sp>
      <p:sp>
        <p:nvSpPr>
          <p:cNvPr id="68" name="Text Box 123"/>
          <p:cNvSpPr txBox="1">
            <a:spLocks noChangeArrowheads="1"/>
          </p:cNvSpPr>
          <p:nvPr/>
        </p:nvSpPr>
        <p:spPr bwMode="auto">
          <a:xfrm>
            <a:off x="1371600" y="3392488"/>
            <a:ext cx="811441" cy="369332"/>
          </a:xfrm>
          <a:prstGeom prst="rect">
            <a:avLst/>
          </a:prstGeom>
          <a:noFill/>
          <a:ln w="28575">
            <a:noFill/>
            <a:miter lim="800000"/>
            <a:headEnd/>
            <a:tailEnd/>
          </a:ln>
        </p:spPr>
        <p:txBody>
          <a:bodyPr wrap="none">
            <a:spAutoFit/>
          </a:bodyPr>
          <a:lstStyle/>
          <a:p>
            <a:r>
              <a:rPr lang="en-GB" altLang="en-US" b="1">
                <a:solidFill>
                  <a:schemeClr val="bg1"/>
                </a:solidFill>
                <a:latin typeface="Verdana" pitchFamily="34" charset="0"/>
                <a:ea typeface="Verdana" pitchFamily="34" charset="0"/>
              </a:rPr>
              <a:t>270°</a:t>
            </a:r>
          </a:p>
        </p:txBody>
      </p:sp>
      <p:sp>
        <p:nvSpPr>
          <p:cNvPr id="69" name="Text Box 124"/>
          <p:cNvSpPr txBox="1">
            <a:spLocks noChangeArrowheads="1"/>
          </p:cNvSpPr>
          <p:nvPr/>
        </p:nvSpPr>
        <p:spPr bwMode="auto">
          <a:xfrm>
            <a:off x="1828800" y="1484313"/>
            <a:ext cx="811441" cy="369332"/>
          </a:xfrm>
          <a:prstGeom prst="rect">
            <a:avLst/>
          </a:prstGeom>
          <a:noFill/>
          <a:ln w="28575">
            <a:noFill/>
            <a:miter lim="800000"/>
            <a:headEnd/>
            <a:tailEnd/>
          </a:ln>
        </p:spPr>
        <p:txBody>
          <a:bodyPr wrap="none">
            <a:spAutoFit/>
          </a:bodyPr>
          <a:lstStyle/>
          <a:p>
            <a:r>
              <a:rPr lang="en-GB" altLang="en-US" b="1" dirty="0">
                <a:solidFill>
                  <a:schemeClr val="bg1"/>
                </a:solidFill>
                <a:latin typeface="Verdana" pitchFamily="34" charset="0"/>
                <a:ea typeface="Verdana" pitchFamily="34" charset="0"/>
              </a:rPr>
              <a:t>315°</a:t>
            </a:r>
          </a:p>
        </p:txBody>
      </p:sp>
      <p:sp>
        <p:nvSpPr>
          <p:cNvPr id="70" name="Text Box 117"/>
          <p:cNvSpPr txBox="1">
            <a:spLocks noChangeArrowheads="1"/>
          </p:cNvSpPr>
          <p:nvPr/>
        </p:nvSpPr>
        <p:spPr bwMode="auto">
          <a:xfrm>
            <a:off x="3944938" y="914400"/>
            <a:ext cx="811441" cy="369332"/>
          </a:xfrm>
          <a:prstGeom prst="rect">
            <a:avLst/>
          </a:prstGeom>
          <a:noFill/>
          <a:ln w="28575">
            <a:noFill/>
            <a:miter lim="800000"/>
            <a:headEnd/>
            <a:tailEnd/>
          </a:ln>
        </p:spPr>
        <p:txBody>
          <a:bodyPr wrap="none">
            <a:spAutoFit/>
          </a:bodyPr>
          <a:lstStyle/>
          <a:p>
            <a:r>
              <a:rPr lang="en-GB" altLang="en-US" b="1" dirty="0">
                <a:solidFill>
                  <a:schemeClr val="bg1"/>
                </a:solidFill>
                <a:latin typeface="Verdana" pitchFamily="34" charset="0"/>
                <a:ea typeface="Verdana" pitchFamily="34" charset="0"/>
              </a:rPr>
              <a:t>360°</a:t>
            </a:r>
          </a:p>
        </p:txBody>
      </p:sp>
      <p:sp>
        <p:nvSpPr>
          <p:cNvPr id="71" name="TextBox 70"/>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Compass Points</a:t>
            </a:r>
          </a:p>
        </p:txBody>
      </p:sp>
      <p:sp>
        <p:nvSpPr>
          <p:cNvPr id="72" name="Text Box 120"/>
          <p:cNvSpPr txBox="1">
            <a:spLocks noChangeArrowheads="1"/>
          </p:cNvSpPr>
          <p:nvPr/>
        </p:nvSpPr>
        <p:spPr bwMode="auto">
          <a:xfrm>
            <a:off x="4211960" y="5877272"/>
            <a:ext cx="811441" cy="369332"/>
          </a:xfrm>
          <a:prstGeom prst="rect">
            <a:avLst/>
          </a:prstGeom>
          <a:noFill/>
          <a:ln w="28575">
            <a:noFill/>
            <a:miter lim="800000"/>
            <a:headEnd/>
            <a:tailEnd/>
          </a:ln>
        </p:spPr>
        <p:txBody>
          <a:bodyPr wrap="none">
            <a:spAutoFit/>
          </a:bodyPr>
          <a:lstStyle/>
          <a:p>
            <a:r>
              <a:rPr lang="en-GB" altLang="en-US" b="1" dirty="0">
                <a:solidFill>
                  <a:schemeClr val="bg1"/>
                </a:solidFill>
                <a:latin typeface="Verdana" pitchFamily="34" charset="0"/>
                <a:ea typeface="Verdana" pitchFamily="34" charset="0"/>
              </a:rPr>
              <a:t>180°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60"/>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61"/>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50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59" grpId="0"/>
      <p:bldP spid="60" grpId="0"/>
      <p:bldP spid="61" grpId="0"/>
      <p:bldP spid="62" grpId="0"/>
      <p:bldP spid="63" grpId="0"/>
      <p:bldP spid="64" grpId="0"/>
      <p:bldP spid="65" grpId="0"/>
      <p:bldP spid="66" grpId="0"/>
      <p:bldP spid="67" grpId="0"/>
      <p:bldP spid="68" grpId="0"/>
      <p:bldP spid="69" grpId="0"/>
      <p:bldP spid="70"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0"/>
</p:tagLst>
</file>

<file path=ppt/tags/tag2.xml><?xml version="1.0" encoding="utf-8"?>
<p:tagLst xmlns:a="http://schemas.openxmlformats.org/drawingml/2006/main" xmlns:r="http://schemas.openxmlformats.org/officeDocument/2006/relationships" xmlns:p="http://schemas.openxmlformats.org/presentationml/2006/main">
  <p:tag name="TIMING" val="|0|0|0|0|0|0|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TotalTime>
  <Words>1817</Words>
  <Application>Microsoft Macintosh PowerPoint</Application>
  <PresentationFormat>On-screen Show (4:3)</PresentationFormat>
  <Paragraphs>262</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YaHei</vt:lpstr>
      <vt:lpstr>Arial</vt:lpstr>
      <vt:lpstr>Calibri</vt:lpstr>
      <vt:lpstr>Comic Sans MS</vt:lpstr>
      <vt:lpstr>Cooper Black</vt:lpstr>
      <vt:lpstr>Times New Roman</vt:lpstr>
      <vt:lpstr>Verdana</vt:lpstr>
      <vt:lpstr>Office Theme</vt:lpstr>
      <vt:lpstr>PowerPoint Presentation</vt:lpstr>
      <vt:lpstr>PowerPoint Presentation</vt:lpstr>
      <vt:lpstr>What are we investigating?</vt:lpstr>
      <vt:lpstr>What are we investigating?</vt:lpstr>
      <vt:lpstr>Where are we going?</vt:lpstr>
      <vt:lpstr>For this lesson you will need:</vt:lpstr>
      <vt:lpstr>How do you navigate at sea if there are no roads?</vt:lpstr>
      <vt:lpstr>PowerPoint Presentation</vt:lpstr>
      <vt:lpstr>PowerPoint Presentation</vt:lpstr>
      <vt:lpstr>Example 1:  What is the rough compass direction from Cairns to Brisbane?       …………………… What is the bearing from Cairns to Brisbane?               ……………………</vt:lpstr>
      <vt:lpstr>PowerPoint Presentation</vt:lpstr>
      <vt:lpstr>PowerPoint Presentation</vt:lpstr>
      <vt:lpstr>Example 2:  The scale bar shows you the distance of 300km on your map.  How many centimetres long is the 300km bar on your map? …………………… What distance does 1cm represent on your map? ……………………. How many centimetres is it on your map from Cairns to Brisbane? ………………. What is the distance from Cairns to Brisbane?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Spot Dynamics in the  Coral Sea</dc:title>
  <dc:creator>Sam brear</dc:creator>
  <cp:lastModifiedBy>KALNINS Lara</cp:lastModifiedBy>
  <cp:revision>95</cp:revision>
  <dcterms:created xsi:type="dcterms:W3CDTF">2019-08-21T16:28:21Z</dcterms:created>
  <dcterms:modified xsi:type="dcterms:W3CDTF">2020-06-04T16:28:40Z</dcterms:modified>
</cp:coreProperties>
</file>