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sldIdLst>
    <p:sldId id="256" r:id="rId2"/>
    <p:sldId id="442" r:id="rId3"/>
    <p:sldId id="506" r:id="rId4"/>
    <p:sldId id="483" r:id="rId5"/>
    <p:sldId id="502" r:id="rId6"/>
    <p:sldId id="438" r:id="rId7"/>
    <p:sldId id="441" r:id="rId8"/>
    <p:sldId id="456" r:id="rId9"/>
    <p:sldId id="524" r:id="rId10"/>
    <p:sldId id="526" r:id="rId11"/>
    <p:sldId id="272" r:id="rId12"/>
    <p:sldId id="52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A40000"/>
    <a:srgbClr val="17B6D6"/>
    <a:srgbClr val="FECE09"/>
    <a:srgbClr val="E02482"/>
    <a:srgbClr val="D5006F"/>
    <a:srgbClr val="FC217D"/>
    <a:srgbClr val="5BC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6" autoAdjust="0"/>
    <p:restoredTop sz="42780" autoAdjust="0"/>
  </p:normalViewPr>
  <p:slideViewPr>
    <p:cSldViewPr snapToGrid="0">
      <p:cViewPr varScale="1">
        <p:scale>
          <a:sx n="28" d="100"/>
          <a:sy n="28" d="100"/>
        </p:scale>
        <p:origin x="1324" y="24"/>
      </p:cViewPr>
      <p:guideLst>
        <p:guide orient="horz" pos="2160"/>
        <p:guide pos="384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78A21D-067B-4C24-8A74-4EA871B68A3B}"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n-US"/>
        </a:p>
      </dgm:t>
    </dgm:pt>
    <dgm:pt modelId="{E5257D3D-7B48-4CD5-A6CA-339A2B6E8E8B}">
      <dgm:prSet phldrT="[Text]"/>
      <dgm:spPr>
        <a:xfrm>
          <a:off x="1438497" y="253031"/>
          <a:ext cx="1192863" cy="708488"/>
        </a:xfrm>
        <a:prstGeom prst="rect">
          <a:avLst/>
        </a:prstGeom>
        <a:noFill/>
        <a:ln w="12700" cap="flat" cmpd="sng" algn="ctr">
          <a:noFill/>
          <a:prstDash val="solid"/>
          <a:miter lim="800000"/>
        </a:ln>
        <a:effectLst/>
        <a:sp3d/>
      </dgm:spPr>
      <dgm:t>
        <a:bodyPr/>
        <a:lstStyle/>
        <a:p>
          <a:r>
            <a:rPr lang="en-US" dirty="0">
              <a:solidFill>
                <a:sysClr val="window" lastClr="FFFFFF"/>
              </a:solidFill>
              <a:latin typeface="Calibri" panose="020F0502020204030204"/>
              <a:ea typeface="+mn-ea"/>
              <a:cs typeface="+mn-cs"/>
            </a:rPr>
            <a:t>Research informing practice</a:t>
          </a:r>
        </a:p>
      </dgm:t>
    </dgm:pt>
    <dgm:pt modelId="{03D3A4DB-CC14-48BD-A4ED-AB4600BA73A2}" type="parTrans" cxnId="{A78F650A-CE6D-462A-A817-03670C65AE70}">
      <dgm:prSet/>
      <dgm:spPr/>
      <dgm:t>
        <a:bodyPr/>
        <a:lstStyle/>
        <a:p>
          <a:endParaRPr lang="en-US"/>
        </a:p>
      </dgm:t>
    </dgm:pt>
    <dgm:pt modelId="{A3F4B527-AA90-4687-B10D-774C15BAF55D}" type="sibTrans" cxnId="{A78F650A-CE6D-462A-A817-03670C65AE70}">
      <dgm:prSet/>
      <dgm:spPr/>
      <dgm:t>
        <a:bodyPr/>
        <a:lstStyle/>
        <a:p>
          <a:endParaRPr lang="en-US"/>
        </a:p>
      </dgm:t>
    </dgm:pt>
    <dgm:pt modelId="{C2911F65-8B85-4D01-A0D8-BCC74BE11B86}">
      <dgm:prSet phldrT="[Text]"/>
      <dgm:spPr>
        <a:xfrm>
          <a:off x="2812097" y="484374"/>
          <a:ext cx="1409747" cy="708488"/>
        </a:xfrm>
        <a:prstGeom prst="rect">
          <a:avLst/>
        </a:prstGeom>
        <a:noFill/>
        <a:ln w="12700" cap="flat" cmpd="sng" algn="ctr">
          <a:noFill/>
          <a:prstDash val="solid"/>
          <a:miter lim="800000"/>
        </a:ln>
        <a:effectLst/>
        <a:sp3d/>
      </dgm:spPr>
      <dgm:t>
        <a:bodyPr/>
        <a:lstStyle/>
        <a:p>
          <a:r>
            <a:rPr lang="en-US">
              <a:solidFill>
                <a:sysClr val="window" lastClr="FFFFFF"/>
              </a:solidFill>
              <a:latin typeface="Calibri" panose="020F0502020204030204"/>
              <a:ea typeface="+mn-ea"/>
              <a:cs typeface="+mn-cs"/>
            </a:rPr>
            <a:t>Connecting research and practice</a:t>
          </a:r>
        </a:p>
      </dgm:t>
    </dgm:pt>
    <dgm:pt modelId="{96986605-26B3-4ABC-BDE5-989B7E4D8661}" type="parTrans" cxnId="{502F8DAC-572A-4C54-A332-946851AA6A12}">
      <dgm:prSet/>
      <dgm:spPr/>
      <dgm:t>
        <a:bodyPr/>
        <a:lstStyle/>
        <a:p>
          <a:endParaRPr lang="en-US"/>
        </a:p>
      </dgm:t>
    </dgm:pt>
    <dgm:pt modelId="{BBD55380-3C6B-4958-B829-4F7E3A73870E}" type="sibTrans" cxnId="{502F8DAC-572A-4C54-A332-946851AA6A12}">
      <dgm:prSet/>
      <dgm:spPr/>
      <dgm:t>
        <a:bodyPr/>
        <a:lstStyle/>
        <a:p>
          <a:endParaRPr lang="en-US"/>
        </a:p>
      </dgm:t>
    </dgm:pt>
    <dgm:pt modelId="{70D57924-D14A-410E-AC7A-0DC7238C04B9}" type="pres">
      <dgm:prSet presAssocID="{9B78A21D-067B-4C24-8A74-4EA871B68A3B}" presName="compositeShape" presStyleCnt="0">
        <dgm:presLayoutVars>
          <dgm:chMax val="2"/>
          <dgm:dir/>
          <dgm:resizeHandles val="exact"/>
        </dgm:presLayoutVars>
      </dgm:prSet>
      <dgm:spPr/>
    </dgm:pt>
    <dgm:pt modelId="{D452E7A1-80DD-4CF7-8D78-372AFF883D10}" type="pres">
      <dgm:prSet presAssocID="{9B78A21D-067B-4C24-8A74-4EA871B68A3B}" presName="ribbon" presStyleLbl="node1" presStyleIdx="0" presStyleCnt="1" custLinFactNeighborX="0" custLinFactNeighborY="-953"/>
      <dgm:spPr>
        <a:xfrm>
          <a:off x="1004728" y="0"/>
          <a:ext cx="3614737" cy="1445895"/>
        </a:xfrm>
        <a:prstGeom prst="leftRightRibbon">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29E4394A-9BE7-4DAE-AFEB-95753159861E}" type="pres">
      <dgm:prSet presAssocID="{9B78A21D-067B-4C24-8A74-4EA871B68A3B}" presName="leftArrowText" presStyleLbl="node1" presStyleIdx="0" presStyleCnt="1">
        <dgm:presLayoutVars>
          <dgm:chMax val="0"/>
          <dgm:bulletEnabled val="1"/>
        </dgm:presLayoutVars>
      </dgm:prSet>
      <dgm:spPr/>
    </dgm:pt>
    <dgm:pt modelId="{AD414E48-0EE9-41A3-A40A-787EAE1A2EA5}" type="pres">
      <dgm:prSet presAssocID="{9B78A21D-067B-4C24-8A74-4EA871B68A3B}" presName="rightArrowText" presStyleLbl="node1" presStyleIdx="0" presStyleCnt="1">
        <dgm:presLayoutVars>
          <dgm:chMax val="0"/>
          <dgm:bulletEnabled val="1"/>
        </dgm:presLayoutVars>
      </dgm:prSet>
      <dgm:spPr/>
    </dgm:pt>
  </dgm:ptLst>
  <dgm:cxnLst>
    <dgm:cxn modelId="{A78F650A-CE6D-462A-A817-03670C65AE70}" srcId="{9B78A21D-067B-4C24-8A74-4EA871B68A3B}" destId="{E5257D3D-7B48-4CD5-A6CA-339A2B6E8E8B}" srcOrd="0" destOrd="0" parTransId="{03D3A4DB-CC14-48BD-A4ED-AB4600BA73A2}" sibTransId="{A3F4B527-AA90-4687-B10D-774C15BAF55D}"/>
    <dgm:cxn modelId="{C58D6D2B-AE73-42C1-8203-9C8B5A57CD3D}" type="presOf" srcId="{E5257D3D-7B48-4CD5-A6CA-339A2B6E8E8B}" destId="{29E4394A-9BE7-4DAE-AFEB-95753159861E}" srcOrd="0" destOrd="0" presId="urn:microsoft.com/office/officeart/2005/8/layout/arrow6"/>
    <dgm:cxn modelId="{B644A944-85F4-4715-ABD4-E72BF9593321}" type="presOf" srcId="{9B78A21D-067B-4C24-8A74-4EA871B68A3B}" destId="{70D57924-D14A-410E-AC7A-0DC7238C04B9}" srcOrd="0" destOrd="0" presId="urn:microsoft.com/office/officeart/2005/8/layout/arrow6"/>
    <dgm:cxn modelId="{502F8DAC-572A-4C54-A332-946851AA6A12}" srcId="{9B78A21D-067B-4C24-8A74-4EA871B68A3B}" destId="{C2911F65-8B85-4D01-A0D8-BCC74BE11B86}" srcOrd="1" destOrd="0" parTransId="{96986605-26B3-4ABC-BDE5-989B7E4D8661}" sibTransId="{BBD55380-3C6B-4958-B829-4F7E3A73870E}"/>
    <dgm:cxn modelId="{B53CF8FB-C448-44C2-ABBE-E858EE5C2BCC}" type="presOf" srcId="{C2911F65-8B85-4D01-A0D8-BCC74BE11B86}" destId="{AD414E48-0EE9-41A3-A40A-787EAE1A2EA5}" srcOrd="0" destOrd="0" presId="urn:microsoft.com/office/officeart/2005/8/layout/arrow6"/>
    <dgm:cxn modelId="{455E1379-3049-479B-A059-756AC00864D7}" type="presParOf" srcId="{70D57924-D14A-410E-AC7A-0DC7238C04B9}" destId="{D452E7A1-80DD-4CF7-8D78-372AFF883D10}" srcOrd="0" destOrd="0" presId="urn:microsoft.com/office/officeart/2005/8/layout/arrow6"/>
    <dgm:cxn modelId="{67C234B2-8DA5-410A-8AC6-715390387296}" type="presParOf" srcId="{70D57924-D14A-410E-AC7A-0DC7238C04B9}" destId="{29E4394A-9BE7-4DAE-AFEB-95753159861E}" srcOrd="1" destOrd="0" presId="urn:microsoft.com/office/officeart/2005/8/layout/arrow6"/>
    <dgm:cxn modelId="{F88F5DBE-AA16-47E5-9FCC-F326207E6417}" type="presParOf" srcId="{70D57924-D14A-410E-AC7A-0DC7238C04B9}" destId="{AD414E48-0EE9-41A3-A40A-787EAE1A2EA5}" srcOrd="2" destOrd="0" presId="urn:microsoft.com/office/officeart/2005/8/layout/arrow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E6BB1F-6A9C-46C4-B4CA-623FD93BED84}" type="doc">
      <dgm:prSet loTypeId="urn:microsoft.com/office/officeart/2005/8/layout/cycle8" loCatId="cycle" qsTypeId="urn:microsoft.com/office/officeart/2005/8/quickstyle/simple1" qsCatId="simple" csTypeId="urn:microsoft.com/office/officeart/2005/8/colors/accent1_2" csCatId="accent1" phldr="1"/>
      <dgm:spPr/>
    </dgm:pt>
    <dgm:pt modelId="{F4876F37-876F-42E2-A55B-59A18EAC3026}">
      <dgm:prSet phldrT="[Text]"/>
      <dgm:spPr>
        <a:xfrm>
          <a:off x="1210313" y="91630"/>
          <a:ext cx="1184148" cy="1184148"/>
        </a:xfrm>
        <a:prstGeom prst="pie">
          <a:avLst>
            <a:gd name="adj1" fmla="val 16200000"/>
            <a:gd name="adj2" fmla="val 180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Policy </a:t>
          </a:r>
        </a:p>
      </dgm:t>
    </dgm:pt>
    <dgm:pt modelId="{F3A80152-893B-43E4-AE16-CD8CF84FA638}" type="parTrans" cxnId="{2CF4744D-1A01-4157-9D93-292192453E5F}">
      <dgm:prSet/>
      <dgm:spPr/>
      <dgm:t>
        <a:bodyPr/>
        <a:lstStyle/>
        <a:p>
          <a:endParaRPr lang="en-US"/>
        </a:p>
      </dgm:t>
    </dgm:pt>
    <dgm:pt modelId="{36359F8A-0333-446A-A950-43799E618E8A}" type="sibTrans" cxnId="{2CF4744D-1A01-4157-9D93-292192453E5F}">
      <dgm:prSet/>
      <dgm:spPr/>
      <dgm:t>
        <a:bodyPr/>
        <a:lstStyle/>
        <a:p>
          <a:endParaRPr lang="en-US"/>
        </a:p>
      </dgm:t>
    </dgm:pt>
    <dgm:pt modelId="{6ABA1BDE-5770-47DA-9D65-446ECAEC0145}">
      <dgm:prSet phldrT="[Text]"/>
      <dgm:spPr>
        <a:xfrm>
          <a:off x="1161538" y="91630"/>
          <a:ext cx="1184148" cy="1184148"/>
        </a:xfrm>
        <a:prstGeom prst="pie">
          <a:avLst>
            <a:gd name="adj1" fmla="val 9000000"/>
            <a:gd name="adj2" fmla="val 1620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Research</a:t>
          </a:r>
        </a:p>
      </dgm:t>
    </dgm:pt>
    <dgm:pt modelId="{9DE983D0-B051-4C9F-89BF-B20CD7DF10F6}" type="parTrans" cxnId="{57373552-0E02-4E1D-85C5-4D27F4888ED5}">
      <dgm:prSet/>
      <dgm:spPr/>
      <dgm:t>
        <a:bodyPr/>
        <a:lstStyle/>
        <a:p>
          <a:endParaRPr lang="en-US"/>
        </a:p>
      </dgm:t>
    </dgm:pt>
    <dgm:pt modelId="{4BBCDB6B-8D9C-41B6-9239-D15294935967}" type="sibTrans" cxnId="{57373552-0E02-4E1D-85C5-4D27F4888ED5}">
      <dgm:prSet/>
      <dgm:spPr/>
      <dgm:t>
        <a:bodyPr/>
        <a:lstStyle/>
        <a:p>
          <a:endParaRPr lang="en-US"/>
        </a:p>
      </dgm:t>
    </dgm:pt>
    <dgm:pt modelId="{94135940-DE17-48EC-B1D0-B37680DA387E}">
      <dgm:prSet phldrT="[Text]"/>
      <dgm:spPr>
        <a:xfrm>
          <a:off x="1185925" y="133921"/>
          <a:ext cx="1184148" cy="1184148"/>
        </a:xfrm>
        <a:prstGeom prst="pie">
          <a:avLst>
            <a:gd name="adj1" fmla="val 1800000"/>
            <a:gd name="adj2" fmla="val 900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panose="020F0502020204030204"/>
              <a:ea typeface="+mn-ea"/>
              <a:cs typeface="+mn-cs"/>
            </a:rPr>
            <a:t>Practice</a:t>
          </a:r>
        </a:p>
      </dgm:t>
    </dgm:pt>
    <dgm:pt modelId="{A74547F8-355D-4EFC-A7FC-00F3874A7F0B}" type="sibTrans" cxnId="{58FF0612-26AD-4EFF-940F-CB391CB6C42B}">
      <dgm:prSet/>
      <dgm:spPr/>
      <dgm:t>
        <a:bodyPr/>
        <a:lstStyle/>
        <a:p>
          <a:endParaRPr lang="en-US"/>
        </a:p>
      </dgm:t>
    </dgm:pt>
    <dgm:pt modelId="{A0B7FCD2-F518-46B6-AF60-8A568DA6FA37}" type="parTrans" cxnId="{58FF0612-26AD-4EFF-940F-CB391CB6C42B}">
      <dgm:prSet/>
      <dgm:spPr/>
      <dgm:t>
        <a:bodyPr/>
        <a:lstStyle/>
        <a:p>
          <a:endParaRPr lang="en-US"/>
        </a:p>
      </dgm:t>
    </dgm:pt>
    <dgm:pt modelId="{8F89FD08-5FD6-401C-8D0A-5BCD09D24E80}" type="pres">
      <dgm:prSet presAssocID="{04E6BB1F-6A9C-46C4-B4CA-623FD93BED84}" presName="compositeShape" presStyleCnt="0">
        <dgm:presLayoutVars>
          <dgm:chMax val="7"/>
          <dgm:dir/>
          <dgm:resizeHandles val="exact"/>
        </dgm:presLayoutVars>
      </dgm:prSet>
      <dgm:spPr/>
    </dgm:pt>
    <dgm:pt modelId="{B18D7E6B-831F-4412-986D-C2B706D39752}" type="pres">
      <dgm:prSet presAssocID="{04E6BB1F-6A9C-46C4-B4CA-623FD93BED84}" presName="wedge1" presStyleLbl="node1" presStyleIdx="0" presStyleCnt="3"/>
      <dgm:spPr/>
    </dgm:pt>
    <dgm:pt modelId="{E11DAD34-854A-4507-AA33-32FEAB55CEBB}" type="pres">
      <dgm:prSet presAssocID="{04E6BB1F-6A9C-46C4-B4CA-623FD93BED84}" presName="dummy1a" presStyleCnt="0"/>
      <dgm:spPr/>
    </dgm:pt>
    <dgm:pt modelId="{D40831CB-7436-4A37-9F94-F838B9292BAB}" type="pres">
      <dgm:prSet presAssocID="{04E6BB1F-6A9C-46C4-B4CA-623FD93BED84}" presName="dummy1b" presStyleCnt="0"/>
      <dgm:spPr/>
    </dgm:pt>
    <dgm:pt modelId="{F6135BF7-8C4C-4BAA-A974-83CD1503DD71}" type="pres">
      <dgm:prSet presAssocID="{04E6BB1F-6A9C-46C4-B4CA-623FD93BED84}" presName="wedge1Tx" presStyleLbl="node1" presStyleIdx="0" presStyleCnt="3">
        <dgm:presLayoutVars>
          <dgm:chMax val="0"/>
          <dgm:chPref val="0"/>
          <dgm:bulletEnabled val="1"/>
        </dgm:presLayoutVars>
      </dgm:prSet>
      <dgm:spPr/>
    </dgm:pt>
    <dgm:pt modelId="{F2C2C58B-A3DF-4292-94EB-F4B0823F3AC2}" type="pres">
      <dgm:prSet presAssocID="{04E6BB1F-6A9C-46C4-B4CA-623FD93BED84}" presName="wedge2" presStyleLbl="node1" presStyleIdx="1" presStyleCnt="3"/>
      <dgm:spPr/>
    </dgm:pt>
    <dgm:pt modelId="{6CA025DA-FE37-4CC1-979E-CDD907B43624}" type="pres">
      <dgm:prSet presAssocID="{04E6BB1F-6A9C-46C4-B4CA-623FD93BED84}" presName="dummy2a" presStyleCnt="0"/>
      <dgm:spPr/>
    </dgm:pt>
    <dgm:pt modelId="{5C243028-9807-4119-824F-5CA9277B1CFB}" type="pres">
      <dgm:prSet presAssocID="{04E6BB1F-6A9C-46C4-B4CA-623FD93BED84}" presName="dummy2b" presStyleCnt="0"/>
      <dgm:spPr/>
    </dgm:pt>
    <dgm:pt modelId="{D9583DCD-FC45-4D39-BD8E-1C6FE665619A}" type="pres">
      <dgm:prSet presAssocID="{04E6BB1F-6A9C-46C4-B4CA-623FD93BED84}" presName="wedge2Tx" presStyleLbl="node1" presStyleIdx="1" presStyleCnt="3">
        <dgm:presLayoutVars>
          <dgm:chMax val="0"/>
          <dgm:chPref val="0"/>
          <dgm:bulletEnabled val="1"/>
        </dgm:presLayoutVars>
      </dgm:prSet>
      <dgm:spPr/>
    </dgm:pt>
    <dgm:pt modelId="{3A344F92-71F3-4843-B8AF-844EBCB97452}" type="pres">
      <dgm:prSet presAssocID="{04E6BB1F-6A9C-46C4-B4CA-623FD93BED84}" presName="wedge3" presStyleLbl="node1" presStyleIdx="2" presStyleCnt="3"/>
      <dgm:spPr/>
    </dgm:pt>
    <dgm:pt modelId="{BC3FBA3B-9C5B-4D58-ACE5-A400D48AC544}" type="pres">
      <dgm:prSet presAssocID="{04E6BB1F-6A9C-46C4-B4CA-623FD93BED84}" presName="dummy3a" presStyleCnt="0"/>
      <dgm:spPr/>
    </dgm:pt>
    <dgm:pt modelId="{995D52F9-2EFB-4A4C-840C-B6FB0A2D5BD7}" type="pres">
      <dgm:prSet presAssocID="{04E6BB1F-6A9C-46C4-B4CA-623FD93BED84}" presName="dummy3b" presStyleCnt="0"/>
      <dgm:spPr/>
    </dgm:pt>
    <dgm:pt modelId="{07E21EF5-DA98-4673-B5C0-3D44BB6A7178}" type="pres">
      <dgm:prSet presAssocID="{04E6BB1F-6A9C-46C4-B4CA-623FD93BED84}" presName="wedge3Tx" presStyleLbl="node1" presStyleIdx="2" presStyleCnt="3">
        <dgm:presLayoutVars>
          <dgm:chMax val="0"/>
          <dgm:chPref val="0"/>
          <dgm:bulletEnabled val="1"/>
        </dgm:presLayoutVars>
      </dgm:prSet>
      <dgm:spPr/>
    </dgm:pt>
    <dgm:pt modelId="{8819AFEE-69EB-4190-8D04-0A497E782186}" type="pres">
      <dgm:prSet presAssocID="{36359F8A-0333-446A-A950-43799E618E8A}" presName="arrowWedge1" presStyleLbl="fgSibTrans2D1" presStyleIdx="0" presStyleCnt="3"/>
      <dgm:spPr>
        <a:xfrm>
          <a:off x="1137107" y="18326"/>
          <a:ext cx="1330756" cy="1330756"/>
        </a:xfrm>
        <a:prstGeom prst="circularArrow">
          <a:avLst>
            <a:gd name="adj1" fmla="val 5085"/>
            <a:gd name="adj2" fmla="val 327528"/>
            <a:gd name="adj3" fmla="val 1472472"/>
            <a:gd name="adj4" fmla="val 16199432"/>
            <a:gd name="adj5" fmla="val 5932"/>
          </a:avLst>
        </a:prstGeom>
        <a:solidFill>
          <a:srgbClr val="5B9BD5">
            <a:tint val="60000"/>
            <a:hueOff val="0"/>
            <a:satOff val="0"/>
            <a:lumOff val="0"/>
            <a:alphaOff val="0"/>
          </a:srgbClr>
        </a:solidFill>
        <a:ln>
          <a:noFill/>
        </a:ln>
        <a:effectLst/>
      </dgm:spPr>
    </dgm:pt>
    <dgm:pt modelId="{708AF725-CCA2-42C1-855A-A9B1605F1502}" type="pres">
      <dgm:prSet presAssocID="{A74547F8-355D-4EFC-A7FC-00F3874A7F0B}" presName="arrowWedge2" presStyleLbl="fgSibTrans2D1" presStyleIdx="1" presStyleCnt="3"/>
      <dgm:spPr>
        <a:xfrm>
          <a:off x="1112621" y="60542"/>
          <a:ext cx="1330756" cy="1330756"/>
        </a:xfrm>
        <a:prstGeom prst="circularArrow">
          <a:avLst>
            <a:gd name="adj1" fmla="val 5085"/>
            <a:gd name="adj2" fmla="val 327528"/>
            <a:gd name="adj3" fmla="val 8671970"/>
            <a:gd name="adj4" fmla="val 1800502"/>
            <a:gd name="adj5" fmla="val 5932"/>
          </a:avLst>
        </a:prstGeom>
        <a:solidFill>
          <a:srgbClr val="5B9BD5">
            <a:tint val="60000"/>
            <a:hueOff val="0"/>
            <a:satOff val="0"/>
            <a:lumOff val="0"/>
            <a:alphaOff val="0"/>
          </a:srgbClr>
        </a:solidFill>
        <a:ln>
          <a:noFill/>
        </a:ln>
        <a:effectLst/>
      </dgm:spPr>
    </dgm:pt>
    <dgm:pt modelId="{C575D08A-260F-420F-975E-205FB190DDAE}" type="pres">
      <dgm:prSet presAssocID="{4BBCDB6B-8D9C-41B6-9239-D15294935967}" presName="arrowWedge3" presStyleLbl="fgSibTrans2D1" presStyleIdx="2" presStyleCnt="3"/>
      <dgm:spPr>
        <a:xfrm>
          <a:off x="1088136" y="18326"/>
          <a:ext cx="1330756" cy="1330756"/>
        </a:xfrm>
        <a:prstGeom prst="circularArrow">
          <a:avLst>
            <a:gd name="adj1" fmla="val 5085"/>
            <a:gd name="adj2" fmla="val 327528"/>
            <a:gd name="adj3" fmla="val 15873039"/>
            <a:gd name="adj4" fmla="val 9000000"/>
            <a:gd name="adj5" fmla="val 5932"/>
          </a:avLst>
        </a:prstGeom>
        <a:solidFill>
          <a:srgbClr val="5B9BD5">
            <a:tint val="60000"/>
            <a:hueOff val="0"/>
            <a:satOff val="0"/>
            <a:lumOff val="0"/>
            <a:alphaOff val="0"/>
          </a:srgbClr>
        </a:solidFill>
        <a:ln>
          <a:noFill/>
        </a:ln>
        <a:effectLst/>
      </dgm:spPr>
    </dgm:pt>
  </dgm:ptLst>
  <dgm:cxnLst>
    <dgm:cxn modelId="{C443DB08-C624-497A-80DD-7A025BDDE842}" type="presOf" srcId="{F4876F37-876F-42E2-A55B-59A18EAC3026}" destId="{F6135BF7-8C4C-4BAA-A974-83CD1503DD71}" srcOrd="1" destOrd="0" presId="urn:microsoft.com/office/officeart/2005/8/layout/cycle8"/>
    <dgm:cxn modelId="{58FF0612-26AD-4EFF-940F-CB391CB6C42B}" srcId="{04E6BB1F-6A9C-46C4-B4CA-623FD93BED84}" destId="{94135940-DE17-48EC-B1D0-B37680DA387E}" srcOrd="1" destOrd="0" parTransId="{A0B7FCD2-F518-46B6-AF60-8A568DA6FA37}" sibTransId="{A74547F8-355D-4EFC-A7FC-00F3874A7F0B}"/>
    <dgm:cxn modelId="{9CEDCC27-3E31-4286-9CF9-635B058D532D}" type="presOf" srcId="{F4876F37-876F-42E2-A55B-59A18EAC3026}" destId="{B18D7E6B-831F-4412-986D-C2B706D39752}" srcOrd="0" destOrd="0" presId="urn:microsoft.com/office/officeart/2005/8/layout/cycle8"/>
    <dgm:cxn modelId="{CF90202B-1E16-41D6-91EE-52D5C40129CC}" type="presOf" srcId="{04E6BB1F-6A9C-46C4-B4CA-623FD93BED84}" destId="{8F89FD08-5FD6-401C-8D0A-5BCD09D24E80}" srcOrd="0" destOrd="0" presId="urn:microsoft.com/office/officeart/2005/8/layout/cycle8"/>
    <dgm:cxn modelId="{E2D5402D-C97A-4A3A-817D-95775870B50D}" type="presOf" srcId="{94135940-DE17-48EC-B1D0-B37680DA387E}" destId="{F2C2C58B-A3DF-4292-94EB-F4B0823F3AC2}" srcOrd="0" destOrd="0" presId="urn:microsoft.com/office/officeart/2005/8/layout/cycle8"/>
    <dgm:cxn modelId="{2CF4744D-1A01-4157-9D93-292192453E5F}" srcId="{04E6BB1F-6A9C-46C4-B4CA-623FD93BED84}" destId="{F4876F37-876F-42E2-A55B-59A18EAC3026}" srcOrd="0" destOrd="0" parTransId="{F3A80152-893B-43E4-AE16-CD8CF84FA638}" sibTransId="{36359F8A-0333-446A-A950-43799E618E8A}"/>
    <dgm:cxn modelId="{57373552-0E02-4E1D-85C5-4D27F4888ED5}" srcId="{04E6BB1F-6A9C-46C4-B4CA-623FD93BED84}" destId="{6ABA1BDE-5770-47DA-9D65-446ECAEC0145}" srcOrd="2" destOrd="0" parTransId="{9DE983D0-B051-4C9F-89BF-B20CD7DF10F6}" sibTransId="{4BBCDB6B-8D9C-41B6-9239-D15294935967}"/>
    <dgm:cxn modelId="{4EB4FCD3-2657-436E-935C-D5B287064F40}" type="presOf" srcId="{6ABA1BDE-5770-47DA-9D65-446ECAEC0145}" destId="{07E21EF5-DA98-4673-B5C0-3D44BB6A7178}" srcOrd="1" destOrd="0" presId="urn:microsoft.com/office/officeart/2005/8/layout/cycle8"/>
    <dgm:cxn modelId="{94163DE3-BCA0-4911-9DC8-1CA214C04410}" type="presOf" srcId="{94135940-DE17-48EC-B1D0-B37680DA387E}" destId="{D9583DCD-FC45-4D39-BD8E-1C6FE665619A}" srcOrd="1" destOrd="0" presId="urn:microsoft.com/office/officeart/2005/8/layout/cycle8"/>
    <dgm:cxn modelId="{8F2FC2F1-9D69-4F21-AA8F-9720D75A47FE}" type="presOf" srcId="{6ABA1BDE-5770-47DA-9D65-446ECAEC0145}" destId="{3A344F92-71F3-4843-B8AF-844EBCB97452}" srcOrd="0" destOrd="0" presId="urn:microsoft.com/office/officeart/2005/8/layout/cycle8"/>
    <dgm:cxn modelId="{6371DA0F-B931-4CFF-801E-047199F30A52}" type="presParOf" srcId="{8F89FD08-5FD6-401C-8D0A-5BCD09D24E80}" destId="{B18D7E6B-831F-4412-986D-C2B706D39752}" srcOrd="0" destOrd="0" presId="urn:microsoft.com/office/officeart/2005/8/layout/cycle8"/>
    <dgm:cxn modelId="{246EF32C-CC4A-4872-88B5-F80A253B1938}" type="presParOf" srcId="{8F89FD08-5FD6-401C-8D0A-5BCD09D24E80}" destId="{E11DAD34-854A-4507-AA33-32FEAB55CEBB}" srcOrd="1" destOrd="0" presId="urn:microsoft.com/office/officeart/2005/8/layout/cycle8"/>
    <dgm:cxn modelId="{DD933337-100F-461F-843C-0A5074EB668A}" type="presParOf" srcId="{8F89FD08-5FD6-401C-8D0A-5BCD09D24E80}" destId="{D40831CB-7436-4A37-9F94-F838B9292BAB}" srcOrd="2" destOrd="0" presId="urn:microsoft.com/office/officeart/2005/8/layout/cycle8"/>
    <dgm:cxn modelId="{8DAF149E-985A-4307-B27A-64014E9BD05F}" type="presParOf" srcId="{8F89FD08-5FD6-401C-8D0A-5BCD09D24E80}" destId="{F6135BF7-8C4C-4BAA-A974-83CD1503DD71}" srcOrd="3" destOrd="0" presId="urn:microsoft.com/office/officeart/2005/8/layout/cycle8"/>
    <dgm:cxn modelId="{598CE33C-FF7F-4450-A56A-95AAA1593620}" type="presParOf" srcId="{8F89FD08-5FD6-401C-8D0A-5BCD09D24E80}" destId="{F2C2C58B-A3DF-4292-94EB-F4B0823F3AC2}" srcOrd="4" destOrd="0" presId="urn:microsoft.com/office/officeart/2005/8/layout/cycle8"/>
    <dgm:cxn modelId="{86028F16-36EB-4D35-920B-9AE132D88D0D}" type="presParOf" srcId="{8F89FD08-5FD6-401C-8D0A-5BCD09D24E80}" destId="{6CA025DA-FE37-4CC1-979E-CDD907B43624}" srcOrd="5" destOrd="0" presId="urn:microsoft.com/office/officeart/2005/8/layout/cycle8"/>
    <dgm:cxn modelId="{EB4BE8B1-F1E5-4081-9C63-CF2B3F9E1AF4}" type="presParOf" srcId="{8F89FD08-5FD6-401C-8D0A-5BCD09D24E80}" destId="{5C243028-9807-4119-824F-5CA9277B1CFB}" srcOrd="6" destOrd="0" presId="urn:microsoft.com/office/officeart/2005/8/layout/cycle8"/>
    <dgm:cxn modelId="{F4991DA2-868F-40E3-B868-FDF375F87F32}" type="presParOf" srcId="{8F89FD08-5FD6-401C-8D0A-5BCD09D24E80}" destId="{D9583DCD-FC45-4D39-BD8E-1C6FE665619A}" srcOrd="7" destOrd="0" presId="urn:microsoft.com/office/officeart/2005/8/layout/cycle8"/>
    <dgm:cxn modelId="{D2BE738C-75C5-4256-BBF2-35BF6BB9A6A1}" type="presParOf" srcId="{8F89FD08-5FD6-401C-8D0A-5BCD09D24E80}" destId="{3A344F92-71F3-4843-B8AF-844EBCB97452}" srcOrd="8" destOrd="0" presId="urn:microsoft.com/office/officeart/2005/8/layout/cycle8"/>
    <dgm:cxn modelId="{5E3D2C89-4D2B-4B52-A5A1-32CE74CF7B9E}" type="presParOf" srcId="{8F89FD08-5FD6-401C-8D0A-5BCD09D24E80}" destId="{BC3FBA3B-9C5B-4D58-ACE5-A400D48AC544}" srcOrd="9" destOrd="0" presId="urn:microsoft.com/office/officeart/2005/8/layout/cycle8"/>
    <dgm:cxn modelId="{16968C24-CCBA-4650-A4FF-80F201A000DA}" type="presParOf" srcId="{8F89FD08-5FD6-401C-8D0A-5BCD09D24E80}" destId="{995D52F9-2EFB-4A4C-840C-B6FB0A2D5BD7}" srcOrd="10" destOrd="0" presId="urn:microsoft.com/office/officeart/2005/8/layout/cycle8"/>
    <dgm:cxn modelId="{92A0F0AD-9BE6-419D-8C6D-43FC6F3D78E1}" type="presParOf" srcId="{8F89FD08-5FD6-401C-8D0A-5BCD09D24E80}" destId="{07E21EF5-DA98-4673-B5C0-3D44BB6A7178}" srcOrd="11" destOrd="0" presId="urn:microsoft.com/office/officeart/2005/8/layout/cycle8"/>
    <dgm:cxn modelId="{402E5442-CC32-484E-8896-1F648DA2555C}" type="presParOf" srcId="{8F89FD08-5FD6-401C-8D0A-5BCD09D24E80}" destId="{8819AFEE-69EB-4190-8D04-0A497E782186}" srcOrd="12" destOrd="0" presId="urn:microsoft.com/office/officeart/2005/8/layout/cycle8"/>
    <dgm:cxn modelId="{441C6D68-42E2-4E23-A758-6EA138619CE7}" type="presParOf" srcId="{8F89FD08-5FD6-401C-8D0A-5BCD09D24E80}" destId="{708AF725-CCA2-42C1-855A-A9B1605F1502}" srcOrd="13" destOrd="0" presId="urn:microsoft.com/office/officeart/2005/8/layout/cycle8"/>
    <dgm:cxn modelId="{5695B78D-2528-41FA-AD6F-8ABD7062A06D}" type="presParOf" srcId="{8F89FD08-5FD6-401C-8D0A-5BCD09D24E80}" destId="{C575D08A-260F-420F-975E-205FB190DDAE}" srcOrd="14"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2E7A1-80DD-4CF7-8D78-372AFF883D10}">
      <dsp:nvSpPr>
        <dsp:cNvPr id="0" name=""/>
        <dsp:cNvSpPr/>
      </dsp:nvSpPr>
      <dsp:spPr>
        <a:xfrm>
          <a:off x="0" y="169726"/>
          <a:ext cx="3911971" cy="1564788"/>
        </a:xfrm>
        <a:prstGeom prst="leftRightRibbon">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E4394A-9BE7-4DAE-AFEB-95753159861E}">
      <dsp:nvSpPr>
        <dsp:cNvPr id="0" name=""/>
        <dsp:cNvSpPr/>
      </dsp:nvSpPr>
      <dsp:spPr>
        <a:xfrm>
          <a:off x="469436" y="458476"/>
          <a:ext cx="1290950" cy="76674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3340" rIns="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ysClr val="window" lastClr="FFFFFF"/>
              </a:solidFill>
              <a:latin typeface="Calibri" panose="020F0502020204030204"/>
              <a:ea typeface="+mn-ea"/>
              <a:cs typeface="+mn-cs"/>
            </a:rPr>
            <a:t>Research informing practice</a:t>
          </a:r>
        </a:p>
      </dsp:txBody>
      <dsp:txXfrm>
        <a:off x="469436" y="458476"/>
        <a:ext cx="1290950" cy="766746"/>
      </dsp:txXfrm>
    </dsp:sp>
    <dsp:sp modelId="{AD414E48-0EE9-41A3-A40A-787EAE1A2EA5}">
      <dsp:nvSpPr>
        <dsp:cNvPr id="0" name=""/>
        <dsp:cNvSpPr/>
      </dsp:nvSpPr>
      <dsp:spPr>
        <a:xfrm>
          <a:off x="1955985" y="708842"/>
          <a:ext cx="1525668" cy="76674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3340" rIns="0" bIns="57150" numCol="1" spcCol="1270" anchor="ctr" anchorCtr="0">
          <a:noAutofit/>
        </a:bodyPr>
        <a:lstStyle/>
        <a:p>
          <a:pPr marL="0" lvl="0" indent="0" algn="ctr" defTabSz="666750">
            <a:lnSpc>
              <a:spcPct val="90000"/>
            </a:lnSpc>
            <a:spcBef>
              <a:spcPct val="0"/>
            </a:spcBef>
            <a:spcAft>
              <a:spcPct val="35000"/>
            </a:spcAft>
            <a:buNone/>
          </a:pPr>
          <a:r>
            <a:rPr lang="en-US" sz="1500" kern="1200">
              <a:solidFill>
                <a:sysClr val="window" lastClr="FFFFFF"/>
              </a:solidFill>
              <a:latin typeface="Calibri" panose="020F0502020204030204"/>
              <a:ea typeface="+mn-ea"/>
              <a:cs typeface="+mn-cs"/>
            </a:rPr>
            <a:t>Connecting research and practice</a:t>
          </a:r>
        </a:p>
      </dsp:txBody>
      <dsp:txXfrm>
        <a:off x="1955985" y="708842"/>
        <a:ext cx="1525668" cy="7667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D7E6B-831F-4412-986D-C2B706D39752}">
      <dsp:nvSpPr>
        <dsp:cNvPr id="0" name=""/>
        <dsp:cNvSpPr/>
      </dsp:nvSpPr>
      <dsp:spPr>
        <a:xfrm>
          <a:off x="398678" y="250256"/>
          <a:ext cx="3234088" cy="3234088"/>
        </a:xfrm>
        <a:prstGeom prst="pie">
          <a:avLst>
            <a:gd name="adj1" fmla="val 16200000"/>
            <a:gd name="adj2" fmla="val 180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solidFill>
                <a:sysClr val="window" lastClr="FFFFFF"/>
              </a:solidFill>
              <a:latin typeface="Calibri" panose="020F0502020204030204"/>
              <a:ea typeface="+mn-ea"/>
              <a:cs typeface="+mn-cs"/>
            </a:rPr>
            <a:t>Policy </a:t>
          </a:r>
        </a:p>
      </dsp:txBody>
      <dsp:txXfrm>
        <a:off x="2272270" y="1076534"/>
        <a:ext cx="816731" cy="680608"/>
      </dsp:txXfrm>
    </dsp:sp>
    <dsp:sp modelId="{F2C2C58B-A3DF-4292-94EB-F4B0823F3AC2}">
      <dsp:nvSpPr>
        <dsp:cNvPr id="0" name=""/>
        <dsp:cNvSpPr/>
      </dsp:nvSpPr>
      <dsp:spPr>
        <a:xfrm>
          <a:off x="332071" y="365759"/>
          <a:ext cx="3234088" cy="3234088"/>
        </a:xfrm>
        <a:prstGeom prst="pie">
          <a:avLst>
            <a:gd name="adj1" fmla="val 1800000"/>
            <a:gd name="adj2" fmla="val 900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 lastClr="FFFFFF"/>
              </a:solidFill>
              <a:latin typeface="Calibri" panose="020F0502020204030204"/>
              <a:ea typeface="+mn-ea"/>
              <a:cs typeface="+mn-cs"/>
            </a:rPr>
            <a:t>Practice</a:t>
          </a:r>
        </a:p>
      </dsp:txBody>
      <dsp:txXfrm>
        <a:off x="1355818" y="2588111"/>
        <a:ext cx="1225095" cy="598935"/>
      </dsp:txXfrm>
    </dsp:sp>
    <dsp:sp modelId="{3A344F92-71F3-4843-B8AF-844EBCB97452}">
      <dsp:nvSpPr>
        <dsp:cNvPr id="0" name=""/>
        <dsp:cNvSpPr/>
      </dsp:nvSpPr>
      <dsp:spPr>
        <a:xfrm>
          <a:off x="265465" y="250256"/>
          <a:ext cx="3234088" cy="3234088"/>
        </a:xfrm>
        <a:prstGeom prst="pie">
          <a:avLst>
            <a:gd name="adj1" fmla="val 9000000"/>
            <a:gd name="adj2" fmla="val 1620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solidFill>
                <a:sysClr val="window" lastClr="FFFFFF"/>
              </a:solidFill>
              <a:latin typeface="Calibri" panose="020F0502020204030204"/>
              <a:ea typeface="+mn-ea"/>
              <a:cs typeface="+mn-cs"/>
            </a:rPr>
            <a:t>Research</a:t>
          </a:r>
        </a:p>
      </dsp:txBody>
      <dsp:txXfrm>
        <a:off x="809230" y="1076534"/>
        <a:ext cx="816731" cy="680608"/>
      </dsp:txXfrm>
    </dsp:sp>
    <dsp:sp modelId="{8819AFEE-69EB-4190-8D04-0A497E782186}">
      <dsp:nvSpPr>
        <dsp:cNvPr id="0" name=""/>
        <dsp:cNvSpPr/>
      </dsp:nvSpPr>
      <dsp:spPr>
        <a:xfrm>
          <a:off x="198740" y="50051"/>
          <a:ext cx="3634499" cy="3634499"/>
        </a:xfrm>
        <a:prstGeom prst="circularArrow">
          <a:avLst>
            <a:gd name="adj1" fmla="val 5085"/>
            <a:gd name="adj2" fmla="val 327528"/>
            <a:gd name="adj3" fmla="val 1472472"/>
            <a:gd name="adj4" fmla="val 16199432"/>
            <a:gd name="adj5" fmla="val 5932"/>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708AF725-CCA2-42C1-855A-A9B1605F1502}">
      <dsp:nvSpPr>
        <dsp:cNvPr id="0" name=""/>
        <dsp:cNvSpPr/>
      </dsp:nvSpPr>
      <dsp:spPr>
        <a:xfrm>
          <a:off x="131866" y="165350"/>
          <a:ext cx="3634499" cy="3634499"/>
        </a:xfrm>
        <a:prstGeom prst="circularArrow">
          <a:avLst>
            <a:gd name="adj1" fmla="val 5085"/>
            <a:gd name="adj2" fmla="val 327528"/>
            <a:gd name="adj3" fmla="val 8671970"/>
            <a:gd name="adj4" fmla="val 1800502"/>
            <a:gd name="adj5" fmla="val 5932"/>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C575D08A-260F-420F-975E-205FB190DDAE}">
      <dsp:nvSpPr>
        <dsp:cNvPr id="0" name=""/>
        <dsp:cNvSpPr/>
      </dsp:nvSpPr>
      <dsp:spPr>
        <a:xfrm>
          <a:off x="64992" y="50051"/>
          <a:ext cx="3634499" cy="3634499"/>
        </a:xfrm>
        <a:prstGeom prst="circularArrow">
          <a:avLst>
            <a:gd name="adj1" fmla="val 5085"/>
            <a:gd name="adj2" fmla="val 327528"/>
            <a:gd name="adj3" fmla="val 15873039"/>
            <a:gd name="adj4" fmla="val 9000000"/>
            <a:gd name="adj5" fmla="val 5932"/>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0300D-C1C4-49EE-8264-4A7EF1DB47E5}" type="datetimeFigureOut">
              <a:rPr lang="en-GB" smtClean="0"/>
              <a:t>24/03/2024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A207BA-F1C1-48CB-BA5D-92FA8DCA7282}" type="slidenum">
              <a:rPr lang="en-GB" smtClean="0"/>
              <a:t>‹#›</a:t>
            </a:fld>
            <a:endParaRPr lang="en-GB"/>
          </a:p>
        </p:txBody>
      </p:sp>
    </p:spTree>
    <p:extLst>
      <p:ext uri="{BB962C8B-B14F-4D97-AF65-F5344CB8AC3E}">
        <p14:creationId xmlns:p14="http://schemas.microsoft.com/office/powerpoint/2010/main" val="4220863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400" dirty="0"/>
          </a:p>
        </p:txBody>
      </p:sp>
      <p:sp>
        <p:nvSpPr>
          <p:cNvPr id="4" name="Slide Number Placeholder 3"/>
          <p:cNvSpPr>
            <a:spLocks noGrp="1"/>
          </p:cNvSpPr>
          <p:nvPr>
            <p:ph type="sldNum" sz="quarter" idx="10"/>
          </p:nvPr>
        </p:nvSpPr>
        <p:spPr/>
        <p:txBody>
          <a:bodyPr/>
          <a:lstStyle/>
          <a:p>
            <a:fld id="{45A207BA-F1C1-48CB-BA5D-92FA8DCA7282}" type="slidenum">
              <a:rPr lang="en-GB" smtClean="0"/>
              <a:t>1</a:t>
            </a:fld>
            <a:endParaRPr lang="en-GB"/>
          </a:p>
        </p:txBody>
      </p:sp>
    </p:spTree>
    <p:extLst>
      <p:ext uri="{BB962C8B-B14F-4D97-AF65-F5344CB8AC3E}">
        <p14:creationId xmlns:p14="http://schemas.microsoft.com/office/powerpoint/2010/main" val="1146367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A207BA-F1C1-48CB-BA5D-92FA8DCA7282}" type="slidenum">
              <a:rPr lang="en-GB" smtClean="0"/>
              <a:t>11</a:t>
            </a:fld>
            <a:endParaRPr lang="en-GB"/>
          </a:p>
        </p:txBody>
      </p:sp>
    </p:spTree>
    <p:extLst>
      <p:ext uri="{BB962C8B-B14F-4D97-AF65-F5344CB8AC3E}">
        <p14:creationId xmlns:p14="http://schemas.microsoft.com/office/powerpoint/2010/main" val="3838905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A207BA-F1C1-48CB-BA5D-92FA8DCA7282}" type="slidenum">
              <a:rPr lang="en-GB" smtClean="0"/>
              <a:t>12</a:t>
            </a:fld>
            <a:endParaRPr lang="en-GB"/>
          </a:p>
        </p:txBody>
      </p:sp>
    </p:spTree>
    <p:extLst>
      <p:ext uri="{BB962C8B-B14F-4D97-AF65-F5344CB8AC3E}">
        <p14:creationId xmlns:p14="http://schemas.microsoft.com/office/powerpoint/2010/main" val="3074043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5A207BA-F1C1-48CB-BA5D-92FA8DCA7282}" type="slidenum">
              <a:rPr lang="en-GB" smtClean="0"/>
              <a:t>2</a:t>
            </a:fld>
            <a:endParaRPr lang="en-GB"/>
          </a:p>
        </p:txBody>
      </p:sp>
    </p:spTree>
    <p:extLst>
      <p:ext uri="{BB962C8B-B14F-4D97-AF65-F5344CB8AC3E}">
        <p14:creationId xmlns:p14="http://schemas.microsoft.com/office/powerpoint/2010/main" val="2618411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333333"/>
                </a:solidFill>
                <a:effectLst/>
                <a:latin typeface="Roboto" panose="02000000000000000000" pitchFamily="2" charset="0"/>
              </a:rPr>
              <a:t> </a:t>
            </a:r>
            <a:endParaRPr lang="en-GB" dirty="0"/>
          </a:p>
        </p:txBody>
      </p:sp>
      <p:sp>
        <p:nvSpPr>
          <p:cNvPr id="4" name="Slide Number Placeholder 3"/>
          <p:cNvSpPr>
            <a:spLocks noGrp="1"/>
          </p:cNvSpPr>
          <p:nvPr>
            <p:ph type="sldNum" sz="quarter" idx="10"/>
          </p:nvPr>
        </p:nvSpPr>
        <p:spPr/>
        <p:txBody>
          <a:bodyPr/>
          <a:lstStyle/>
          <a:p>
            <a:fld id="{45A207BA-F1C1-48CB-BA5D-92FA8DCA7282}" type="slidenum">
              <a:rPr lang="en-GB" smtClean="0"/>
              <a:t>3</a:t>
            </a:fld>
            <a:endParaRPr lang="en-GB"/>
          </a:p>
        </p:txBody>
      </p:sp>
    </p:spTree>
    <p:extLst>
      <p:ext uri="{BB962C8B-B14F-4D97-AF65-F5344CB8AC3E}">
        <p14:creationId xmlns:p14="http://schemas.microsoft.com/office/powerpoint/2010/main" val="1653607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A207BA-F1C1-48CB-BA5D-92FA8DCA7282}" type="slidenum">
              <a:rPr lang="en-GB" smtClean="0"/>
              <a:t>4</a:t>
            </a:fld>
            <a:endParaRPr lang="en-GB"/>
          </a:p>
        </p:txBody>
      </p:sp>
    </p:spTree>
    <p:extLst>
      <p:ext uri="{BB962C8B-B14F-4D97-AF65-F5344CB8AC3E}">
        <p14:creationId xmlns:p14="http://schemas.microsoft.com/office/powerpoint/2010/main" val="163489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5A207BA-F1C1-48CB-BA5D-92FA8DCA7282}" type="slidenum">
              <a:rPr lang="en-GB" smtClean="0"/>
              <a:t>6</a:t>
            </a:fld>
            <a:endParaRPr lang="en-GB"/>
          </a:p>
        </p:txBody>
      </p:sp>
    </p:spTree>
    <p:extLst>
      <p:ext uri="{BB962C8B-B14F-4D97-AF65-F5344CB8AC3E}">
        <p14:creationId xmlns:p14="http://schemas.microsoft.com/office/powerpoint/2010/main" val="2417239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A207BA-F1C1-48CB-BA5D-92FA8DCA7282}" type="slidenum">
              <a:rPr lang="en-GB" smtClean="0"/>
              <a:t>7</a:t>
            </a:fld>
            <a:endParaRPr lang="en-GB"/>
          </a:p>
        </p:txBody>
      </p:sp>
    </p:spTree>
    <p:extLst>
      <p:ext uri="{BB962C8B-B14F-4D97-AF65-F5344CB8AC3E}">
        <p14:creationId xmlns:p14="http://schemas.microsoft.com/office/powerpoint/2010/main" val="3234249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A207BA-F1C1-48CB-BA5D-92FA8DCA7282}" type="slidenum">
              <a:rPr lang="en-GB" smtClean="0"/>
              <a:t>8</a:t>
            </a:fld>
            <a:endParaRPr lang="en-GB"/>
          </a:p>
        </p:txBody>
      </p:sp>
    </p:spTree>
    <p:extLst>
      <p:ext uri="{BB962C8B-B14F-4D97-AF65-F5344CB8AC3E}">
        <p14:creationId xmlns:p14="http://schemas.microsoft.com/office/powerpoint/2010/main" val="1101073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A207BA-F1C1-48CB-BA5D-92FA8DCA7282}" type="slidenum">
              <a:rPr lang="en-GB" smtClean="0"/>
              <a:t>9</a:t>
            </a:fld>
            <a:endParaRPr lang="en-GB"/>
          </a:p>
        </p:txBody>
      </p:sp>
    </p:spTree>
    <p:extLst>
      <p:ext uri="{BB962C8B-B14F-4D97-AF65-F5344CB8AC3E}">
        <p14:creationId xmlns:p14="http://schemas.microsoft.com/office/powerpoint/2010/main" val="397307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A207BA-F1C1-48CB-BA5D-92FA8DCA7282}" type="slidenum">
              <a:rPr lang="en-GB" smtClean="0"/>
              <a:t>10</a:t>
            </a:fld>
            <a:endParaRPr lang="en-GB"/>
          </a:p>
        </p:txBody>
      </p:sp>
    </p:spTree>
    <p:extLst>
      <p:ext uri="{BB962C8B-B14F-4D97-AF65-F5344CB8AC3E}">
        <p14:creationId xmlns:p14="http://schemas.microsoft.com/office/powerpoint/2010/main" val="1218824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89B95B-0C54-48D2-AE1E-DF7454DC1F89}" type="datetimeFigureOut">
              <a:rPr lang="en-GB" smtClean="0"/>
              <a:t>24/03/2024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0911F0-6F94-4A6B-8E20-49397617DFA7}" type="slidenum">
              <a:rPr lang="en-GB" smtClean="0"/>
              <a:t>‹#›</a:t>
            </a:fld>
            <a:endParaRPr lang="en-GB"/>
          </a:p>
        </p:txBody>
      </p:sp>
    </p:spTree>
    <p:extLst>
      <p:ext uri="{BB962C8B-B14F-4D97-AF65-F5344CB8AC3E}">
        <p14:creationId xmlns:p14="http://schemas.microsoft.com/office/powerpoint/2010/main" val="1129086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89B95B-0C54-48D2-AE1E-DF7454DC1F89}" type="datetimeFigureOut">
              <a:rPr lang="en-GB" smtClean="0"/>
              <a:t>24/03/2024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0911F0-6F94-4A6B-8E20-49397617DFA7}" type="slidenum">
              <a:rPr lang="en-GB" smtClean="0"/>
              <a:t>‹#›</a:t>
            </a:fld>
            <a:endParaRPr lang="en-GB"/>
          </a:p>
        </p:txBody>
      </p:sp>
    </p:spTree>
    <p:extLst>
      <p:ext uri="{BB962C8B-B14F-4D97-AF65-F5344CB8AC3E}">
        <p14:creationId xmlns:p14="http://schemas.microsoft.com/office/powerpoint/2010/main" val="41617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89B95B-0C54-48D2-AE1E-DF7454DC1F89}" type="datetimeFigureOut">
              <a:rPr lang="en-GB" smtClean="0"/>
              <a:t>24/03/2024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0911F0-6F94-4A6B-8E20-49397617DFA7}" type="slidenum">
              <a:rPr lang="en-GB" smtClean="0"/>
              <a:t>‹#›</a:t>
            </a:fld>
            <a:endParaRPr lang="en-GB"/>
          </a:p>
        </p:txBody>
      </p:sp>
    </p:spTree>
    <p:extLst>
      <p:ext uri="{BB962C8B-B14F-4D97-AF65-F5344CB8AC3E}">
        <p14:creationId xmlns:p14="http://schemas.microsoft.com/office/powerpoint/2010/main" val="100304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89B95B-0C54-48D2-AE1E-DF7454DC1F89}" type="datetimeFigureOut">
              <a:rPr lang="en-GB" smtClean="0"/>
              <a:t>24/03/2024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0911F0-6F94-4A6B-8E20-49397617DFA7}" type="slidenum">
              <a:rPr lang="en-GB" smtClean="0"/>
              <a:t>‹#›</a:t>
            </a:fld>
            <a:endParaRPr lang="en-GB"/>
          </a:p>
        </p:txBody>
      </p:sp>
    </p:spTree>
    <p:extLst>
      <p:ext uri="{BB962C8B-B14F-4D97-AF65-F5344CB8AC3E}">
        <p14:creationId xmlns:p14="http://schemas.microsoft.com/office/powerpoint/2010/main" val="3513403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89B95B-0C54-48D2-AE1E-DF7454DC1F89}" type="datetimeFigureOut">
              <a:rPr lang="en-GB" smtClean="0"/>
              <a:t>24/03/2024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0911F0-6F94-4A6B-8E20-49397617DFA7}" type="slidenum">
              <a:rPr lang="en-GB" smtClean="0"/>
              <a:t>‹#›</a:t>
            </a:fld>
            <a:endParaRPr lang="en-GB"/>
          </a:p>
        </p:txBody>
      </p:sp>
    </p:spTree>
    <p:extLst>
      <p:ext uri="{BB962C8B-B14F-4D97-AF65-F5344CB8AC3E}">
        <p14:creationId xmlns:p14="http://schemas.microsoft.com/office/powerpoint/2010/main" val="3793059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89B95B-0C54-48D2-AE1E-DF7454DC1F89}" type="datetimeFigureOut">
              <a:rPr lang="en-GB" smtClean="0"/>
              <a:t>24/03/2024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0911F0-6F94-4A6B-8E20-49397617DFA7}" type="slidenum">
              <a:rPr lang="en-GB" smtClean="0"/>
              <a:t>‹#›</a:t>
            </a:fld>
            <a:endParaRPr lang="en-GB"/>
          </a:p>
        </p:txBody>
      </p:sp>
    </p:spTree>
    <p:extLst>
      <p:ext uri="{BB962C8B-B14F-4D97-AF65-F5344CB8AC3E}">
        <p14:creationId xmlns:p14="http://schemas.microsoft.com/office/powerpoint/2010/main" val="1919093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89B95B-0C54-48D2-AE1E-DF7454DC1F89}" type="datetimeFigureOut">
              <a:rPr lang="en-GB" smtClean="0"/>
              <a:t>24/03/2024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A0911F0-6F94-4A6B-8E20-49397617DFA7}" type="slidenum">
              <a:rPr lang="en-GB" smtClean="0"/>
              <a:t>‹#›</a:t>
            </a:fld>
            <a:endParaRPr lang="en-GB"/>
          </a:p>
        </p:txBody>
      </p:sp>
    </p:spTree>
    <p:extLst>
      <p:ext uri="{BB962C8B-B14F-4D97-AF65-F5344CB8AC3E}">
        <p14:creationId xmlns:p14="http://schemas.microsoft.com/office/powerpoint/2010/main" val="3334372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89B95B-0C54-48D2-AE1E-DF7454DC1F89}" type="datetimeFigureOut">
              <a:rPr lang="en-GB" smtClean="0"/>
              <a:t>24/03/2024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0911F0-6F94-4A6B-8E20-49397617DFA7}" type="slidenum">
              <a:rPr lang="en-GB" smtClean="0"/>
              <a:t>‹#›</a:t>
            </a:fld>
            <a:endParaRPr lang="en-GB"/>
          </a:p>
        </p:txBody>
      </p:sp>
    </p:spTree>
    <p:extLst>
      <p:ext uri="{BB962C8B-B14F-4D97-AF65-F5344CB8AC3E}">
        <p14:creationId xmlns:p14="http://schemas.microsoft.com/office/powerpoint/2010/main" val="992806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9B95B-0C54-48D2-AE1E-DF7454DC1F89}" type="datetimeFigureOut">
              <a:rPr lang="en-GB" smtClean="0"/>
              <a:t>24/03/2024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A0911F0-6F94-4A6B-8E20-49397617DFA7}" type="slidenum">
              <a:rPr lang="en-GB" smtClean="0"/>
              <a:t>‹#›</a:t>
            </a:fld>
            <a:endParaRPr lang="en-GB"/>
          </a:p>
        </p:txBody>
      </p:sp>
    </p:spTree>
    <p:extLst>
      <p:ext uri="{BB962C8B-B14F-4D97-AF65-F5344CB8AC3E}">
        <p14:creationId xmlns:p14="http://schemas.microsoft.com/office/powerpoint/2010/main" val="2119281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89B95B-0C54-48D2-AE1E-DF7454DC1F89}" type="datetimeFigureOut">
              <a:rPr lang="en-GB" smtClean="0"/>
              <a:t>24/03/2024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0911F0-6F94-4A6B-8E20-49397617DFA7}" type="slidenum">
              <a:rPr lang="en-GB" smtClean="0"/>
              <a:t>‹#›</a:t>
            </a:fld>
            <a:endParaRPr lang="en-GB"/>
          </a:p>
        </p:txBody>
      </p:sp>
    </p:spTree>
    <p:extLst>
      <p:ext uri="{BB962C8B-B14F-4D97-AF65-F5344CB8AC3E}">
        <p14:creationId xmlns:p14="http://schemas.microsoft.com/office/powerpoint/2010/main" val="1159623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89B95B-0C54-48D2-AE1E-DF7454DC1F89}" type="datetimeFigureOut">
              <a:rPr lang="en-GB" smtClean="0"/>
              <a:t>24/03/2024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0911F0-6F94-4A6B-8E20-49397617DFA7}" type="slidenum">
              <a:rPr lang="en-GB" smtClean="0"/>
              <a:t>‹#›</a:t>
            </a:fld>
            <a:endParaRPr lang="en-GB"/>
          </a:p>
        </p:txBody>
      </p:sp>
    </p:spTree>
    <p:extLst>
      <p:ext uri="{BB962C8B-B14F-4D97-AF65-F5344CB8AC3E}">
        <p14:creationId xmlns:p14="http://schemas.microsoft.com/office/powerpoint/2010/main" val="358252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89B95B-0C54-48D2-AE1E-DF7454DC1F89}" type="datetimeFigureOut">
              <a:rPr lang="en-GB" smtClean="0"/>
              <a:t>24/03/2024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911F0-6F94-4A6B-8E20-49397617DFA7}" type="slidenum">
              <a:rPr lang="en-GB" smtClean="0"/>
              <a:t>‹#›</a:t>
            </a:fld>
            <a:endParaRPr lang="en-GB"/>
          </a:p>
        </p:txBody>
      </p:sp>
    </p:spTree>
    <p:extLst>
      <p:ext uri="{BB962C8B-B14F-4D97-AF65-F5344CB8AC3E}">
        <p14:creationId xmlns:p14="http://schemas.microsoft.com/office/powerpoint/2010/main" val="2497925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hyperlink" Target="https://www.gov.scot/publications/scottish-governments-plan-school-research-2023-2026/" TargetMode="External"/><Relationship Id="rId7" Type="http://schemas.openxmlformats.org/officeDocument/2006/relationships/diagramData" Target="../diagrams/data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jpeg"/><Relationship Id="rId11" Type="http://schemas.microsoft.com/office/2007/relationships/diagramDrawing" Target="../diagrams/drawing2.xml"/><Relationship Id="rId5" Type="http://schemas.openxmlformats.org/officeDocument/2006/relationships/hyperlink" Target="https://www.bera.ac.uk/blog/is-there-value-in-this-proposed-mechanism-for-expert-policy-advice-in-education" TargetMode="External"/><Relationship Id="rId10" Type="http://schemas.openxmlformats.org/officeDocument/2006/relationships/diagramColors" Target="../diagrams/colors2.xml"/><Relationship Id="rId4" Type="http://schemas.openxmlformats.org/officeDocument/2006/relationships/hyperlink" Target="https://doi.org/10.1002/berj.3867" TargetMode="External"/><Relationship Id="rId9"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8" Type="http://schemas.openxmlformats.org/officeDocument/2006/relationships/hyperlink" Target="https://doi.org/10.1016/j.ijer.2022.102134" TargetMode="External"/><Relationship Id="rId3" Type="http://schemas.openxmlformats.org/officeDocument/2006/relationships/image" Target="../media/image1.jpeg"/><Relationship Id="rId7" Type="http://schemas.openxmlformats.org/officeDocument/2006/relationships/hyperlink" Target="https://blogs.ed.ac.uk/literacylab/wp-content/uploads/sites/6404/2023/04/Close_Open_Dialogue_McGeown.pdf" TargetMode="External"/><Relationship Id="rId12" Type="http://schemas.openxmlformats.org/officeDocument/2006/relationships/hyperlink" Target="https://lalco.org.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blogs.ed.ac.uk/literacylab/wp-content/uploads/sites/6404/2023/04/Open_Dialogue_McGeown.pdf" TargetMode="External"/><Relationship Id="rId11" Type="http://schemas.openxmlformats.org/officeDocument/2006/relationships/image" Target="../media/image3.jpeg"/><Relationship Id="rId5" Type="http://schemas.openxmlformats.org/officeDocument/2006/relationships/hyperlink" Target="https://blogs.ed.ac.uk/literacylab/" TargetMode="External"/><Relationship Id="rId10" Type="http://schemas.openxmlformats.org/officeDocument/2006/relationships/hyperlink" Target="https://www.bera.ac.uk/blog/better-together-research-practice-partnerships-in-education" TargetMode="External"/><Relationship Id="rId4" Type="http://schemas.openxmlformats.org/officeDocument/2006/relationships/hyperlink" Target="mailto:s.mcgeown@ed.ac.uk" TargetMode="External"/><Relationship Id="rId9" Type="http://schemas.openxmlformats.org/officeDocument/2006/relationships/hyperlink" Target="https://doi.org/10.1080/09500782.2024.2317962"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explore.bps.org.uk/content/bpsper/47/1" TargetMode="External"/><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s://educationendowmentfoundation.org.uk/projects-and-evaluation/evaluation/eef-evaluation-reports-and-research-papers/methodological-research-and-innovations/measuring-teachers-research-engageme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G"/><Relationship Id="rId4" Type="http://schemas.openxmlformats.org/officeDocument/2006/relationships/hyperlink" Target="https://www.gov.scot/publications/knowledge-utilisation-mapping-study-scottish-education-syste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blogs.ed.ac.uk/literacylab/"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explore.bps.org.uk/content/bpsper/47/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explore.bps.org.uk/content/bpsper/47/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explore.bps.org.uk/content/bpsper/47/1"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doi.org/10.1080/09500782.2024.2317962" TargetMode="External"/><Relationship Id="rId4" Type="http://schemas.openxmlformats.org/officeDocument/2006/relationships/hyperlink" Target="https://www.gov.scot/policies/human-rights/childrens-righ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0417" y="1639860"/>
            <a:ext cx="11086945" cy="2387600"/>
          </a:xfrm>
        </p:spPr>
        <p:txBody>
          <a:bodyPr>
            <a:noAutofit/>
          </a:bodyPr>
          <a:lstStyle/>
          <a:p>
            <a:r>
              <a:rPr lang="en-GB" sz="4400" dirty="0">
                <a:solidFill>
                  <a:srgbClr val="A40000"/>
                </a:solidFill>
              </a:rPr>
              <a:t>Better together:</a:t>
            </a:r>
            <a:br>
              <a:rPr lang="en-GB" sz="4400" dirty="0">
                <a:solidFill>
                  <a:srgbClr val="A40000"/>
                </a:solidFill>
              </a:rPr>
            </a:br>
            <a:r>
              <a:rPr lang="en-GB" sz="4400" dirty="0">
                <a:solidFill>
                  <a:srgbClr val="A40000"/>
                </a:solidFill>
              </a:rPr>
              <a:t>Research-practice partnerships in education</a:t>
            </a:r>
          </a:p>
        </p:txBody>
      </p:sp>
      <p:sp>
        <p:nvSpPr>
          <p:cNvPr id="3" name="Subtitle 2"/>
          <p:cNvSpPr>
            <a:spLocks noGrp="1"/>
          </p:cNvSpPr>
          <p:nvPr>
            <p:ph type="subTitle" idx="1"/>
          </p:nvPr>
        </p:nvSpPr>
        <p:spPr>
          <a:xfrm>
            <a:off x="1260785" y="4250440"/>
            <a:ext cx="10026340" cy="2244753"/>
          </a:xfrm>
        </p:spPr>
        <p:txBody>
          <a:bodyPr>
            <a:normAutofit fontScale="70000" lnSpcReduction="20000"/>
          </a:bodyPr>
          <a:lstStyle/>
          <a:p>
            <a:r>
              <a:rPr lang="en-GB" dirty="0"/>
              <a:t>Dr Sarah McGeown</a:t>
            </a:r>
          </a:p>
          <a:p>
            <a:r>
              <a:rPr lang="en-GB" dirty="0"/>
              <a:t>Moray House School of Education and Sport</a:t>
            </a:r>
          </a:p>
          <a:p>
            <a:r>
              <a:rPr lang="en-GB" dirty="0"/>
              <a:t>University of Edinburgh</a:t>
            </a:r>
          </a:p>
          <a:p>
            <a:endParaRPr lang="en-GB" dirty="0"/>
          </a:p>
          <a:p>
            <a:r>
              <a:rPr lang="en-GB" dirty="0"/>
              <a:t>Scottish Universities Insight Institute Programme:</a:t>
            </a:r>
          </a:p>
          <a:p>
            <a:r>
              <a:rPr lang="en-GB" dirty="0"/>
              <a:t> </a:t>
            </a:r>
            <a:r>
              <a:rPr lang="en-GB" i="0" dirty="0">
                <a:solidFill>
                  <a:srgbClr val="242424"/>
                </a:solidFill>
                <a:effectLst/>
              </a:rPr>
              <a:t>An Ethical Framework for Scottish Educational Research Partnership</a:t>
            </a:r>
            <a:endParaRPr lang="en-GB" dirty="0"/>
          </a:p>
          <a:p>
            <a:r>
              <a:rPr lang="en-GB" dirty="0"/>
              <a:t>March 2024</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520" y="460132"/>
            <a:ext cx="4511204" cy="1179728"/>
          </a:xfrm>
          <a:prstGeom prst="rect">
            <a:avLst/>
          </a:prstGeom>
        </p:spPr>
      </p:pic>
      <p:pic>
        <p:nvPicPr>
          <p:cNvPr id="8" name="Picture 7">
            <a:extLst>
              <a:ext uri="{FF2B5EF4-FFF2-40B4-BE49-F238E27FC236}">
                <a16:creationId xmlns:a16="http://schemas.microsoft.com/office/drawing/2014/main" id="{15E959FA-659F-4F8A-92C7-BEC6D3330A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30511" y="434899"/>
            <a:ext cx="4265222" cy="1020167"/>
          </a:xfrm>
          <a:prstGeom prst="rect">
            <a:avLst/>
          </a:prstGeom>
        </p:spPr>
      </p:pic>
    </p:spTree>
    <p:extLst>
      <p:ext uri="{BB962C8B-B14F-4D97-AF65-F5344CB8AC3E}">
        <p14:creationId xmlns:p14="http://schemas.microsoft.com/office/powerpoint/2010/main" val="3542025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49051-9557-4822-B41C-1788C6C3CC2D}"/>
              </a:ext>
            </a:extLst>
          </p:cNvPr>
          <p:cNvSpPr>
            <a:spLocks noGrp="1"/>
          </p:cNvSpPr>
          <p:nvPr>
            <p:ph type="title"/>
          </p:nvPr>
        </p:nvSpPr>
        <p:spPr/>
        <p:txBody>
          <a:bodyPr/>
          <a:lstStyle/>
          <a:p>
            <a:r>
              <a:rPr lang="en-GB" dirty="0">
                <a:solidFill>
                  <a:srgbClr val="A80000"/>
                </a:solidFill>
              </a:rPr>
              <a:t>Policy </a:t>
            </a:r>
          </a:p>
        </p:txBody>
      </p:sp>
      <p:sp>
        <p:nvSpPr>
          <p:cNvPr id="3" name="Content Placeholder 2">
            <a:extLst>
              <a:ext uri="{FF2B5EF4-FFF2-40B4-BE49-F238E27FC236}">
                <a16:creationId xmlns:a16="http://schemas.microsoft.com/office/drawing/2014/main" id="{AFC73D57-AD8A-40AB-A701-7A1A75872A09}"/>
              </a:ext>
            </a:extLst>
          </p:cNvPr>
          <p:cNvSpPr>
            <a:spLocks noGrp="1"/>
          </p:cNvSpPr>
          <p:nvPr>
            <p:ph idx="1"/>
          </p:nvPr>
        </p:nvSpPr>
        <p:spPr>
          <a:xfrm>
            <a:off x="838200" y="1825625"/>
            <a:ext cx="6915150" cy="4351338"/>
          </a:xfrm>
        </p:spPr>
        <p:txBody>
          <a:bodyPr>
            <a:normAutofit fontScale="92500" lnSpcReduction="20000"/>
          </a:bodyPr>
          <a:lstStyle/>
          <a:p>
            <a:r>
              <a:rPr lang="en-GB" dirty="0"/>
              <a:t>Scottish Government School Research Plan 2023-2026. </a:t>
            </a:r>
            <a:r>
              <a:rPr lang="en-GB" dirty="0">
                <a:hlinkClick r:id="rId3"/>
              </a:rPr>
              <a:t>https://www.gov.scot/publications/scottish-governments-plan-school-research-2023-2026/</a:t>
            </a:r>
            <a:endParaRPr lang="en-GB" dirty="0"/>
          </a:p>
          <a:p>
            <a:endParaRPr lang="en-GB" dirty="0"/>
          </a:p>
          <a:p>
            <a:r>
              <a:rPr lang="en-GB" dirty="0"/>
              <a:t>Skerritt (2023). </a:t>
            </a:r>
            <a:r>
              <a:rPr lang="en-GB" i="0" dirty="0">
                <a:solidFill>
                  <a:srgbClr val="1C1D1E"/>
                </a:solidFill>
                <a:effectLst/>
              </a:rPr>
              <a:t>Towards a mechanism for expert policy advice in education. </a:t>
            </a:r>
            <a:r>
              <a:rPr lang="en-GB" i="1" dirty="0">
                <a:solidFill>
                  <a:srgbClr val="1C1D1E"/>
                </a:solidFill>
                <a:effectLst/>
              </a:rPr>
              <a:t>British Educationa</a:t>
            </a:r>
            <a:r>
              <a:rPr lang="en-GB" i="1" dirty="0">
                <a:solidFill>
                  <a:srgbClr val="1C1D1E"/>
                </a:solidFill>
              </a:rPr>
              <a:t>l Research Journal. </a:t>
            </a:r>
            <a:r>
              <a:rPr lang="en-GB" i="1" dirty="0">
                <a:solidFill>
                  <a:srgbClr val="1C1D1E"/>
                </a:solidFill>
                <a:hlinkClick r:id="rId4"/>
              </a:rPr>
              <a:t>https://doi.org/10.1002/berj.3867</a:t>
            </a:r>
            <a:endParaRPr lang="en-GB" i="1" dirty="0">
              <a:solidFill>
                <a:srgbClr val="1C1D1E"/>
              </a:solidFill>
            </a:endParaRPr>
          </a:p>
          <a:p>
            <a:endParaRPr lang="en-GB" i="1" dirty="0">
              <a:solidFill>
                <a:srgbClr val="1C1D1E"/>
              </a:solidFill>
              <a:effectLst/>
            </a:endParaRPr>
          </a:p>
          <a:p>
            <a:r>
              <a:rPr lang="en-GB" dirty="0">
                <a:solidFill>
                  <a:srgbClr val="1C1D1E"/>
                </a:solidFill>
              </a:rPr>
              <a:t>BERA blog</a:t>
            </a:r>
            <a:r>
              <a:rPr lang="en-GB" i="1" dirty="0">
                <a:solidFill>
                  <a:srgbClr val="1C1D1E"/>
                </a:solidFill>
              </a:rPr>
              <a:t>: </a:t>
            </a:r>
            <a:r>
              <a:rPr lang="en-GB" dirty="0">
                <a:solidFill>
                  <a:srgbClr val="1C1D1E"/>
                </a:solidFill>
                <a:hlinkClick r:id="rId5"/>
              </a:rPr>
              <a:t>https://www.bera.ac.uk/blog/is-there-value-in-this-proposed-mechanism-for-expert-policy-advice-in-education</a:t>
            </a:r>
            <a:endParaRPr lang="en-GB" dirty="0">
              <a:solidFill>
                <a:srgbClr val="1C1D1E"/>
              </a:solidFill>
            </a:endParaRPr>
          </a:p>
          <a:p>
            <a:endParaRPr lang="en-GB" i="1" dirty="0">
              <a:solidFill>
                <a:srgbClr val="1C1D1E"/>
              </a:solidFill>
              <a:effectLst/>
            </a:endParaRPr>
          </a:p>
          <a:p>
            <a:endParaRPr lang="en-GB" dirty="0"/>
          </a:p>
        </p:txBody>
      </p:sp>
      <p:pic>
        <p:nvPicPr>
          <p:cNvPr id="4" name="Picture 3">
            <a:extLst>
              <a:ext uri="{FF2B5EF4-FFF2-40B4-BE49-F238E27FC236}">
                <a16:creationId xmlns:a16="http://schemas.microsoft.com/office/drawing/2014/main" id="{336B36FD-0663-415E-9D03-45680EE0BA7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37172" y="160548"/>
            <a:ext cx="3165390" cy="757106"/>
          </a:xfrm>
          <a:prstGeom prst="rect">
            <a:avLst/>
          </a:prstGeom>
        </p:spPr>
      </p:pic>
      <p:graphicFrame>
        <p:nvGraphicFramePr>
          <p:cNvPr id="5" name="Diagram 4">
            <a:extLst>
              <a:ext uri="{FF2B5EF4-FFF2-40B4-BE49-F238E27FC236}">
                <a16:creationId xmlns:a16="http://schemas.microsoft.com/office/drawing/2014/main" id="{506B9A81-2874-454F-BCF2-7D45B15A98A2}"/>
              </a:ext>
            </a:extLst>
          </p:cNvPr>
          <p:cNvGraphicFramePr/>
          <p:nvPr/>
        </p:nvGraphicFramePr>
        <p:xfrm>
          <a:off x="8133347" y="2076241"/>
          <a:ext cx="3898232" cy="385010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99804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095" y="365125"/>
            <a:ext cx="10936705" cy="1325563"/>
          </a:xfrm>
        </p:spPr>
        <p:txBody>
          <a:bodyPr/>
          <a:lstStyle/>
          <a:p>
            <a:r>
              <a:rPr lang="en-GB" dirty="0">
                <a:solidFill>
                  <a:srgbClr val="A40000"/>
                </a:solidFill>
              </a:rPr>
              <a:t>Thank you for listening </a:t>
            </a:r>
          </a:p>
        </p:txBody>
      </p:sp>
      <p:sp>
        <p:nvSpPr>
          <p:cNvPr id="3" name="Content Placeholder 2"/>
          <p:cNvSpPr>
            <a:spLocks noGrp="1"/>
          </p:cNvSpPr>
          <p:nvPr>
            <p:ph idx="1"/>
          </p:nvPr>
        </p:nvSpPr>
        <p:spPr>
          <a:xfrm>
            <a:off x="848798" y="2082572"/>
            <a:ext cx="10735138" cy="4308219"/>
          </a:xfrm>
        </p:spPr>
        <p:txBody>
          <a:bodyPr>
            <a:normAutofit/>
          </a:bodyPr>
          <a:lstStyle/>
          <a:p>
            <a:endParaRPr lang="en-GB" dirty="0"/>
          </a:p>
          <a:p>
            <a:endParaRPr lang="en-GB" dirty="0"/>
          </a:p>
          <a:p>
            <a:endParaRPr lang="en-GB" dirty="0"/>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063" y="5288821"/>
            <a:ext cx="4024926" cy="1052560"/>
          </a:xfrm>
          <a:prstGeom prst="rect">
            <a:avLst/>
          </a:prstGeom>
        </p:spPr>
      </p:pic>
      <p:sp>
        <p:nvSpPr>
          <p:cNvPr id="6" name="TextBox 5"/>
          <p:cNvSpPr txBox="1"/>
          <p:nvPr/>
        </p:nvSpPr>
        <p:spPr>
          <a:xfrm>
            <a:off x="608064" y="1895265"/>
            <a:ext cx="4445100" cy="5139869"/>
          </a:xfrm>
          <a:prstGeom prst="rect">
            <a:avLst/>
          </a:prstGeom>
          <a:noFill/>
        </p:spPr>
        <p:txBody>
          <a:bodyPr wrap="square" rtlCol="0">
            <a:spAutoFit/>
          </a:bodyPr>
          <a:lstStyle/>
          <a:p>
            <a:r>
              <a:rPr lang="en-GB" sz="2200" dirty="0"/>
              <a:t>Dr Sarah McGeown </a:t>
            </a:r>
          </a:p>
          <a:p>
            <a:r>
              <a:rPr lang="en-GB" sz="2200" dirty="0">
                <a:hlinkClick r:id="rId4"/>
              </a:rPr>
              <a:t>s.mcgeown@ed.ac.uk</a:t>
            </a:r>
            <a:r>
              <a:rPr lang="en-GB" sz="2200" dirty="0"/>
              <a:t> </a:t>
            </a:r>
          </a:p>
          <a:p>
            <a:endParaRPr lang="en-GB" sz="2200" dirty="0"/>
          </a:p>
          <a:p>
            <a:r>
              <a:rPr lang="en-GB" sz="2200" dirty="0"/>
              <a:t>X: @DrSarahMcG / @UoELiteracyLab</a:t>
            </a:r>
          </a:p>
          <a:p>
            <a:endParaRPr lang="en-GB" sz="2200" dirty="0"/>
          </a:p>
          <a:p>
            <a:r>
              <a:rPr lang="en-GB" sz="2200" dirty="0"/>
              <a:t>University of Edinburgh Literacy lab: </a:t>
            </a:r>
          </a:p>
          <a:p>
            <a:r>
              <a:rPr lang="en-GB" sz="2200" dirty="0">
                <a:hlinkClick r:id="rId5"/>
              </a:rPr>
              <a:t>https://blogs.ed.ac.uk/literacylab/</a:t>
            </a:r>
            <a:endParaRPr lang="en-GB" sz="2200" dirty="0"/>
          </a:p>
          <a:p>
            <a:endParaRPr lang="en-GB" sz="2200" dirty="0"/>
          </a:p>
          <a:p>
            <a:endParaRPr lang="en-GB" sz="2200" dirty="0"/>
          </a:p>
          <a:p>
            <a:endParaRPr lang="en-GB" sz="1200" dirty="0"/>
          </a:p>
          <a:p>
            <a:endParaRPr lang="en-GB" sz="1200" dirty="0"/>
          </a:p>
          <a:p>
            <a:endParaRPr lang="en-GB" sz="2400" dirty="0"/>
          </a:p>
          <a:p>
            <a:endParaRPr lang="en-GB" sz="2400" dirty="0"/>
          </a:p>
          <a:p>
            <a:endParaRPr lang="en-GB" sz="2600" dirty="0"/>
          </a:p>
          <a:p>
            <a:endParaRPr lang="en-GB" sz="600" dirty="0"/>
          </a:p>
          <a:p>
            <a:endParaRPr lang="en-GB" sz="2600" dirty="0"/>
          </a:p>
        </p:txBody>
      </p:sp>
      <p:sp>
        <p:nvSpPr>
          <p:cNvPr id="7" name="TextBox 6"/>
          <p:cNvSpPr txBox="1"/>
          <p:nvPr/>
        </p:nvSpPr>
        <p:spPr>
          <a:xfrm>
            <a:off x="6171685" y="1574049"/>
            <a:ext cx="6020315" cy="5386090"/>
          </a:xfrm>
          <a:prstGeom prst="rect">
            <a:avLst/>
          </a:prstGeom>
          <a:noFill/>
        </p:spPr>
        <p:txBody>
          <a:bodyPr wrap="square" rtlCol="0">
            <a:spAutoFit/>
          </a:bodyPr>
          <a:lstStyle/>
          <a:p>
            <a:r>
              <a:rPr lang="en-GB" sz="1400" b="0" i="0" dirty="0">
                <a:solidFill>
                  <a:srgbClr val="333333"/>
                </a:solidFill>
                <a:effectLst/>
              </a:rPr>
              <a:t>McGeown, S.  (2023).  Research-practice partnerships: Why we need a methodological shift in how we do research.  Psychology of Education Review: Open Dialogue (Opening Article). Access here: </a:t>
            </a:r>
            <a:r>
              <a:rPr lang="en-GB" sz="1400" b="0" i="0" u="none" strike="noStrike" dirty="0" err="1">
                <a:solidFill>
                  <a:srgbClr val="346DBF"/>
                </a:solidFill>
                <a:effectLst/>
                <a:hlinkClick r:id="rId6"/>
              </a:rPr>
              <a:t>Open_Dialogue_McGeown</a:t>
            </a:r>
            <a:endParaRPr lang="en-GB" sz="1400" b="0" i="0" u="none" strike="noStrike" dirty="0">
              <a:solidFill>
                <a:srgbClr val="346DBF"/>
              </a:solidFill>
              <a:effectLst/>
            </a:endParaRPr>
          </a:p>
          <a:p>
            <a:endParaRPr lang="en-GB" sz="1400" dirty="0"/>
          </a:p>
          <a:p>
            <a:r>
              <a:rPr lang="en-GB" sz="1400" b="0" i="0" dirty="0">
                <a:solidFill>
                  <a:srgbClr val="333333"/>
                </a:solidFill>
                <a:effectLst/>
              </a:rPr>
              <a:t>McGeown, S.  (2023).  Research-practice partnerships in education: Future directions.  Psychology of Education Review:  Open Dialogue (Closing Article).  Access here: </a:t>
            </a:r>
            <a:r>
              <a:rPr lang="en-GB" sz="1400" b="0" i="0" u="none" strike="noStrike" dirty="0" err="1">
                <a:solidFill>
                  <a:srgbClr val="346DBF"/>
                </a:solidFill>
                <a:effectLst/>
                <a:hlinkClick r:id="rId7"/>
              </a:rPr>
              <a:t>Close_Open_Dialogue_McGeown</a:t>
            </a:r>
            <a:endParaRPr lang="en-GB" sz="1400" dirty="0"/>
          </a:p>
          <a:p>
            <a:endParaRPr lang="en-GB" sz="1400" dirty="0"/>
          </a:p>
          <a:p>
            <a:r>
              <a:rPr lang="en-GB" sz="1400" dirty="0"/>
              <a:t>McGeown, S., Oxley, E., Love to Read Practice Partners, Ricketts, J., &amp; Shapiro, L.  (2023).  Working at the intersection of research and practice: The Love to Read project.  </a:t>
            </a:r>
            <a:r>
              <a:rPr lang="en-GB" sz="1400" i="1" dirty="0"/>
              <a:t>International Journal of Educational Research, </a:t>
            </a:r>
            <a:r>
              <a:rPr lang="en-GB" sz="1400" dirty="0"/>
              <a:t>117, </a:t>
            </a:r>
            <a:r>
              <a:rPr lang="en-GB" sz="1400" dirty="0">
                <a:hlinkClick r:id="rId8"/>
              </a:rPr>
              <a:t>https://doi.org/10.1016/j.ijer.2022.102134</a:t>
            </a:r>
            <a:endParaRPr lang="en-GB" sz="1400" dirty="0"/>
          </a:p>
          <a:p>
            <a:endParaRPr lang="en-GB" sz="1400" dirty="0"/>
          </a:p>
          <a:p>
            <a:r>
              <a:rPr lang="en-GB" sz="1400" b="0" i="0" dirty="0">
                <a:solidFill>
                  <a:srgbClr val="333333"/>
                </a:solidFill>
                <a:effectLst/>
              </a:rPr>
              <a:t>Webber, C., Santi, E., Calabrese, J., &amp; McGeown, S. (2024). Using participatory approaches with children and young people to research volitional reading.  </a:t>
            </a:r>
            <a:r>
              <a:rPr lang="en-GB" sz="1400" b="0" i="1" dirty="0">
                <a:solidFill>
                  <a:srgbClr val="333333"/>
                </a:solidFill>
                <a:effectLst/>
              </a:rPr>
              <a:t>Language and Education </a:t>
            </a:r>
            <a:r>
              <a:rPr lang="en-GB" sz="1400" dirty="0">
                <a:solidFill>
                  <a:srgbClr val="333333"/>
                </a:solidFill>
              </a:rPr>
              <a:t> </a:t>
            </a:r>
            <a:r>
              <a:rPr lang="en-GB" sz="1400" b="0" i="0" dirty="0">
                <a:solidFill>
                  <a:srgbClr val="333333"/>
                </a:solidFill>
                <a:effectLst/>
              </a:rPr>
              <a:t> </a:t>
            </a:r>
            <a:r>
              <a:rPr lang="en-GB" sz="1400" b="0" i="0" u="none" strike="noStrike" dirty="0">
                <a:solidFill>
                  <a:srgbClr val="346DBF"/>
                </a:solidFill>
                <a:effectLst/>
                <a:hlinkClick r:id="rId9"/>
              </a:rPr>
              <a:t> https://doi.org/10.1080/09500782.2024.2317962</a:t>
            </a:r>
            <a:endParaRPr lang="en-GB" sz="1400" dirty="0"/>
          </a:p>
          <a:p>
            <a:endParaRPr lang="en-GB" sz="1400" dirty="0"/>
          </a:p>
          <a:p>
            <a:r>
              <a:rPr lang="en-GB" sz="1400" dirty="0"/>
              <a:t>BERA Blogpost:</a:t>
            </a:r>
          </a:p>
          <a:p>
            <a:r>
              <a:rPr lang="en-GB" sz="1400" dirty="0">
                <a:hlinkClick r:id="rId10"/>
              </a:rPr>
              <a:t>https://www.bera.ac.uk/blog/better-together-research-practice-partnerships-in-education</a:t>
            </a:r>
            <a:endParaRPr lang="en-GB" sz="1400" dirty="0"/>
          </a:p>
          <a:p>
            <a:endParaRPr lang="en-GB" sz="1600" dirty="0"/>
          </a:p>
          <a:p>
            <a:endParaRPr lang="en-GB" sz="1600" dirty="0"/>
          </a:p>
          <a:p>
            <a:endParaRPr lang="en-GB" dirty="0"/>
          </a:p>
        </p:txBody>
      </p:sp>
      <p:pic>
        <p:nvPicPr>
          <p:cNvPr id="10" name="Picture 9">
            <a:extLst>
              <a:ext uri="{FF2B5EF4-FFF2-40B4-BE49-F238E27FC236}">
                <a16:creationId xmlns:a16="http://schemas.microsoft.com/office/drawing/2014/main" id="{2AA5F6F6-7CD5-4CA8-A8E1-F3B68C5C1CF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937172" y="160548"/>
            <a:ext cx="3165390" cy="757106"/>
          </a:xfrm>
          <a:prstGeom prst="rect">
            <a:avLst/>
          </a:prstGeom>
        </p:spPr>
      </p:pic>
      <p:sp>
        <p:nvSpPr>
          <p:cNvPr id="11" name="TextBox 10">
            <a:extLst>
              <a:ext uri="{FF2B5EF4-FFF2-40B4-BE49-F238E27FC236}">
                <a16:creationId xmlns:a16="http://schemas.microsoft.com/office/drawing/2014/main" id="{4E1BCFC5-E5D7-42ED-A2A9-9FDC618EBF33}"/>
              </a:ext>
            </a:extLst>
          </p:cNvPr>
          <p:cNvSpPr txBox="1"/>
          <p:nvPr/>
        </p:nvSpPr>
        <p:spPr>
          <a:xfrm>
            <a:off x="1815103" y="6313808"/>
            <a:ext cx="2080634" cy="646331"/>
          </a:xfrm>
          <a:prstGeom prst="rect">
            <a:avLst/>
          </a:prstGeom>
          <a:noFill/>
        </p:spPr>
        <p:txBody>
          <a:bodyPr wrap="none" rtlCol="0">
            <a:spAutoFit/>
          </a:bodyPr>
          <a:lstStyle/>
          <a:p>
            <a:r>
              <a:rPr lang="en-GB" dirty="0">
                <a:hlinkClick r:id="rId12"/>
              </a:rPr>
              <a:t>https://lalco.org.uk/</a:t>
            </a:r>
            <a:endParaRPr lang="en-GB" dirty="0"/>
          </a:p>
          <a:p>
            <a:endParaRPr lang="en-GB" dirty="0"/>
          </a:p>
        </p:txBody>
      </p:sp>
    </p:spTree>
    <p:extLst>
      <p:ext uri="{BB962C8B-B14F-4D97-AF65-F5344CB8AC3E}">
        <p14:creationId xmlns:p14="http://schemas.microsoft.com/office/powerpoint/2010/main" val="1680028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A0177-F818-4F7C-B222-0F545D81C742}"/>
              </a:ext>
            </a:extLst>
          </p:cNvPr>
          <p:cNvSpPr>
            <a:spLocks noGrp="1"/>
          </p:cNvSpPr>
          <p:nvPr>
            <p:ph type="title"/>
          </p:nvPr>
        </p:nvSpPr>
        <p:spPr/>
        <p:txBody>
          <a:bodyPr/>
          <a:lstStyle/>
          <a:p>
            <a:r>
              <a:rPr lang="en-GB" dirty="0">
                <a:solidFill>
                  <a:srgbClr val="C00000"/>
                </a:solidFill>
              </a:rPr>
              <a:t>Reflection and discussion</a:t>
            </a:r>
          </a:p>
        </p:txBody>
      </p:sp>
      <p:sp>
        <p:nvSpPr>
          <p:cNvPr id="3" name="Content Placeholder 2">
            <a:extLst>
              <a:ext uri="{FF2B5EF4-FFF2-40B4-BE49-F238E27FC236}">
                <a16:creationId xmlns:a16="http://schemas.microsoft.com/office/drawing/2014/main" id="{71A91F42-63C7-4F8C-B8DB-B88C9BB93E4B}"/>
              </a:ext>
            </a:extLst>
          </p:cNvPr>
          <p:cNvSpPr>
            <a:spLocks noGrp="1"/>
          </p:cNvSpPr>
          <p:nvPr>
            <p:ph idx="1"/>
          </p:nvPr>
        </p:nvSpPr>
        <p:spPr>
          <a:xfrm>
            <a:off x="838200" y="1825625"/>
            <a:ext cx="10515600" cy="4300855"/>
          </a:xfrm>
        </p:spPr>
        <p:txBody>
          <a:bodyPr/>
          <a:lstStyle/>
          <a:p>
            <a:r>
              <a:rPr lang="en-GB" dirty="0"/>
              <a:t>What are the ethical considerations associated with RPPs and participatory approaches?</a:t>
            </a:r>
          </a:p>
          <a:p>
            <a:endParaRPr lang="en-GB" dirty="0">
              <a:solidFill>
                <a:srgbClr val="242424"/>
              </a:solidFill>
            </a:endParaRPr>
          </a:p>
          <a:p>
            <a:r>
              <a:rPr lang="en-GB" i="0" dirty="0">
                <a:solidFill>
                  <a:srgbClr val="242424"/>
                </a:solidFill>
                <a:effectLst/>
              </a:rPr>
              <a:t>How can </a:t>
            </a:r>
            <a:r>
              <a:rPr lang="en-GB" dirty="0">
                <a:solidFill>
                  <a:srgbClr val="242424"/>
                </a:solidFill>
              </a:rPr>
              <a:t>research-practice partnerships and participatory research approaches contribute towards a Framework for Ethical Research, to support and serve all those in Scottish education. </a:t>
            </a:r>
          </a:p>
          <a:p>
            <a:endParaRPr lang="en-GB" dirty="0">
              <a:solidFill>
                <a:srgbClr val="242424"/>
              </a:solidFill>
            </a:endParaRPr>
          </a:p>
          <a:p>
            <a:r>
              <a:rPr lang="en-GB" dirty="0">
                <a:solidFill>
                  <a:srgbClr val="242424"/>
                </a:solidFill>
                <a:latin typeface="Aptos"/>
              </a:rPr>
              <a:t>What </a:t>
            </a:r>
            <a:r>
              <a:rPr lang="en-GB" b="0" i="0" dirty="0">
                <a:solidFill>
                  <a:srgbClr val="242424"/>
                </a:solidFill>
                <a:effectLst/>
                <a:latin typeface="Aptos"/>
              </a:rPr>
              <a:t>challenges and successes are people currently experiencing in relation to school-based research?</a:t>
            </a:r>
            <a:endParaRPr lang="en-GB" dirty="0"/>
          </a:p>
        </p:txBody>
      </p:sp>
      <p:pic>
        <p:nvPicPr>
          <p:cNvPr id="4" name="Picture 3">
            <a:extLst>
              <a:ext uri="{FF2B5EF4-FFF2-40B4-BE49-F238E27FC236}">
                <a16:creationId xmlns:a16="http://schemas.microsoft.com/office/drawing/2014/main" id="{6BD6E869-9DAB-4FDA-9159-82A47C853B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7172" y="160548"/>
            <a:ext cx="3165390" cy="757106"/>
          </a:xfrm>
          <a:prstGeom prst="rect">
            <a:avLst/>
          </a:prstGeom>
        </p:spPr>
      </p:pic>
    </p:spTree>
    <p:extLst>
      <p:ext uri="{BB962C8B-B14F-4D97-AF65-F5344CB8AC3E}">
        <p14:creationId xmlns:p14="http://schemas.microsoft.com/office/powerpoint/2010/main" val="162749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163" y="679677"/>
            <a:ext cx="10515600" cy="1325563"/>
          </a:xfrm>
        </p:spPr>
        <p:txBody>
          <a:bodyPr>
            <a:normAutofit/>
          </a:bodyPr>
          <a:lstStyle/>
          <a:p>
            <a:r>
              <a:rPr lang="en-GB" dirty="0">
                <a:solidFill>
                  <a:srgbClr val="A40000"/>
                </a:solidFill>
              </a:rPr>
              <a:t>Research-practice partnerships in education</a:t>
            </a:r>
          </a:p>
        </p:txBody>
      </p:sp>
      <p:sp>
        <p:nvSpPr>
          <p:cNvPr id="3" name="Content Placeholder 2"/>
          <p:cNvSpPr>
            <a:spLocks noGrp="1"/>
          </p:cNvSpPr>
          <p:nvPr>
            <p:ph idx="1"/>
          </p:nvPr>
        </p:nvSpPr>
        <p:spPr>
          <a:xfrm>
            <a:off x="434163" y="2005240"/>
            <a:ext cx="10726479" cy="4693272"/>
          </a:xfrm>
        </p:spPr>
        <p:txBody>
          <a:bodyPr>
            <a:normAutofit lnSpcReduction="10000"/>
          </a:bodyPr>
          <a:lstStyle/>
          <a:p>
            <a:r>
              <a:rPr lang="en-GB" dirty="0"/>
              <a:t>Collaborative research which seeks to improve children and young people’s educational experiences and outcomes, by drawing upon the collective knowledge, expertise and experience available from both research and practice (McGeown et al., 2023).</a:t>
            </a:r>
          </a:p>
          <a:p>
            <a:endParaRPr lang="en-GB" dirty="0"/>
          </a:p>
          <a:p>
            <a:r>
              <a:rPr lang="en-GB" dirty="0"/>
              <a:t>Growing interest in the use of research-practice partnerships (RPPs) in education (Sjolund et al., 2022) and examples from different international contexts.</a:t>
            </a:r>
          </a:p>
          <a:p>
            <a:endParaRPr lang="en-GB" dirty="0"/>
          </a:p>
          <a:p>
            <a:r>
              <a:rPr lang="en-GB" dirty="0"/>
              <a:t>See recent Open Dialogue for recent discussion: </a:t>
            </a:r>
            <a:r>
              <a:rPr lang="en-GB" dirty="0">
                <a:hlinkClick r:id="rId3"/>
              </a:rPr>
              <a:t>https://explore.bps.org.uk/content/bpsper/47/1</a:t>
            </a:r>
            <a:endParaRPr lang="en-GB" dirty="0"/>
          </a:p>
          <a:p>
            <a:endParaRPr lang="en-GB" dirty="0"/>
          </a:p>
          <a:p>
            <a:pPr lvl="0"/>
            <a:endParaRPr lang="en-GB" dirty="0"/>
          </a:p>
        </p:txBody>
      </p:sp>
      <p:graphicFrame>
        <p:nvGraphicFramePr>
          <p:cNvPr id="5" name="Diagram 4"/>
          <p:cNvGraphicFramePr/>
          <p:nvPr>
            <p:extLst>
              <p:ext uri="{D42A27DB-BD31-4B8C-83A1-F6EECF244321}">
                <p14:modId xmlns:p14="http://schemas.microsoft.com/office/powerpoint/2010/main" val="1034335797"/>
              </p:ext>
            </p:extLst>
          </p:nvPr>
        </p:nvGraphicFramePr>
        <p:xfrm>
          <a:off x="7975228" y="4763386"/>
          <a:ext cx="3911971" cy="193406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a:extLst>
              <a:ext uri="{FF2B5EF4-FFF2-40B4-BE49-F238E27FC236}">
                <a16:creationId xmlns:a16="http://schemas.microsoft.com/office/drawing/2014/main" id="{F964906B-FB11-40FF-B061-5FD6FAE79D9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937172" y="160548"/>
            <a:ext cx="3165390" cy="757106"/>
          </a:xfrm>
          <a:prstGeom prst="rect">
            <a:avLst/>
          </a:prstGeom>
        </p:spPr>
      </p:pic>
    </p:spTree>
    <p:extLst>
      <p:ext uri="{BB962C8B-B14F-4D97-AF65-F5344CB8AC3E}">
        <p14:creationId xmlns:p14="http://schemas.microsoft.com/office/powerpoint/2010/main" val="3660115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C00000"/>
                </a:solidFill>
              </a:rPr>
              <a:t>Why?</a:t>
            </a:r>
          </a:p>
        </p:txBody>
      </p:sp>
      <p:sp>
        <p:nvSpPr>
          <p:cNvPr id="3" name="Content Placeholder 2"/>
          <p:cNvSpPr>
            <a:spLocks noGrp="1"/>
          </p:cNvSpPr>
          <p:nvPr>
            <p:ph idx="1"/>
          </p:nvPr>
        </p:nvSpPr>
        <p:spPr>
          <a:xfrm>
            <a:off x="289368" y="1734491"/>
            <a:ext cx="4641861" cy="3980509"/>
          </a:xfrm>
        </p:spPr>
        <p:txBody>
          <a:bodyPr>
            <a:normAutofit fontScale="92500"/>
          </a:bodyPr>
          <a:lstStyle/>
          <a:p>
            <a:pPr lvl="0"/>
            <a:r>
              <a:rPr lang="en-GB" dirty="0"/>
              <a:t>Disconnect between University based research and educational practice/policy (Nelson 2019).</a:t>
            </a:r>
          </a:p>
          <a:p>
            <a:pPr lvl="0"/>
            <a:endParaRPr lang="en-GB" dirty="0"/>
          </a:p>
          <a:p>
            <a:pPr lvl="0"/>
            <a:r>
              <a:rPr lang="en-GB" dirty="0"/>
              <a:t>In Scotland, the research evidence/data practitioners engage with most is school-level data (Lowden et al., 2019). </a:t>
            </a:r>
          </a:p>
          <a:p>
            <a:pPr lvl="0"/>
            <a:endParaRPr lang="en-GB" dirty="0"/>
          </a:p>
          <a:p>
            <a:pPr lvl="0"/>
            <a:endParaRPr lang="en-GB" dirty="0"/>
          </a:p>
          <a:p>
            <a:endParaRPr lang="en-GB" dirty="0"/>
          </a:p>
        </p:txBody>
      </p:sp>
      <p:sp>
        <p:nvSpPr>
          <p:cNvPr id="5" name="TextBox 4"/>
          <p:cNvSpPr txBox="1"/>
          <p:nvPr/>
        </p:nvSpPr>
        <p:spPr>
          <a:xfrm>
            <a:off x="0" y="6106166"/>
            <a:ext cx="12192000" cy="954107"/>
          </a:xfrm>
          <a:prstGeom prst="rect">
            <a:avLst/>
          </a:prstGeom>
          <a:noFill/>
        </p:spPr>
        <p:txBody>
          <a:bodyPr wrap="square" rtlCol="0">
            <a:spAutoFit/>
          </a:bodyPr>
          <a:lstStyle/>
          <a:p>
            <a:r>
              <a:rPr lang="en-GB" sz="1400" dirty="0"/>
              <a:t>Nelson (2019).  Measuring Teachers’ Research Engagement.  Available from: </a:t>
            </a:r>
            <a:r>
              <a:rPr lang="en-GB" sz="1400" dirty="0">
                <a:hlinkClick r:id="rId3"/>
              </a:rPr>
              <a:t>https://educationendowmentfoundation.org.uk/projects-and-evaluation/evaluation/eef-evaluation-reports-and-research-papers/methodological-research-and-innovations/measuring-teachers-research-engagement</a:t>
            </a:r>
            <a:endParaRPr lang="en-GB" sz="1400" dirty="0"/>
          </a:p>
          <a:p>
            <a:r>
              <a:rPr lang="en-GB" sz="1400" dirty="0"/>
              <a:t>Lowden et al., (2019). </a:t>
            </a:r>
            <a:r>
              <a:rPr lang="en-GB" sz="1400" dirty="0">
                <a:hlinkClick r:id="rId4"/>
              </a:rPr>
              <a:t>https://www.gov.scot/publications/knowledge-utilisation-mapping-study-scottish-education-system/</a:t>
            </a:r>
            <a:endParaRPr lang="en-GB" sz="1400" dirty="0"/>
          </a:p>
          <a:p>
            <a:endParaRPr lang="en-GB" sz="1400"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46469" y="1083361"/>
            <a:ext cx="7490046" cy="4781623"/>
          </a:xfrm>
          <a:prstGeom prst="rect">
            <a:avLst/>
          </a:prstGeom>
        </p:spPr>
      </p:pic>
      <p:pic>
        <p:nvPicPr>
          <p:cNvPr id="7" name="Picture 6">
            <a:extLst>
              <a:ext uri="{FF2B5EF4-FFF2-40B4-BE49-F238E27FC236}">
                <a16:creationId xmlns:a16="http://schemas.microsoft.com/office/drawing/2014/main" id="{7DC6463E-45D6-4796-8895-3F72AB03E9B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37172" y="160548"/>
            <a:ext cx="3165390" cy="757106"/>
          </a:xfrm>
          <a:prstGeom prst="rect">
            <a:avLst/>
          </a:prstGeom>
        </p:spPr>
      </p:pic>
    </p:spTree>
    <p:extLst>
      <p:ext uri="{BB962C8B-B14F-4D97-AF65-F5344CB8AC3E}">
        <p14:creationId xmlns:p14="http://schemas.microsoft.com/office/powerpoint/2010/main" val="1730582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677" y="365125"/>
            <a:ext cx="10927123" cy="1325563"/>
          </a:xfrm>
        </p:spPr>
        <p:txBody>
          <a:bodyPr/>
          <a:lstStyle/>
          <a:p>
            <a:r>
              <a:rPr lang="en-GB" dirty="0">
                <a:solidFill>
                  <a:srgbClr val="A40000"/>
                </a:solidFill>
              </a:rPr>
              <a:t>Research-practice partnerships</a:t>
            </a:r>
          </a:p>
        </p:txBody>
      </p:sp>
      <p:sp>
        <p:nvSpPr>
          <p:cNvPr id="3" name="Content Placeholder 2"/>
          <p:cNvSpPr>
            <a:spLocks noGrp="1"/>
          </p:cNvSpPr>
          <p:nvPr>
            <p:ph idx="1"/>
          </p:nvPr>
        </p:nvSpPr>
        <p:spPr>
          <a:xfrm>
            <a:off x="426677" y="1528474"/>
            <a:ext cx="10613855" cy="5168942"/>
          </a:xfrm>
        </p:spPr>
        <p:txBody>
          <a:bodyPr>
            <a:normAutofit fontScale="77500" lnSpcReduction="20000"/>
          </a:bodyPr>
          <a:lstStyle/>
          <a:p>
            <a:pPr marL="0" indent="0">
              <a:buNone/>
            </a:pPr>
            <a:r>
              <a:rPr lang="en-GB" dirty="0"/>
              <a:t>University of Edinburgh Literacy Lab</a:t>
            </a:r>
          </a:p>
          <a:p>
            <a:pPr marL="0" indent="0">
              <a:buNone/>
            </a:pPr>
            <a:endParaRPr lang="en-GB" sz="600" dirty="0">
              <a:solidFill>
                <a:srgbClr val="C00000"/>
              </a:solidFill>
              <a:hlinkClick r:id="rId3"/>
            </a:endParaRPr>
          </a:p>
          <a:p>
            <a:r>
              <a:rPr lang="en-GB" dirty="0"/>
              <a:t>Website: </a:t>
            </a:r>
            <a:r>
              <a:rPr lang="en-GB" dirty="0">
                <a:hlinkClick r:id="rId3"/>
              </a:rPr>
              <a:t>https://blogs.ed.ac.uk/literacylab/</a:t>
            </a:r>
            <a:endParaRPr lang="en-GB" dirty="0"/>
          </a:p>
          <a:p>
            <a:endParaRPr lang="en-GB" sz="600" dirty="0"/>
          </a:p>
          <a:p>
            <a:pPr marL="0" indent="0">
              <a:buNone/>
            </a:pPr>
            <a:r>
              <a:rPr lang="en-GB" b="1" dirty="0"/>
              <a:t>Current projects:</a:t>
            </a:r>
          </a:p>
          <a:p>
            <a:pPr marL="0" indent="0">
              <a:buNone/>
            </a:pPr>
            <a:r>
              <a:rPr lang="en-GB" dirty="0"/>
              <a:t>Love to Read: Primary			Young People’s Reading Project</a:t>
            </a:r>
          </a:p>
          <a:p>
            <a:pPr marL="0" indent="0">
              <a:buNone/>
            </a:pPr>
            <a:r>
              <a:rPr lang="en-GB" dirty="0"/>
              <a:t>Reading and Wellbeing			Love to Read: Reception	</a:t>
            </a:r>
            <a:r>
              <a:rPr lang="en-GB" dirty="0">
                <a:solidFill>
                  <a:srgbClr val="C00000"/>
                </a:solidFill>
              </a:rPr>
              <a:t>	</a:t>
            </a:r>
          </a:p>
          <a:p>
            <a:pPr marL="0" indent="0">
              <a:buNone/>
            </a:pPr>
            <a:r>
              <a:rPr lang="en-GB" dirty="0"/>
              <a:t>Reading and Narrative Fiction		Disability Representation in Picture Books</a:t>
            </a:r>
          </a:p>
          <a:p>
            <a:pPr marL="0" indent="0">
              <a:buNone/>
            </a:pPr>
            <a:r>
              <a:rPr lang="en-GB" dirty="0"/>
              <a:t>Augmented Reality Books		The Writing Lives of Children and Young People</a:t>
            </a:r>
          </a:p>
          <a:p>
            <a:pPr marL="0" indent="0">
              <a:buNone/>
            </a:pPr>
            <a:r>
              <a:rPr lang="en-GB" dirty="0"/>
              <a:t>Reading Engagement			ReWriter Poetry App</a:t>
            </a:r>
          </a:p>
          <a:p>
            <a:pPr marL="0" indent="0">
              <a:buNone/>
            </a:pPr>
            <a:endParaRPr lang="en-GB" sz="1300" dirty="0"/>
          </a:p>
          <a:p>
            <a:pPr marL="0" indent="0">
              <a:buNone/>
            </a:pPr>
            <a:r>
              <a:rPr lang="en-GB" b="1" dirty="0"/>
              <a:t>Previous projects:</a:t>
            </a:r>
          </a:p>
          <a:p>
            <a:pPr marL="0" indent="0">
              <a:buNone/>
            </a:pPr>
            <a:r>
              <a:rPr lang="en-GB" dirty="0"/>
              <a:t>Growing Up A Reader			Reading to Dogs</a:t>
            </a:r>
          </a:p>
          <a:p>
            <a:pPr marL="0" indent="0">
              <a:buNone/>
            </a:pPr>
            <a:r>
              <a:rPr lang="en-GB" dirty="0"/>
              <a:t>Improving Children’s Reading		Sharing Stories</a:t>
            </a:r>
          </a:p>
          <a:p>
            <a:pPr marL="0" indent="0">
              <a:buNone/>
            </a:pPr>
            <a:r>
              <a:rPr lang="en-GB" dirty="0"/>
              <a:t>Move and Read</a:t>
            </a:r>
          </a:p>
        </p:txBody>
      </p:sp>
      <p:pic>
        <p:nvPicPr>
          <p:cNvPr id="7" name="Picture 6">
            <a:extLst>
              <a:ext uri="{FF2B5EF4-FFF2-40B4-BE49-F238E27FC236}">
                <a16:creationId xmlns:a16="http://schemas.microsoft.com/office/drawing/2014/main" id="{5F35CB42-A9BD-4ABE-80E8-BDAFC38B629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24057" y="4827193"/>
            <a:ext cx="4616806" cy="1870223"/>
          </a:xfrm>
          <a:prstGeom prst="rect">
            <a:avLst/>
          </a:prstGeom>
        </p:spPr>
      </p:pic>
      <p:pic>
        <p:nvPicPr>
          <p:cNvPr id="8" name="Picture 7">
            <a:extLst>
              <a:ext uri="{FF2B5EF4-FFF2-40B4-BE49-F238E27FC236}">
                <a16:creationId xmlns:a16="http://schemas.microsoft.com/office/drawing/2014/main" id="{58C3BEFD-4FEB-4615-888A-C0820884B6F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37172" y="160548"/>
            <a:ext cx="3165390" cy="757106"/>
          </a:xfrm>
          <a:prstGeom prst="rect">
            <a:avLst/>
          </a:prstGeom>
        </p:spPr>
      </p:pic>
    </p:spTree>
    <p:extLst>
      <p:ext uri="{BB962C8B-B14F-4D97-AF65-F5344CB8AC3E}">
        <p14:creationId xmlns:p14="http://schemas.microsoft.com/office/powerpoint/2010/main" val="63248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C00000"/>
                </a:solidFill>
              </a:rPr>
              <a:t>RPPs are diverse</a:t>
            </a:r>
          </a:p>
        </p:txBody>
      </p:sp>
      <p:sp>
        <p:nvSpPr>
          <p:cNvPr id="3" name="Content Placeholder 2"/>
          <p:cNvSpPr>
            <a:spLocks noGrp="1"/>
          </p:cNvSpPr>
          <p:nvPr>
            <p:ph idx="1"/>
          </p:nvPr>
        </p:nvSpPr>
        <p:spPr>
          <a:xfrm>
            <a:off x="688769" y="1825625"/>
            <a:ext cx="11154888" cy="4351338"/>
          </a:xfrm>
        </p:spPr>
        <p:txBody>
          <a:bodyPr>
            <a:normAutofit/>
          </a:bodyPr>
          <a:lstStyle/>
          <a:p>
            <a:pPr marL="0" indent="0">
              <a:buNone/>
            </a:pPr>
            <a:r>
              <a:rPr lang="en-GB" dirty="0"/>
              <a:t>Share common interest, but different types of knowledge, experience and expertise</a:t>
            </a:r>
          </a:p>
          <a:p>
            <a:pPr marL="0" indent="0">
              <a:buNone/>
            </a:pPr>
            <a:endParaRPr lang="en-GB" dirty="0"/>
          </a:p>
          <a:p>
            <a:pPr>
              <a:buFontTx/>
              <a:buChar char="-"/>
            </a:pPr>
            <a:r>
              <a:rPr lang="en-GB" dirty="0"/>
              <a:t>National or community organisations</a:t>
            </a:r>
          </a:p>
          <a:p>
            <a:pPr>
              <a:buFontTx/>
              <a:buChar char="-"/>
            </a:pPr>
            <a:r>
              <a:rPr lang="en-GB" dirty="0"/>
              <a:t>Professionals/educators: Teachers, school leaders, teaching assistants, early years practitioners</a:t>
            </a:r>
          </a:p>
          <a:p>
            <a:pPr>
              <a:buFontTx/>
              <a:buChar char="-"/>
            </a:pPr>
            <a:r>
              <a:rPr lang="en-GB" dirty="0"/>
              <a:t>Professionals/specialists: Educational Psychologists, Speech and Language Therapists</a:t>
            </a:r>
          </a:p>
          <a:p>
            <a:pPr>
              <a:buFontTx/>
              <a:buChar char="-"/>
            </a:pPr>
            <a:r>
              <a:rPr lang="en-GB" dirty="0"/>
              <a:t>Other sectors (e.g., libraries, etc) </a:t>
            </a:r>
          </a:p>
          <a:p>
            <a:pPr marL="0" indent="0">
              <a:buNone/>
            </a:pPr>
            <a:endParaRPr lang="en-GB" dirty="0"/>
          </a:p>
        </p:txBody>
      </p:sp>
      <p:pic>
        <p:nvPicPr>
          <p:cNvPr id="5" name="Picture 4">
            <a:extLst>
              <a:ext uri="{FF2B5EF4-FFF2-40B4-BE49-F238E27FC236}">
                <a16:creationId xmlns:a16="http://schemas.microsoft.com/office/drawing/2014/main" id="{A3E6B1A6-DD4A-46A4-A903-C0AA5955A8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7172" y="160548"/>
            <a:ext cx="3165390" cy="757106"/>
          </a:xfrm>
          <a:prstGeom prst="rect">
            <a:avLst/>
          </a:prstGeom>
        </p:spPr>
      </p:pic>
    </p:spTree>
    <p:extLst>
      <p:ext uri="{BB962C8B-B14F-4D97-AF65-F5344CB8AC3E}">
        <p14:creationId xmlns:p14="http://schemas.microsoft.com/office/powerpoint/2010/main" val="3729229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A40000"/>
                </a:solidFill>
              </a:rPr>
              <a:t>Benefits</a:t>
            </a:r>
          </a:p>
        </p:txBody>
      </p:sp>
      <p:sp>
        <p:nvSpPr>
          <p:cNvPr id="3" name="Content Placeholder 2"/>
          <p:cNvSpPr>
            <a:spLocks noGrp="1"/>
          </p:cNvSpPr>
          <p:nvPr>
            <p:ph idx="1"/>
          </p:nvPr>
        </p:nvSpPr>
        <p:spPr>
          <a:xfrm>
            <a:off x="387857" y="1625871"/>
            <a:ext cx="11416285" cy="4867004"/>
          </a:xfrm>
        </p:spPr>
        <p:txBody>
          <a:bodyPr>
            <a:normAutofit/>
          </a:bodyPr>
          <a:lstStyle/>
          <a:p>
            <a:r>
              <a:rPr lang="en-GB" sz="2500" dirty="0"/>
              <a:t>Educational research informed by the cumulative depth and breadth of knowledge, experience and expertise available (McGeown et al., 2023)</a:t>
            </a:r>
          </a:p>
          <a:p>
            <a:r>
              <a:rPr lang="en-GB" sz="2500" dirty="0"/>
              <a:t>Research more likely to align with practice/policy priorities (Snow, 2015)</a:t>
            </a:r>
          </a:p>
          <a:p>
            <a:r>
              <a:rPr lang="en-GB" sz="2500" dirty="0"/>
              <a:t>Programme implementation considered from the outset / increases likelihood of use (Cai &amp; Hwang, 2021)</a:t>
            </a:r>
          </a:p>
          <a:p>
            <a:r>
              <a:rPr lang="en-GB" sz="2500" dirty="0"/>
              <a:t>Improves teachers’ attitudes towards University based research (Ross &amp; Bruce, 2012)</a:t>
            </a:r>
          </a:p>
          <a:p>
            <a:r>
              <a:rPr lang="en-GB" sz="2500" dirty="0"/>
              <a:t>Democratises research (Sjolund et al., 2022)</a:t>
            </a:r>
          </a:p>
          <a:p>
            <a:r>
              <a:rPr lang="en-GB" sz="2500" dirty="0"/>
              <a:t>Supports researchers and teachers’ professional development (McGeown et al., 2023)</a:t>
            </a:r>
          </a:p>
        </p:txBody>
      </p:sp>
      <p:pic>
        <p:nvPicPr>
          <p:cNvPr id="5" name="Picture 4">
            <a:extLst>
              <a:ext uri="{FF2B5EF4-FFF2-40B4-BE49-F238E27FC236}">
                <a16:creationId xmlns:a16="http://schemas.microsoft.com/office/drawing/2014/main" id="{8FBE5BAE-E891-445C-9DB7-07F89B2776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7172" y="160548"/>
            <a:ext cx="3165390" cy="757106"/>
          </a:xfrm>
          <a:prstGeom prst="rect">
            <a:avLst/>
          </a:prstGeom>
        </p:spPr>
      </p:pic>
      <p:sp>
        <p:nvSpPr>
          <p:cNvPr id="6" name="TextBox 5">
            <a:extLst>
              <a:ext uri="{FF2B5EF4-FFF2-40B4-BE49-F238E27FC236}">
                <a16:creationId xmlns:a16="http://schemas.microsoft.com/office/drawing/2014/main" id="{C7025327-568C-4045-965E-032735392DE4}"/>
              </a:ext>
            </a:extLst>
          </p:cNvPr>
          <p:cNvSpPr txBox="1"/>
          <p:nvPr/>
        </p:nvSpPr>
        <p:spPr>
          <a:xfrm>
            <a:off x="87086" y="6211669"/>
            <a:ext cx="11854543" cy="646331"/>
          </a:xfrm>
          <a:prstGeom prst="rect">
            <a:avLst/>
          </a:prstGeom>
          <a:noFill/>
        </p:spPr>
        <p:txBody>
          <a:bodyPr wrap="square" rtlCol="0">
            <a:spAutoFit/>
          </a:bodyPr>
          <a:lstStyle/>
          <a:p>
            <a:r>
              <a:rPr lang="en-GB" sz="1800" dirty="0"/>
              <a:t>McGeown, S.  (2023).  Research-practice partnerships in education: Why we need a methodological shift in how we do research.  Opening Article. Psychology of Education Review: </a:t>
            </a:r>
            <a:r>
              <a:rPr lang="en-GB" sz="1800" dirty="0">
                <a:hlinkClick r:id="rId4"/>
              </a:rPr>
              <a:t>https://explore.bps.org.uk/content/bpsper/47/1</a:t>
            </a:r>
            <a:endParaRPr lang="en-GB" sz="1800" dirty="0"/>
          </a:p>
        </p:txBody>
      </p:sp>
    </p:spTree>
    <p:extLst>
      <p:ext uri="{BB962C8B-B14F-4D97-AF65-F5344CB8AC3E}">
        <p14:creationId xmlns:p14="http://schemas.microsoft.com/office/powerpoint/2010/main" val="923759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A40000"/>
                </a:solidFill>
              </a:rPr>
              <a:t>Methodological considerations</a:t>
            </a:r>
          </a:p>
        </p:txBody>
      </p:sp>
      <p:sp>
        <p:nvSpPr>
          <p:cNvPr id="3" name="Content Placeholder 2"/>
          <p:cNvSpPr>
            <a:spLocks noGrp="1"/>
          </p:cNvSpPr>
          <p:nvPr>
            <p:ph idx="1"/>
          </p:nvPr>
        </p:nvSpPr>
        <p:spPr>
          <a:xfrm>
            <a:off x="486383" y="1825625"/>
            <a:ext cx="11549407" cy="4763434"/>
          </a:xfrm>
        </p:spPr>
        <p:txBody>
          <a:bodyPr>
            <a:normAutofit/>
          </a:bodyPr>
          <a:lstStyle/>
          <a:p>
            <a:r>
              <a:rPr lang="en-GB" sz="2500" dirty="0"/>
              <a:t>Different priorities in education research and practice (Donovan et al., 2003)</a:t>
            </a:r>
          </a:p>
          <a:p>
            <a:r>
              <a:rPr lang="en-GB" sz="2500" dirty="0"/>
              <a:t>Time consuming (Snow, 2015)</a:t>
            </a:r>
          </a:p>
          <a:p>
            <a:r>
              <a:rPr lang="en-GB" sz="2500" dirty="0"/>
              <a:t>Hierarchical structures/power imbalance (Skipper &amp; </a:t>
            </a:r>
            <a:r>
              <a:rPr lang="en-GB" sz="2500" dirty="0" err="1"/>
              <a:t>Pepler</a:t>
            </a:r>
            <a:r>
              <a:rPr lang="en-GB" sz="2500" dirty="0"/>
              <a:t>, 2021)</a:t>
            </a:r>
          </a:p>
          <a:p>
            <a:r>
              <a:rPr lang="en-GB" sz="2500" dirty="0"/>
              <a:t>Work in atypical ways (Coburn &amp; Penuel, 2016)</a:t>
            </a:r>
          </a:p>
          <a:p>
            <a:r>
              <a:rPr lang="en-GB" sz="2500" dirty="0"/>
              <a:t>Different perspectives on what counts as research, or on programme/intervention content or evaluation (London et al., 2018)</a:t>
            </a:r>
          </a:p>
          <a:p>
            <a:r>
              <a:rPr lang="en-GB" sz="2500" dirty="0"/>
              <a:t>Communication difficulties (Steel et al., 2021)</a:t>
            </a:r>
          </a:p>
          <a:p>
            <a:endParaRPr lang="en-GB" dirty="0"/>
          </a:p>
          <a:p>
            <a:endParaRPr lang="en-GB"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id="{EBA4AC35-301F-4F92-9C98-B873281AE2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7172" y="160548"/>
            <a:ext cx="3165390" cy="757106"/>
          </a:xfrm>
          <a:prstGeom prst="rect">
            <a:avLst/>
          </a:prstGeom>
        </p:spPr>
      </p:pic>
      <p:sp>
        <p:nvSpPr>
          <p:cNvPr id="6" name="TextBox 5">
            <a:extLst>
              <a:ext uri="{FF2B5EF4-FFF2-40B4-BE49-F238E27FC236}">
                <a16:creationId xmlns:a16="http://schemas.microsoft.com/office/drawing/2014/main" id="{7B380968-A23E-4D13-8BEE-62E5EE1A2F4A}"/>
              </a:ext>
            </a:extLst>
          </p:cNvPr>
          <p:cNvSpPr txBox="1"/>
          <p:nvPr/>
        </p:nvSpPr>
        <p:spPr>
          <a:xfrm>
            <a:off x="87086" y="6211669"/>
            <a:ext cx="11854543" cy="646331"/>
          </a:xfrm>
          <a:prstGeom prst="rect">
            <a:avLst/>
          </a:prstGeom>
          <a:noFill/>
        </p:spPr>
        <p:txBody>
          <a:bodyPr wrap="square" rtlCol="0">
            <a:spAutoFit/>
          </a:bodyPr>
          <a:lstStyle/>
          <a:p>
            <a:r>
              <a:rPr lang="en-GB" sz="1800" dirty="0"/>
              <a:t>McGeown, S.  (2023).  Research-practice partnerships in education: Why we need a methodological shift in how we do research.  Opening Article. Psychology of Education Review: </a:t>
            </a:r>
            <a:r>
              <a:rPr lang="en-GB" sz="1800" dirty="0">
                <a:hlinkClick r:id="rId4"/>
              </a:rPr>
              <a:t>https://explore.bps.org.uk/content/bpsper/47/1</a:t>
            </a:r>
            <a:endParaRPr lang="en-GB" sz="1800" dirty="0"/>
          </a:p>
        </p:txBody>
      </p:sp>
    </p:spTree>
    <p:extLst>
      <p:ext uri="{BB962C8B-B14F-4D97-AF65-F5344CB8AC3E}">
        <p14:creationId xmlns:p14="http://schemas.microsoft.com/office/powerpoint/2010/main" val="361688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A40000"/>
                </a:solidFill>
              </a:rPr>
              <a:t>RPPs: Future directions</a:t>
            </a:r>
          </a:p>
        </p:txBody>
      </p:sp>
      <p:sp>
        <p:nvSpPr>
          <p:cNvPr id="3" name="Content Placeholder 2"/>
          <p:cNvSpPr>
            <a:spLocks noGrp="1"/>
          </p:cNvSpPr>
          <p:nvPr>
            <p:ph idx="1"/>
          </p:nvPr>
        </p:nvSpPr>
        <p:spPr>
          <a:xfrm>
            <a:off x="838199" y="1825625"/>
            <a:ext cx="10780059" cy="4736540"/>
          </a:xfrm>
        </p:spPr>
        <p:txBody>
          <a:bodyPr>
            <a:normAutofit/>
          </a:bodyPr>
          <a:lstStyle/>
          <a:p>
            <a:r>
              <a:rPr lang="en-GB" dirty="0"/>
              <a:t>Funding</a:t>
            </a:r>
          </a:p>
          <a:p>
            <a:r>
              <a:rPr lang="en-GB" dirty="0"/>
              <a:t>Infrastructure</a:t>
            </a:r>
          </a:p>
          <a:p>
            <a:r>
              <a:rPr lang="en-GB" dirty="0"/>
              <a:t>Training</a:t>
            </a:r>
          </a:p>
          <a:p>
            <a:r>
              <a:rPr lang="en-GB" dirty="0"/>
              <a:t>Time</a:t>
            </a:r>
          </a:p>
          <a:p>
            <a:endParaRPr lang="en-GB" dirty="0"/>
          </a:p>
        </p:txBody>
      </p:sp>
      <p:pic>
        <p:nvPicPr>
          <p:cNvPr id="6" name="Picture 5">
            <a:extLst>
              <a:ext uri="{FF2B5EF4-FFF2-40B4-BE49-F238E27FC236}">
                <a16:creationId xmlns:a16="http://schemas.microsoft.com/office/drawing/2014/main" id="{B4BAE5F3-89B1-44F2-92E3-00BF10C31F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7172" y="160548"/>
            <a:ext cx="3165390" cy="757106"/>
          </a:xfrm>
          <a:prstGeom prst="rect">
            <a:avLst/>
          </a:prstGeom>
        </p:spPr>
      </p:pic>
      <p:sp>
        <p:nvSpPr>
          <p:cNvPr id="4" name="TextBox 3">
            <a:extLst>
              <a:ext uri="{FF2B5EF4-FFF2-40B4-BE49-F238E27FC236}">
                <a16:creationId xmlns:a16="http://schemas.microsoft.com/office/drawing/2014/main" id="{FFF17D63-F93A-4062-81A3-89CFFBBAF59A}"/>
              </a:ext>
            </a:extLst>
          </p:cNvPr>
          <p:cNvSpPr txBox="1"/>
          <p:nvPr/>
        </p:nvSpPr>
        <p:spPr>
          <a:xfrm>
            <a:off x="97971" y="6050771"/>
            <a:ext cx="11854543" cy="646331"/>
          </a:xfrm>
          <a:prstGeom prst="rect">
            <a:avLst/>
          </a:prstGeom>
          <a:noFill/>
        </p:spPr>
        <p:txBody>
          <a:bodyPr wrap="square" rtlCol="0">
            <a:spAutoFit/>
          </a:bodyPr>
          <a:lstStyle/>
          <a:p>
            <a:r>
              <a:rPr lang="en-GB" sz="1800" dirty="0"/>
              <a:t>McGeown, S.  (2023).  Research-practice partnerships in education: Future Directions. Closing Article. Psychology of Education Review: </a:t>
            </a:r>
            <a:r>
              <a:rPr lang="en-GB" sz="1800" dirty="0">
                <a:hlinkClick r:id="rId4"/>
              </a:rPr>
              <a:t>https://explore.bps.org.uk/content/bpsper/47/1</a:t>
            </a:r>
            <a:endParaRPr lang="en-GB" sz="1800" dirty="0"/>
          </a:p>
        </p:txBody>
      </p:sp>
    </p:spTree>
    <p:extLst>
      <p:ext uri="{BB962C8B-B14F-4D97-AF65-F5344CB8AC3E}">
        <p14:creationId xmlns:p14="http://schemas.microsoft.com/office/powerpoint/2010/main" val="3570522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73CA8-01C7-47C5-8F5A-9FBEACD95DC7}"/>
              </a:ext>
            </a:extLst>
          </p:cNvPr>
          <p:cNvSpPr>
            <a:spLocks noGrp="1"/>
          </p:cNvSpPr>
          <p:nvPr>
            <p:ph type="title"/>
          </p:nvPr>
        </p:nvSpPr>
        <p:spPr/>
        <p:txBody>
          <a:bodyPr/>
          <a:lstStyle/>
          <a:p>
            <a:r>
              <a:rPr lang="en-GB" dirty="0">
                <a:solidFill>
                  <a:srgbClr val="C00000"/>
                </a:solidFill>
              </a:rPr>
              <a:t>Participatory research</a:t>
            </a:r>
          </a:p>
        </p:txBody>
      </p:sp>
      <p:sp>
        <p:nvSpPr>
          <p:cNvPr id="3" name="Content Placeholder 2">
            <a:extLst>
              <a:ext uri="{FF2B5EF4-FFF2-40B4-BE49-F238E27FC236}">
                <a16:creationId xmlns:a16="http://schemas.microsoft.com/office/drawing/2014/main" id="{A42FBF75-C07C-4EDA-91FC-3E84E5659752}"/>
              </a:ext>
            </a:extLst>
          </p:cNvPr>
          <p:cNvSpPr>
            <a:spLocks noGrp="1"/>
          </p:cNvSpPr>
          <p:nvPr>
            <p:ph idx="1"/>
          </p:nvPr>
        </p:nvSpPr>
        <p:spPr/>
        <p:txBody>
          <a:bodyPr>
            <a:normAutofit/>
          </a:bodyPr>
          <a:lstStyle/>
          <a:p>
            <a:r>
              <a:rPr lang="en-GB" sz="2500" b="0" i="0" dirty="0">
                <a:solidFill>
                  <a:srgbClr val="333333"/>
                </a:solidFill>
                <a:effectLst/>
              </a:rPr>
              <a:t>Participatory research approaches aim to break down the traditional barriers which exist between the researcher and the researched, creating inclusive, non-hierarchical relationships which support collaborative research practices.</a:t>
            </a:r>
          </a:p>
          <a:p>
            <a:endParaRPr lang="en-GB" sz="2500" dirty="0">
              <a:solidFill>
                <a:srgbClr val="333333"/>
              </a:solidFill>
            </a:endParaRPr>
          </a:p>
          <a:p>
            <a:r>
              <a:rPr lang="en-GB" sz="2500" b="0" i="0" dirty="0">
                <a:solidFill>
                  <a:srgbClr val="333333"/>
                </a:solidFill>
                <a:effectLst/>
              </a:rPr>
              <a:t>UNCRC incorporated into Scots law in January 2024.</a:t>
            </a:r>
          </a:p>
          <a:p>
            <a:endParaRPr lang="en-GB" sz="2500" dirty="0">
              <a:solidFill>
                <a:srgbClr val="333333"/>
              </a:solidFill>
            </a:endParaRPr>
          </a:p>
          <a:p>
            <a:r>
              <a:rPr lang="en-GB" sz="2500" dirty="0"/>
              <a:t>Principles of participatory research, benefits and methodological considerations</a:t>
            </a:r>
          </a:p>
        </p:txBody>
      </p:sp>
      <p:pic>
        <p:nvPicPr>
          <p:cNvPr id="4" name="Picture 3">
            <a:extLst>
              <a:ext uri="{FF2B5EF4-FFF2-40B4-BE49-F238E27FC236}">
                <a16:creationId xmlns:a16="http://schemas.microsoft.com/office/drawing/2014/main" id="{C366AC8F-4B16-40DF-A31B-3532EDDC33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7172" y="160548"/>
            <a:ext cx="3165390" cy="757106"/>
          </a:xfrm>
          <a:prstGeom prst="rect">
            <a:avLst/>
          </a:prstGeom>
        </p:spPr>
      </p:pic>
      <p:sp>
        <p:nvSpPr>
          <p:cNvPr id="5" name="TextBox 4">
            <a:extLst>
              <a:ext uri="{FF2B5EF4-FFF2-40B4-BE49-F238E27FC236}">
                <a16:creationId xmlns:a16="http://schemas.microsoft.com/office/drawing/2014/main" id="{60BB86A0-6489-4DD1-94E4-13D001218F3F}"/>
              </a:ext>
            </a:extLst>
          </p:cNvPr>
          <p:cNvSpPr txBox="1"/>
          <p:nvPr/>
        </p:nvSpPr>
        <p:spPr>
          <a:xfrm>
            <a:off x="201385" y="5850235"/>
            <a:ext cx="11789229" cy="923330"/>
          </a:xfrm>
          <a:prstGeom prst="rect">
            <a:avLst/>
          </a:prstGeom>
          <a:noFill/>
        </p:spPr>
        <p:txBody>
          <a:bodyPr wrap="square" rtlCol="0">
            <a:spAutoFit/>
          </a:bodyPr>
          <a:lstStyle/>
          <a:p>
            <a:r>
              <a:rPr lang="en-GB" sz="1600" b="0" i="0" dirty="0">
                <a:solidFill>
                  <a:srgbClr val="333333"/>
                </a:solidFill>
                <a:effectLst/>
              </a:rPr>
              <a:t>Scottish Government.  Policy: Children’s Rights. Available from: </a:t>
            </a:r>
            <a:r>
              <a:rPr lang="en-GB" sz="1600" b="0" i="0" dirty="0">
                <a:solidFill>
                  <a:srgbClr val="333333"/>
                </a:solidFill>
                <a:effectLst/>
                <a:hlinkClick r:id="rId4"/>
              </a:rPr>
              <a:t>https://www.gov.scot/policies/human-rights/childrens-rights/</a:t>
            </a:r>
            <a:endParaRPr lang="en-GB" sz="1600" b="0" i="0" dirty="0">
              <a:solidFill>
                <a:srgbClr val="333333"/>
              </a:solidFill>
              <a:effectLst/>
            </a:endParaRPr>
          </a:p>
          <a:p>
            <a:endParaRPr lang="en-GB" sz="600" b="0" i="0" dirty="0">
              <a:solidFill>
                <a:srgbClr val="333333"/>
              </a:solidFill>
              <a:effectLst/>
            </a:endParaRPr>
          </a:p>
          <a:p>
            <a:r>
              <a:rPr lang="en-GB" sz="1600" b="0" i="0" dirty="0">
                <a:solidFill>
                  <a:srgbClr val="333333"/>
                </a:solidFill>
                <a:effectLst/>
              </a:rPr>
              <a:t>Webber, C., Santi, E., Calabrese, J., &amp; McGeown, S. (2024). Using participatory approaches with children and young people to research volitional reading.  </a:t>
            </a:r>
            <a:r>
              <a:rPr lang="en-GB" sz="1600" b="0" i="1" dirty="0">
                <a:solidFill>
                  <a:srgbClr val="333333"/>
                </a:solidFill>
                <a:effectLst/>
              </a:rPr>
              <a:t>Language and Education</a:t>
            </a:r>
            <a:r>
              <a:rPr lang="en-GB" sz="1600" b="0" i="0" dirty="0">
                <a:solidFill>
                  <a:srgbClr val="333333"/>
                </a:solidFill>
                <a:effectLst/>
              </a:rPr>
              <a:t>,</a:t>
            </a:r>
            <a:r>
              <a:rPr lang="en-GB" sz="1600" b="0" i="0" u="none" strike="noStrike" dirty="0">
                <a:solidFill>
                  <a:srgbClr val="346DBF"/>
                </a:solidFill>
                <a:effectLst/>
                <a:hlinkClick r:id="rId5"/>
              </a:rPr>
              <a:t> https://doi.org/10.1080/09500782.2024.2317962</a:t>
            </a:r>
            <a:endParaRPr lang="en-GB" sz="1600" dirty="0"/>
          </a:p>
        </p:txBody>
      </p:sp>
    </p:spTree>
    <p:extLst>
      <p:ext uri="{BB962C8B-B14F-4D97-AF65-F5344CB8AC3E}">
        <p14:creationId xmlns:p14="http://schemas.microsoft.com/office/powerpoint/2010/main" val="150264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26615</TotalTime>
  <Words>1200</Words>
  <Application>Microsoft Office PowerPoint</Application>
  <PresentationFormat>Widescreen</PresentationFormat>
  <Paragraphs>136</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Arial</vt:lpstr>
      <vt:lpstr>Calibri</vt:lpstr>
      <vt:lpstr>Calibri Light</vt:lpstr>
      <vt:lpstr>Roboto</vt:lpstr>
      <vt:lpstr>Office Theme</vt:lpstr>
      <vt:lpstr>Better together: Research-practice partnerships in education</vt:lpstr>
      <vt:lpstr>Research-practice partnerships in education</vt:lpstr>
      <vt:lpstr>Why?</vt:lpstr>
      <vt:lpstr>Research-practice partnerships</vt:lpstr>
      <vt:lpstr>RPPs are diverse</vt:lpstr>
      <vt:lpstr>Benefits</vt:lpstr>
      <vt:lpstr>Methodological considerations</vt:lpstr>
      <vt:lpstr>RPPs: Future directions</vt:lpstr>
      <vt:lpstr>Participatory research</vt:lpstr>
      <vt:lpstr>Policy </vt:lpstr>
      <vt:lpstr>Thank you for listening </vt:lpstr>
      <vt:lpstr>Reflection and discussion</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MCGEOWN Sarah</dc:creator>
  <cp:lastModifiedBy>Sarah McGeown</cp:lastModifiedBy>
  <cp:revision>313</cp:revision>
  <dcterms:created xsi:type="dcterms:W3CDTF">2020-06-30T12:18:50Z</dcterms:created>
  <dcterms:modified xsi:type="dcterms:W3CDTF">2024-03-24T20:56:36Z</dcterms:modified>
</cp:coreProperties>
</file>