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442" r:id="rId3"/>
    <p:sldId id="438" r:id="rId4"/>
    <p:sldId id="441" r:id="rId5"/>
    <p:sldId id="481" r:id="rId6"/>
    <p:sldId id="415" r:id="rId7"/>
    <p:sldId id="445" r:id="rId8"/>
    <p:sldId id="449" r:id="rId9"/>
    <p:sldId id="450" r:id="rId10"/>
    <p:sldId id="457" r:id="rId11"/>
    <p:sldId id="451" r:id="rId12"/>
    <p:sldId id="458" r:id="rId13"/>
    <p:sldId id="452" r:id="rId14"/>
    <p:sldId id="453" r:id="rId15"/>
    <p:sldId id="475" r:id="rId16"/>
    <p:sldId id="477" r:id="rId17"/>
    <p:sldId id="479" r:id="rId18"/>
    <p:sldId id="480" r:id="rId19"/>
    <p:sldId id="454" r:id="rId20"/>
    <p:sldId id="45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A80000"/>
    <a:srgbClr val="17B6D6"/>
    <a:srgbClr val="FECE09"/>
    <a:srgbClr val="E02482"/>
    <a:srgbClr val="D5006F"/>
    <a:srgbClr val="FC217D"/>
    <a:srgbClr val="5BC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9581" autoAdjust="0"/>
  </p:normalViewPr>
  <p:slideViewPr>
    <p:cSldViewPr snapToGrid="0">
      <p:cViewPr varScale="1">
        <p:scale>
          <a:sx n="55" d="100"/>
          <a:sy n="55" d="100"/>
        </p:scale>
        <p:origin x="904" y="2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0300D-C1C4-49EE-8264-4A7EF1DB47E5}"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207BA-F1C1-48CB-BA5D-92FA8DCA7282}" type="slidenum">
              <a:rPr lang="en-GB" smtClean="0"/>
              <a:t>‹#›</a:t>
            </a:fld>
            <a:endParaRPr lang="en-GB"/>
          </a:p>
        </p:txBody>
      </p:sp>
    </p:spTree>
    <p:extLst>
      <p:ext uri="{BB962C8B-B14F-4D97-AF65-F5344CB8AC3E}">
        <p14:creationId xmlns:p14="http://schemas.microsoft.com/office/powerpoint/2010/main" val="422086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400" dirty="0"/>
          </a:p>
        </p:txBody>
      </p:sp>
      <p:sp>
        <p:nvSpPr>
          <p:cNvPr id="4" name="Slide Number Placeholder 3"/>
          <p:cNvSpPr>
            <a:spLocks noGrp="1"/>
          </p:cNvSpPr>
          <p:nvPr>
            <p:ph type="sldNum" sz="quarter" idx="10"/>
          </p:nvPr>
        </p:nvSpPr>
        <p:spPr/>
        <p:txBody>
          <a:bodyPr/>
          <a:lstStyle/>
          <a:p>
            <a:fld id="{45A207BA-F1C1-48CB-BA5D-92FA8DCA7282}" type="slidenum">
              <a:rPr lang="en-GB" smtClean="0"/>
              <a:t>1</a:t>
            </a:fld>
            <a:endParaRPr lang="en-GB"/>
          </a:p>
        </p:txBody>
      </p:sp>
    </p:spTree>
    <p:extLst>
      <p:ext uri="{BB962C8B-B14F-4D97-AF65-F5344CB8AC3E}">
        <p14:creationId xmlns:p14="http://schemas.microsoft.com/office/powerpoint/2010/main" val="114636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11</a:t>
            </a:fld>
            <a:endParaRPr lang="en-GB"/>
          </a:p>
        </p:txBody>
      </p:sp>
    </p:spTree>
    <p:extLst>
      <p:ext uri="{BB962C8B-B14F-4D97-AF65-F5344CB8AC3E}">
        <p14:creationId xmlns:p14="http://schemas.microsoft.com/office/powerpoint/2010/main" val="406799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35 pages</a:t>
            </a:r>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12</a:t>
            </a:fld>
            <a:endParaRPr lang="en-GB"/>
          </a:p>
        </p:txBody>
      </p:sp>
    </p:spTree>
    <p:extLst>
      <p:ext uri="{BB962C8B-B14F-4D97-AF65-F5344CB8AC3E}">
        <p14:creationId xmlns:p14="http://schemas.microsoft.com/office/powerpoint/2010/main" val="279422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13</a:t>
            </a:fld>
            <a:endParaRPr lang="en-GB"/>
          </a:p>
        </p:txBody>
      </p:sp>
    </p:spTree>
    <p:extLst>
      <p:ext uri="{BB962C8B-B14F-4D97-AF65-F5344CB8AC3E}">
        <p14:creationId xmlns:p14="http://schemas.microsoft.com/office/powerpoint/2010/main" val="195173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19</a:t>
            </a:fld>
            <a:endParaRPr lang="en-GB"/>
          </a:p>
        </p:txBody>
      </p:sp>
    </p:spTree>
    <p:extLst>
      <p:ext uri="{BB962C8B-B14F-4D97-AF65-F5344CB8AC3E}">
        <p14:creationId xmlns:p14="http://schemas.microsoft.com/office/powerpoint/2010/main" val="293700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20</a:t>
            </a:fld>
            <a:endParaRPr lang="en-GB"/>
          </a:p>
        </p:txBody>
      </p:sp>
    </p:spTree>
    <p:extLst>
      <p:ext uri="{BB962C8B-B14F-4D97-AF65-F5344CB8AC3E}">
        <p14:creationId xmlns:p14="http://schemas.microsoft.com/office/powerpoint/2010/main" val="110107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21</a:t>
            </a:fld>
            <a:endParaRPr lang="en-GB"/>
          </a:p>
        </p:txBody>
      </p:sp>
    </p:spTree>
    <p:extLst>
      <p:ext uri="{BB962C8B-B14F-4D97-AF65-F5344CB8AC3E}">
        <p14:creationId xmlns:p14="http://schemas.microsoft.com/office/powerpoint/2010/main" val="383890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Nfer</a:t>
            </a:r>
            <a:r>
              <a:rPr lang="en-GB" dirty="0" smtClean="0"/>
              <a:t> – 2017 Teacher’s use of</a:t>
            </a:r>
            <a:r>
              <a:rPr lang="en-GB" baseline="0" dirty="0" smtClean="0"/>
              <a:t> research</a:t>
            </a:r>
          </a:p>
          <a:p>
            <a:r>
              <a:rPr lang="en-US" dirty="0" smtClean="0"/>
              <a:t>Disconnect between University based research and practice (NFER 2017).</a:t>
            </a:r>
          </a:p>
          <a:p>
            <a:pPr marL="0" indent="0">
              <a:buNone/>
            </a:pPr>
            <a:r>
              <a:rPr lang="en-US" dirty="0" smtClean="0"/>
              <a:t>	- Teacher practices based on own/school ideas (67%)</a:t>
            </a:r>
          </a:p>
          <a:p>
            <a:pPr marL="0" indent="0">
              <a:buNone/>
            </a:pPr>
            <a:r>
              <a:rPr lang="en-US" dirty="0" smtClean="0"/>
              <a:t>	- Teacher practices based on academic research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2</a:t>
            </a:fld>
            <a:endParaRPr lang="en-GB"/>
          </a:p>
        </p:txBody>
      </p:sp>
    </p:spTree>
    <p:extLst>
      <p:ext uri="{BB962C8B-B14F-4D97-AF65-F5344CB8AC3E}">
        <p14:creationId xmlns:p14="http://schemas.microsoft.com/office/powerpoint/2010/main" val="261841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3</a:t>
            </a:fld>
            <a:endParaRPr lang="en-GB"/>
          </a:p>
        </p:txBody>
      </p:sp>
    </p:spTree>
    <p:extLst>
      <p:ext uri="{BB962C8B-B14F-4D97-AF65-F5344CB8AC3E}">
        <p14:creationId xmlns:p14="http://schemas.microsoft.com/office/powerpoint/2010/main" val="241723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4</a:t>
            </a:fld>
            <a:endParaRPr lang="en-GB"/>
          </a:p>
        </p:txBody>
      </p:sp>
    </p:spTree>
    <p:extLst>
      <p:ext uri="{BB962C8B-B14F-4D97-AF65-F5344CB8AC3E}">
        <p14:creationId xmlns:p14="http://schemas.microsoft.com/office/powerpoint/2010/main" val="323424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5</a:t>
            </a:fld>
            <a:endParaRPr lang="en-GB"/>
          </a:p>
        </p:txBody>
      </p:sp>
    </p:spTree>
    <p:extLst>
      <p:ext uri="{BB962C8B-B14F-4D97-AF65-F5344CB8AC3E}">
        <p14:creationId xmlns:p14="http://schemas.microsoft.com/office/powerpoint/2010/main" val="251278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E6E059-3DC6-4306-9CD2-178C81C9ABBE}" type="slidenum">
              <a:rPr lang="en-GB" smtClean="0"/>
              <a:t>6</a:t>
            </a:fld>
            <a:endParaRPr lang="en-GB"/>
          </a:p>
        </p:txBody>
      </p:sp>
    </p:spTree>
    <p:extLst>
      <p:ext uri="{BB962C8B-B14F-4D97-AF65-F5344CB8AC3E}">
        <p14:creationId xmlns:p14="http://schemas.microsoft.com/office/powerpoint/2010/main" val="26328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7</a:t>
            </a:fld>
            <a:endParaRPr lang="en-GB"/>
          </a:p>
        </p:txBody>
      </p:sp>
    </p:spTree>
    <p:extLst>
      <p:ext uri="{BB962C8B-B14F-4D97-AF65-F5344CB8AC3E}">
        <p14:creationId xmlns:p14="http://schemas.microsoft.com/office/powerpoint/2010/main" val="322761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8</a:t>
            </a:fld>
            <a:endParaRPr lang="en-GB"/>
          </a:p>
        </p:txBody>
      </p:sp>
    </p:spTree>
    <p:extLst>
      <p:ext uri="{BB962C8B-B14F-4D97-AF65-F5344CB8AC3E}">
        <p14:creationId xmlns:p14="http://schemas.microsoft.com/office/powerpoint/2010/main" val="151216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207BA-F1C1-48CB-BA5D-92FA8DCA7282}" type="slidenum">
              <a:rPr lang="en-GB" smtClean="0"/>
              <a:t>9</a:t>
            </a:fld>
            <a:endParaRPr lang="en-GB"/>
          </a:p>
        </p:txBody>
      </p:sp>
    </p:spTree>
    <p:extLst>
      <p:ext uri="{BB962C8B-B14F-4D97-AF65-F5344CB8AC3E}">
        <p14:creationId xmlns:p14="http://schemas.microsoft.com/office/powerpoint/2010/main" val="396835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89B95B-0C54-48D2-AE1E-DF7454DC1F89}"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112908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B95B-0C54-48D2-AE1E-DF7454DC1F89}"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4161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B95B-0C54-48D2-AE1E-DF7454DC1F89}"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100304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B95B-0C54-48D2-AE1E-DF7454DC1F89}"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35134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89B95B-0C54-48D2-AE1E-DF7454DC1F89}"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379305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89B95B-0C54-48D2-AE1E-DF7454DC1F89}"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191909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89B95B-0C54-48D2-AE1E-DF7454DC1F89}" type="datetimeFigureOut">
              <a:rPr lang="en-GB" smtClean="0"/>
              <a:t>15/09/2022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333437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89B95B-0C54-48D2-AE1E-DF7454DC1F89}" type="datetimeFigureOut">
              <a:rPr lang="en-GB" smtClean="0"/>
              <a:t>15/09/2022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99280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9B95B-0C54-48D2-AE1E-DF7454DC1F89}" type="datetimeFigureOut">
              <a:rPr lang="en-GB" smtClean="0"/>
              <a:t>15/09/2022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211928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89B95B-0C54-48D2-AE1E-DF7454DC1F89}"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115962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89B95B-0C54-48D2-AE1E-DF7454DC1F89}"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0911F0-6F94-4A6B-8E20-49397617DFA7}" type="slidenum">
              <a:rPr lang="en-GB" smtClean="0"/>
              <a:t>‹#›</a:t>
            </a:fld>
            <a:endParaRPr lang="en-GB"/>
          </a:p>
        </p:txBody>
      </p:sp>
    </p:spTree>
    <p:extLst>
      <p:ext uri="{BB962C8B-B14F-4D97-AF65-F5344CB8AC3E}">
        <p14:creationId xmlns:p14="http://schemas.microsoft.com/office/powerpoint/2010/main" val="358252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9B95B-0C54-48D2-AE1E-DF7454DC1F89}" type="datetimeFigureOut">
              <a:rPr lang="en-GB" smtClean="0"/>
              <a:t>15/09/2022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911F0-6F94-4A6B-8E20-49397617DFA7}" type="slidenum">
              <a:rPr lang="en-GB" smtClean="0"/>
              <a:t>‹#›</a:t>
            </a:fld>
            <a:endParaRPr lang="en-GB"/>
          </a:p>
        </p:txBody>
      </p:sp>
    </p:spTree>
    <p:extLst>
      <p:ext uri="{BB962C8B-B14F-4D97-AF65-F5344CB8AC3E}">
        <p14:creationId xmlns:p14="http://schemas.microsoft.com/office/powerpoint/2010/main" val="249792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8" Type="http://schemas.openxmlformats.org/officeDocument/2006/relationships/image" Target="../media/image10.png"/><Relationship Id="rId26" Type="http://schemas.openxmlformats.org/officeDocument/2006/relationships/image" Target="../../word/media/image14.svg"/><Relationship Id="rId17" Type="http://schemas.openxmlformats.org/officeDocument/2006/relationships/image" Target="../../word/media/image5.svg"/><Relationship Id="rId2" Type="http://schemas.openxmlformats.org/officeDocument/2006/relationships/image" Target="../media/image9.png"/><Relationship Id="rId29" Type="http://schemas.openxmlformats.org/officeDocument/2006/relationships/image" Target="../../word/media/image17.svg"/><Relationship Id="rId1" Type="http://schemas.openxmlformats.org/officeDocument/2006/relationships/slideLayout" Target="../slideLayouts/slideLayout2.xml"/><Relationship Id="rId31" Type="http://schemas.openxmlformats.org/officeDocument/2006/relationships/image" Target="../media/image1.png"/><Relationship Id="rId30" Type="http://schemas.openxmlformats.org/officeDocument/2006/relationships/image" Target="../media/image11.png"/></Relationships>
</file>

<file path=ppt/slides/_rels/slide16.xml.rels><?xml version="1.0" encoding="UTF-8" standalone="yes"?>
<Relationships xmlns="http://schemas.openxmlformats.org/package/2006/relationships"><Relationship Id="rId26" Type="http://schemas.openxmlformats.org/officeDocument/2006/relationships/image" Target="../media/image13.png"/><Relationship Id="rId25" Type="http://schemas.openxmlformats.org/officeDocument/2006/relationships/image" Target="../../word/media/image9.svg"/><Relationship Id="rId2" Type="http://schemas.openxmlformats.org/officeDocument/2006/relationships/image" Target="../media/image12.png"/><Relationship Id="rId29" Type="http://schemas.openxmlformats.org/officeDocument/2006/relationships/image" Target="../media/image9.png"/><Relationship Id="rId1" Type="http://schemas.openxmlformats.org/officeDocument/2006/relationships/slideLayout" Target="../slideLayouts/slideLayout2.xml"/><Relationship Id="rId28" Type="http://schemas.openxmlformats.org/officeDocument/2006/relationships/image" Target="../../word/media/image11.svg"/><Relationship Id="rId19" Type="http://schemas.openxmlformats.org/officeDocument/2006/relationships/image" Target="../../word/media/image4.svg"/><Relationship Id="rId30" Type="http://schemas.openxmlformats.org/officeDocument/2006/relationships/image" Target="../media/image1.png"/></Relationships>
</file>

<file path=ppt/slides/_rels/slide17.xml.rels><?xml version="1.0" encoding="UTF-8" standalone="yes"?>
<Relationships xmlns="http://schemas.openxmlformats.org/package/2006/relationships"><Relationship Id="rId34" Type="http://schemas.openxmlformats.org/officeDocument/2006/relationships/image" Target="../../word/media/image15.svg"/><Relationship Id="rId2" Type="http://schemas.openxmlformats.org/officeDocument/2006/relationships/image" Target="../media/image13.png"/><Relationship Id="rId29" Type="http://schemas.openxmlformats.org/officeDocument/2006/relationships/image" Target="../media/image11.png"/><Relationship Id="rId1" Type="http://schemas.openxmlformats.org/officeDocument/2006/relationships/slideLayout" Target="../slideLayouts/slideLayout2.xml"/><Relationship Id="rId37" Type="http://schemas.openxmlformats.org/officeDocument/2006/relationships/image" Target="../media/image1.png"/><Relationship Id="rId28" Type="http://schemas.openxmlformats.org/officeDocument/2006/relationships/image" Target="../../word/media/image11.svg"/><Relationship Id="rId36" Type="http://schemas.openxmlformats.org/officeDocument/2006/relationships/image" Target="../../word/media/image17.svg"/><Relationship Id="rId35" Type="http://schemas.openxmlformats.org/officeDocument/2006/relationships/image" Target="../media/image10.png"/></Relationships>
</file>

<file path=ppt/slides/_rels/slide18.xml.rels><?xml version="1.0" encoding="UTF-8" standalone="yes"?>
<Relationships xmlns="http://schemas.openxmlformats.org/package/2006/relationships"><Relationship Id="rId25" Type="http://schemas.openxmlformats.org/officeDocument/2006/relationships/image" Target="../../word/media/image9.svg"/><Relationship Id="rId2" Type="http://schemas.openxmlformats.org/officeDocument/2006/relationships/image" Target="../media/image10.png"/><Relationship Id="rId29" Type="http://schemas.openxmlformats.org/officeDocument/2006/relationships/image" Target="../../word/media/image17.svg"/><Relationship Id="rId1" Type="http://schemas.openxmlformats.org/officeDocument/2006/relationships/slideLayout" Target="../slideLayouts/slideLayout2.xml"/><Relationship Id="rId31" Type="http://schemas.openxmlformats.org/officeDocument/2006/relationships/image" Target="../media/image1.png"/><Relationship Id="rId30"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02/rev3.333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ducationendowmentfoundation.org.uk/public/files/Evaluation/Research_Use/NFER_Research_Use_pilot_report_-_March_2017_for_publicatio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80/00131881.2021.2016061" TargetMode="External"/><Relationship Id="rId3" Type="http://schemas.openxmlformats.org/officeDocument/2006/relationships/image" Target="../media/image15.jpeg"/><Relationship Id="rId7" Type="http://schemas.openxmlformats.org/officeDocument/2006/relationships/hyperlink" Target="https://blogs.ed.ac.uk/lovetore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blogs.ed.ac.uk/literacylab/" TargetMode="External"/><Relationship Id="rId5" Type="http://schemas.openxmlformats.org/officeDocument/2006/relationships/hyperlink" Target="mailto:s.mcgeown@ed.ac.uk" TargetMode="External"/><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osf.io/mj5f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s.ed.ac.uk/literacyla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osf.io/5ztjk" TargetMode="External"/><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eg"/><Relationship Id="rId10" Type="http://schemas.openxmlformats.org/officeDocument/2006/relationships/hyperlink" Target="https://osf.io/qvuka" TargetMode="External"/><Relationship Id="rId4" Type="http://schemas.openxmlformats.org/officeDocument/2006/relationships/image" Target="../media/image4.jpeg"/><Relationship Id="rId9" Type="http://schemas.openxmlformats.org/officeDocument/2006/relationships/hyperlink" Target="https://osf.io/xsjh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417" y="1639860"/>
            <a:ext cx="11086945" cy="2387600"/>
          </a:xfrm>
        </p:spPr>
        <p:txBody>
          <a:bodyPr>
            <a:noAutofit/>
          </a:bodyPr>
          <a:lstStyle/>
          <a:p>
            <a:r>
              <a:rPr lang="en-GB" sz="5000" dirty="0" smtClean="0">
                <a:solidFill>
                  <a:srgbClr val="7030A0"/>
                </a:solidFill>
              </a:rPr>
              <a:t>Better together:  </a:t>
            </a:r>
            <a:br>
              <a:rPr lang="en-GB" sz="5000" dirty="0" smtClean="0">
                <a:solidFill>
                  <a:srgbClr val="7030A0"/>
                </a:solidFill>
              </a:rPr>
            </a:br>
            <a:r>
              <a:rPr lang="en-GB" sz="5000" dirty="0" smtClean="0">
                <a:solidFill>
                  <a:srgbClr val="7030A0"/>
                </a:solidFill>
              </a:rPr>
              <a:t>Research-practice partnerships</a:t>
            </a:r>
            <a:endParaRPr lang="en-GB" sz="5000" dirty="0">
              <a:solidFill>
                <a:srgbClr val="7030A0"/>
              </a:solidFill>
            </a:endParaRPr>
          </a:p>
        </p:txBody>
      </p:sp>
      <p:sp>
        <p:nvSpPr>
          <p:cNvPr id="3" name="Subtitle 2"/>
          <p:cNvSpPr>
            <a:spLocks noGrp="1"/>
          </p:cNvSpPr>
          <p:nvPr>
            <p:ph type="subTitle" idx="1"/>
          </p:nvPr>
        </p:nvSpPr>
        <p:spPr>
          <a:xfrm>
            <a:off x="1260785" y="4250440"/>
            <a:ext cx="10026340" cy="2244753"/>
          </a:xfrm>
        </p:spPr>
        <p:txBody>
          <a:bodyPr>
            <a:normAutofit lnSpcReduction="10000"/>
          </a:bodyPr>
          <a:lstStyle/>
          <a:p>
            <a:r>
              <a:rPr lang="en-GB" b="1" dirty="0" smtClean="0"/>
              <a:t>Dr Sarah McGeown</a:t>
            </a:r>
            <a:endParaRPr lang="en-GB" sz="1200" b="1" dirty="0"/>
          </a:p>
          <a:p>
            <a:r>
              <a:rPr lang="en-GB" b="1" dirty="0" smtClean="0"/>
              <a:t>University of Edinburgh</a:t>
            </a:r>
          </a:p>
          <a:p>
            <a:endParaRPr lang="en-GB" dirty="0" smtClean="0"/>
          </a:p>
          <a:p>
            <a:r>
              <a:rPr lang="en-GB" dirty="0" smtClean="0"/>
              <a:t>14</a:t>
            </a:r>
            <a:r>
              <a:rPr lang="en-GB" baseline="30000" dirty="0" smtClean="0"/>
              <a:t>th</a:t>
            </a:r>
            <a:r>
              <a:rPr lang="en-GB" dirty="0" smtClean="0"/>
              <a:t> September 2022</a:t>
            </a:r>
          </a:p>
          <a:p>
            <a:r>
              <a:rPr lang="en-GB" dirty="0" smtClean="0"/>
              <a:t>British Psychological Society Education Section</a:t>
            </a:r>
          </a:p>
          <a:p>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47" y="321322"/>
            <a:ext cx="1777219" cy="17891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327" y="318042"/>
            <a:ext cx="4807447" cy="1530054"/>
          </a:xfrm>
          <a:prstGeom prst="rect">
            <a:avLst/>
          </a:prstGeom>
        </p:spPr>
      </p:pic>
    </p:spTree>
    <p:extLst>
      <p:ext uri="{BB962C8B-B14F-4D97-AF65-F5344CB8AC3E}">
        <p14:creationId xmlns:p14="http://schemas.microsoft.com/office/powerpoint/2010/main" val="3542025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65125"/>
            <a:ext cx="10883900" cy="1325563"/>
          </a:xfrm>
        </p:spPr>
        <p:txBody>
          <a:bodyPr/>
          <a:lstStyle/>
          <a:p>
            <a:r>
              <a:rPr lang="en-GB" dirty="0" smtClean="0">
                <a:solidFill>
                  <a:srgbClr val="7030A0"/>
                </a:solidFill>
              </a:rPr>
              <a:t>Phase 1: Research-informed principles</a:t>
            </a:r>
            <a:endParaRPr lang="en-GB" dirty="0">
              <a:solidFill>
                <a:srgbClr val="7030A0"/>
              </a:solidFill>
            </a:endParaRPr>
          </a:p>
        </p:txBody>
      </p:sp>
      <p:sp>
        <p:nvSpPr>
          <p:cNvPr id="3" name="Content Placeholder 2"/>
          <p:cNvSpPr>
            <a:spLocks noGrp="1"/>
          </p:cNvSpPr>
          <p:nvPr>
            <p:ph idx="1"/>
          </p:nvPr>
        </p:nvSpPr>
        <p:spPr>
          <a:xfrm>
            <a:off x="311728" y="1690688"/>
            <a:ext cx="7280564" cy="5028767"/>
          </a:xfrm>
        </p:spPr>
        <p:txBody>
          <a:bodyPr>
            <a:normAutofit fontScale="77500" lnSpcReduction="20000"/>
          </a:bodyPr>
          <a:lstStyle/>
          <a:p>
            <a:r>
              <a:rPr lang="en-GB" b="1" dirty="0" smtClean="0"/>
              <a:t>Access: </a:t>
            </a:r>
            <a:r>
              <a:rPr lang="en-GB" dirty="0" smtClean="0"/>
              <a:t>Children </a:t>
            </a:r>
            <a:r>
              <a:rPr lang="en-GB" dirty="0"/>
              <a:t>have regular and easy access to books at school that align with their reading habits and interests. </a:t>
            </a:r>
          </a:p>
          <a:p>
            <a:r>
              <a:rPr lang="en-GB" b="1" dirty="0" smtClean="0"/>
              <a:t>Choice: </a:t>
            </a:r>
            <a:r>
              <a:rPr lang="en-GB" dirty="0" smtClean="0"/>
              <a:t>Children </a:t>
            </a:r>
            <a:r>
              <a:rPr lang="en-GB" dirty="0"/>
              <a:t>have choice over their independent reading activities; schools have the structure, and children have the skills, to ensure ‘good’ (i.e., skill and interest aligned) reading </a:t>
            </a:r>
            <a:r>
              <a:rPr lang="en-GB" dirty="0" smtClean="0"/>
              <a:t>choices</a:t>
            </a:r>
          </a:p>
          <a:p>
            <a:r>
              <a:rPr lang="en-GB" b="1" dirty="0" smtClean="0"/>
              <a:t>Time: </a:t>
            </a:r>
            <a:r>
              <a:rPr lang="en-GB" dirty="0" smtClean="0"/>
              <a:t>Children </a:t>
            </a:r>
            <a:r>
              <a:rPr lang="en-GB" dirty="0"/>
              <a:t>have regular quality time to read books they engage with in school and at </a:t>
            </a:r>
            <a:r>
              <a:rPr lang="en-GB" dirty="0" smtClean="0"/>
              <a:t>home</a:t>
            </a:r>
          </a:p>
          <a:p>
            <a:r>
              <a:rPr lang="en-GB" b="1" dirty="0" smtClean="0"/>
              <a:t>Connection: </a:t>
            </a:r>
            <a:r>
              <a:rPr lang="en-GB" dirty="0" smtClean="0"/>
              <a:t>Children </a:t>
            </a:r>
            <a:r>
              <a:rPr lang="en-GB" dirty="0"/>
              <a:t>can access and choose books, and book reading activities, which are personally relevant, and relevant to their reading </a:t>
            </a:r>
            <a:r>
              <a:rPr lang="en-GB" dirty="0" smtClean="0"/>
              <a:t>goals</a:t>
            </a:r>
          </a:p>
          <a:p>
            <a:r>
              <a:rPr lang="en-GB" b="1" dirty="0" smtClean="0"/>
              <a:t>Social: </a:t>
            </a:r>
            <a:r>
              <a:rPr lang="en-GB" dirty="0" smtClean="0"/>
              <a:t>Children </a:t>
            </a:r>
            <a:r>
              <a:rPr lang="en-GB" dirty="0"/>
              <a:t>have the time, opportunities, and the skills, to share and discuss books with others</a:t>
            </a:r>
            <a:r>
              <a:rPr lang="en-GB" dirty="0" smtClean="0"/>
              <a:t>.</a:t>
            </a:r>
          </a:p>
          <a:p>
            <a:r>
              <a:rPr lang="en-GB" b="1" dirty="0" smtClean="0"/>
              <a:t>Success: </a:t>
            </a:r>
            <a:r>
              <a:rPr lang="en-GB" dirty="0" smtClean="0"/>
              <a:t>Children </a:t>
            </a:r>
            <a:r>
              <a:rPr lang="en-GB" dirty="0"/>
              <a:t>have a broad range of positive and successful reading experiences, can set meaningful goals, and recognise their growing success as readers</a:t>
            </a:r>
          </a:p>
        </p:txBody>
      </p:sp>
      <p:pic>
        <p:nvPicPr>
          <p:cNvPr id="4" name="Picture 3">
            <a:extLst>
              <a:ext uri="{FF2B5EF4-FFF2-40B4-BE49-F238E27FC236}">
                <a16:creationId xmlns:a16="http://schemas.microsoft.com/office/drawing/2014/main" id="{40A7E85C-7C1D-425B-8C73-11ED6901E4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49" y="1484364"/>
            <a:ext cx="3632578" cy="5178217"/>
          </a:xfrm>
          <a:prstGeom prst="rect">
            <a:avLst/>
          </a:prstGeom>
        </p:spPr>
      </p:pic>
    </p:spTree>
    <p:extLst>
      <p:ext uri="{BB962C8B-B14F-4D97-AF65-F5344CB8AC3E}">
        <p14:creationId xmlns:p14="http://schemas.microsoft.com/office/powerpoint/2010/main" val="172626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Phase 2: Children’s input</a:t>
            </a:r>
            <a:endParaRPr lang="en-GB" dirty="0">
              <a:solidFill>
                <a:srgbClr val="7030A0"/>
              </a:solidFill>
            </a:endParaRPr>
          </a:p>
        </p:txBody>
      </p:sp>
      <p:sp>
        <p:nvSpPr>
          <p:cNvPr id="3" name="Content Placeholder 2"/>
          <p:cNvSpPr>
            <a:spLocks noGrp="1"/>
          </p:cNvSpPr>
          <p:nvPr>
            <p:ph idx="1"/>
          </p:nvPr>
        </p:nvSpPr>
        <p:spPr>
          <a:xfrm>
            <a:off x="509666" y="1825624"/>
            <a:ext cx="8307763" cy="4616739"/>
          </a:xfrm>
        </p:spPr>
        <p:txBody>
          <a:bodyPr>
            <a:normAutofit/>
          </a:bodyPr>
          <a:lstStyle/>
          <a:p>
            <a:r>
              <a:rPr lang="en-GB" dirty="0" smtClean="0"/>
              <a:t>From </a:t>
            </a:r>
            <a:r>
              <a:rPr lang="en-GB" dirty="0"/>
              <a:t>children’s perspectives, what </a:t>
            </a:r>
            <a:r>
              <a:rPr lang="en-GB" dirty="0" smtClean="0"/>
              <a:t>school </a:t>
            </a:r>
            <a:r>
              <a:rPr lang="en-GB" dirty="0"/>
              <a:t>practices would increase </a:t>
            </a:r>
            <a:r>
              <a:rPr lang="en-GB" dirty="0" smtClean="0"/>
              <a:t>their reading motivation </a:t>
            </a:r>
            <a:r>
              <a:rPr lang="en-GB" dirty="0"/>
              <a:t>and engagement</a:t>
            </a:r>
            <a:r>
              <a:rPr lang="en-GB" dirty="0" smtClean="0"/>
              <a:t>?</a:t>
            </a:r>
          </a:p>
          <a:p>
            <a:r>
              <a:rPr lang="en-GB" dirty="0" smtClean="0"/>
              <a:t>What are children’s perspectives and experiences of the six research-informed principles?</a:t>
            </a:r>
          </a:p>
          <a:p>
            <a:endParaRPr lang="en-GB" dirty="0"/>
          </a:p>
          <a:p>
            <a:r>
              <a:rPr lang="en-GB" dirty="0" smtClean="0"/>
              <a:t>Online and in person interviews with 59 children from 4 UK schools (2 England, 2 Scotland)</a:t>
            </a:r>
          </a:p>
          <a:p>
            <a:endParaRPr lang="en-GB" dirty="0"/>
          </a:p>
        </p:txBody>
      </p:sp>
      <p:pic>
        <p:nvPicPr>
          <p:cNvPr id="4" name="Picture 3">
            <a:extLst>
              <a:ext uri="{FF2B5EF4-FFF2-40B4-BE49-F238E27FC236}">
                <a16:creationId xmlns:a16="http://schemas.microsoft.com/office/drawing/2014/main" id="{40A7E85C-7C1D-425B-8C73-11ED6901E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144000" y="2780618"/>
            <a:ext cx="2829289" cy="2131017"/>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03232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365125"/>
            <a:ext cx="10949066" cy="1325563"/>
          </a:xfrm>
        </p:spPr>
        <p:txBody>
          <a:bodyPr/>
          <a:lstStyle/>
          <a:p>
            <a:r>
              <a:rPr lang="en-GB" dirty="0" smtClean="0">
                <a:solidFill>
                  <a:srgbClr val="7030A0"/>
                </a:solidFill>
              </a:rPr>
              <a:t>Prior to Phase 3: Synthesis</a:t>
            </a:r>
            <a:endParaRPr lang="en-GB" dirty="0">
              <a:solidFill>
                <a:srgbClr val="7030A0"/>
              </a:solidFill>
            </a:endParaRPr>
          </a:p>
        </p:txBody>
      </p:sp>
      <p:sp>
        <p:nvSpPr>
          <p:cNvPr id="3" name="Content Placeholder 2"/>
          <p:cNvSpPr>
            <a:spLocks noGrp="1"/>
          </p:cNvSpPr>
          <p:nvPr>
            <p:ph idx="1"/>
          </p:nvPr>
        </p:nvSpPr>
        <p:spPr>
          <a:xfrm>
            <a:off x="404734" y="1825624"/>
            <a:ext cx="9318000" cy="4614365"/>
          </a:xfrm>
        </p:spPr>
        <p:txBody>
          <a:bodyPr>
            <a:normAutofit fontScale="85000" lnSpcReduction="10000"/>
          </a:bodyPr>
          <a:lstStyle/>
          <a:p>
            <a:pPr marL="0" indent="0">
              <a:buNone/>
            </a:pPr>
            <a:r>
              <a:rPr lang="en-GB" dirty="0" smtClean="0"/>
              <a:t>Overview to inform the co-design process and programme development  </a:t>
            </a:r>
          </a:p>
          <a:p>
            <a:r>
              <a:rPr lang="en-GB" dirty="0" smtClean="0"/>
              <a:t>Research overview</a:t>
            </a:r>
          </a:p>
          <a:p>
            <a:r>
              <a:rPr lang="en-GB" dirty="0" smtClean="0"/>
              <a:t>Details of the six principles (definitions, research)</a:t>
            </a:r>
          </a:p>
          <a:p>
            <a:r>
              <a:rPr lang="en-GB" dirty="0" smtClean="0"/>
              <a:t>Project/programme aims</a:t>
            </a:r>
          </a:p>
          <a:p>
            <a:r>
              <a:rPr lang="en-GB" dirty="0" smtClean="0"/>
              <a:t>Programme parameters (e.g., age range, duration, approach)</a:t>
            </a:r>
          </a:p>
          <a:p>
            <a:r>
              <a:rPr lang="en-GB" dirty="0" smtClean="0"/>
              <a:t>Links to relevant curricula</a:t>
            </a:r>
          </a:p>
          <a:p>
            <a:r>
              <a:rPr lang="en-GB" dirty="0" smtClean="0"/>
              <a:t>Co-design process: Structure, roles, </a:t>
            </a:r>
            <a:r>
              <a:rPr lang="en-GB" dirty="0" err="1" smtClean="0"/>
              <a:t>etc</a:t>
            </a:r>
            <a:endParaRPr lang="en-GB" dirty="0" smtClean="0"/>
          </a:p>
          <a:p>
            <a:endParaRPr lang="en-GB" dirty="0" smtClean="0"/>
          </a:p>
          <a:p>
            <a:r>
              <a:rPr lang="en-GB" dirty="0" smtClean="0"/>
              <a:t>Reviewed by a practice partner within the Love to Read team</a:t>
            </a:r>
          </a:p>
          <a:p>
            <a:endParaRPr lang="en-GB" dirty="0"/>
          </a:p>
          <a:p>
            <a:r>
              <a:rPr lang="en-GB" dirty="0" smtClean="0"/>
              <a:t>Simultaneously - selection </a:t>
            </a:r>
            <a:r>
              <a:rPr lang="en-GB" dirty="0"/>
              <a:t>and recruitment of 6 teachers</a:t>
            </a:r>
          </a:p>
          <a:p>
            <a:endParaRPr lang="en-GB" dirty="0"/>
          </a:p>
        </p:txBody>
      </p:sp>
      <p:pic>
        <p:nvPicPr>
          <p:cNvPr id="4" name="Picture 3">
            <a:extLst>
              <a:ext uri="{FF2B5EF4-FFF2-40B4-BE49-F238E27FC236}">
                <a16:creationId xmlns:a16="http://schemas.microsoft.com/office/drawing/2014/main" id="{40A7E85C-7C1D-425B-8C73-11ED6901E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139046" y="2610125"/>
            <a:ext cx="2769967" cy="2066378"/>
          </a:xfrm>
          <a:prstGeom prst="roundRect">
            <a:avLst>
              <a:gd name="adj" fmla="val 10000"/>
            </a:avLst>
          </a:prstGeom>
          <a:blipFill>
            <a:blip r:embed="rId4">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2553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365125"/>
            <a:ext cx="10769184" cy="1325563"/>
          </a:xfrm>
        </p:spPr>
        <p:txBody>
          <a:bodyPr/>
          <a:lstStyle/>
          <a:p>
            <a:r>
              <a:rPr lang="en-GB" dirty="0" smtClean="0">
                <a:solidFill>
                  <a:srgbClr val="7030A0"/>
                </a:solidFill>
              </a:rPr>
              <a:t>Phase 3: Teacher input</a:t>
            </a:r>
            <a:endParaRPr lang="en-GB" dirty="0">
              <a:solidFill>
                <a:srgbClr val="7030A0"/>
              </a:solidFill>
            </a:endParaRPr>
          </a:p>
        </p:txBody>
      </p:sp>
      <p:sp>
        <p:nvSpPr>
          <p:cNvPr id="3" name="Content Placeholder 2"/>
          <p:cNvSpPr>
            <a:spLocks noGrp="1"/>
          </p:cNvSpPr>
          <p:nvPr>
            <p:ph idx="1"/>
          </p:nvPr>
        </p:nvSpPr>
        <p:spPr>
          <a:xfrm>
            <a:off x="584616" y="1825625"/>
            <a:ext cx="11324397" cy="4846108"/>
          </a:xfrm>
        </p:spPr>
        <p:txBody>
          <a:bodyPr>
            <a:normAutofit lnSpcReduction="10000"/>
          </a:bodyPr>
          <a:lstStyle/>
          <a:p>
            <a:r>
              <a:rPr lang="en-GB" dirty="0" smtClean="0"/>
              <a:t>Six online meetings:</a:t>
            </a:r>
          </a:p>
          <a:p>
            <a:pPr>
              <a:buFontTx/>
              <a:buChar char="-"/>
            </a:pPr>
            <a:r>
              <a:rPr lang="en-GB" dirty="0" smtClean="0"/>
              <a:t>Introductions and research overview (1)</a:t>
            </a:r>
          </a:p>
          <a:p>
            <a:pPr>
              <a:buFontTx/>
              <a:buChar char="-"/>
            </a:pPr>
            <a:r>
              <a:rPr lang="en-GB" dirty="0" smtClean="0"/>
              <a:t>Co-design (2-4)</a:t>
            </a:r>
          </a:p>
          <a:p>
            <a:pPr>
              <a:buFontTx/>
              <a:buChar char="-"/>
            </a:pPr>
            <a:r>
              <a:rPr lang="en-GB" dirty="0" smtClean="0"/>
              <a:t>Review of programme/resources (5)</a:t>
            </a:r>
          </a:p>
          <a:p>
            <a:pPr>
              <a:buFontTx/>
              <a:buChar char="-"/>
            </a:pPr>
            <a:r>
              <a:rPr lang="en-GB" dirty="0" smtClean="0"/>
              <a:t>Final review of programme/resources (6)</a:t>
            </a:r>
          </a:p>
          <a:p>
            <a:pPr>
              <a:buFontTx/>
              <a:buChar char="-"/>
            </a:pPr>
            <a:endParaRPr lang="en-GB" dirty="0"/>
          </a:p>
          <a:p>
            <a:pPr marL="0" indent="0">
              <a:buNone/>
            </a:pPr>
            <a:r>
              <a:rPr lang="en-GB" dirty="0" smtClean="0"/>
              <a:t>Pre-meeting preparation: Independent written contributions/comments on programme</a:t>
            </a:r>
          </a:p>
          <a:p>
            <a:pPr marL="0" indent="0">
              <a:buNone/>
            </a:pPr>
            <a:r>
              <a:rPr lang="en-GB" dirty="0" smtClean="0"/>
              <a:t>Online and offline communication</a:t>
            </a:r>
          </a:p>
          <a:p>
            <a:pPr marL="0" indent="0">
              <a:buNone/>
            </a:pPr>
            <a:r>
              <a:rPr lang="en-GB" dirty="0" smtClean="0"/>
              <a:t>Evaluation of the co-design process</a:t>
            </a:r>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2425" y="1948011"/>
            <a:ext cx="4287768" cy="2415644"/>
          </a:xfrm>
          <a:prstGeom prst="rect">
            <a:avLst/>
          </a:prstGeom>
        </p:spPr>
      </p:pic>
      <p:pic>
        <p:nvPicPr>
          <p:cNvPr id="6" name="Picture 5">
            <a:extLst>
              <a:ext uri="{FF2B5EF4-FFF2-40B4-BE49-F238E27FC236}">
                <a16:creationId xmlns:a16="http://schemas.microsoft.com/office/drawing/2014/main" id="{40A7E85C-7C1D-425B-8C73-11ED6901E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96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Phase 4: Evaluation</a:t>
            </a:r>
            <a:endParaRPr lang="en-GB" dirty="0">
              <a:solidFill>
                <a:srgbClr val="7030A0"/>
              </a:solidFill>
            </a:endParaRPr>
          </a:p>
        </p:txBody>
      </p:sp>
      <p:sp>
        <p:nvSpPr>
          <p:cNvPr id="3" name="Content Placeholder 2"/>
          <p:cNvSpPr>
            <a:spLocks noGrp="1"/>
          </p:cNvSpPr>
          <p:nvPr>
            <p:ph idx="1"/>
          </p:nvPr>
        </p:nvSpPr>
        <p:spPr>
          <a:xfrm>
            <a:off x="838200" y="1825625"/>
            <a:ext cx="7260771" cy="4351338"/>
          </a:xfrm>
        </p:spPr>
        <p:txBody>
          <a:bodyPr/>
          <a:lstStyle/>
          <a:p>
            <a:r>
              <a:rPr lang="en-GB" dirty="0" smtClean="0"/>
              <a:t>Practice partner and teachers input into the evaluation</a:t>
            </a:r>
          </a:p>
          <a:p>
            <a:r>
              <a:rPr lang="en-GB" dirty="0" smtClean="0"/>
              <a:t>Mixed methods</a:t>
            </a:r>
          </a:p>
          <a:p>
            <a:r>
              <a:rPr lang="en-GB" dirty="0" smtClean="0"/>
              <a:t>Programme implementation (acceptability and feasibility) and effectiveness (exploratory)</a:t>
            </a:r>
          </a:p>
          <a:p>
            <a:r>
              <a:rPr lang="en-GB" dirty="0" smtClean="0"/>
              <a:t>Use the evaluation to revise the programme, identify additional resources, training needs, </a:t>
            </a:r>
            <a:r>
              <a:rPr lang="en-GB" dirty="0" err="1" smtClean="0"/>
              <a:t>etc</a:t>
            </a:r>
            <a:endParaRPr lang="en-GB" dirty="0"/>
          </a:p>
        </p:txBody>
      </p:sp>
      <p:pic>
        <p:nvPicPr>
          <p:cNvPr id="4" name="Picture 3">
            <a:extLst>
              <a:ext uri="{FF2B5EF4-FFF2-40B4-BE49-F238E27FC236}">
                <a16:creationId xmlns:a16="http://schemas.microsoft.com/office/drawing/2014/main" id="{40A7E85C-7C1D-425B-8C73-11ED6901E4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8374969" y="2398642"/>
            <a:ext cx="3534044" cy="2343176"/>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8643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08" y="346306"/>
            <a:ext cx="10515600" cy="1325563"/>
          </a:xfrm>
        </p:spPr>
        <p:txBody>
          <a:bodyPr/>
          <a:lstStyle/>
          <a:p>
            <a:r>
              <a:rPr lang="en-GB" dirty="0" smtClean="0">
                <a:solidFill>
                  <a:srgbClr val="7030A0"/>
                </a:solidFill>
              </a:rPr>
              <a:t>Teachers’ perceptions of the process</a:t>
            </a:r>
            <a:endParaRPr lang="en-GB" dirty="0">
              <a:solidFill>
                <a:srgbClr val="A80000"/>
              </a:solidFill>
            </a:endParaRPr>
          </a:p>
        </p:txBody>
      </p:sp>
      <p:sp>
        <p:nvSpPr>
          <p:cNvPr id="11" name="Rectangle 10"/>
          <p:cNvSpPr/>
          <p:nvPr/>
        </p:nvSpPr>
        <p:spPr>
          <a:xfrm>
            <a:off x="8435478" y="3972133"/>
            <a:ext cx="3576414" cy="492443"/>
          </a:xfrm>
          <a:prstGeom prst="rect">
            <a:avLst/>
          </a:prstGeom>
        </p:spPr>
        <p:txBody>
          <a:bodyPr wrap="square">
            <a:spAutoFit/>
          </a:bodyPr>
          <a:lstStyle/>
          <a:p>
            <a:r>
              <a:rPr lang="en-GB" sz="2600" i="1" dirty="0" smtClean="0">
                <a:latin typeface="Calibri" panose="020F0502020204030204" pitchFamily="34" charset="0"/>
                <a:ea typeface="Calibri" panose="020F0502020204030204" pitchFamily="34" charset="0"/>
              </a:rPr>
              <a:t>“</a:t>
            </a:r>
            <a:endParaRPr lang="en-GB" sz="2600" dirty="0"/>
          </a:p>
        </p:txBody>
      </p:sp>
      <p:pic>
        <p:nvPicPr>
          <p:cNvPr id="17" name="Graphic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17"/>
              </a:ext>
            </a:extLst>
          </a:blip>
          <a:srcRect/>
          <a:stretch>
            <a:fillRect/>
          </a:stretch>
        </p:blipFill>
        <p:spPr>
          <a:xfrm rot="21412271" flipH="1">
            <a:off x="184477" y="2460597"/>
            <a:ext cx="3846771" cy="3418910"/>
          </a:xfrm>
          <a:prstGeom prst="rect">
            <a:avLst/>
          </a:prstGeom>
        </p:spPr>
      </p:pic>
      <p:grpSp>
        <p:nvGrpSpPr>
          <p:cNvPr id="20" name="Group 19"/>
          <p:cNvGrpSpPr/>
          <p:nvPr/>
        </p:nvGrpSpPr>
        <p:grpSpPr>
          <a:xfrm>
            <a:off x="8040870" y="2207623"/>
            <a:ext cx="3892512" cy="3661810"/>
            <a:chOff x="0" y="0"/>
            <a:chExt cx="3255777" cy="2237607"/>
          </a:xfrm>
        </p:grpSpPr>
        <p:pic>
          <p:nvPicPr>
            <p:cNvPr id="21" name="Graphic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29"/>
                </a:ext>
              </a:extLst>
            </a:blip>
            <a:srcRect/>
            <a:stretch>
              <a:fillRect/>
            </a:stretch>
          </p:blipFill>
          <p:spPr>
            <a:xfrm>
              <a:off x="0" y="0"/>
              <a:ext cx="3255777" cy="2237607"/>
            </a:xfrm>
            <a:prstGeom prst="rect">
              <a:avLst/>
            </a:prstGeom>
          </p:spPr>
        </p:pic>
        <p:sp>
          <p:nvSpPr>
            <p:cNvPr id="22" name="Rectangle 21"/>
            <p:cNvSpPr/>
            <p:nvPr/>
          </p:nvSpPr>
          <p:spPr>
            <a:xfrm>
              <a:off x="484890" y="300855"/>
              <a:ext cx="2285999" cy="1617094"/>
            </a:xfrm>
            <a:prstGeom prst="rect">
              <a:avLst/>
            </a:prstGeom>
            <a:noFill/>
          </p:spPr>
          <p:txBody>
            <a:bodyPr wrap="square">
              <a:noAutofit/>
            </a:bodyPr>
            <a:lstStyle/>
            <a:p>
              <a:pPr algn="ctr">
                <a:lnSpc>
                  <a:spcPct val="106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3" name="Rectangle 22"/>
          <p:cNvSpPr/>
          <p:nvPr/>
        </p:nvSpPr>
        <p:spPr>
          <a:xfrm>
            <a:off x="8911786" y="2674305"/>
            <a:ext cx="2474583" cy="3046988"/>
          </a:xfrm>
          <a:prstGeom prst="rect">
            <a:avLst/>
          </a:prstGeom>
        </p:spPr>
        <p:txBody>
          <a:bodyPr wrap="square">
            <a:spAutoFit/>
          </a:bodyPr>
          <a:lstStyle/>
          <a:p>
            <a:r>
              <a:rPr lang="en-GB" sz="2400" dirty="0" smtClean="0"/>
              <a:t>“</a:t>
            </a:r>
            <a:r>
              <a:rPr lang="en-GB" sz="2400" i="1" dirty="0"/>
              <a:t>The facilitators were very open to suggestions and took ideas into account, while also offering their research </a:t>
            </a:r>
            <a:r>
              <a:rPr lang="en-GB" sz="2400" i="1" dirty="0" smtClean="0"/>
              <a:t>knowledge”</a:t>
            </a:r>
            <a:endParaRPr lang="en-GB" sz="2400" dirty="0">
              <a:solidFill>
                <a:schemeClr val="bg1"/>
              </a:solidFill>
            </a:endParaRPr>
          </a:p>
        </p:txBody>
      </p:sp>
      <p:grpSp>
        <p:nvGrpSpPr>
          <p:cNvPr id="24" name="Group 23"/>
          <p:cNvGrpSpPr/>
          <p:nvPr/>
        </p:nvGrpSpPr>
        <p:grpSpPr>
          <a:xfrm rot="16538979">
            <a:off x="3978514" y="2104135"/>
            <a:ext cx="4705373" cy="4720881"/>
            <a:chOff x="192647" y="343985"/>
            <a:chExt cx="3299068" cy="2083435"/>
          </a:xfrm>
        </p:grpSpPr>
        <p:pic>
          <p:nvPicPr>
            <p:cNvPr id="25" name="Graphic 3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26"/>
                </a:ext>
              </a:extLst>
            </a:blip>
            <a:srcRect/>
            <a:stretch>
              <a:fillRect/>
            </a:stretch>
          </p:blipFill>
          <p:spPr>
            <a:xfrm>
              <a:off x="192647" y="343985"/>
              <a:ext cx="3299068" cy="2083435"/>
            </a:xfrm>
            <a:prstGeom prst="rect">
              <a:avLst/>
            </a:prstGeom>
          </p:spPr>
        </p:pic>
        <p:sp>
          <p:nvSpPr>
            <p:cNvPr id="26" name="Rectangle 25"/>
            <p:cNvSpPr/>
            <p:nvPr/>
          </p:nvSpPr>
          <p:spPr>
            <a:xfrm rot="5061021">
              <a:off x="828860" y="41469"/>
              <a:ext cx="1406233" cy="2298365"/>
            </a:xfrm>
            <a:prstGeom prst="rect">
              <a:avLst/>
            </a:prstGeom>
          </p:spPr>
          <p:txBody>
            <a:bodyPr wrap="square">
              <a:noAutofit/>
            </a:bodyPr>
            <a:lstStyle/>
            <a:p>
              <a:pPr algn="ctr">
                <a:lnSpc>
                  <a:spcPct val="106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650367" y="3068665"/>
            <a:ext cx="2677509" cy="2123658"/>
          </a:xfrm>
          <a:prstGeom prst="rect">
            <a:avLst/>
          </a:prstGeom>
        </p:spPr>
        <p:txBody>
          <a:bodyPr wrap="square">
            <a:spAutoFit/>
          </a:bodyPr>
          <a:lstStyle/>
          <a:p>
            <a:r>
              <a:rPr lang="en-GB" sz="2200" i="1" dirty="0" smtClean="0"/>
              <a:t>“Having </a:t>
            </a:r>
            <a:r>
              <a:rPr lang="en-GB" sz="2200" i="1" dirty="0"/>
              <a:t>the guidance beforehand was great and gave me a good idea of what the material would be structured around” </a:t>
            </a:r>
          </a:p>
        </p:txBody>
      </p:sp>
      <p:sp>
        <p:nvSpPr>
          <p:cNvPr id="4" name="TextBox 3"/>
          <p:cNvSpPr txBox="1"/>
          <p:nvPr/>
        </p:nvSpPr>
        <p:spPr>
          <a:xfrm>
            <a:off x="403291" y="1693224"/>
            <a:ext cx="2173352" cy="369332"/>
          </a:xfrm>
          <a:prstGeom prst="rect">
            <a:avLst/>
          </a:prstGeom>
          <a:noFill/>
        </p:spPr>
        <p:txBody>
          <a:bodyPr wrap="none" rtlCol="0">
            <a:spAutoFit/>
          </a:bodyPr>
          <a:lstStyle/>
          <a:p>
            <a:r>
              <a:rPr lang="en-GB" dirty="0" smtClean="0"/>
              <a:t>OVERVIEW RECEIVED</a:t>
            </a:r>
            <a:endParaRPr lang="en-GB" dirty="0"/>
          </a:p>
        </p:txBody>
      </p:sp>
      <p:sp>
        <p:nvSpPr>
          <p:cNvPr id="5" name="Rectangle 4"/>
          <p:cNvSpPr/>
          <p:nvPr/>
        </p:nvSpPr>
        <p:spPr>
          <a:xfrm>
            <a:off x="4378073" y="2920526"/>
            <a:ext cx="3278909" cy="2800767"/>
          </a:xfrm>
          <a:prstGeom prst="rect">
            <a:avLst/>
          </a:prstGeom>
        </p:spPr>
        <p:txBody>
          <a:bodyPr wrap="square">
            <a:spAutoFit/>
          </a:bodyPr>
          <a:lstStyle/>
          <a:p>
            <a:r>
              <a:rPr lang="en-GB" sz="2200" i="1" dirty="0"/>
              <a:t>“The reading time ensured that we all had notes and ideas ready to bring to each meeting. This enabled us to have meaningful discussions with no time wasted. This meant all sessions were productive”</a:t>
            </a:r>
          </a:p>
        </p:txBody>
      </p:sp>
      <p:sp>
        <p:nvSpPr>
          <p:cNvPr id="6" name="TextBox 5"/>
          <p:cNvSpPr txBox="1"/>
          <p:nvPr/>
        </p:nvSpPr>
        <p:spPr>
          <a:xfrm>
            <a:off x="4378073" y="1700180"/>
            <a:ext cx="2131546" cy="369332"/>
          </a:xfrm>
          <a:prstGeom prst="rect">
            <a:avLst/>
          </a:prstGeom>
          <a:noFill/>
        </p:spPr>
        <p:txBody>
          <a:bodyPr wrap="none" rtlCol="0">
            <a:spAutoFit/>
          </a:bodyPr>
          <a:lstStyle/>
          <a:p>
            <a:r>
              <a:rPr lang="en-GB" dirty="0" smtClean="0"/>
              <a:t>CO-DESIGN PROCESS</a:t>
            </a:r>
            <a:endParaRPr lang="en-GB" dirty="0"/>
          </a:p>
        </p:txBody>
      </p:sp>
      <p:sp>
        <p:nvSpPr>
          <p:cNvPr id="28" name="TextBox 27"/>
          <p:cNvSpPr txBox="1"/>
          <p:nvPr/>
        </p:nvSpPr>
        <p:spPr>
          <a:xfrm>
            <a:off x="7939127" y="1658790"/>
            <a:ext cx="1916679" cy="369332"/>
          </a:xfrm>
          <a:prstGeom prst="rect">
            <a:avLst/>
          </a:prstGeom>
          <a:noFill/>
        </p:spPr>
        <p:txBody>
          <a:bodyPr wrap="none" rtlCol="0">
            <a:spAutoFit/>
          </a:bodyPr>
          <a:lstStyle/>
          <a:p>
            <a:r>
              <a:rPr lang="en-GB" dirty="0" smtClean="0"/>
              <a:t>COMMUNICATION</a:t>
            </a:r>
            <a:endParaRPr lang="en-GB" dirty="0"/>
          </a:p>
        </p:txBody>
      </p:sp>
      <p:pic>
        <p:nvPicPr>
          <p:cNvPr id="30" name="Picture 29">
            <a:extLst>
              <a:ext uri="{FF2B5EF4-FFF2-40B4-BE49-F238E27FC236}">
                <a16:creationId xmlns:a16="http://schemas.microsoft.com/office/drawing/2014/main" id="{40A7E85C-7C1D-425B-8C73-11ED6901E454}"/>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422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Teachers’ perceptions of the process</a:t>
            </a:r>
            <a:endParaRPr lang="en-GB" dirty="0">
              <a:solidFill>
                <a:srgbClr val="7030A0"/>
              </a:solidFill>
            </a:endParaRPr>
          </a:p>
        </p:txBody>
      </p:sp>
      <p:grpSp>
        <p:nvGrpSpPr>
          <p:cNvPr id="4" name="Group 3"/>
          <p:cNvGrpSpPr/>
          <p:nvPr/>
        </p:nvGrpSpPr>
        <p:grpSpPr>
          <a:xfrm rot="2034523">
            <a:off x="153977" y="1727742"/>
            <a:ext cx="5164077" cy="5070444"/>
            <a:chOff x="-944723" y="-1870642"/>
            <a:chExt cx="5951166" cy="6651868"/>
          </a:xfrm>
        </p:grpSpPr>
        <p:pic>
          <p:nvPicPr>
            <p:cNvPr id="5" name="Graphic 2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5"/>
                </a:ext>
              </a:extLst>
            </a:blip>
            <a:srcRect/>
            <a:stretch>
              <a:fillRect/>
            </a:stretch>
          </p:blipFill>
          <p:spPr>
            <a:xfrm rot="16501587" flipV="1">
              <a:off x="-1295074" y="-1520291"/>
              <a:ext cx="6651868" cy="5951166"/>
            </a:xfrm>
            <a:prstGeom prst="rect">
              <a:avLst/>
            </a:prstGeom>
          </p:spPr>
        </p:pic>
        <p:sp>
          <p:nvSpPr>
            <p:cNvPr id="6" name="Rectangle 5"/>
            <p:cNvSpPr/>
            <p:nvPr/>
          </p:nvSpPr>
          <p:spPr>
            <a:xfrm rot="19565477">
              <a:off x="125920" y="-605942"/>
              <a:ext cx="4572912" cy="3826068"/>
            </a:xfrm>
            <a:prstGeom prst="rect">
              <a:avLst/>
            </a:prstGeom>
          </p:spPr>
          <p:txBody>
            <a:bodyPr wrap="square">
              <a:noAutofit/>
            </a:bodyPr>
            <a:lstStyle/>
            <a:p>
              <a:pPr algn="ctr">
                <a:lnSpc>
                  <a:spcPct val="106000"/>
                </a:lnSpc>
                <a:spcAft>
                  <a:spcPts val="800"/>
                </a:spcAft>
              </a:pPr>
              <a:r>
                <a:rPr lang="en-GB" sz="2000" i="1" dirty="0"/>
                <a:t>“I found the expertise of each member of the team was excellent and broad. They had clearly been chosen from a range of schools and knowledge and this enabled us to learn a lot, have productive conversations and make valuable contributions to the project”</a:t>
              </a:r>
              <a:r>
                <a:rPr lang="en-GB" sz="2000" dirty="0"/>
                <a:t> </a:t>
              </a:r>
            </a:p>
          </p:txBody>
        </p:sp>
      </p:grpSp>
      <p:pic>
        <p:nvPicPr>
          <p:cNvPr id="8" name="Graphic 370"/>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8"/>
              </a:ext>
            </a:extLst>
          </a:blip>
          <a:srcRect/>
          <a:stretch>
            <a:fillRect/>
          </a:stretch>
        </p:blipFill>
        <p:spPr>
          <a:xfrm rot="11543397">
            <a:off x="5596747" y="2261264"/>
            <a:ext cx="2890061" cy="3659541"/>
          </a:xfrm>
          <a:prstGeom prst="rect">
            <a:avLst/>
          </a:prstGeom>
        </p:spPr>
      </p:pic>
      <p:pic>
        <p:nvPicPr>
          <p:cNvPr id="11" name="Graphic 1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19"/>
              </a:ext>
            </a:extLst>
          </a:blip>
          <a:srcRect/>
          <a:stretch>
            <a:fillRect/>
          </a:stretch>
        </p:blipFill>
        <p:spPr>
          <a:xfrm rot="21412271" flipH="1">
            <a:off x="8767656" y="2772447"/>
            <a:ext cx="3175265" cy="2251667"/>
          </a:xfrm>
          <a:prstGeom prst="rect">
            <a:avLst/>
          </a:prstGeom>
        </p:spPr>
      </p:pic>
      <p:sp>
        <p:nvSpPr>
          <p:cNvPr id="15" name="Rectangle 14"/>
          <p:cNvSpPr/>
          <p:nvPr/>
        </p:nvSpPr>
        <p:spPr>
          <a:xfrm>
            <a:off x="6096000" y="3223494"/>
            <a:ext cx="2129214" cy="2246769"/>
          </a:xfrm>
          <a:prstGeom prst="rect">
            <a:avLst/>
          </a:prstGeom>
        </p:spPr>
        <p:txBody>
          <a:bodyPr wrap="square">
            <a:spAutoFit/>
          </a:bodyPr>
          <a:lstStyle/>
          <a:p>
            <a:r>
              <a:rPr lang="en-GB" sz="2000" dirty="0"/>
              <a:t> </a:t>
            </a:r>
            <a:r>
              <a:rPr lang="en-GB" sz="2000" i="1" dirty="0"/>
              <a:t>“Inspired me to engage with further research and continue to nurture my passion in this area.”</a:t>
            </a:r>
          </a:p>
        </p:txBody>
      </p:sp>
      <p:sp>
        <p:nvSpPr>
          <p:cNvPr id="16" name="Rectangle 15"/>
          <p:cNvSpPr/>
          <p:nvPr/>
        </p:nvSpPr>
        <p:spPr>
          <a:xfrm>
            <a:off x="9315527" y="3205024"/>
            <a:ext cx="2375985" cy="1323439"/>
          </a:xfrm>
          <a:prstGeom prst="rect">
            <a:avLst/>
          </a:prstGeom>
        </p:spPr>
        <p:txBody>
          <a:bodyPr wrap="square">
            <a:spAutoFit/>
          </a:bodyPr>
          <a:lstStyle/>
          <a:p>
            <a:r>
              <a:rPr lang="en-GB" sz="2000" i="1" dirty="0"/>
              <a:t>“Empowers teachers to support other teachers and widest community” </a:t>
            </a:r>
            <a:r>
              <a:rPr lang="en-GB" sz="2000" i="1" dirty="0" smtClean="0"/>
              <a:t> </a:t>
            </a:r>
            <a:endParaRPr lang="en-GB" sz="2000" dirty="0"/>
          </a:p>
        </p:txBody>
      </p:sp>
      <p:sp>
        <p:nvSpPr>
          <p:cNvPr id="17" name="TextBox 16"/>
          <p:cNvSpPr txBox="1"/>
          <p:nvPr/>
        </p:nvSpPr>
        <p:spPr>
          <a:xfrm>
            <a:off x="403291" y="1693224"/>
            <a:ext cx="2166234" cy="369332"/>
          </a:xfrm>
          <a:prstGeom prst="rect">
            <a:avLst/>
          </a:prstGeom>
          <a:noFill/>
        </p:spPr>
        <p:txBody>
          <a:bodyPr wrap="none" rtlCol="0">
            <a:spAutoFit/>
          </a:bodyPr>
          <a:lstStyle/>
          <a:p>
            <a:r>
              <a:rPr lang="en-GB" dirty="0" smtClean="0"/>
              <a:t>TEAM COMPOSITION</a:t>
            </a:r>
            <a:endParaRPr lang="en-GB" dirty="0"/>
          </a:p>
        </p:txBody>
      </p:sp>
      <p:sp>
        <p:nvSpPr>
          <p:cNvPr id="18" name="TextBox 17"/>
          <p:cNvSpPr txBox="1"/>
          <p:nvPr/>
        </p:nvSpPr>
        <p:spPr>
          <a:xfrm>
            <a:off x="5057844" y="1680345"/>
            <a:ext cx="2615844" cy="369332"/>
          </a:xfrm>
          <a:prstGeom prst="rect">
            <a:avLst/>
          </a:prstGeom>
          <a:noFill/>
        </p:spPr>
        <p:txBody>
          <a:bodyPr wrap="none" rtlCol="0">
            <a:spAutoFit/>
          </a:bodyPr>
          <a:lstStyle/>
          <a:p>
            <a:r>
              <a:rPr lang="en-GB" dirty="0" smtClean="0"/>
              <a:t>PROFESSIONAL LEARNING</a:t>
            </a:r>
            <a:endParaRPr lang="en-GB" dirty="0"/>
          </a:p>
        </p:txBody>
      </p:sp>
      <p:sp>
        <p:nvSpPr>
          <p:cNvPr id="19" name="TextBox 18"/>
          <p:cNvSpPr txBox="1"/>
          <p:nvPr/>
        </p:nvSpPr>
        <p:spPr>
          <a:xfrm>
            <a:off x="9377567" y="1681964"/>
            <a:ext cx="1557542" cy="369332"/>
          </a:xfrm>
          <a:prstGeom prst="rect">
            <a:avLst/>
          </a:prstGeom>
          <a:noFill/>
        </p:spPr>
        <p:txBody>
          <a:bodyPr wrap="none" rtlCol="0">
            <a:spAutoFit/>
          </a:bodyPr>
          <a:lstStyle/>
          <a:p>
            <a:r>
              <a:rPr lang="en-GB" dirty="0" smtClean="0"/>
              <a:t>EMPOWERING</a:t>
            </a:r>
            <a:endParaRPr lang="en-GB" dirty="0"/>
          </a:p>
        </p:txBody>
      </p:sp>
      <p:pic>
        <p:nvPicPr>
          <p:cNvPr id="21" name="Picture 20">
            <a:extLst>
              <a:ext uri="{FF2B5EF4-FFF2-40B4-BE49-F238E27FC236}">
                <a16:creationId xmlns:a16="http://schemas.microsoft.com/office/drawing/2014/main" id="{40A7E85C-7C1D-425B-8C73-11ED6901E454}"/>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457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Teachers’ perceptions of the process</a:t>
            </a:r>
            <a:endParaRPr lang="en-GB" dirty="0">
              <a:solidFill>
                <a:srgbClr val="7030A0"/>
              </a:solidFill>
            </a:endParaRPr>
          </a:p>
        </p:txBody>
      </p:sp>
      <p:pic>
        <p:nvPicPr>
          <p:cNvPr id="8" name="Graphic 37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8"/>
              </a:ext>
            </a:extLst>
          </a:blip>
          <a:srcRect/>
          <a:stretch>
            <a:fillRect/>
          </a:stretch>
        </p:blipFill>
        <p:spPr>
          <a:xfrm rot="11543397">
            <a:off x="7498024" y="1595064"/>
            <a:ext cx="4577481" cy="5590226"/>
          </a:xfrm>
          <a:prstGeom prst="rect">
            <a:avLst/>
          </a:prstGeom>
        </p:spPr>
      </p:pic>
      <p:sp>
        <p:nvSpPr>
          <p:cNvPr id="16" name="Rectangle 15"/>
          <p:cNvSpPr/>
          <p:nvPr/>
        </p:nvSpPr>
        <p:spPr>
          <a:xfrm>
            <a:off x="8292781" y="3055796"/>
            <a:ext cx="3074447" cy="3139321"/>
          </a:xfrm>
          <a:prstGeom prst="rect">
            <a:avLst/>
          </a:prstGeom>
        </p:spPr>
        <p:txBody>
          <a:bodyPr wrap="square">
            <a:spAutoFit/>
          </a:bodyPr>
          <a:lstStyle/>
          <a:p>
            <a:r>
              <a:rPr lang="en-GB" sz="2200" i="1" dirty="0" smtClean="0"/>
              <a:t>“…wide </a:t>
            </a:r>
            <a:r>
              <a:rPr lang="en-GB" sz="2200" i="1" dirty="0"/>
              <a:t>range of resources to aid the </a:t>
            </a:r>
            <a:r>
              <a:rPr lang="en-GB" sz="2200" i="1" dirty="0" smtClean="0"/>
              <a:t>implementation. </a:t>
            </a:r>
            <a:r>
              <a:rPr lang="en-GB" sz="2200" i="1" dirty="0"/>
              <a:t>There are clear guidelines and the resources are clear and child-friendly.  So much thought and effort has gone into additional </a:t>
            </a:r>
            <a:r>
              <a:rPr lang="en-GB" sz="2200" i="1" dirty="0" smtClean="0"/>
              <a:t>resources…”</a:t>
            </a:r>
            <a:endParaRPr lang="en-GB" sz="2200" dirty="0"/>
          </a:p>
        </p:txBody>
      </p:sp>
      <p:sp>
        <p:nvSpPr>
          <p:cNvPr id="17" name="TextBox 16"/>
          <p:cNvSpPr txBox="1"/>
          <p:nvPr/>
        </p:nvSpPr>
        <p:spPr>
          <a:xfrm>
            <a:off x="403291" y="1693224"/>
            <a:ext cx="3459024" cy="369332"/>
          </a:xfrm>
          <a:prstGeom prst="rect">
            <a:avLst/>
          </a:prstGeom>
          <a:noFill/>
        </p:spPr>
        <p:txBody>
          <a:bodyPr wrap="none" rtlCol="0">
            <a:spAutoFit/>
          </a:bodyPr>
          <a:lstStyle/>
          <a:p>
            <a:r>
              <a:rPr lang="en-GB" dirty="0" smtClean="0"/>
              <a:t>RECOGNITION OF THEIR EXPERTISE</a:t>
            </a:r>
            <a:endParaRPr lang="en-GB" dirty="0"/>
          </a:p>
        </p:txBody>
      </p:sp>
      <p:sp>
        <p:nvSpPr>
          <p:cNvPr id="18" name="TextBox 17"/>
          <p:cNvSpPr txBox="1"/>
          <p:nvPr/>
        </p:nvSpPr>
        <p:spPr>
          <a:xfrm>
            <a:off x="4328171" y="1721515"/>
            <a:ext cx="3294172" cy="369332"/>
          </a:xfrm>
          <a:prstGeom prst="rect">
            <a:avLst/>
          </a:prstGeom>
          <a:noFill/>
        </p:spPr>
        <p:txBody>
          <a:bodyPr wrap="none" rtlCol="0">
            <a:spAutoFit/>
          </a:bodyPr>
          <a:lstStyle/>
          <a:p>
            <a:r>
              <a:rPr lang="en-GB" dirty="0" smtClean="0"/>
              <a:t>PERCEPTIONS OF CONTRIBUTION</a:t>
            </a:r>
            <a:endParaRPr lang="en-GB" dirty="0"/>
          </a:p>
        </p:txBody>
      </p:sp>
      <p:sp>
        <p:nvSpPr>
          <p:cNvPr id="19" name="TextBox 18"/>
          <p:cNvSpPr txBox="1"/>
          <p:nvPr/>
        </p:nvSpPr>
        <p:spPr>
          <a:xfrm>
            <a:off x="8229487" y="1694449"/>
            <a:ext cx="2252861" cy="369332"/>
          </a:xfrm>
          <a:prstGeom prst="rect">
            <a:avLst/>
          </a:prstGeom>
          <a:noFill/>
        </p:spPr>
        <p:txBody>
          <a:bodyPr wrap="none" rtlCol="0">
            <a:spAutoFit/>
          </a:bodyPr>
          <a:lstStyle/>
          <a:p>
            <a:r>
              <a:rPr lang="en-GB" dirty="0" smtClean="0"/>
              <a:t>PROGRAMME DESIGN</a:t>
            </a:r>
            <a:endParaRPr lang="en-GB" dirty="0"/>
          </a:p>
        </p:txBody>
      </p:sp>
      <p:grpSp>
        <p:nvGrpSpPr>
          <p:cNvPr id="14" name="Group 13"/>
          <p:cNvGrpSpPr/>
          <p:nvPr/>
        </p:nvGrpSpPr>
        <p:grpSpPr>
          <a:xfrm rot="16538979">
            <a:off x="382974" y="2102973"/>
            <a:ext cx="4224299" cy="4578998"/>
            <a:chOff x="0" y="330200"/>
            <a:chExt cx="3299068" cy="2083435"/>
          </a:xfrm>
        </p:grpSpPr>
        <p:pic>
          <p:nvPicPr>
            <p:cNvPr id="20" name="Graphic 3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34"/>
                </a:ext>
              </a:extLst>
            </a:blip>
            <a:srcRect/>
            <a:stretch>
              <a:fillRect/>
            </a:stretch>
          </p:blipFill>
          <p:spPr>
            <a:xfrm>
              <a:off x="0" y="330200"/>
              <a:ext cx="3299068" cy="2083435"/>
            </a:xfrm>
            <a:prstGeom prst="rect">
              <a:avLst/>
            </a:prstGeom>
          </p:spPr>
        </p:pic>
        <p:sp>
          <p:nvSpPr>
            <p:cNvPr id="21" name="Rectangle 20"/>
            <p:cNvSpPr/>
            <p:nvPr/>
          </p:nvSpPr>
          <p:spPr>
            <a:xfrm rot="5061021">
              <a:off x="828860" y="41469"/>
              <a:ext cx="1406233" cy="2298365"/>
            </a:xfrm>
            <a:prstGeom prst="rect">
              <a:avLst/>
            </a:prstGeom>
          </p:spPr>
          <p:txBody>
            <a:bodyPr wrap="square">
              <a:noAutofit/>
            </a:bodyPr>
            <a:lstStyle/>
            <a:p>
              <a:pPr algn="ctr">
                <a:lnSpc>
                  <a:spcPct val="106000"/>
                </a:lnSpc>
                <a:spcAft>
                  <a:spcPts val="800"/>
                </a:spcAft>
              </a:pPr>
              <a:endParaRPr lang="en-GB" sz="1100" dirty="0">
                <a:effectLst/>
                <a:latin typeface="Calibri Light" panose="020F0302020204030204" pitchFamily="34" charset="0"/>
                <a:ea typeface="Calibri" panose="020F0502020204030204" pitchFamily="34" charset="0"/>
                <a:cs typeface="Calibri" panose="020F0502020204030204" pitchFamily="34" charset="0"/>
              </a:endParaRPr>
            </a:p>
          </p:txBody>
        </p:sp>
      </p:grpSp>
      <p:grpSp>
        <p:nvGrpSpPr>
          <p:cNvPr id="22" name="Group 21"/>
          <p:cNvGrpSpPr/>
          <p:nvPr/>
        </p:nvGrpSpPr>
        <p:grpSpPr>
          <a:xfrm>
            <a:off x="4237415" y="2465350"/>
            <a:ext cx="3070283" cy="2902188"/>
            <a:chOff x="0" y="0"/>
            <a:chExt cx="3255777" cy="2237607"/>
          </a:xfrm>
        </p:grpSpPr>
        <p:pic>
          <p:nvPicPr>
            <p:cNvPr id="23" name="Graphic 33"/>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36"/>
                </a:ext>
              </a:extLst>
            </a:blip>
            <a:srcRect/>
            <a:stretch>
              <a:fillRect/>
            </a:stretch>
          </p:blipFill>
          <p:spPr>
            <a:xfrm>
              <a:off x="0" y="0"/>
              <a:ext cx="3255777" cy="2237607"/>
            </a:xfrm>
            <a:prstGeom prst="rect">
              <a:avLst/>
            </a:prstGeom>
          </p:spPr>
        </p:pic>
        <p:sp>
          <p:nvSpPr>
            <p:cNvPr id="24" name="Rectangle 23"/>
            <p:cNvSpPr/>
            <p:nvPr/>
          </p:nvSpPr>
          <p:spPr>
            <a:xfrm>
              <a:off x="484890" y="300855"/>
              <a:ext cx="2285999" cy="1617094"/>
            </a:xfrm>
            <a:prstGeom prst="rect">
              <a:avLst/>
            </a:prstGeom>
            <a:noFill/>
          </p:spPr>
          <p:txBody>
            <a:bodyPr wrap="square">
              <a:noAutofit/>
            </a:bodyPr>
            <a:lstStyle/>
            <a:p>
              <a:pPr algn="ctr">
                <a:lnSpc>
                  <a:spcPct val="106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951261" y="2730488"/>
            <a:ext cx="2687013" cy="3139321"/>
          </a:xfrm>
          <a:prstGeom prst="rect">
            <a:avLst/>
          </a:prstGeom>
        </p:spPr>
        <p:txBody>
          <a:bodyPr wrap="square">
            <a:spAutoFit/>
          </a:bodyPr>
          <a:lstStyle/>
          <a:p>
            <a:r>
              <a:rPr lang="en-GB" sz="2200" i="1" dirty="0"/>
              <a:t>“Hearing different perspectives and involving the teachers (I hope anyway) gave you a on the ground experience of what it will be like to implement in the classroom” </a:t>
            </a:r>
          </a:p>
        </p:txBody>
      </p:sp>
      <p:sp>
        <p:nvSpPr>
          <p:cNvPr id="7" name="Rectangle 6"/>
          <p:cNvSpPr/>
          <p:nvPr/>
        </p:nvSpPr>
        <p:spPr>
          <a:xfrm>
            <a:off x="4607109" y="3282181"/>
            <a:ext cx="2631903" cy="1107996"/>
          </a:xfrm>
          <a:prstGeom prst="rect">
            <a:avLst/>
          </a:prstGeom>
        </p:spPr>
        <p:txBody>
          <a:bodyPr wrap="square">
            <a:spAutoFit/>
          </a:bodyPr>
          <a:lstStyle/>
          <a:p>
            <a:r>
              <a:rPr lang="en-GB" sz="2200" i="1" dirty="0">
                <a:latin typeface="Calibri" panose="020F0502020204030204" pitchFamily="34" charset="0"/>
                <a:ea typeface="Calibri" panose="020F0502020204030204" pitchFamily="34" charset="0"/>
              </a:rPr>
              <a:t>“It has taken on board everyone's ideas and feedback”</a:t>
            </a:r>
            <a:endParaRPr lang="en-GB" sz="2200" dirty="0"/>
          </a:p>
        </p:txBody>
      </p:sp>
      <p:pic>
        <p:nvPicPr>
          <p:cNvPr id="25" name="Picture 24">
            <a:extLst>
              <a:ext uri="{FF2B5EF4-FFF2-40B4-BE49-F238E27FC236}">
                <a16:creationId xmlns:a16="http://schemas.microsoft.com/office/drawing/2014/main" id="{40A7E85C-7C1D-425B-8C73-11ED6901E454}"/>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Final points….</a:t>
            </a:r>
            <a:endParaRPr lang="en-GB" dirty="0">
              <a:solidFill>
                <a:srgbClr val="7030A0"/>
              </a:solidFill>
            </a:endParaRPr>
          </a:p>
        </p:txBody>
      </p:sp>
      <p:sp>
        <p:nvSpPr>
          <p:cNvPr id="17" name="TextBox 16"/>
          <p:cNvSpPr txBox="1"/>
          <p:nvPr/>
        </p:nvSpPr>
        <p:spPr>
          <a:xfrm>
            <a:off x="403291" y="1693224"/>
            <a:ext cx="3039165" cy="369332"/>
          </a:xfrm>
          <a:prstGeom prst="rect">
            <a:avLst/>
          </a:prstGeom>
          <a:noFill/>
        </p:spPr>
        <p:txBody>
          <a:bodyPr wrap="none" rtlCol="0">
            <a:spAutoFit/>
          </a:bodyPr>
          <a:lstStyle/>
          <a:p>
            <a:r>
              <a:rPr lang="en-GB" dirty="0" smtClean="0"/>
              <a:t>TEACHERS’ CONTINUED INPUT</a:t>
            </a:r>
            <a:endParaRPr lang="en-GB" dirty="0"/>
          </a:p>
        </p:txBody>
      </p:sp>
      <p:sp>
        <p:nvSpPr>
          <p:cNvPr id="18" name="TextBox 17"/>
          <p:cNvSpPr txBox="1"/>
          <p:nvPr/>
        </p:nvSpPr>
        <p:spPr>
          <a:xfrm>
            <a:off x="6610068" y="1640959"/>
            <a:ext cx="2744277" cy="369332"/>
          </a:xfrm>
          <a:prstGeom prst="rect">
            <a:avLst/>
          </a:prstGeom>
          <a:noFill/>
        </p:spPr>
        <p:txBody>
          <a:bodyPr wrap="none" rtlCol="0">
            <a:spAutoFit/>
          </a:bodyPr>
          <a:lstStyle/>
          <a:p>
            <a:r>
              <a:rPr lang="en-GB" dirty="0" smtClean="0"/>
              <a:t>CHILDREN’S PERSPECTIVES</a:t>
            </a:r>
            <a:endParaRPr lang="en-GB" dirty="0"/>
          </a:p>
        </p:txBody>
      </p:sp>
      <p:grpSp>
        <p:nvGrpSpPr>
          <p:cNvPr id="22" name="Group 21"/>
          <p:cNvGrpSpPr/>
          <p:nvPr/>
        </p:nvGrpSpPr>
        <p:grpSpPr>
          <a:xfrm>
            <a:off x="7540018" y="2210937"/>
            <a:ext cx="4033283" cy="3729807"/>
            <a:chOff x="0" y="0"/>
            <a:chExt cx="3255777" cy="2237607"/>
          </a:xfrm>
        </p:grpSpPr>
        <p:pic>
          <p:nvPicPr>
            <p:cNvPr id="23" name="Graphic 3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asvg="http://schemas.microsoft.com/office/drawing/2016/SVG/main" xmlns:lc="http://schemas.openxmlformats.org/drawingml/2006/lockedCanvas" r:embed="rId29"/>
                </a:ext>
              </a:extLst>
            </a:blip>
            <a:srcRect/>
            <a:stretch>
              <a:fillRect/>
            </a:stretch>
          </p:blipFill>
          <p:spPr>
            <a:xfrm>
              <a:off x="0" y="0"/>
              <a:ext cx="3255777" cy="2237607"/>
            </a:xfrm>
            <a:prstGeom prst="rect">
              <a:avLst/>
            </a:prstGeom>
          </p:spPr>
        </p:pic>
        <p:sp>
          <p:nvSpPr>
            <p:cNvPr id="24" name="Rectangle 23"/>
            <p:cNvSpPr/>
            <p:nvPr/>
          </p:nvSpPr>
          <p:spPr>
            <a:xfrm>
              <a:off x="484890" y="300855"/>
              <a:ext cx="2285999" cy="1617094"/>
            </a:xfrm>
            <a:prstGeom prst="rect">
              <a:avLst/>
            </a:prstGeom>
            <a:noFill/>
          </p:spPr>
          <p:txBody>
            <a:bodyPr wrap="square">
              <a:noAutofit/>
            </a:bodyPr>
            <a:lstStyle/>
            <a:p>
              <a:pPr algn="ctr">
                <a:lnSpc>
                  <a:spcPct val="106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5" name="Group 24"/>
          <p:cNvGrpSpPr/>
          <p:nvPr/>
        </p:nvGrpSpPr>
        <p:grpSpPr>
          <a:xfrm rot="2034523">
            <a:off x="951379" y="1714092"/>
            <a:ext cx="5164077" cy="5070444"/>
            <a:chOff x="-944723" y="-1870642"/>
            <a:chExt cx="5951166" cy="6651868"/>
          </a:xfrm>
        </p:grpSpPr>
        <p:pic>
          <p:nvPicPr>
            <p:cNvPr id="26" name="Graphic 2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25"/>
                </a:ext>
              </a:extLst>
            </a:blip>
            <a:srcRect/>
            <a:stretch>
              <a:fillRect/>
            </a:stretch>
          </p:blipFill>
          <p:spPr>
            <a:xfrm rot="16501587" flipV="1">
              <a:off x="-1295074" y="-1520291"/>
              <a:ext cx="6651868" cy="5951166"/>
            </a:xfrm>
            <a:prstGeom prst="rect">
              <a:avLst/>
            </a:prstGeom>
          </p:spPr>
        </p:pic>
        <p:sp>
          <p:nvSpPr>
            <p:cNvPr id="27" name="Rectangle 26"/>
            <p:cNvSpPr/>
            <p:nvPr/>
          </p:nvSpPr>
          <p:spPr>
            <a:xfrm rot="19565477">
              <a:off x="125920" y="-605942"/>
              <a:ext cx="4572912" cy="3826068"/>
            </a:xfrm>
            <a:prstGeom prst="rect">
              <a:avLst/>
            </a:prstGeom>
          </p:spPr>
          <p:txBody>
            <a:bodyPr wrap="square">
              <a:noAutofit/>
            </a:bodyPr>
            <a:lstStyle/>
            <a:p>
              <a:pPr algn="ctr">
                <a:lnSpc>
                  <a:spcPct val="106000"/>
                </a:lnSpc>
                <a:spcAft>
                  <a:spcPts val="800"/>
                </a:spcAft>
              </a:pPr>
              <a:endParaRPr lang="en-GB" sz="2000" dirty="0"/>
            </a:p>
          </p:txBody>
        </p:sp>
      </p:grpSp>
      <p:sp>
        <p:nvSpPr>
          <p:cNvPr id="4" name="Rectangle 3"/>
          <p:cNvSpPr/>
          <p:nvPr/>
        </p:nvSpPr>
        <p:spPr>
          <a:xfrm>
            <a:off x="2577219" y="3094562"/>
            <a:ext cx="2807057" cy="2462213"/>
          </a:xfrm>
          <a:prstGeom prst="rect">
            <a:avLst/>
          </a:prstGeom>
        </p:spPr>
        <p:txBody>
          <a:bodyPr wrap="square">
            <a:spAutoFit/>
          </a:bodyPr>
          <a:lstStyle/>
          <a:p>
            <a:r>
              <a:rPr lang="en-GB" sz="2200" i="1" dirty="0" smtClean="0">
                <a:latin typeface="Calibri" panose="020F0502020204030204" pitchFamily="34" charset="0"/>
                <a:ea typeface="Calibri" panose="020F0502020204030204" pitchFamily="34" charset="0"/>
              </a:rPr>
              <a:t>“Using </a:t>
            </a:r>
            <a:r>
              <a:rPr lang="en-GB" sz="2200" i="1" dirty="0">
                <a:latin typeface="Calibri" panose="020F0502020204030204" pitchFamily="34" charset="0"/>
                <a:ea typeface="Calibri" panose="020F0502020204030204" pitchFamily="34" charset="0"/>
              </a:rPr>
              <a:t>the co-design teachers to promote, raise profile and support implementation may be something to consider” </a:t>
            </a:r>
            <a:endParaRPr lang="en-GB" sz="2200" dirty="0"/>
          </a:p>
        </p:txBody>
      </p:sp>
      <p:sp>
        <p:nvSpPr>
          <p:cNvPr id="5" name="Rectangle 4"/>
          <p:cNvSpPr/>
          <p:nvPr/>
        </p:nvSpPr>
        <p:spPr>
          <a:xfrm>
            <a:off x="8140704" y="3106344"/>
            <a:ext cx="3207224" cy="1938992"/>
          </a:xfrm>
          <a:prstGeom prst="rect">
            <a:avLst/>
          </a:prstGeom>
        </p:spPr>
        <p:txBody>
          <a:bodyPr wrap="square">
            <a:spAutoFit/>
          </a:bodyPr>
          <a:lstStyle/>
          <a:p>
            <a:r>
              <a:rPr lang="en-GB" sz="2400" i="1" dirty="0">
                <a:solidFill>
                  <a:schemeClr val="bg1"/>
                </a:solidFill>
                <a:latin typeface="Calibri" panose="020F0502020204030204" pitchFamily="34" charset="0"/>
                <a:ea typeface="Calibri" panose="020F0502020204030204" pitchFamily="34" charset="0"/>
              </a:rPr>
              <a:t>“</a:t>
            </a:r>
            <a:r>
              <a:rPr lang="en-GB" sz="2400" i="1" dirty="0" err="1">
                <a:solidFill>
                  <a:schemeClr val="bg1"/>
                </a:solidFill>
                <a:latin typeface="Calibri" panose="020F0502020204030204" pitchFamily="34" charset="0"/>
                <a:ea typeface="Calibri" panose="020F0502020204030204" pitchFamily="34" charset="0"/>
              </a:rPr>
              <a:t>Erm</a:t>
            </a:r>
            <a:r>
              <a:rPr lang="en-GB" sz="2400" i="1" dirty="0">
                <a:solidFill>
                  <a:schemeClr val="bg1"/>
                </a:solidFill>
                <a:latin typeface="Calibri" panose="020F0502020204030204" pitchFamily="34" charset="0"/>
                <a:ea typeface="Calibri" panose="020F0502020204030204" pitchFamily="34" charset="0"/>
              </a:rPr>
              <a:t>, I think they should do what we’re doing now, they should maybe ask kid’s opinion”</a:t>
            </a:r>
            <a:endParaRPr lang="en-GB" sz="2400" dirty="0">
              <a:solidFill>
                <a:schemeClr val="bg1"/>
              </a:solidFill>
            </a:endParaRPr>
          </a:p>
        </p:txBody>
      </p:sp>
      <p:pic>
        <p:nvPicPr>
          <p:cNvPr id="31" name="Picture 30">
            <a:extLst>
              <a:ext uri="{FF2B5EF4-FFF2-40B4-BE49-F238E27FC236}">
                <a16:creationId xmlns:a16="http://schemas.microsoft.com/office/drawing/2014/main" id="{40A7E85C-7C1D-425B-8C73-11ED6901E454}"/>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602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Reflections</a:t>
            </a:r>
            <a:endParaRPr lang="en-GB" dirty="0">
              <a:solidFill>
                <a:srgbClr val="7030A0"/>
              </a:solidFill>
            </a:endParaRPr>
          </a:p>
        </p:txBody>
      </p:sp>
      <p:sp>
        <p:nvSpPr>
          <p:cNvPr id="3" name="Content Placeholder 2"/>
          <p:cNvSpPr>
            <a:spLocks noGrp="1"/>
          </p:cNvSpPr>
          <p:nvPr>
            <p:ph idx="1"/>
          </p:nvPr>
        </p:nvSpPr>
        <p:spPr>
          <a:xfrm>
            <a:off x="328244" y="1690688"/>
            <a:ext cx="8323033" cy="5014912"/>
          </a:xfrm>
        </p:spPr>
        <p:txBody>
          <a:bodyPr>
            <a:normAutofit fontScale="92500" lnSpcReduction="10000"/>
          </a:bodyPr>
          <a:lstStyle/>
          <a:p>
            <a:r>
              <a:rPr lang="en-GB" dirty="0" smtClean="0"/>
              <a:t>Entire process ran smoothly, with positive responses from all involved.</a:t>
            </a:r>
          </a:p>
          <a:p>
            <a:pPr marL="0" indent="0">
              <a:buNone/>
            </a:pPr>
            <a:r>
              <a:rPr lang="en-GB" dirty="0" smtClean="0"/>
              <a:t>HOWEVER:</a:t>
            </a:r>
          </a:p>
          <a:p>
            <a:r>
              <a:rPr lang="en-GB" dirty="0" smtClean="0"/>
              <a:t>Teachers role/responsibilities decided by the research team, with limited opportunity for teacher input.</a:t>
            </a:r>
          </a:p>
          <a:p>
            <a:r>
              <a:rPr lang="en-GB" dirty="0" smtClean="0"/>
              <a:t>Teachers were all motivated/interested in the topic.</a:t>
            </a:r>
          </a:p>
          <a:p>
            <a:r>
              <a:rPr lang="en-GB" dirty="0" smtClean="0"/>
              <a:t>Research area is one of consensus.</a:t>
            </a:r>
          </a:p>
          <a:p>
            <a:r>
              <a:rPr lang="en-GB" dirty="0" smtClean="0"/>
              <a:t>Very specific process (short-term, online, </a:t>
            </a:r>
            <a:r>
              <a:rPr lang="en-GB" dirty="0" err="1" smtClean="0"/>
              <a:t>etc</a:t>
            </a:r>
            <a:r>
              <a:rPr lang="en-GB" dirty="0" smtClean="0"/>
              <a:t>)</a:t>
            </a:r>
          </a:p>
          <a:p>
            <a:r>
              <a:rPr lang="en-GB" dirty="0" smtClean="0"/>
              <a:t>Need sufficient time.</a:t>
            </a:r>
          </a:p>
          <a:p>
            <a:r>
              <a:rPr lang="en-GB" dirty="0" smtClean="0"/>
              <a:t>Need scope to create additional teacher suggested resources</a:t>
            </a:r>
          </a:p>
          <a:p>
            <a:r>
              <a:rPr lang="en-GB" dirty="0" smtClean="0"/>
              <a:t>Will the programme be more acceptable/effective?</a:t>
            </a:r>
          </a:p>
        </p:txBody>
      </p:sp>
      <p:sp>
        <p:nvSpPr>
          <p:cNvPr id="5" name="Rectangle 4"/>
          <p:cNvSpPr/>
          <p:nvPr/>
        </p:nvSpPr>
        <p:spPr>
          <a:xfrm>
            <a:off x="8651277" y="1863851"/>
            <a:ext cx="3212480" cy="4615124"/>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40A7E85C-7C1D-425B-8C73-11ED6901E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8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Why?</a:t>
            </a:r>
            <a:endParaRPr lang="en-GB" dirty="0">
              <a:solidFill>
                <a:srgbClr val="7030A0"/>
              </a:solidFill>
            </a:endParaRPr>
          </a:p>
        </p:txBody>
      </p:sp>
      <p:sp>
        <p:nvSpPr>
          <p:cNvPr id="3" name="Content Placeholder 2"/>
          <p:cNvSpPr>
            <a:spLocks noGrp="1"/>
          </p:cNvSpPr>
          <p:nvPr>
            <p:ph idx="1"/>
          </p:nvPr>
        </p:nvSpPr>
        <p:spPr>
          <a:xfrm>
            <a:off x="838199" y="2005239"/>
            <a:ext cx="10667035" cy="3701079"/>
          </a:xfrm>
        </p:spPr>
        <p:txBody>
          <a:bodyPr>
            <a:normAutofit/>
          </a:bodyPr>
          <a:lstStyle/>
          <a:p>
            <a:pPr lvl="0"/>
            <a:r>
              <a:rPr lang="en-GB" dirty="0" smtClean="0"/>
              <a:t>Growing </a:t>
            </a:r>
            <a:r>
              <a:rPr lang="en-GB" dirty="0"/>
              <a:t>interest in the use of research-practice </a:t>
            </a:r>
            <a:r>
              <a:rPr lang="en-GB" dirty="0" smtClean="0"/>
              <a:t>partnerships (RPPs) in education (Sjolund et al., 2022).</a:t>
            </a:r>
          </a:p>
          <a:p>
            <a:pPr lvl="0"/>
            <a:r>
              <a:rPr lang="en-GB" dirty="0" smtClean="0"/>
              <a:t>Disconnect </a:t>
            </a:r>
            <a:r>
              <a:rPr lang="en-GB" dirty="0"/>
              <a:t>between University based research and </a:t>
            </a:r>
            <a:r>
              <a:rPr lang="en-GB" dirty="0" smtClean="0"/>
              <a:t>practice/policy (NFER, 2017).</a:t>
            </a:r>
            <a:endParaRPr lang="en-GB" dirty="0"/>
          </a:p>
          <a:p>
            <a:pPr lvl="0"/>
            <a:r>
              <a:rPr lang="en-GB" dirty="0" smtClean="0"/>
              <a:t>RPPs are collaborative non-hierarchical approaches </a:t>
            </a:r>
            <a:r>
              <a:rPr lang="en-GB" dirty="0"/>
              <a:t>to </a:t>
            </a:r>
            <a:r>
              <a:rPr lang="en-GB" dirty="0" smtClean="0"/>
              <a:t>research </a:t>
            </a:r>
            <a:r>
              <a:rPr lang="en-GB" dirty="0"/>
              <a:t>which seek to improve children and young people’s educational experiences and outcomes, by drawing upon the collective knowledge, expertise and experience available from both research and </a:t>
            </a:r>
            <a:r>
              <a:rPr lang="en-GB" dirty="0" smtClean="0"/>
              <a:t>practice.</a:t>
            </a:r>
          </a:p>
          <a:p>
            <a:pPr lvl="0"/>
            <a:endParaRPr lang="en-GB" dirty="0"/>
          </a:p>
          <a:p>
            <a:pPr lvl="0"/>
            <a:endParaRPr lang="en-GB" dirty="0"/>
          </a:p>
          <a:p>
            <a:endParaRPr lang="en-GB" dirty="0"/>
          </a:p>
        </p:txBody>
      </p:sp>
      <p:sp>
        <p:nvSpPr>
          <p:cNvPr id="5" name="TextBox 4"/>
          <p:cNvSpPr txBox="1"/>
          <p:nvPr/>
        </p:nvSpPr>
        <p:spPr>
          <a:xfrm>
            <a:off x="0" y="5868364"/>
            <a:ext cx="12192000" cy="1508105"/>
          </a:xfrm>
          <a:prstGeom prst="rect">
            <a:avLst/>
          </a:prstGeom>
          <a:noFill/>
        </p:spPr>
        <p:txBody>
          <a:bodyPr wrap="square" rtlCol="0">
            <a:spAutoFit/>
          </a:bodyPr>
          <a:lstStyle/>
          <a:p>
            <a:r>
              <a:rPr lang="en-GB" sz="1400" dirty="0" err="1" smtClean="0"/>
              <a:t>Sjölund</a:t>
            </a:r>
            <a:r>
              <a:rPr lang="en-GB" sz="1400" dirty="0"/>
              <a:t>, S., </a:t>
            </a:r>
            <a:r>
              <a:rPr lang="en-GB" sz="1400" dirty="0" err="1"/>
              <a:t>Lindvall</a:t>
            </a:r>
            <a:r>
              <a:rPr lang="en-GB" sz="1400" dirty="0"/>
              <a:t>, J., Larsson M., &amp;  </a:t>
            </a:r>
            <a:r>
              <a:rPr lang="en-GB" sz="1400" dirty="0" err="1"/>
              <a:t>Ryve</a:t>
            </a:r>
            <a:r>
              <a:rPr lang="en-GB" sz="1400" dirty="0"/>
              <a:t>, A (2022a).  Using research to inform practice through research-practice partnerships: A systematic literature review. </a:t>
            </a:r>
            <a:r>
              <a:rPr lang="en-GB" sz="1400" i="1" dirty="0"/>
              <a:t>Review of Education, 10,1</a:t>
            </a:r>
            <a:r>
              <a:rPr lang="en-GB" sz="1400" dirty="0"/>
              <a:t>, </a:t>
            </a:r>
            <a:r>
              <a:rPr lang="en-GB" sz="1400" dirty="0">
                <a:hlinkClick r:id="rId3"/>
              </a:rPr>
              <a:t>https://</a:t>
            </a:r>
            <a:r>
              <a:rPr lang="en-GB" sz="1400" dirty="0" smtClean="0">
                <a:hlinkClick r:id="rId3"/>
              </a:rPr>
              <a:t>doi.org/10.1002/rev3.3337</a:t>
            </a:r>
            <a:endParaRPr lang="en-GB" sz="1400" dirty="0" smtClean="0"/>
          </a:p>
          <a:p>
            <a:r>
              <a:rPr lang="en-GB" sz="1400" dirty="0" smtClean="0"/>
              <a:t>NFER </a:t>
            </a:r>
            <a:r>
              <a:rPr lang="en-GB" sz="1400" dirty="0"/>
              <a:t>(2017).  Measuring Teachers’ Research Engagement.  Available from: </a:t>
            </a:r>
            <a:r>
              <a:rPr lang="en-GB" sz="1400" dirty="0">
                <a:hlinkClick r:id="rId4"/>
              </a:rPr>
              <a:t>https://educationendowmentfoundation.org.uk/public/files/Evaluation/Research_Use/NFER_Research_Use_pilot_report_-_March_2017_for_publication.pdf</a:t>
            </a:r>
            <a:endParaRPr lang="en-GB" sz="1400" dirty="0"/>
          </a:p>
          <a:p>
            <a:endParaRPr lang="en-GB" dirty="0"/>
          </a:p>
          <a:p>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3520" y="230188"/>
            <a:ext cx="1360237" cy="1369366"/>
          </a:xfrm>
          <a:prstGeom prst="rect">
            <a:avLst/>
          </a:prstGeom>
        </p:spPr>
      </p:pic>
    </p:spTree>
    <p:extLst>
      <p:ext uri="{BB962C8B-B14F-4D97-AF65-F5344CB8AC3E}">
        <p14:creationId xmlns:p14="http://schemas.microsoft.com/office/powerpoint/2010/main" val="366011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Implications </a:t>
            </a:r>
            <a:endParaRPr lang="en-GB" dirty="0">
              <a:solidFill>
                <a:srgbClr val="7030A0"/>
              </a:solidFill>
            </a:endParaRPr>
          </a:p>
        </p:txBody>
      </p:sp>
      <p:sp>
        <p:nvSpPr>
          <p:cNvPr id="3" name="Content Placeholder 2"/>
          <p:cNvSpPr>
            <a:spLocks noGrp="1"/>
          </p:cNvSpPr>
          <p:nvPr>
            <p:ph idx="1"/>
          </p:nvPr>
        </p:nvSpPr>
        <p:spPr>
          <a:xfrm>
            <a:off x="838199" y="1825625"/>
            <a:ext cx="10780059" cy="4736540"/>
          </a:xfrm>
        </p:spPr>
        <p:txBody>
          <a:bodyPr/>
          <a:lstStyle/>
          <a:p>
            <a:r>
              <a:rPr lang="en-GB" dirty="0" smtClean="0"/>
              <a:t>Systems change:</a:t>
            </a:r>
          </a:p>
          <a:p>
            <a:pPr>
              <a:buFontTx/>
              <a:buChar char="-"/>
            </a:pPr>
            <a:r>
              <a:rPr lang="en-GB" dirty="0" smtClean="0"/>
              <a:t>Funding to support development of partnerships/infrastructure to sustain partnerships is essential.</a:t>
            </a:r>
          </a:p>
          <a:p>
            <a:pPr>
              <a:buFontTx/>
              <a:buChar char="-"/>
            </a:pPr>
            <a:r>
              <a:rPr lang="en-GB" dirty="0"/>
              <a:t>Funding agencies need to be more flexible.</a:t>
            </a:r>
          </a:p>
          <a:p>
            <a:r>
              <a:rPr lang="en-GB" dirty="0" smtClean="0"/>
              <a:t>Development of researcher and practitioner skills to collaborate effectively (Donovan et al., 2013).</a:t>
            </a:r>
          </a:p>
          <a:p>
            <a:r>
              <a:rPr lang="en-GB" dirty="0" smtClean="0"/>
              <a:t>University systems to support (ethics, legal services, </a:t>
            </a:r>
            <a:r>
              <a:rPr lang="en-GB" dirty="0" err="1" smtClean="0"/>
              <a:t>etc</a:t>
            </a:r>
            <a:r>
              <a:rPr lang="en-GB" dirty="0" smtClean="0"/>
              <a:t>) </a:t>
            </a:r>
          </a:p>
          <a:p>
            <a:r>
              <a:rPr lang="en-GB" dirty="0" smtClean="0"/>
              <a:t>Incentives for researchers and teachers to work this way.</a:t>
            </a:r>
          </a:p>
          <a:p>
            <a:endParaRPr lang="en-GB" dirty="0"/>
          </a:p>
        </p:txBody>
      </p:sp>
      <p:pic>
        <p:nvPicPr>
          <p:cNvPr id="5" name="Picture 4">
            <a:extLst>
              <a:ext uri="{FF2B5EF4-FFF2-40B4-BE49-F238E27FC236}">
                <a16:creationId xmlns:a16="http://schemas.microsoft.com/office/drawing/2014/main" id="{40A7E85C-7C1D-425B-8C73-11ED6901E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522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Thank you for listening </a:t>
            </a:r>
            <a:endParaRPr lang="en-GB" dirty="0">
              <a:solidFill>
                <a:srgbClr val="7030A0"/>
              </a:solidFill>
            </a:endParaRPr>
          </a:p>
        </p:txBody>
      </p:sp>
      <p:sp>
        <p:nvSpPr>
          <p:cNvPr id="3" name="Content Placeholder 2"/>
          <p:cNvSpPr>
            <a:spLocks noGrp="1"/>
          </p:cNvSpPr>
          <p:nvPr>
            <p:ph idx="1"/>
          </p:nvPr>
        </p:nvSpPr>
        <p:spPr>
          <a:xfrm>
            <a:off x="848798" y="2082572"/>
            <a:ext cx="10735138" cy="4308219"/>
          </a:xfrm>
        </p:spPr>
        <p:txBody>
          <a:bodyPr>
            <a:normAutofit/>
          </a:bodyPr>
          <a:lstStyle/>
          <a:p>
            <a:endParaRPr lang="en-GB" dirty="0" smtClean="0"/>
          </a:p>
          <a:p>
            <a:endParaRPr lang="en-GB" dirty="0"/>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414" y="5707092"/>
            <a:ext cx="3980413" cy="10409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7521" y="365125"/>
            <a:ext cx="1316726" cy="1325563"/>
          </a:xfrm>
          <a:prstGeom prst="rect">
            <a:avLst/>
          </a:prstGeom>
        </p:spPr>
      </p:pic>
      <p:sp>
        <p:nvSpPr>
          <p:cNvPr id="6" name="TextBox 5"/>
          <p:cNvSpPr txBox="1"/>
          <p:nvPr/>
        </p:nvSpPr>
        <p:spPr>
          <a:xfrm>
            <a:off x="499787" y="1424471"/>
            <a:ext cx="5258074" cy="6401753"/>
          </a:xfrm>
          <a:prstGeom prst="rect">
            <a:avLst/>
          </a:prstGeom>
          <a:noFill/>
        </p:spPr>
        <p:txBody>
          <a:bodyPr wrap="square" rtlCol="0">
            <a:spAutoFit/>
          </a:bodyPr>
          <a:lstStyle/>
          <a:p>
            <a:endParaRPr lang="en-GB" sz="2600" dirty="0" smtClean="0"/>
          </a:p>
          <a:p>
            <a:endParaRPr lang="en-GB" sz="2600" dirty="0" smtClean="0"/>
          </a:p>
          <a:p>
            <a:r>
              <a:rPr lang="en-GB" sz="2600" dirty="0" smtClean="0"/>
              <a:t>Dr Sarah McGeown </a:t>
            </a:r>
          </a:p>
          <a:p>
            <a:r>
              <a:rPr lang="en-GB" sz="2600" dirty="0" smtClean="0">
                <a:hlinkClick r:id="rId5"/>
              </a:rPr>
              <a:t>s.mcgeown@ed.ac.uk</a:t>
            </a:r>
            <a:r>
              <a:rPr lang="en-GB" sz="2600" dirty="0" smtClean="0"/>
              <a:t> </a:t>
            </a:r>
          </a:p>
          <a:p>
            <a:endParaRPr lang="en-GB" sz="2600" dirty="0" smtClean="0"/>
          </a:p>
          <a:p>
            <a:r>
              <a:rPr lang="en-GB" sz="2600" dirty="0" smtClean="0"/>
              <a:t>Twitter: @</a:t>
            </a:r>
            <a:r>
              <a:rPr lang="en-GB" sz="2600" dirty="0" err="1" smtClean="0"/>
              <a:t>DrSarahMcG</a:t>
            </a:r>
            <a:r>
              <a:rPr lang="en-GB" sz="2600" dirty="0" smtClean="0"/>
              <a:t> </a:t>
            </a:r>
            <a:r>
              <a:rPr lang="en-GB" dirty="0" smtClean="0"/>
              <a:t>and</a:t>
            </a:r>
          </a:p>
          <a:p>
            <a:r>
              <a:rPr lang="en-GB" sz="2600" dirty="0" smtClean="0"/>
              <a:t>@</a:t>
            </a:r>
            <a:r>
              <a:rPr lang="en-GB" sz="2600" dirty="0" err="1" smtClean="0"/>
              <a:t>UoELiteracyLab</a:t>
            </a:r>
            <a:endParaRPr lang="en-GB" sz="2600" dirty="0" smtClean="0"/>
          </a:p>
          <a:p>
            <a:endParaRPr lang="en-GB" sz="2600" dirty="0"/>
          </a:p>
          <a:p>
            <a:r>
              <a:rPr lang="en-GB" sz="2400" dirty="0" smtClean="0"/>
              <a:t>Literacy lab: </a:t>
            </a:r>
            <a:r>
              <a:rPr lang="en-GB" sz="2400" dirty="0" smtClean="0">
                <a:hlinkClick r:id="rId6"/>
              </a:rPr>
              <a:t>https</a:t>
            </a:r>
            <a:r>
              <a:rPr lang="en-GB" sz="2400" dirty="0">
                <a:hlinkClick r:id="rId6"/>
              </a:rPr>
              <a:t>://blogs.ed.ac.uk/literacylab</a:t>
            </a:r>
            <a:r>
              <a:rPr lang="en-GB" sz="2400" dirty="0" smtClean="0">
                <a:hlinkClick r:id="rId6"/>
              </a:rPr>
              <a:t>/</a:t>
            </a:r>
            <a:endParaRPr lang="en-GB" sz="2400" dirty="0" smtClean="0"/>
          </a:p>
          <a:p>
            <a:endParaRPr lang="en-GB" sz="2400" dirty="0"/>
          </a:p>
          <a:p>
            <a:r>
              <a:rPr lang="en-GB" sz="2400" dirty="0"/>
              <a:t>Love to Read:  </a:t>
            </a:r>
            <a:r>
              <a:rPr lang="en-GB" sz="2400" dirty="0">
                <a:hlinkClick r:id="rId7"/>
              </a:rPr>
              <a:t>https://blogs.ed.ac.uk/lovetoread/</a:t>
            </a:r>
            <a:endParaRPr lang="en-GB" sz="2400" dirty="0"/>
          </a:p>
          <a:p>
            <a:endParaRPr lang="en-GB" sz="2400" dirty="0"/>
          </a:p>
          <a:p>
            <a:endParaRPr lang="en-GB" sz="2600" dirty="0" smtClean="0"/>
          </a:p>
          <a:p>
            <a:endParaRPr lang="en-GB" sz="600" dirty="0" smtClean="0"/>
          </a:p>
          <a:p>
            <a:endParaRPr lang="en-GB" sz="2600" dirty="0"/>
          </a:p>
        </p:txBody>
      </p:sp>
      <p:sp>
        <p:nvSpPr>
          <p:cNvPr id="7" name="TextBox 6"/>
          <p:cNvSpPr txBox="1"/>
          <p:nvPr/>
        </p:nvSpPr>
        <p:spPr>
          <a:xfrm>
            <a:off x="6106872" y="2440142"/>
            <a:ext cx="5895955" cy="2585323"/>
          </a:xfrm>
          <a:prstGeom prst="rect">
            <a:avLst/>
          </a:prstGeom>
          <a:noFill/>
        </p:spPr>
        <p:txBody>
          <a:bodyPr wrap="square" rtlCol="0">
            <a:spAutoFit/>
          </a:bodyPr>
          <a:lstStyle/>
          <a:p>
            <a:r>
              <a:rPr lang="en-GB" dirty="0" smtClean="0"/>
              <a:t>Steel</a:t>
            </a:r>
            <a:r>
              <a:rPr lang="en-GB" dirty="0"/>
              <a:t>, J, Williams, J., &amp; McGeown, S. (2022) Teacher-researcher collaboration in animal-assisted education: Co-designing a reading to dogs intervention. </a:t>
            </a:r>
            <a:r>
              <a:rPr lang="en-GB" i="1" dirty="0"/>
              <a:t>Educational Research.</a:t>
            </a:r>
            <a:r>
              <a:rPr lang="en-GB" dirty="0"/>
              <a:t> </a:t>
            </a:r>
            <a:r>
              <a:rPr lang="en-GB" dirty="0" smtClean="0">
                <a:hlinkClick r:id="rId8"/>
              </a:rPr>
              <a:t>10.1080/00131881.2021.2016061</a:t>
            </a:r>
            <a:endParaRPr lang="en-GB" dirty="0" smtClean="0"/>
          </a:p>
          <a:p>
            <a:endParaRPr lang="en-GB" dirty="0"/>
          </a:p>
          <a:p>
            <a:r>
              <a:rPr lang="en-GB" dirty="0" smtClean="0"/>
              <a:t>McGeown, S., Oxley, E., Ricketts, J., &amp; Shapiro, L.  (preprint).  Working at the intersection of research and practice: The Love to Read project. </a:t>
            </a:r>
            <a:r>
              <a:rPr lang="en-GB" dirty="0">
                <a:hlinkClick r:id="rId9"/>
              </a:rPr>
              <a:t>https://</a:t>
            </a:r>
            <a:r>
              <a:rPr lang="en-GB" dirty="0" smtClean="0">
                <a:hlinkClick r:id="rId9"/>
              </a:rPr>
              <a:t>osf.io/mj5fd</a:t>
            </a:r>
            <a:endParaRPr lang="en-GB" dirty="0" smtClean="0"/>
          </a:p>
          <a:p>
            <a:endParaRPr lang="en-GB"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7441" y="446762"/>
            <a:ext cx="4017343" cy="1278589"/>
          </a:xfrm>
          <a:prstGeom prst="rect">
            <a:avLst/>
          </a:prstGeom>
        </p:spPr>
      </p:pic>
    </p:spTree>
    <p:extLst>
      <p:ext uri="{BB962C8B-B14F-4D97-AF65-F5344CB8AC3E}">
        <p14:creationId xmlns:p14="http://schemas.microsoft.com/office/powerpoint/2010/main" val="168002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Benefits</a:t>
            </a:r>
            <a:endParaRPr lang="en-GB" dirty="0">
              <a:solidFill>
                <a:srgbClr val="7030A0"/>
              </a:solidFill>
            </a:endParaRPr>
          </a:p>
        </p:txBody>
      </p:sp>
      <p:sp>
        <p:nvSpPr>
          <p:cNvPr id="3" name="Content Placeholder 2"/>
          <p:cNvSpPr>
            <a:spLocks noGrp="1"/>
          </p:cNvSpPr>
          <p:nvPr>
            <p:ph idx="1"/>
          </p:nvPr>
        </p:nvSpPr>
        <p:spPr>
          <a:xfrm>
            <a:off x="447473" y="1825625"/>
            <a:ext cx="11416284" cy="4867004"/>
          </a:xfrm>
        </p:spPr>
        <p:txBody>
          <a:bodyPr>
            <a:normAutofit/>
          </a:bodyPr>
          <a:lstStyle/>
          <a:p>
            <a:r>
              <a:rPr lang="en-GB" sz="3000" dirty="0" smtClean="0"/>
              <a:t>Educational improvement informed by cumulative depth and breadth of knowledge, experience and expertise available (McGeown et al., preprint)</a:t>
            </a:r>
          </a:p>
          <a:p>
            <a:r>
              <a:rPr lang="en-GB" sz="3000" dirty="0" smtClean="0"/>
              <a:t>Research more likely to align with practice/policy priorities (Snow, 2015)</a:t>
            </a:r>
          </a:p>
          <a:p>
            <a:r>
              <a:rPr lang="en-GB" sz="3000" dirty="0" smtClean="0"/>
              <a:t>Implementation considered from the outset (</a:t>
            </a:r>
            <a:r>
              <a:rPr lang="en-GB" sz="3000" dirty="0" err="1" smtClean="0"/>
              <a:t>Cai</a:t>
            </a:r>
            <a:r>
              <a:rPr lang="en-GB" sz="3000" dirty="0" smtClean="0"/>
              <a:t> &amp; Hwang, 2021)</a:t>
            </a:r>
          </a:p>
          <a:p>
            <a:r>
              <a:rPr lang="en-GB" sz="3000" dirty="0" smtClean="0"/>
              <a:t>Improves teachers’ attitudes to research (Ross &amp; Bruce, 2012)</a:t>
            </a:r>
          </a:p>
          <a:p>
            <a:r>
              <a:rPr lang="en-GB" sz="3000" dirty="0" smtClean="0"/>
              <a:t>Democratises the research system (</a:t>
            </a:r>
            <a:r>
              <a:rPr lang="en-GB" sz="3000" dirty="0" err="1" smtClean="0"/>
              <a:t>Sjoland</a:t>
            </a:r>
            <a:r>
              <a:rPr lang="en-GB" sz="3000" dirty="0" smtClean="0"/>
              <a:t> et al., 2022)</a:t>
            </a:r>
          </a:p>
          <a:p>
            <a:r>
              <a:rPr lang="en-GB" sz="3000" dirty="0" smtClean="0"/>
              <a:t>Supports professional development (Steel et al., 2021)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520" y="230188"/>
            <a:ext cx="1360237" cy="1369366"/>
          </a:xfrm>
          <a:prstGeom prst="rect">
            <a:avLst/>
          </a:prstGeom>
        </p:spPr>
      </p:pic>
    </p:spTree>
    <p:extLst>
      <p:ext uri="{BB962C8B-B14F-4D97-AF65-F5344CB8AC3E}">
        <p14:creationId xmlns:p14="http://schemas.microsoft.com/office/powerpoint/2010/main" val="92375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Challenges</a:t>
            </a:r>
            <a:endParaRPr lang="en-GB" dirty="0">
              <a:solidFill>
                <a:srgbClr val="7030A0"/>
              </a:solidFill>
            </a:endParaRPr>
          </a:p>
        </p:txBody>
      </p:sp>
      <p:sp>
        <p:nvSpPr>
          <p:cNvPr id="3" name="Content Placeholder 2"/>
          <p:cNvSpPr>
            <a:spLocks noGrp="1"/>
          </p:cNvSpPr>
          <p:nvPr>
            <p:ph idx="1"/>
          </p:nvPr>
        </p:nvSpPr>
        <p:spPr>
          <a:xfrm>
            <a:off x="486383" y="1825625"/>
            <a:ext cx="11549407" cy="4763434"/>
          </a:xfrm>
        </p:spPr>
        <p:txBody>
          <a:bodyPr>
            <a:normAutofit/>
          </a:bodyPr>
          <a:lstStyle/>
          <a:p>
            <a:r>
              <a:rPr lang="en-GB" dirty="0" smtClean="0"/>
              <a:t>Different priorities in research and practice (Donovan et al., 2003)</a:t>
            </a:r>
          </a:p>
          <a:p>
            <a:r>
              <a:rPr lang="en-GB" dirty="0" smtClean="0"/>
              <a:t>More time consuming (Snow, 2015)</a:t>
            </a:r>
          </a:p>
          <a:p>
            <a:r>
              <a:rPr lang="en-GB" dirty="0" smtClean="0"/>
              <a:t>Attracting funding when project is not well specified (Snow, 2015)</a:t>
            </a:r>
          </a:p>
          <a:p>
            <a:r>
              <a:rPr lang="en-GB" dirty="0" smtClean="0"/>
              <a:t>Imbalances in power/hierarchies (Skipper &amp; </a:t>
            </a:r>
            <a:r>
              <a:rPr lang="en-GB" dirty="0" err="1" smtClean="0"/>
              <a:t>Pepler</a:t>
            </a:r>
            <a:r>
              <a:rPr lang="en-GB" dirty="0" smtClean="0"/>
              <a:t>, 2021)</a:t>
            </a:r>
          </a:p>
          <a:p>
            <a:r>
              <a:rPr lang="en-GB" dirty="0" smtClean="0"/>
              <a:t>Work in atypical ways (Coburn &amp; </a:t>
            </a:r>
            <a:r>
              <a:rPr lang="en-GB" dirty="0" err="1" smtClean="0"/>
              <a:t>Penuel</a:t>
            </a:r>
            <a:r>
              <a:rPr lang="en-GB" dirty="0" smtClean="0"/>
              <a:t>, 2016; Skipper &amp; </a:t>
            </a:r>
            <a:r>
              <a:rPr lang="en-GB" dirty="0" err="1" smtClean="0"/>
              <a:t>Pepler</a:t>
            </a:r>
            <a:r>
              <a:rPr lang="en-GB" dirty="0" smtClean="0"/>
              <a:t>, 2021)</a:t>
            </a:r>
          </a:p>
          <a:p>
            <a:r>
              <a:rPr lang="en-GB" dirty="0" smtClean="0"/>
              <a:t>Work in very different contexts (Steel et al., 2021)</a:t>
            </a:r>
          </a:p>
          <a:p>
            <a:r>
              <a:rPr lang="en-GB" dirty="0" smtClean="0"/>
              <a:t>Different views on what counts as research (London et al., 2018)</a:t>
            </a:r>
          </a:p>
          <a:p>
            <a:r>
              <a:rPr lang="en-GB" dirty="0" smtClean="0"/>
              <a:t>Communication difficulties (Steel et al., 2021)</a:t>
            </a:r>
          </a:p>
          <a:p>
            <a:r>
              <a:rPr lang="en-GB" dirty="0" smtClean="0"/>
              <a:t>Challenging </a:t>
            </a:r>
            <a:r>
              <a:rPr lang="en-GB" dirty="0"/>
              <a:t>with open research practices (Garrett et al., 2020)</a:t>
            </a:r>
          </a:p>
          <a:p>
            <a:endParaRPr lang="en-GB" dirty="0" smtClean="0"/>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520" y="230188"/>
            <a:ext cx="1360237" cy="1369366"/>
          </a:xfrm>
          <a:prstGeom prst="rect">
            <a:avLst/>
          </a:prstGeom>
        </p:spPr>
      </p:pic>
    </p:spTree>
    <p:extLst>
      <p:ext uri="{BB962C8B-B14F-4D97-AF65-F5344CB8AC3E}">
        <p14:creationId xmlns:p14="http://schemas.microsoft.com/office/powerpoint/2010/main" val="36168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77" y="365125"/>
            <a:ext cx="10927123" cy="1325563"/>
          </a:xfrm>
        </p:spPr>
        <p:txBody>
          <a:bodyPr/>
          <a:lstStyle/>
          <a:p>
            <a:r>
              <a:rPr lang="en-GB" dirty="0" smtClean="0">
                <a:solidFill>
                  <a:srgbClr val="7030A0"/>
                </a:solidFill>
              </a:rPr>
              <a:t>Research-practice partnerships</a:t>
            </a:r>
            <a:endParaRPr lang="en-GB" dirty="0">
              <a:solidFill>
                <a:srgbClr val="7030A0"/>
              </a:solidFill>
            </a:endParaRPr>
          </a:p>
        </p:txBody>
      </p:sp>
      <p:sp>
        <p:nvSpPr>
          <p:cNvPr id="3" name="Content Placeholder 2"/>
          <p:cNvSpPr>
            <a:spLocks noGrp="1"/>
          </p:cNvSpPr>
          <p:nvPr>
            <p:ph idx="1"/>
          </p:nvPr>
        </p:nvSpPr>
        <p:spPr>
          <a:xfrm>
            <a:off x="426677" y="1528474"/>
            <a:ext cx="10613855" cy="5168942"/>
          </a:xfrm>
        </p:spPr>
        <p:txBody>
          <a:bodyPr>
            <a:normAutofit fontScale="92500" lnSpcReduction="10000"/>
          </a:bodyPr>
          <a:lstStyle/>
          <a:p>
            <a:pPr marL="0" indent="0">
              <a:buNone/>
            </a:pPr>
            <a:r>
              <a:rPr lang="en-GB" dirty="0"/>
              <a:t>University of Edinburgh Literacy </a:t>
            </a:r>
            <a:r>
              <a:rPr lang="en-GB" dirty="0" smtClean="0"/>
              <a:t>Lab</a:t>
            </a:r>
          </a:p>
          <a:p>
            <a:pPr marL="0" indent="0">
              <a:buNone/>
            </a:pPr>
            <a:endParaRPr lang="en-GB" sz="600" dirty="0" smtClean="0">
              <a:solidFill>
                <a:srgbClr val="C00000"/>
              </a:solidFill>
              <a:hlinkClick r:id="rId3"/>
            </a:endParaRPr>
          </a:p>
          <a:p>
            <a:r>
              <a:rPr lang="en-GB" dirty="0" smtClean="0"/>
              <a:t>Website: </a:t>
            </a:r>
            <a:r>
              <a:rPr lang="en-GB" dirty="0" smtClean="0">
                <a:hlinkClick r:id="rId3"/>
              </a:rPr>
              <a:t>https</a:t>
            </a:r>
            <a:r>
              <a:rPr lang="en-GB" dirty="0">
                <a:hlinkClick r:id="rId3"/>
              </a:rPr>
              <a:t>://blogs.ed.ac.uk/literacylab</a:t>
            </a:r>
            <a:r>
              <a:rPr lang="en-GB" dirty="0" smtClean="0">
                <a:hlinkClick r:id="rId3"/>
              </a:rPr>
              <a:t>/</a:t>
            </a:r>
            <a:r>
              <a:rPr lang="en-GB" dirty="0" smtClean="0"/>
              <a:t>		@</a:t>
            </a:r>
            <a:r>
              <a:rPr lang="en-GB" dirty="0" err="1"/>
              <a:t>UoELiteracyLab</a:t>
            </a:r>
            <a:endParaRPr lang="en-GB" dirty="0"/>
          </a:p>
          <a:p>
            <a:endParaRPr lang="en-GB" sz="600" dirty="0"/>
          </a:p>
          <a:p>
            <a:pPr marL="0" indent="0">
              <a:buNone/>
            </a:pPr>
            <a:r>
              <a:rPr lang="en-GB" dirty="0" smtClean="0"/>
              <a:t>Current research projects:</a:t>
            </a:r>
          </a:p>
          <a:p>
            <a:pPr marL="0" indent="0">
              <a:buNone/>
            </a:pPr>
            <a:r>
              <a:rPr lang="en-GB" dirty="0" smtClean="0"/>
              <a:t>Love to Read</a:t>
            </a:r>
            <a:r>
              <a:rPr lang="en-GB" b="1" dirty="0" smtClean="0">
                <a:solidFill>
                  <a:srgbClr val="7030A0"/>
                </a:solidFill>
              </a:rPr>
              <a:t>	</a:t>
            </a:r>
            <a:r>
              <a:rPr lang="en-GB" dirty="0" smtClean="0"/>
              <a:t>			Young People’s Reading Project</a:t>
            </a:r>
          </a:p>
          <a:p>
            <a:pPr marL="0" indent="0">
              <a:buNone/>
            </a:pPr>
            <a:r>
              <a:rPr lang="en-GB" dirty="0" smtClean="0"/>
              <a:t>Reading and Wellbeing		Reading </a:t>
            </a:r>
            <a:r>
              <a:rPr lang="en-GB" dirty="0"/>
              <a:t>to Dogs</a:t>
            </a:r>
          </a:p>
          <a:p>
            <a:pPr marL="0" indent="0">
              <a:buNone/>
            </a:pPr>
            <a:r>
              <a:rPr lang="en-GB" dirty="0"/>
              <a:t>Move and </a:t>
            </a:r>
            <a:r>
              <a:rPr lang="en-GB" dirty="0" smtClean="0"/>
              <a:t>Read		</a:t>
            </a:r>
            <a:r>
              <a:rPr lang="en-GB" dirty="0" smtClean="0">
                <a:solidFill>
                  <a:srgbClr val="C00000"/>
                </a:solidFill>
              </a:rPr>
              <a:t>	</a:t>
            </a:r>
            <a:r>
              <a:rPr lang="en-GB" dirty="0" smtClean="0"/>
              <a:t>Reading: Seeing ourselves and others</a:t>
            </a:r>
          </a:p>
          <a:p>
            <a:pPr marL="0" indent="0">
              <a:buNone/>
            </a:pPr>
            <a:r>
              <a:rPr lang="en-GB" dirty="0" smtClean="0"/>
              <a:t>Augmented Reality Books		Neurodiversity and Narrative Fiction</a:t>
            </a:r>
          </a:p>
          <a:p>
            <a:pPr marL="0" indent="0">
              <a:buNone/>
            </a:pPr>
            <a:endParaRPr lang="en-GB" sz="1300" dirty="0" smtClean="0"/>
          </a:p>
          <a:p>
            <a:pPr marL="0" indent="0">
              <a:buNone/>
            </a:pPr>
            <a:r>
              <a:rPr lang="en-GB" dirty="0" smtClean="0"/>
              <a:t>Previous projects:</a:t>
            </a:r>
          </a:p>
          <a:p>
            <a:pPr marL="0" indent="0">
              <a:buNone/>
            </a:pPr>
            <a:r>
              <a:rPr lang="en-GB" dirty="0" smtClean="0"/>
              <a:t>Growing Up A Reader		Sharing Stories</a:t>
            </a:r>
          </a:p>
          <a:p>
            <a:pPr marL="0" indent="0">
              <a:buNone/>
            </a:pPr>
            <a:r>
              <a:rPr lang="en-GB" dirty="0" smtClean="0"/>
              <a:t>Improving Children’s Reading	</a:t>
            </a: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520" y="230188"/>
            <a:ext cx="1360237" cy="1369366"/>
          </a:xfrm>
          <a:prstGeom prst="rect">
            <a:avLst/>
          </a:prstGeom>
        </p:spPr>
      </p:pic>
    </p:spTree>
    <p:extLst>
      <p:ext uri="{BB962C8B-B14F-4D97-AF65-F5344CB8AC3E}">
        <p14:creationId xmlns:p14="http://schemas.microsoft.com/office/powerpoint/2010/main" val="303936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998" y="2546351"/>
            <a:ext cx="10283452" cy="1143000"/>
          </a:xfrm>
        </p:spPr>
        <p:txBody>
          <a:bodyPr>
            <a:noAutofit/>
          </a:bodyPr>
          <a:lstStyle/>
          <a:p>
            <a:pPr algn="ctr"/>
            <a:r>
              <a:rPr lang="en-GB" sz="6000" dirty="0" smtClean="0">
                <a:solidFill>
                  <a:schemeClr val="bg1"/>
                </a:solidFill>
              </a:rPr>
              <a:t>Love to Read</a:t>
            </a:r>
            <a:endParaRPr lang="en-GB" sz="6000" dirty="0">
              <a:solidFill>
                <a:schemeClr val="bg1"/>
              </a:solidFill>
            </a:endParaRPr>
          </a:p>
        </p:txBody>
      </p:sp>
    </p:spTree>
    <p:extLst>
      <p:ext uri="{BB962C8B-B14F-4D97-AF65-F5344CB8AC3E}">
        <p14:creationId xmlns:p14="http://schemas.microsoft.com/office/powerpoint/2010/main" val="399315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Love to Read</a:t>
            </a:r>
            <a:endParaRPr lang="en-GB" dirty="0">
              <a:solidFill>
                <a:srgbClr val="7030A0"/>
              </a:solidFill>
            </a:endParaRPr>
          </a:p>
        </p:txBody>
      </p:sp>
      <p:sp>
        <p:nvSpPr>
          <p:cNvPr id="3" name="Content Placeholder 2"/>
          <p:cNvSpPr>
            <a:spLocks noGrp="1"/>
          </p:cNvSpPr>
          <p:nvPr>
            <p:ph idx="1"/>
          </p:nvPr>
        </p:nvSpPr>
        <p:spPr>
          <a:xfrm>
            <a:off x="558391" y="1613785"/>
            <a:ext cx="10633364" cy="4351338"/>
          </a:xfrm>
        </p:spPr>
        <p:txBody>
          <a:bodyPr>
            <a:normAutofit/>
          </a:bodyPr>
          <a:lstStyle/>
          <a:p>
            <a:pPr marL="0" indent="0">
              <a:buNone/>
            </a:pPr>
            <a:r>
              <a:rPr lang="en-GB" dirty="0" smtClean="0"/>
              <a:t>Aim: To create a programme to inspire and sustain a love of reading among children (aged 8-11)</a:t>
            </a:r>
          </a:p>
          <a:p>
            <a:r>
              <a:rPr lang="en-GB" dirty="0" smtClean="0"/>
              <a:t>Initial funding application</a:t>
            </a:r>
            <a:r>
              <a:rPr lang="en-GB" dirty="0"/>
              <a:t>: Three researchers, three stakeholders and two experienced teachers.</a:t>
            </a:r>
          </a:p>
          <a:p>
            <a:r>
              <a:rPr lang="en-GB" dirty="0" smtClean="0"/>
              <a:t>Once funded: Interviews with children (n= 59) and co-design with teachers (n = 6) to develop the programme.</a:t>
            </a:r>
            <a:endParaRPr lang="en-GB" dirty="0"/>
          </a:p>
          <a:p>
            <a:endParaRPr lang="en-GB" dirty="0"/>
          </a:p>
          <a:p>
            <a:endParaRPr lang="en-GB" dirty="0" smtClean="0"/>
          </a:p>
          <a:p>
            <a:endParaRPr lang="en-GB" dirty="0" smtClean="0"/>
          </a:p>
          <a:p>
            <a:endParaRPr lang="en-GB" dirty="0"/>
          </a:p>
        </p:txBody>
      </p:sp>
      <p:sp>
        <p:nvSpPr>
          <p:cNvPr id="5" name="Oval 4"/>
          <p:cNvSpPr/>
          <p:nvPr/>
        </p:nvSpPr>
        <p:spPr>
          <a:xfrm>
            <a:off x="5116010" y="4261758"/>
            <a:ext cx="6502401" cy="2609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2"/>
          <p:cNvSpPr txBox="1">
            <a:spLocks noChangeArrowheads="1"/>
          </p:cNvSpPr>
          <p:nvPr/>
        </p:nvSpPr>
        <p:spPr bwMode="auto">
          <a:xfrm>
            <a:off x="5332923" y="5304405"/>
            <a:ext cx="4256767" cy="6607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Research-practice partnership</a:t>
            </a:r>
          </a:p>
        </p:txBody>
      </p:sp>
      <p:sp>
        <p:nvSpPr>
          <p:cNvPr id="7" name="Oval 6"/>
          <p:cNvSpPr/>
          <p:nvPr/>
        </p:nvSpPr>
        <p:spPr>
          <a:xfrm>
            <a:off x="9442358" y="4742088"/>
            <a:ext cx="1911441" cy="16491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2"/>
          <p:cNvSpPr txBox="1">
            <a:spLocks noChangeArrowheads="1"/>
          </p:cNvSpPr>
          <p:nvPr/>
        </p:nvSpPr>
        <p:spPr bwMode="auto">
          <a:xfrm>
            <a:off x="9751735" y="5129575"/>
            <a:ext cx="1485083" cy="811621"/>
          </a:xfrm>
          <a:prstGeom prst="rect">
            <a:avLst/>
          </a:prstGeom>
          <a:solidFill>
            <a:schemeClr val="accent1">
              <a:lumMod val="40000"/>
              <a:lumOff val="6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Co-design process</a:t>
            </a:r>
          </a:p>
        </p:txBody>
      </p:sp>
      <p:pic>
        <p:nvPicPr>
          <p:cNvPr id="9" name="Picture 8">
            <a:extLst>
              <a:ext uri="{FF2B5EF4-FFF2-40B4-BE49-F238E27FC236}">
                <a16:creationId xmlns:a16="http://schemas.microsoft.com/office/drawing/2014/main" id="{40A7E85C-7C1D-425B-8C73-11ED6901E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20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Love to Read</a:t>
            </a:r>
            <a:endParaRPr lang="en-GB" dirty="0">
              <a:solidFill>
                <a:srgbClr val="7030A0"/>
              </a:solidFill>
            </a:endParaRPr>
          </a:p>
        </p:txBody>
      </p:sp>
      <p:sp>
        <p:nvSpPr>
          <p:cNvPr id="9" name="Rounded Rectangle 8"/>
          <p:cNvSpPr/>
          <p:nvPr/>
        </p:nvSpPr>
        <p:spPr>
          <a:xfrm>
            <a:off x="6485632" y="2257428"/>
            <a:ext cx="2267124" cy="1734525"/>
          </a:xfrm>
          <a:prstGeom prst="roundRect">
            <a:avLst>
              <a:gd name="adj" fmla="val 10000"/>
            </a:avLst>
          </a:prstGeom>
          <a:blipFill>
            <a:blip r:embed="rId3">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9519813" y="2202698"/>
            <a:ext cx="2439773" cy="1734525"/>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3398210" y="2323418"/>
            <a:ext cx="2396347" cy="1734525"/>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657" y="2389054"/>
            <a:ext cx="2494266" cy="1603254"/>
          </a:xfrm>
          <a:prstGeom prst="rect">
            <a:avLst/>
          </a:prstGeom>
        </p:spPr>
      </p:pic>
      <p:grpSp>
        <p:nvGrpSpPr>
          <p:cNvPr id="14" name="Group 13"/>
          <p:cNvGrpSpPr/>
          <p:nvPr/>
        </p:nvGrpSpPr>
        <p:grpSpPr>
          <a:xfrm>
            <a:off x="973691" y="3531474"/>
            <a:ext cx="2300727" cy="2794372"/>
            <a:chOff x="867000" y="2452584"/>
            <a:chExt cx="2628805" cy="3028658"/>
          </a:xfrm>
        </p:grpSpPr>
        <p:sp>
          <p:nvSpPr>
            <p:cNvPr id="15" name="Rounded Rectangle 14"/>
            <p:cNvSpPr/>
            <p:nvPr/>
          </p:nvSpPr>
          <p:spPr>
            <a:xfrm>
              <a:off x="867000" y="2452584"/>
              <a:ext cx="2628805" cy="302865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943995" y="2529579"/>
              <a:ext cx="2474815" cy="2874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844550">
                <a:lnSpc>
                  <a:spcPct val="90000"/>
                </a:lnSpc>
                <a:spcBef>
                  <a:spcPct val="0"/>
                </a:spcBef>
                <a:spcAft>
                  <a:spcPct val="35000"/>
                </a:spcAft>
              </a:pPr>
              <a:r>
                <a:rPr lang="en-US" sz="1900" kern="1200" dirty="0" smtClean="0"/>
                <a:t>Phase 1: </a:t>
              </a:r>
            </a:p>
            <a:p>
              <a:pPr lvl="0" algn="l" defTabSz="844550">
                <a:lnSpc>
                  <a:spcPct val="90000"/>
                </a:lnSpc>
                <a:spcBef>
                  <a:spcPct val="0"/>
                </a:spcBef>
                <a:spcAft>
                  <a:spcPct val="35000"/>
                </a:spcAft>
              </a:pPr>
              <a:r>
                <a:rPr lang="en-US" sz="1900" kern="1200" dirty="0" smtClean="0"/>
                <a:t>Research input</a:t>
              </a:r>
            </a:p>
            <a:p>
              <a:pPr lvl="0" algn="l" defTabSz="844550">
                <a:lnSpc>
                  <a:spcPct val="90000"/>
                </a:lnSpc>
                <a:spcBef>
                  <a:spcPct val="0"/>
                </a:spcBef>
                <a:spcAft>
                  <a:spcPct val="35000"/>
                </a:spcAft>
              </a:pPr>
              <a:endParaRPr lang="en-US" sz="500" kern="1200" dirty="0"/>
            </a:p>
            <a:p>
              <a:pPr marL="0" lvl="1" algn="l" defTabSz="755650">
                <a:lnSpc>
                  <a:spcPct val="90000"/>
                </a:lnSpc>
                <a:spcBef>
                  <a:spcPct val="0"/>
                </a:spcBef>
                <a:spcAft>
                  <a:spcPct val="15000"/>
                </a:spcAft>
              </a:pPr>
              <a:r>
                <a:rPr lang="en-US" sz="1700" kern="1200" dirty="0" smtClean="0"/>
                <a:t>Literature review:</a:t>
              </a:r>
            </a:p>
            <a:p>
              <a:pPr marL="0" lvl="1" algn="l" defTabSz="755650">
                <a:lnSpc>
                  <a:spcPct val="90000"/>
                </a:lnSpc>
                <a:spcBef>
                  <a:spcPct val="0"/>
                </a:spcBef>
                <a:spcAft>
                  <a:spcPct val="15000"/>
                </a:spcAft>
              </a:pPr>
              <a:r>
                <a:rPr lang="en-US" sz="1700" dirty="0" smtClean="0"/>
                <a:t>- Relevant theory/research</a:t>
              </a:r>
            </a:p>
            <a:p>
              <a:pPr marL="0" lvl="1" algn="l" defTabSz="755650">
                <a:lnSpc>
                  <a:spcPct val="90000"/>
                </a:lnSpc>
                <a:spcBef>
                  <a:spcPct val="0"/>
                </a:spcBef>
                <a:spcAft>
                  <a:spcPct val="15000"/>
                </a:spcAft>
              </a:pPr>
              <a:r>
                <a:rPr lang="en-US" sz="1700" dirty="0" smtClean="0"/>
                <a:t>- Links with curricula</a:t>
              </a:r>
              <a:endParaRPr lang="en-US" sz="1700" kern="1200" dirty="0"/>
            </a:p>
          </p:txBody>
        </p:sp>
      </p:grpSp>
      <p:grpSp>
        <p:nvGrpSpPr>
          <p:cNvPr id="17" name="Group 16"/>
          <p:cNvGrpSpPr/>
          <p:nvPr/>
        </p:nvGrpSpPr>
        <p:grpSpPr>
          <a:xfrm>
            <a:off x="5851795" y="2909935"/>
            <a:ext cx="624295" cy="561489"/>
            <a:chOff x="4273919" y="2060338"/>
            <a:chExt cx="811100" cy="663026"/>
          </a:xfrm>
          <a:solidFill>
            <a:schemeClr val="accent1"/>
          </a:solidFill>
        </p:grpSpPr>
        <p:sp>
          <p:nvSpPr>
            <p:cNvPr id="18" name="Right Arrow 17"/>
            <p:cNvSpPr/>
            <p:nvPr/>
          </p:nvSpPr>
          <p:spPr>
            <a:xfrm rot="133840">
              <a:off x="4273919" y="2060338"/>
              <a:ext cx="811100" cy="6630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4"/>
            <p:cNvSpPr txBox="1"/>
            <p:nvPr/>
          </p:nvSpPr>
          <p:spPr>
            <a:xfrm rot="133840">
              <a:off x="4273994" y="2189072"/>
              <a:ext cx="612192" cy="397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p:txBody>
        </p:sp>
      </p:grpSp>
      <p:grpSp>
        <p:nvGrpSpPr>
          <p:cNvPr id="20" name="Group 19"/>
          <p:cNvGrpSpPr/>
          <p:nvPr/>
        </p:nvGrpSpPr>
        <p:grpSpPr>
          <a:xfrm>
            <a:off x="8850176" y="2843945"/>
            <a:ext cx="624295" cy="561489"/>
            <a:chOff x="4273919" y="2060338"/>
            <a:chExt cx="811100" cy="663026"/>
          </a:xfrm>
          <a:solidFill>
            <a:schemeClr val="accent1"/>
          </a:solidFill>
        </p:grpSpPr>
        <p:sp>
          <p:nvSpPr>
            <p:cNvPr id="21" name="Right Arrow 20"/>
            <p:cNvSpPr/>
            <p:nvPr/>
          </p:nvSpPr>
          <p:spPr>
            <a:xfrm rot="133840">
              <a:off x="4273919" y="2060338"/>
              <a:ext cx="811100" cy="6630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4"/>
            <p:cNvSpPr txBox="1"/>
            <p:nvPr/>
          </p:nvSpPr>
          <p:spPr>
            <a:xfrm rot="133840">
              <a:off x="4273994" y="2189072"/>
              <a:ext cx="612192" cy="397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p:txBody>
        </p:sp>
      </p:grpSp>
      <p:grpSp>
        <p:nvGrpSpPr>
          <p:cNvPr id="23" name="Group 22"/>
          <p:cNvGrpSpPr/>
          <p:nvPr/>
        </p:nvGrpSpPr>
        <p:grpSpPr>
          <a:xfrm>
            <a:off x="2737057" y="2969985"/>
            <a:ext cx="624295" cy="561489"/>
            <a:chOff x="4273919" y="2060338"/>
            <a:chExt cx="811100" cy="663026"/>
          </a:xfrm>
          <a:solidFill>
            <a:schemeClr val="accent1"/>
          </a:solidFill>
        </p:grpSpPr>
        <p:sp>
          <p:nvSpPr>
            <p:cNvPr id="24" name="Right Arrow 23"/>
            <p:cNvSpPr/>
            <p:nvPr/>
          </p:nvSpPr>
          <p:spPr>
            <a:xfrm rot="133840">
              <a:off x="4273919" y="2060338"/>
              <a:ext cx="811100" cy="663026"/>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ight Arrow 4"/>
            <p:cNvSpPr txBox="1"/>
            <p:nvPr/>
          </p:nvSpPr>
          <p:spPr>
            <a:xfrm rot="133840">
              <a:off x="4273994" y="2189072"/>
              <a:ext cx="612192" cy="397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p:txBody>
        </p:sp>
      </p:grpSp>
      <p:grpSp>
        <p:nvGrpSpPr>
          <p:cNvPr id="26" name="Group 25"/>
          <p:cNvGrpSpPr/>
          <p:nvPr/>
        </p:nvGrpSpPr>
        <p:grpSpPr>
          <a:xfrm>
            <a:off x="4097330" y="3533839"/>
            <a:ext cx="2341755" cy="2792007"/>
            <a:chOff x="867000" y="2452584"/>
            <a:chExt cx="2628805" cy="3028658"/>
          </a:xfrm>
        </p:grpSpPr>
        <p:sp>
          <p:nvSpPr>
            <p:cNvPr id="27" name="Rounded Rectangle 26"/>
            <p:cNvSpPr/>
            <p:nvPr/>
          </p:nvSpPr>
          <p:spPr>
            <a:xfrm>
              <a:off x="867000" y="2452584"/>
              <a:ext cx="2628805" cy="302865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1020990" y="2588639"/>
              <a:ext cx="2474815" cy="2874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844550">
                <a:lnSpc>
                  <a:spcPct val="90000"/>
                </a:lnSpc>
                <a:spcBef>
                  <a:spcPct val="0"/>
                </a:spcBef>
                <a:spcAft>
                  <a:spcPct val="35000"/>
                </a:spcAft>
              </a:pPr>
              <a:r>
                <a:rPr lang="en-US" sz="1900" kern="1200" dirty="0" smtClean="0"/>
                <a:t>Phase </a:t>
              </a:r>
              <a:r>
                <a:rPr lang="en-US" sz="1900" dirty="0" smtClean="0"/>
                <a:t>2: </a:t>
              </a:r>
            </a:p>
            <a:p>
              <a:pPr lvl="0" algn="l" defTabSz="844550">
                <a:lnSpc>
                  <a:spcPct val="90000"/>
                </a:lnSpc>
                <a:spcBef>
                  <a:spcPct val="0"/>
                </a:spcBef>
                <a:spcAft>
                  <a:spcPct val="35000"/>
                </a:spcAft>
              </a:pPr>
              <a:r>
                <a:rPr lang="en-US" sz="1900" dirty="0" smtClean="0"/>
                <a:t>Child input</a:t>
              </a:r>
            </a:p>
            <a:p>
              <a:pPr lvl="0" algn="l" defTabSz="844550">
                <a:lnSpc>
                  <a:spcPct val="90000"/>
                </a:lnSpc>
                <a:spcBef>
                  <a:spcPct val="0"/>
                </a:spcBef>
                <a:spcAft>
                  <a:spcPct val="35000"/>
                </a:spcAft>
              </a:pPr>
              <a:endParaRPr lang="en-US" sz="500" kern="1200" dirty="0"/>
            </a:p>
            <a:p>
              <a:pPr marL="0" lvl="1" defTabSz="755650">
                <a:lnSpc>
                  <a:spcPct val="90000"/>
                </a:lnSpc>
                <a:spcBef>
                  <a:spcPct val="0"/>
                </a:spcBef>
                <a:spcAft>
                  <a:spcPct val="15000"/>
                </a:spcAft>
              </a:pPr>
              <a:r>
                <a:rPr lang="en-US" sz="1700" dirty="0" smtClean="0"/>
                <a:t>Individual and group interviews (n = 59, 4 UK schools) to seek children’s perspectives and experiences.</a:t>
              </a:r>
            </a:p>
            <a:p>
              <a:pPr marL="0" lvl="1" defTabSz="755650">
                <a:lnSpc>
                  <a:spcPct val="90000"/>
                </a:lnSpc>
                <a:spcBef>
                  <a:spcPct val="0"/>
                </a:spcBef>
                <a:spcAft>
                  <a:spcPct val="15000"/>
                </a:spcAft>
              </a:pPr>
              <a:endParaRPr lang="en-US" sz="1700" dirty="0" smtClean="0"/>
            </a:p>
          </p:txBody>
        </p:sp>
      </p:grpSp>
      <p:grpSp>
        <p:nvGrpSpPr>
          <p:cNvPr id="29" name="Group 28"/>
          <p:cNvGrpSpPr/>
          <p:nvPr/>
        </p:nvGrpSpPr>
        <p:grpSpPr>
          <a:xfrm>
            <a:off x="9965684" y="3518222"/>
            <a:ext cx="2251379" cy="2807625"/>
            <a:chOff x="867000" y="2452584"/>
            <a:chExt cx="2628805" cy="3028658"/>
          </a:xfrm>
        </p:grpSpPr>
        <p:sp>
          <p:nvSpPr>
            <p:cNvPr id="30" name="Rounded Rectangle 29"/>
            <p:cNvSpPr/>
            <p:nvPr/>
          </p:nvSpPr>
          <p:spPr>
            <a:xfrm>
              <a:off x="867000" y="2452584"/>
              <a:ext cx="2628805" cy="302865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txBox="1"/>
            <p:nvPr/>
          </p:nvSpPr>
          <p:spPr>
            <a:xfrm>
              <a:off x="943995" y="2529579"/>
              <a:ext cx="2474815" cy="2874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844550">
                <a:lnSpc>
                  <a:spcPct val="90000"/>
                </a:lnSpc>
                <a:spcBef>
                  <a:spcPct val="0"/>
                </a:spcBef>
                <a:spcAft>
                  <a:spcPct val="35000"/>
                </a:spcAft>
              </a:pPr>
              <a:r>
                <a:rPr lang="en-US" sz="1900" kern="1200" dirty="0" smtClean="0"/>
                <a:t>Phase </a:t>
              </a:r>
              <a:r>
                <a:rPr lang="en-US" sz="1900" dirty="0" smtClean="0"/>
                <a:t>4:</a:t>
              </a:r>
            </a:p>
            <a:p>
              <a:pPr marL="0" lvl="1" algn="l" defTabSz="755650">
                <a:lnSpc>
                  <a:spcPct val="90000"/>
                </a:lnSpc>
                <a:spcBef>
                  <a:spcPct val="0"/>
                </a:spcBef>
                <a:spcAft>
                  <a:spcPct val="15000"/>
                </a:spcAft>
              </a:pPr>
              <a:r>
                <a:rPr lang="en-US" sz="1900" kern="1200" dirty="0" smtClean="0"/>
                <a:t>Evaluation</a:t>
              </a:r>
              <a:endParaRPr lang="en-US" sz="1700" kern="1200" dirty="0" smtClean="0"/>
            </a:p>
            <a:p>
              <a:pPr marL="0" lvl="1" algn="l" defTabSz="755650">
                <a:lnSpc>
                  <a:spcPct val="90000"/>
                </a:lnSpc>
                <a:spcBef>
                  <a:spcPct val="0"/>
                </a:spcBef>
                <a:spcAft>
                  <a:spcPct val="15000"/>
                </a:spcAft>
              </a:pPr>
              <a:endParaRPr lang="en-US" sz="500" kern="1200" dirty="0" smtClean="0"/>
            </a:p>
            <a:p>
              <a:pPr marL="0" lvl="1" algn="l" defTabSz="755650">
                <a:lnSpc>
                  <a:spcPct val="90000"/>
                </a:lnSpc>
                <a:spcBef>
                  <a:spcPct val="0"/>
                </a:spcBef>
                <a:spcAft>
                  <a:spcPct val="15000"/>
                </a:spcAft>
              </a:pPr>
              <a:r>
                <a:rPr lang="en-US" sz="1700" dirty="0" smtClean="0"/>
                <a:t>- Feasibility study, 6 UK schools, approx. 250 pupils</a:t>
              </a:r>
            </a:p>
            <a:p>
              <a:pPr marL="0" lvl="1" algn="l" defTabSz="755650">
                <a:lnSpc>
                  <a:spcPct val="90000"/>
                </a:lnSpc>
                <a:spcBef>
                  <a:spcPct val="0"/>
                </a:spcBef>
                <a:spcAft>
                  <a:spcPct val="15000"/>
                </a:spcAft>
              </a:pPr>
              <a:r>
                <a:rPr lang="en-US" sz="1700" kern="1200" dirty="0" smtClean="0"/>
                <a:t>- Mixed methods</a:t>
              </a:r>
            </a:p>
            <a:p>
              <a:pPr marL="0" lvl="1" algn="l" defTabSz="755650">
                <a:lnSpc>
                  <a:spcPct val="90000"/>
                </a:lnSpc>
                <a:spcBef>
                  <a:spcPct val="0"/>
                </a:spcBef>
                <a:spcAft>
                  <a:spcPct val="15000"/>
                </a:spcAft>
              </a:pPr>
              <a:r>
                <a:rPr lang="en-US" sz="1700" dirty="0" smtClean="0"/>
                <a:t>- Implementation (and effectiveness)</a:t>
              </a:r>
              <a:endParaRPr lang="en-US" sz="1700" kern="1200" dirty="0"/>
            </a:p>
          </p:txBody>
        </p:sp>
      </p:grpSp>
      <p:grpSp>
        <p:nvGrpSpPr>
          <p:cNvPr id="32" name="Group 31"/>
          <p:cNvGrpSpPr/>
          <p:nvPr/>
        </p:nvGrpSpPr>
        <p:grpSpPr>
          <a:xfrm>
            <a:off x="7087127" y="3531473"/>
            <a:ext cx="2175209" cy="2794375"/>
            <a:chOff x="867000" y="2452584"/>
            <a:chExt cx="2628805" cy="3028658"/>
          </a:xfrm>
        </p:grpSpPr>
        <p:sp>
          <p:nvSpPr>
            <p:cNvPr id="33" name="Rounded Rectangle 32"/>
            <p:cNvSpPr/>
            <p:nvPr/>
          </p:nvSpPr>
          <p:spPr>
            <a:xfrm>
              <a:off x="867000" y="2452584"/>
              <a:ext cx="2628805" cy="302865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txBox="1"/>
            <p:nvPr/>
          </p:nvSpPr>
          <p:spPr>
            <a:xfrm>
              <a:off x="943995" y="2529579"/>
              <a:ext cx="2474815" cy="2874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844550">
                <a:lnSpc>
                  <a:spcPct val="90000"/>
                </a:lnSpc>
                <a:spcBef>
                  <a:spcPct val="0"/>
                </a:spcBef>
                <a:spcAft>
                  <a:spcPct val="35000"/>
                </a:spcAft>
              </a:pPr>
              <a:r>
                <a:rPr lang="en-US" sz="1900" kern="1200" dirty="0" smtClean="0"/>
                <a:t>Phase </a:t>
              </a:r>
              <a:r>
                <a:rPr lang="en-US" sz="1900" dirty="0" smtClean="0"/>
                <a:t>3:</a:t>
              </a:r>
            </a:p>
            <a:p>
              <a:pPr lvl="0" algn="l" defTabSz="844550">
                <a:lnSpc>
                  <a:spcPct val="90000"/>
                </a:lnSpc>
                <a:spcBef>
                  <a:spcPct val="0"/>
                </a:spcBef>
                <a:spcAft>
                  <a:spcPct val="35000"/>
                </a:spcAft>
              </a:pPr>
              <a:r>
                <a:rPr lang="en-US" sz="1900" dirty="0" smtClean="0"/>
                <a:t>Teacher input</a:t>
              </a:r>
            </a:p>
            <a:p>
              <a:pPr lvl="0" algn="l" defTabSz="844550">
                <a:lnSpc>
                  <a:spcPct val="90000"/>
                </a:lnSpc>
                <a:spcBef>
                  <a:spcPct val="0"/>
                </a:spcBef>
                <a:spcAft>
                  <a:spcPct val="35000"/>
                </a:spcAft>
              </a:pPr>
              <a:endParaRPr lang="en-US" sz="500" kern="1200" dirty="0"/>
            </a:p>
            <a:p>
              <a:pPr marL="285750" lvl="1" indent="-285750" algn="l" defTabSz="755650">
                <a:lnSpc>
                  <a:spcPct val="90000"/>
                </a:lnSpc>
                <a:spcBef>
                  <a:spcPct val="0"/>
                </a:spcBef>
                <a:spcAft>
                  <a:spcPct val="15000"/>
                </a:spcAft>
                <a:buFontTx/>
                <a:buChar char="-"/>
              </a:pPr>
              <a:r>
                <a:rPr lang="en-US" sz="1700" kern="1200" dirty="0" smtClean="0"/>
                <a:t>Recruitment of 6 teachers</a:t>
              </a:r>
            </a:p>
            <a:p>
              <a:pPr marL="285750" lvl="1" indent="-285750" algn="l" defTabSz="755650">
                <a:lnSpc>
                  <a:spcPct val="90000"/>
                </a:lnSpc>
                <a:spcBef>
                  <a:spcPct val="0"/>
                </a:spcBef>
                <a:spcAft>
                  <a:spcPct val="15000"/>
                </a:spcAft>
                <a:buFontTx/>
                <a:buChar char="-"/>
              </a:pPr>
              <a:r>
                <a:rPr lang="en-US" sz="1700" kern="1200" dirty="0" smtClean="0"/>
                <a:t>Co-design online </a:t>
              </a:r>
              <a:endParaRPr lang="en-US" sz="1700" dirty="0"/>
            </a:p>
            <a:p>
              <a:pPr marL="285750" lvl="1" indent="-285750" algn="l" defTabSz="755650">
                <a:lnSpc>
                  <a:spcPct val="90000"/>
                </a:lnSpc>
                <a:spcBef>
                  <a:spcPct val="0"/>
                </a:spcBef>
                <a:spcAft>
                  <a:spcPct val="15000"/>
                </a:spcAft>
                <a:buFontTx/>
                <a:buChar char="-"/>
              </a:pPr>
              <a:r>
                <a:rPr lang="en-US" sz="1700" dirty="0" smtClean="0"/>
                <a:t>Practice partner input</a:t>
              </a:r>
            </a:p>
            <a:p>
              <a:pPr marL="285750" lvl="1" indent="-285750" algn="l" defTabSz="755650">
                <a:lnSpc>
                  <a:spcPct val="90000"/>
                </a:lnSpc>
                <a:spcBef>
                  <a:spcPct val="0"/>
                </a:spcBef>
                <a:spcAft>
                  <a:spcPct val="15000"/>
                </a:spcAft>
                <a:buFontTx/>
                <a:buChar char="-"/>
              </a:pPr>
              <a:r>
                <a:rPr lang="en-US" sz="1700" dirty="0" smtClean="0"/>
                <a:t>PROGRAMME DEVELOPED</a:t>
              </a:r>
              <a:endParaRPr lang="en-US" sz="1700" kern="1200" dirty="0"/>
            </a:p>
          </p:txBody>
        </p:sp>
      </p:grpSp>
      <p:pic>
        <p:nvPicPr>
          <p:cNvPr id="35" name="Picture 34">
            <a:extLst>
              <a:ext uri="{FF2B5EF4-FFF2-40B4-BE49-F238E27FC236}">
                <a16:creationId xmlns:a16="http://schemas.microsoft.com/office/drawing/2014/main" id="{40A7E85C-7C1D-425B-8C73-11ED6901E4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443517" y="6434736"/>
            <a:ext cx="2720425" cy="584775"/>
          </a:xfrm>
          <a:prstGeom prst="rect">
            <a:avLst/>
          </a:prstGeom>
          <a:noFill/>
        </p:spPr>
        <p:txBody>
          <a:bodyPr wrap="none" rtlCol="0">
            <a:spAutoFit/>
          </a:bodyPr>
          <a:lstStyle/>
          <a:p>
            <a:r>
              <a:rPr lang="en-GB" sz="1400" dirty="0" smtClean="0"/>
              <a:t>Preregistration: </a:t>
            </a:r>
            <a:r>
              <a:rPr lang="en-GB" sz="1400" dirty="0" smtClean="0">
                <a:hlinkClick r:id="rId8"/>
              </a:rPr>
              <a:t>https</a:t>
            </a:r>
            <a:r>
              <a:rPr lang="en-GB" sz="1400" dirty="0">
                <a:hlinkClick r:id="rId8"/>
              </a:rPr>
              <a:t>://</a:t>
            </a:r>
            <a:r>
              <a:rPr lang="en-GB" sz="1400" dirty="0" smtClean="0">
                <a:hlinkClick r:id="rId8"/>
              </a:rPr>
              <a:t>osf.io/5ztjk</a:t>
            </a:r>
            <a:endParaRPr lang="en-GB" sz="1400" dirty="0" smtClean="0"/>
          </a:p>
          <a:p>
            <a:endParaRPr lang="en-GB" dirty="0"/>
          </a:p>
        </p:txBody>
      </p:sp>
      <p:sp>
        <p:nvSpPr>
          <p:cNvPr id="37" name="TextBox 36"/>
          <p:cNvSpPr txBox="1"/>
          <p:nvPr/>
        </p:nvSpPr>
        <p:spPr>
          <a:xfrm>
            <a:off x="6485632" y="6451270"/>
            <a:ext cx="2813975" cy="584775"/>
          </a:xfrm>
          <a:prstGeom prst="rect">
            <a:avLst/>
          </a:prstGeom>
          <a:noFill/>
        </p:spPr>
        <p:txBody>
          <a:bodyPr wrap="none" rtlCol="0">
            <a:spAutoFit/>
          </a:bodyPr>
          <a:lstStyle/>
          <a:p>
            <a:r>
              <a:rPr lang="en-GB" sz="1400" dirty="0" smtClean="0"/>
              <a:t>  Preregistration: </a:t>
            </a:r>
            <a:r>
              <a:rPr lang="en-GB" sz="1400" dirty="0" smtClean="0">
                <a:hlinkClick r:id="rId9"/>
              </a:rPr>
              <a:t>https</a:t>
            </a:r>
            <a:r>
              <a:rPr lang="en-GB" sz="1400" dirty="0">
                <a:hlinkClick r:id="rId9"/>
              </a:rPr>
              <a:t>://</a:t>
            </a:r>
            <a:r>
              <a:rPr lang="en-GB" sz="1400" dirty="0" smtClean="0">
                <a:hlinkClick r:id="rId9"/>
              </a:rPr>
              <a:t>osf.io/xsjhc</a:t>
            </a:r>
            <a:endParaRPr lang="en-GB" sz="1400" dirty="0" smtClean="0"/>
          </a:p>
          <a:p>
            <a:endParaRPr lang="en-GB" dirty="0"/>
          </a:p>
        </p:txBody>
      </p:sp>
      <p:sp>
        <p:nvSpPr>
          <p:cNvPr id="3" name="TextBox 2"/>
          <p:cNvSpPr txBox="1"/>
          <p:nvPr/>
        </p:nvSpPr>
        <p:spPr>
          <a:xfrm>
            <a:off x="9299607" y="6420491"/>
            <a:ext cx="3171189" cy="646331"/>
          </a:xfrm>
          <a:prstGeom prst="rect">
            <a:avLst/>
          </a:prstGeom>
          <a:noFill/>
        </p:spPr>
        <p:txBody>
          <a:bodyPr wrap="square" rtlCol="0">
            <a:spAutoFit/>
          </a:bodyPr>
          <a:lstStyle/>
          <a:p>
            <a:r>
              <a:rPr lang="en-GB" dirty="0"/>
              <a:t> </a:t>
            </a:r>
            <a:r>
              <a:rPr lang="en-GB" sz="1400" dirty="0" smtClean="0"/>
              <a:t>Preregistration: </a:t>
            </a:r>
            <a:r>
              <a:rPr lang="en-GB" sz="1400" dirty="0" smtClean="0">
                <a:hlinkClick r:id="rId10"/>
              </a:rPr>
              <a:t>https</a:t>
            </a:r>
            <a:r>
              <a:rPr lang="en-GB" sz="1400" dirty="0">
                <a:hlinkClick r:id="rId10"/>
              </a:rPr>
              <a:t>://</a:t>
            </a:r>
            <a:r>
              <a:rPr lang="en-GB" sz="1400" dirty="0" smtClean="0">
                <a:hlinkClick r:id="rId10"/>
              </a:rPr>
              <a:t>osf.io/qvuka</a:t>
            </a:r>
            <a:endParaRPr lang="en-GB" sz="1400" dirty="0" smtClean="0"/>
          </a:p>
          <a:p>
            <a:endParaRPr lang="en-GB" dirty="0"/>
          </a:p>
        </p:txBody>
      </p:sp>
    </p:spTree>
    <p:extLst>
      <p:ext uri="{BB962C8B-B14F-4D97-AF65-F5344CB8AC3E}">
        <p14:creationId xmlns:p14="http://schemas.microsoft.com/office/powerpoint/2010/main" val="92038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Phase 1: Research input</a:t>
            </a:r>
            <a:endParaRPr lang="en-GB" dirty="0">
              <a:solidFill>
                <a:srgbClr val="7030A0"/>
              </a:solidFill>
            </a:endParaRPr>
          </a:p>
        </p:txBody>
      </p:sp>
      <p:sp>
        <p:nvSpPr>
          <p:cNvPr id="3" name="Content Placeholder 2"/>
          <p:cNvSpPr>
            <a:spLocks noGrp="1"/>
          </p:cNvSpPr>
          <p:nvPr>
            <p:ph idx="1"/>
          </p:nvPr>
        </p:nvSpPr>
        <p:spPr>
          <a:xfrm>
            <a:off x="482600" y="1825625"/>
            <a:ext cx="8765903" cy="4351338"/>
          </a:xfrm>
        </p:spPr>
        <p:txBody>
          <a:bodyPr>
            <a:normAutofit fontScale="92500"/>
          </a:bodyPr>
          <a:lstStyle/>
          <a:p>
            <a:r>
              <a:rPr lang="en-GB" dirty="0" smtClean="0"/>
              <a:t>Comprehensive (but not systematic) review of the literature</a:t>
            </a:r>
          </a:p>
          <a:p>
            <a:r>
              <a:rPr lang="en-GB" dirty="0" smtClean="0"/>
              <a:t>Both quantitative and qualitative research</a:t>
            </a:r>
          </a:p>
          <a:p>
            <a:r>
              <a:rPr lang="en-GB" dirty="0" smtClean="0"/>
              <a:t>Psychological, sociocultural and educational research</a:t>
            </a:r>
          </a:p>
          <a:p>
            <a:endParaRPr lang="en-GB" dirty="0" smtClean="0"/>
          </a:p>
          <a:p>
            <a:r>
              <a:rPr lang="en-GB" dirty="0" smtClean="0"/>
              <a:t>Relevant curricula</a:t>
            </a:r>
          </a:p>
          <a:p>
            <a:r>
              <a:rPr lang="en-GB" dirty="0" smtClean="0"/>
              <a:t>Existing sources of support for teachers</a:t>
            </a:r>
          </a:p>
          <a:p>
            <a:endParaRPr lang="en-GB" dirty="0"/>
          </a:p>
          <a:p>
            <a:r>
              <a:rPr lang="en-GB" dirty="0" smtClean="0"/>
              <a:t>Identification of six research-informed principles: </a:t>
            </a:r>
            <a:r>
              <a:rPr lang="en-GB" dirty="0"/>
              <a:t> </a:t>
            </a:r>
            <a:r>
              <a:rPr lang="en-GB" dirty="0" smtClean="0"/>
              <a:t>            Access, choice, time, connection, social and success</a:t>
            </a:r>
            <a:endParaRPr lang="en-GB" dirty="0"/>
          </a:p>
        </p:txBody>
      </p:sp>
      <p:pic>
        <p:nvPicPr>
          <p:cNvPr id="4" name="Picture 3">
            <a:extLst>
              <a:ext uri="{FF2B5EF4-FFF2-40B4-BE49-F238E27FC236}">
                <a16:creationId xmlns:a16="http://schemas.microsoft.com/office/drawing/2014/main" id="{40A7E85C-7C1D-425B-8C73-11ED6901E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8586" y="230188"/>
            <a:ext cx="1110427" cy="111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437" y="2558870"/>
            <a:ext cx="3172576" cy="2039255"/>
          </a:xfrm>
          <a:prstGeom prst="rect">
            <a:avLst/>
          </a:prstGeom>
        </p:spPr>
      </p:pic>
    </p:spTree>
    <p:extLst>
      <p:ext uri="{BB962C8B-B14F-4D97-AF65-F5344CB8AC3E}">
        <p14:creationId xmlns:p14="http://schemas.microsoft.com/office/powerpoint/2010/main" val="694404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26729</TotalTime>
  <Words>1625</Words>
  <Application>Microsoft Office PowerPoint</Application>
  <PresentationFormat>Widescreen</PresentationFormat>
  <Paragraphs>212</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Better together:   Research-practice partnerships</vt:lpstr>
      <vt:lpstr>Why?</vt:lpstr>
      <vt:lpstr>Benefits</vt:lpstr>
      <vt:lpstr>Challenges</vt:lpstr>
      <vt:lpstr>Research-practice partnerships</vt:lpstr>
      <vt:lpstr>Love to Read</vt:lpstr>
      <vt:lpstr>Love to Read</vt:lpstr>
      <vt:lpstr>Love to Read</vt:lpstr>
      <vt:lpstr>Phase 1: Research input</vt:lpstr>
      <vt:lpstr>Phase 1: Research-informed principles</vt:lpstr>
      <vt:lpstr>Phase 2: Children’s input</vt:lpstr>
      <vt:lpstr>Prior to Phase 3: Synthesis</vt:lpstr>
      <vt:lpstr>Phase 3: Teacher input</vt:lpstr>
      <vt:lpstr>Phase 4: Evaluation</vt:lpstr>
      <vt:lpstr>Teachers’ perceptions of the process</vt:lpstr>
      <vt:lpstr>Teachers’ perceptions of the process</vt:lpstr>
      <vt:lpstr>Teachers’ perceptions of the process</vt:lpstr>
      <vt:lpstr>Final points….</vt:lpstr>
      <vt:lpstr>Reflections</vt:lpstr>
      <vt:lpstr>Implications </vt:lpstr>
      <vt:lpstr>Thank you for listening </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MCGEOWN Sarah</dc:creator>
  <cp:lastModifiedBy>Sarah McGeown</cp:lastModifiedBy>
  <cp:revision>261</cp:revision>
  <dcterms:created xsi:type="dcterms:W3CDTF">2020-06-30T12:18:50Z</dcterms:created>
  <dcterms:modified xsi:type="dcterms:W3CDTF">2022-09-15T18:52:01Z</dcterms:modified>
</cp:coreProperties>
</file>