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60" r:id="rId5"/>
    <p:sldId id="585" r:id="rId6"/>
    <p:sldId id="261" r:id="rId7"/>
    <p:sldId id="710" r:id="rId8"/>
    <p:sldId id="353" r:id="rId9"/>
    <p:sldId id="325" r:id="rId10"/>
    <p:sldId id="326" r:id="rId11"/>
    <p:sldId id="754" r:id="rId12"/>
    <p:sldId id="327" r:id="rId13"/>
    <p:sldId id="750" r:id="rId14"/>
    <p:sldId id="714" r:id="rId15"/>
    <p:sldId id="727" r:id="rId16"/>
    <p:sldId id="717" r:id="rId17"/>
    <p:sldId id="350" r:id="rId18"/>
    <p:sldId id="352" r:id="rId19"/>
    <p:sldId id="720" r:id="rId20"/>
    <p:sldId id="724" r:id="rId21"/>
    <p:sldId id="329" r:id="rId22"/>
    <p:sldId id="330" r:id="rId23"/>
    <p:sldId id="751" r:id="rId24"/>
    <p:sldId id="729" r:id="rId25"/>
    <p:sldId id="347" r:id="rId26"/>
    <p:sldId id="278" r:id="rId27"/>
    <p:sldId id="335" r:id="rId28"/>
    <p:sldId id="336" r:id="rId29"/>
    <p:sldId id="337" r:id="rId30"/>
    <p:sldId id="338" r:id="rId31"/>
    <p:sldId id="339" r:id="rId32"/>
    <p:sldId id="340" r:id="rId33"/>
    <p:sldId id="341" r:id="rId34"/>
    <p:sldId id="342" r:id="rId35"/>
    <p:sldId id="343" r:id="rId36"/>
    <p:sldId id="344" r:id="rId37"/>
    <p:sldId id="345" r:id="rId38"/>
    <p:sldId id="355" r:id="rId39"/>
    <p:sldId id="331" r:id="rId40"/>
    <p:sldId id="333" r:id="rId41"/>
    <p:sldId id="755" r:id="rId42"/>
    <p:sldId id="748" r:id="rId43"/>
    <p:sldId id="739" r:id="rId44"/>
    <p:sldId id="747" r:id="rId45"/>
    <p:sldId id="377" r:id="rId46"/>
    <p:sldId id="756" r:id="rId47"/>
    <p:sldId id="757" r:id="rId48"/>
    <p:sldId id="281" r:id="rId49"/>
    <p:sldId id="758" r:id="rId50"/>
    <p:sldId id="741" r:id="rId51"/>
    <p:sldId id="266" r:id="rId52"/>
    <p:sldId id="378" r:id="rId53"/>
    <p:sldId id="283" r:id="rId54"/>
    <p:sldId id="284" r:id="rId55"/>
    <p:sldId id="299" r:id="rId56"/>
    <p:sldId id="586" r:id="rId57"/>
    <p:sldId id="72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307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9" autoAdjust="0"/>
    <p:restoredTop sz="68467"/>
  </p:normalViewPr>
  <p:slideViewPr>
    <p:cSldViewPr snapToGrid="0">
      <p:cViewPr varScale="1">
        <p:scale>
          <a:sx n="79" d="100"/>
          <a:sy n="79" d="100"/>
        </p:scale>
        <p:origin x="2224" y="192"/>
      </p:cViewPr>
      <p:guideLst/>
    </p:cSldViewPr>
  </p:slideViewPr>
  <p:notesTextViewPr>
    <p:cViewPr>
      <p:scale>
        <a:sx n="3" d="2"/>
        <a:sy n="3" d="2"/>
      </p:scale>
      <p:origin x="0" y="0"/>
    </p:cViewPr>
  </p:notesTextViewPr>
  <p:sorterViewPr>
    <p:cViewPr>
      <p:scale>
        <a:sx n="1" d="1"/>
        <a:sy n="1" d="1"/>
      </p:scale>
      <p:origin x="0" y="0"/>
    </p:cViewPr>
  </p:sorterViewPr>
  <p:notesViewPr>
    <p:cSldViewPr snapToGrid="0">
      <p:cViewPr varScale="1">
        <p:scale>
          <a:sx n="71" d="100"/>
          <a:sy n="71" d="100"/>
        </p:scale>
        <p:origin x="322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D96EF-8265-4F99-AC80-18A9828B46A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D8A601-F804-4851-8FC0-F125F880EAEE}">
      <dgm:prSet custT="1"/>
      <dgm:spPr/>
      <dgm:t>
        <a:bodyPr/>
        <a:lstStyle/>
        <a:p>
          <a:pPr>
            <a:lnSpc>
              <a:spcPct val="100000"/>
            </a:lnSpc>
          </a:pPr>
          <a:r>
            <a:rPr lang="en-GB" sz="1600" dirty="0"/>
            <a:t>This event is one of a series of Bridging Courses taking place until Spring 2021.  They are aimed at new FLFs who do not have access to leadership training in their host institution.  </a:t>
          </a:r>
          <a:endParaRPr lang="en-US" sz="1600" dirty="0"/>
        </a:p>
      </dgm:t>
    </dgm:pt>
    <dgm:pt modelId="{0E6823F8-6ACD-4FC4-813E-10243E16E6A7}" type="parTrans" cxnId="{9FC12266-906C-4705-8775-A7060AF160D0}">
      <dgm:prSet/>
      <dgm:spPr/>
      <dgm:t>
        <a:bodyPr/>
        <a:lstStyle/>
        <a:p>
          <a:endParaRPr lang="en-US"/>
        </a:p>
      </dgm:t>
    </dgm:pt>
    <dgm:pt modelId="{DDDE0ED5-B0CC-4670-8EE7-AE670C50F149}" type="sibTrans" cxnId="{9FC12266-906C-4705-8775-A7060AF160D0}">
      <dgm:prSet/>
      <dgm:spPr/>
      <dgm:t>
        <a:bodyPr/>
        <a:lstStyle/>
        <a:p>
          <a:endParaRPr lang="en-US"/>
        </a:p>
      </dgm:t>
    </dgm:pt>
    <dgm:pt modelId="{7735E1B0-CFDC-4680-A02F-A95B1EF6BFAA}">
      <dgm:prSet custT="1"/>
      <dgm:spPr/>
      <dgm:t>
        <a:bodyPr/>
        <a:lstStyle/>
        <a:p>
          <a:pPr>
            <a:lnSpc>
              <a:spcPct val="100000"/>
            </a:lnSpc>
          </a:pPr>
          <a:r>
            <a:rPr lang="en-GB" sz="1600" dirty="0"/>
            <a:t>Whilst they do not replace a formal leadership programme, they provide an opportunity to engage in a variety of relevant topics and take time to reflect on your leadership of self and others. </a:t>
          </a:r>
          <a:endParaRPr lang="en-US" sz="1600" dirty="0"/>
        </a:p>
      </dgm:t>
    </dgm:pt>
    <dgm:pt modelId="{9545E5FF-3237-48F3-8E23-45E75EF8BFB6}" type="parTrans" cxnId="{9C53A7C8-79DC-431B-8BEF-746F50AD7579}">
      <dgm:prSet/>
      <dgm:spPr/>
      <dgm:t>
        <a:bodyPr/>
        <a:lstStyle/>
        <a:p>
          <a:endParaRPr lang="en-US"/>
        </a:p>
      </dgm:t>
    </dgm:pt>
    <dgm:pt modelId="{6DB684EE-3984-4CB2-95C4-1DA1CA838AD0}" type="sibTrans" cxnId="{9C53A7C8-79DC-431B-8BEF-746F50AD7579}">
      <dgm:prSet/>
      <dgm:spPr/>
      <dgm:t>
        <a:bodyPr/>
        <a:lstStyle/>
        <a:p>
          <a:endParaRPr lang="en-US"/>
        </a:p>
      </dgm:t>
    </dgm:pt>
    <dgm:pt modelId="{C0D9C037-BA8B-F243-9DED-765861FA3876}">
      <dgm:prSet custT="1"/>
      <dgm:spPr/>
      <dgm:t>
        <a:bodyPr/>
        <a:lstStyle/>
        <a:p>
          <a:pPr>
            <a:lnSpc>
              <a:spcPct val="100000"/>
            </a:lnSpc>
          </a:pPr>
          <a:r>
            <a:rPr lang="en-GB" sz="1600" dirty="0"/>
            <a:t>Fellow to Fellow interaction is tricky in these sessions, but a "coffee room" link will enable us to meet in small groups during the break.</a:t>
          </a:r>
        </a:p>
      </dgm:t>
    </dgm:pt>
    <dgm:pt modelId="{F8952BC3-3218-DB40-95BB-4156BE8C2BE8}" type="parTrans" cxnId="{1428B463-3B8F-AC4B-A4AD-4832A0094302}">
      <dgm:prSet/>
      <dgm:spPr/>
      <dgm:t>
        <a:bodyPr/>
        <a:lstStyle/>
        <a:p>
          <a:endParaRPr lang="en-GB"/>
        </a:p>
      </dgm:t>
    </dgm:pt>
    <dgm:pt modelId="{4A9BC478-29BA-C746-AC00-5B32D51AAFE1}" type="sibTrans" cxnId="{1428B463-3B8F-AC4B-A4AD-4832A0094302}">
      <dgm:prSet/>
      <dgm:spPr/>
      <dgm:t>
        <a:bodyPr/>
        <a:lstStyle/>
        <a:p>
          <a:endParaRPr lang="en-GB"/>
        </a:p>
      </dgm:t>
    </dgm:pt>
    <dgm:pt modelId="{D7E00B76-5CD9-4F07-9F49-89DD7C074158}" type="pres">
      <dgm:prSet presAssocID="{A39D96EF-8265-4F99-AC80-18A9828B46A0}" presName="root" presStyleCnt="0">
        <dgm:presLayoutVars>
          <dgm:dir/>
          <dgm:resizeHandles val="exact"/>
        </dgm:presLayoutVars>
      </dgm:prSet>
      <dgm:spPr/>
    </dgm:pt>
    <dgm:pt modelId="{01B55619-CDF7-4171-9E53-2E7BDDCCB834}" type="pres">
      <dgm:prSet presAssocID="{C8D8A601-F804-4851-8FC0-F125F880EAEE}" presName="compNode" presStyleCnt="0"/>
      <dgm:spPr/>
    </dgm:pt>
    <dgm:pt modelId="{A1F88C68-1315-40BB-9ACA-D2007A1D5CE3}" type="pres">
      <dgm:prSet presAssocID="{C8D8A601-F804-4851-8FC0-F125F880EAEE}" presName="iconRect" presStyleLbl="node1" presStyleIdx="0" presStyleCnt="3" custLinFactNeighborX="-44376" custLinFactNeighborY="5339"/>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B953FB5-4C5E-4410-9162-15ADF4F3089D}" type="pres">
      <dgm:prSet presAssocID="{C8D8A601-F804-4851-8FC0-F125F880EAEE}" presName="spaceRect" presStyleCnt="0"/>
      <dgm:spPr/>
    </dgm:pt>
    <dgm:pt modelId="{1186FB18-FA9A-4C63-9E23-9158A7572145}" type="pres">
      <dgm:prSet presAssocID="{C8D8A601-F804-4851-8FC0-F125F880EAEE}" presName="textRect" presStyleLbl="revTx" presStyleIdx="0" presStyleCnt="3" custScaleX="193876" custLinFactX="-9147" custLinFactNeighborX="-100000" custLinFactNeighborY="-6875">
        <dgm:presLayoutVars>
          <dgm:chMax val="1"/>
          <dgm:chPref val="1"/>
        </dgm:presLayoutVars>
      </dgm:prSet>
      <dgm:spPr/>
    </dgm:pt>
    <dgm:pt modelId="{D16E415E-5A13-4667-9427-EADFC7D96175}" type="pres">
      <dgm:prSet presAssocID="{DDDE0ED5-B0CC-4670-8EE7-AE670C50F149}" presName="sibTrans" presStyleCnt="0"/>
      <dgm:spPr/>
    </dgm:pt>
    <dgm:pt modelId="{BF1B028A-FEA2-F948-9B82-EFA3437415D6}" type="pres">
      <dgm:prSet presAssocID="{C0D9C037-BA8B-F243-9DED-765861FA3876}" presName="compNode" presStyleCnt="0"/>
      <dgm:spPr/>
    </dgm:pt>
    <dgm:pt modelId="{3DA1DA7F-BB8C-7247-8AEB-8EDB6F544826}" type="pres">
      <dgm:prSet presAssocID="{C0D9C037-BA8B-F243-9DED-765861FA3876}" presName="iconRect" presStyleLbl="node1" presStyleIdx="1" presStyleCnt="3" custLinFactNeighborX="2584" custLinFactNeighborY="238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834B7C7E-1B05-AA4D-AF2C-A2824AF4E9AD}" type="pres">
      <dgm:prSet presAssocID="{C0D9C037-BA8B-F243-9DED-765861FA3876}" presName="spaceRect" presStyleCnt="0"/>
      <dgm:spPr/>
    </dgm:pt>
    <dgm:pt modelId="{06B713ED-7EF8-6846-9454-748EA254679A}" type="pres">
      <dgm:prSet presAssocID="{C0D9C037-BA8B-F243-9DED-765861FA3876}" presName="textRect" presStyleLbl="revTx" presStyleIdx="1" presStyleCnt="3" custScaleX="160414">
        <dgm:presLayoutVars>
          <dgm:chMax val="1"/>
          <dgm:chPref val="1"/>
        </dgm:presLayoutVars>
      </dgm:prSet>
      <dgm:spPr/>
    </dgm:pt>
    <dgm:pt modelId="{4B3380B8-98A8-6A4E-8907-7129557EFB52}" type="pres">
      <dgm:prSet presAssocID="{4A9BC478-29BA-C746-AC00-5B32D51AAFE1}" presName="sibTrans" presStyleCnt="0"/>
      <dgm:spPr/>
    </dgm:pt>
    <dgm:pt modelId="{3880A22F-A634-4F7F-A6C6-71C95ED2A4C3}" type="pres">
      <dgm:prSet presAssocID="{7735E1B0-CFDC-4680-A02F-A95B1EF6BFAA}" presName="compNode" presStyleCnt="0"/>
      <dgm:spPr/>
    </dgm:pt>
    <dgm:pt modelId="{08733EE0-A105-4089-8AB1-CD0F7AD9763E}" type="pres">
      <dgm:prSet presAssocID="{7735E1B0-CFDC-4680-A02F-A95B1EF6BFAA}" presName="iconRect" presStyleLbl="node1" presStyleIdx="2" presStyleCnt="3" custLinFactNeighborX="28333" custLinFactNeighborY="5339"/>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49397F98-9FD0-4D58-809E-175EEFD62589}" type="pres">
      <dgm:prSet presAssocID="{7735E1B0-CFDC-4680-A02F-A95B1EF6BFAA}" presName="spaceRect" presStyleCnt="0"/>
      <dgm:spPr/>
    </dgm:pt>
    <dgm:pt modelId="{BC2B8461-76C6-412B-A99D-7E0292267B0F}" type="pres">
      <dgm:prSet presAssocID="{7735E1B0-CFDC-4680-A02F-A95B1EF6BFAA}" presName="textRect" presStyleLbl="revTx" presStyleIdx="2" presStyleCnt="3" custScaleX="232681" custLinFactNeighborX="99756" custLinFactNeighborY="-11493">
        <dgm:presLayoutVars>
          <dgm:chMax val="1"/>
          <dgm:chPref val="1"/>
        </dgm:presLayoutVars>
      </dgm:prSet>
      <dgm:spPr/>
    </dgm:pt>
  </dgm:ptLst>
  <dgm:cxnLst>
    <dgm:cxn modelId="{A833F92B-87D8-4D12-802D-5ECE629C29C4}" type="presOf" srcId="{7735E1B0-CFDC-4680-A02F-A95B1EF6BFAA}" destId="{BC2B8461-76C6-412B-A99D-7E0292267B0F}" srcOrd="0" destOrd="0" presId="urn:microsoft.com/office/officeart/2018/2/layout/IconLabelList"/>
    <dgm:cxn modelId="{1428B463-3B8F-AC4B-A4AD-4832A0094302}" srcId="{A39D96EF-8265-4F99-AC80-18A9828B46A0}" destId="{C0D9C037-BA8B-F243-9DED-765861FA3876}" srcOrd="1" destOrd="0" parTransId="{F8952BC3-3218-DB40-95BB-4156BE8C2BE8}" sibTransId="{4A9BC478-29BA-C746-AC00-5B32D51AAFE1}"/>
    <dgm:cxn modelId="{C480B963-8B17-BC48-B03B-6E998E40D257}" type="presOf" srcId="{C0D9C037-BA8B-F243-9DED-765861FA3876}" destId="{06B713ED-7EF8-6846-9454-748EA254679A}" srcOrd="0" destOrd="0" presId="urn:microsoft.com/office/officeart/2018/2/layout/IconLabelList"/>
    <dgm:cxn modelId="{1BEAF165-1529-438E-A1AC-75313F10CE23}" type="presOf" srcId="{C8D8A601-F804-4851-8FC0-F125F880EAEE}" destId="{1186FB18-FA9A-4C63-9E23-9158A7572145}" srcOrd="0" destOrd="0" presId="urn:microsoft.com/office/officeart/2018/2/layout/IconLabelList"/>
    <dgm:cxn modelId="{9FC12266-906C-4705-8775-A7060AF160D0}" srcId="{A39D96EF-8265-4F99-AC80-18A9828B46A0}" destId="{C8D8A601-F804-4851-8FC0-F125F880EAEE}" srcOrd="0" destOrd="0" parTransId="{0E6823F8-6ACD-4FC4-813E-10243E16E6A7}" sibTransId="{DDDE0ED5-B0CC-4670-8EE7-AE670C50F149}"/>
    <dgm:cxn modelId="{94B1FB8A-4BAE-47BB-9209-1A6253166B31}" type="presOf" srcId="{A39D96EF-8265-4F99-AC80-18A9828B46A0}" destId="{D7E00B76-5CD9-4F07-9F49-89DD7C074158}" srcOrd="0" destOrd="0" presId="urn:microsoft.com/office/officeart/2018/2/layout/IconLabelList"/>
    <dgm:cxn modelId="{9C53A7C8-79DC-431B-8BEF-746F50AD7579}" srcId="{A39D96EF-8265-4F99-AC80-18A9828B46A0}" destId="{7735E1B0-CFDC-4680-A02F-A95B1EF6BFAA}" srcOrd="2" destOrd="0" parTransId="{9545E5FF-3237-48F3-8E23-45E75EF8BFB6}" sibTransId="{6DB684EE-3984-4CB2-95C4-1DA1CA838AD0}"/>
    <dgm:cxn modelId="{1414E325-0AD8-4A2E-9E2C-32B9DB3A61A0}" type="presParOf" srcId="{D7E00B76-5CD9-4F07-9F49-89DD7C074158}" destId="{01B55619-CDF7-4171-9E53-2E7BDDCCB834}" srcOrd="0" destOrd="0" presId="urn:microsoft.com/office/officeart/2018/2/layout/IconLabelList"/>
    <dgm:cxn modelId="{6CAEA6AE-96D0-4C2B-BA58-5729B67AE90C}" type="presParOf" srcId="{01B55619-CDF7-4171-9E53-2E7BDDCCB834}" destId="{A1F88C68-1315-40BB-9ACA-D2007A1D5CE3}" srcOrd="0" destOrd="0" presId="urn:microsoft.com/office/officeart/2018/2/layout/IconLabelList"/>
    <dgm:cxn modelId="{E924838C-6A2D-4130-BD54-1AAF1F1A3D27}" type="presParOf" srcId="{01B55619-CDF7-4171-9E53-2E7BDDCCB834}" destId="{3B953FB5-4C5E-4410-9162-15ADF4F3089D}" srcOrd="1" destOrd="0" presId="urn:microsoft.com/office/officeart/2018/2/layout/IconLabelList"/>
    <dgm:cxn modelId="{139AE2C1-0264-4E54-88AD-2968515A45B6}" type="presParOf" srcId="{01B55619-CDF7-4171-9E53-2E7BDDCCB834}" destId="{1186FB18-FA9A-4C63-9E23-9158A7572145}" srcOrd="2" destOrd="0" presId="urn:microsoft.com/office/officeart/2018/2/layout/IconLabelList"/>
    <dgm:cxn modelId="{DBAF70C9-191B-4747-8ECD-4302D0EAB66E}" type="presParOf" srcId="{D7E00B76-5CD9-4F07-9F49-89DD7C074158}" destId="{D16E415E-5A13-4667-9427-EADFC7D96175}" srcOrd="1" destOrd="0" presId="urn:microsoft.com/office/officeart/2018/2/layout/IconLabelList"/>
    <dgm:cxn modelId="{7B034FE4-3CE0-6245-BF79-072C143DC102}" type="presParOf" srcId="{D7E00B76-5CD9-4F07-9F49-89DD7C074158}" destId="{BF1B028A-FEA2-F948-9B82-EFA3437415D6}" srcOrd="2" destOrd="0" presId="urn:microsoft.com/office/officeart/2018/2/layout/IconLabelList"/>
    <dgm:cxn modelId="{EDF87C9D-240E-AA40-AC7B-BFFF2ADF269F}" type="presParOf" srcId="{BF1B028A-FEA2-F948-9B82-EFA3437415D6}" destId="{3DA1DA7F-BB8C-7247-8AEB-8EDB6F544826}" srcOrd="0" destOrd="0" presId="urn:microsoft.com/office/officeart/2018/2/layout/IconLabelList"/>
    <dgm:cxn modelId="{9905505B-D9DB-4D49-AC30-1AF1B73D09B4}" type="presParOf" srcId="{BF1B028A-FEA2-F948-9B82-EFA3437415D6}" destId="{834B7C7E-1B05-AA4D-AF2C-A2824AF4E9AD}" srcOrd="1" destOrd="0" presId="urn:microsoft.com/office/officeart/2018/2/layout/IconLabelList"/>
    <dgm:cxn modelId="{6B1685C0-9874-7445-8112-4CE714C40FDA}" type="presParOf" srcId="{BF1B028A-FEA2-F948-9B82-EFA3437415D6}" destId="{06B713ED-7EF8-6846-9454-748EA254679A}" srcOrd="2" destOrd="0" presId="urn:microsoft.com/office/officeart/2018/2/layout/IconLabelList"/>
    <dgm:cxn modelId="{D1A7AA5E-9795-D349-A12F-0BA28C9464DA}" type="presParOf" srcId="{D7E00B76-5CD9-4F07-9F49-89DD7C074158}" destId="{4B3380B8-98A8-6A4E-8907-7129557EFB52}" srcOrd="3" destOrd="0" presId="urn:microsoft.com/office/officeart/2018/2/layout/IconLabelList"/>
    <dgm:cxn modelId="{8DF11F24-84A7-4A7B-A952-A21D4740091E}" type="presParOf" srcId="{D7E00B76-5CD9-4F07-9F49-89DD7C074158}" destId="{3880A22F-A634-4F7F-A6C6-71C95ED2A4C3}" srcOrd="4" destOrd="0" presId="urn:microsoft.com/office/officeart/2018/2/layout/IconLabelList"/>
    <dgm:cxn modelId="{1C91A7AE-2075-4C16-8C32-0864017F8E3D}" type="presParOf" srcId="{3880A22F-A634-4F7F-A6C6-71C95ED2A4C3}" destId="{08733EE0-A105-4089-8AB1-CD0F7AD9763E}" srcOrd="0" destOrd="0" presId="urn:microsoft.com/office/officeart/2018/2/layout/IconLabelList"/>
    <dgm:cxn modelId="{2F59F360-13D6-4FA9-85D7-83A9CB9A6140}" type="presParOf" srcId="{3880A22F-A634-4F7F-A6C6-71C95ED2A4C3}" destId="{49397F98-9FD0-4D58-809E-175EEFD62589}" srcOrd="1" destOrd="0" presId="urn:microsoft.com/office/officeart/2018/2/layout/IconLabelList"/>
    <dgm:cxn modelId="{6E7DAA9B-5B50-4C8B-86D5-2E6091972D82}" type="presParOf" srcId="{3880A22F-A634-4F7F-A6C6-71C95ED2A4C3}" destId="{BC2B8461-76C6-412B-A99D-7E0292267B0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9E80E-FB08-4443-B31F-3262A7D48B98}"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2AEECCCE-8AF8-4CC8-B035-11CCAAAA6D32}">
      <dgm:prSet/>
      <dgm:spPr/>
      <dgm:t>
        <a:bodyPr/>
        <a:lstStyle/>
        <a:p>
          <a:r>
            <a:rPr lang="en-US" dirty="0"/>
            <a:t>Understand what’s going on</a:t>
          </a:r>
        </a:p>
      </dgm:t>
    </dgm:pt>
    <dgm:pt modelId="{0200D49B-7272-4466-8405-FE37C2E05965}" type="parTrans" cxnId="{A5D17901-7553-49B8-8A67-A5202F6C7C2A}">
      <dgm:prSet/>
      <dgm:spPr/>
      <dgm:t>
        <a:bodyPr/>
        <a:lstStyle/>
        <a:p>
          <a:endParaRPr lang="en-US"/>
        </a:p>
      </dgm:t>
    </dgm:pt>
    <dgm:pt modelId="{AC55CF73-A217-474E-B4E2-70E37D3D4D35}" type="sibTrans" cxnId="{A5D17901-7553-49B8-8A67-A5202F6C7C2A}">
      <dgm:prSet phldrT="01"/>
      <dgm:spPr/>
      <dgm:t>
        <a:bodyPr/>
        <a:lstStyle/>
        <a:p>
          <a:r>
            <a:rPr lang="en-US"/>
            <a:t>01</a:t>
          </a:r>
        </a:p>
      </dgm:t>
    </dgm:pt>
    <dgm:pt modelId="{CFC347DE-5DF9-4BE5-BB42-5EA66B36C266}">
      <dgm:prSet/>
      <dgm:spPr/>
      <dgm:t>
        <a:bodyPr/>
        <a:lstStyle/>
        <a:p>
          <a:r>
            <a:rPr lang="en-US" dirty="0"/>
            <a:t>Look at a range of solutions and find the match</a:t>
          </a:r>
        </a:p>
      </dgm:t>
    </dgm:pt>
    <dgm:pt modelId="{5DB99B90-37BE-489F-8136-03D81AD1E244}" type="parTrans" cxnId="{77F534E3-56A1-4113-B7F2-3B5100A5A906}">
      <dgm:prSet/>
      <dgm:spPr/>
      <dgm:t>
        <a:bodyPr/>
        <a:lstStyle/>
        <a:p>
          <a:endParaRPr lang="en-US"/>
        </a:p>
      </dgm:t>
    </dgm:pt>
    <dgm:pt modelId="{5EA9AC33-5DEB-45A2-A903-8779A1B1F35B}" type="sibTrans" cxnId="{77F534E3-56A1-4113-B7F2-3B5100A5A906}">
      <dgm:prSet phldrT="02"/>
      <dgm:spPr/>
      <dgm:t>
        <a:bodyPr/>
        <a:lstStyle/>
        <a:p>
          <a:r>
            <a:rPr lang="en-US"/>
            <a:t>02</a:t>
          </a:r>
        </a:p>
      </dgm:t>
    </dgm:pt>
    <dgm:pt modelId="{1F3C1BA8-BFE4-46D0-B515-7D353A4642E5}">
      <dgm:prSet/>
      <dgm:spPr/>
      <dgm:t>
        <a:bodyPr/>
        <a:lstStyle/>
        <a:p>
          <a:r>
            <a:rPr lang="en-US" dirty="0"/>
            <a:t>Embed better habits and decisions in your routine</a:t>
          </a:r>
        </a:p>
      </dgm:t>
    </dgm:pt>
    <dgm:pt modelId="{CA1EFC3C-013D-44BB-A3C4-0CB3936EC811}" type="parTrans" cxnId="{0F461AD1-B8B8-4119-99CF-632118361756}">
      <dgm:prSet/>
      <dgm:spPr/>
      <dgm:t>
        <a:bodyPr/>
        <a:lstStyle/>
        <a:p>
          <a:endParaRPr lang="en-US"/>
        </a:p>
      </dgm:t>
    </dgm:pt>
    <dgm:pt modelId="{12622190-6C46-4243-9233-65336A9CE570}" type="sibTrans" cxnId="{0F461AD1-B8B8-4119-99CF-632118361756}">
      <dgm:prSet phldrT="03"/>
      <dgm:spPr/>
      <dgm:t>
        <a:bodyPr/>
        <a:lstStyle/>
        <a:p>
          <a:r>
            <a:rPr lang="en-US"/>
            <a:t>03</a:t>
          </a:r>
        </a:p>
      </dgm:t>
    </dgm:pt>
    <dgm:pt modelId="{56771DF6-A038-A94F-B994-D868ABB33929}" type="pres">
      <dgm:prSet presAssocID="{4D09E80E-FB08-4443-B31F-3262A7D48B98}" presName="Name0" presStyleCnt="0">
        <dgm:presLayoutVars>
          <dgm:animLvl val="lvl"/>
          <dgm:resizeHandles val="exact"/>
        </dgm:presLayoutVars>
      </dgm:prSet>
      <dgm:spPr/>
    </dgm:pt>
    <dgm:pt modelId="{8D90A827-480D-F240-B61C-22CF7387F145}" type="pres">
      <dgm:prSet presAssocID="{2AEECCCE-8AF8-4CC8-B035-11CCAAAA6D32}" presName="compositeNode" presStyleCnt="0">
        <dgm:presLayoutVars>
          <dgm:bulletEnabled val="1"/>
        </dgm:presLayoutVars>
      </dgm:prSet>
      <dgm:spPr/>
    </dgm:pt>
    <dgm:pt modelId="{5ED04064-388C-3D41-8FAB-E3475EFDFA6B}" type="pres">
      <dgm:prSet presAssocID="{2AEECCCE-8AF8-4CC8-B035-11CCAAAA6D32}" presName="bgRect" presStyleLbl="alignNode1" presStyleIdx="0" presStyleCnt="3"/>
      <dgm:spPr/>
    </dgm:pt>
    <dgm:pt modelId="{59B5C280-29AD-3745-A993-8473A6256414}" type="pres">
      <dgm:prSet presAssocID="{AC55CF73-A217-474E-B4E2-70E37D3D4D35}" presName="sibTransNodeRect" presStyleLbl="alignNode1" presStyleIdx="0" presStyleCnt="3">
        <dgm:presLayoutVars>
          <dgm:chMax val="0"/>
          <dgm:bulletEnabled val="1"/>
        </dgm:presLayoutVars>
      </dgm:prSet>
      <dgm:spPr/>
    </dgm:pt>
    <dgm:pt modelId="{D11256BE-F134-1147-9F17-D06B551B413D}" type="pres">
      <dgm:prSet presAssocID="{2AEECCCE-8AF8-4CC8-B035-11CCAAAA6D32}" presName="nodeRect" presStyleLbl="alignNode1" presStyleIdx="0" presStyleCnt="3">
        <dgm:presLayoutVars>
          <dgm:bulletEnabled val="1"/>
        </dgm:presLayoutVars>
      </dgm:prSet>
      <dgm:spPr/>
    </dgm:pt>
    <dgm:pt modelId="{34823FB2-A28C-754F-AC37-9C7311A03764}" type="pres">
      <dgm:prSet presAssocID="{AC55CF73-A217-474E-B4E2-70E37D3D4D35}" presName="sibTrans" presStyleCnt="0"/>
      <dgm:spPr/>
    </dgm:pt>
    <dgm:pt modelId="{FA25AC58-4155-6A4E-8E97-B23316E135B6}" type="pres">
      <dgm:prSet presAssocID="{CFC347DE-5DF9-4BE5-BB42-5EA66B36C266}" presName="compositeNode" presStyleCnt="0">
        <dgm:presLayoutVars>
          <dgm:bulletEnabled val="1"/>
        </dgm:presLayoutVars>
      </dgm:prSet>
      <dgm:spPr/>
    </dgm:pt>
    <dgm:pt modelId="{E5CAFB87-ABE6-4D48-87F0-610A92F5BD2E}" type="pres">
      <dgm:prSet presAssocID="{CFC347DE-5DF9-4BE5-BB42-5EA66B36C266}" presName="bgRect" presStyleLbl="alignNode1" presStyleIdx="1" presStyleCnt="3"/>
      <dgm:spPr/>
    </dgm:pt>
    <dgm:pt modelId="{18BF6F46-33E5-6046-8510-B0389166FB7F}" type="pres">
      <dgm:prSet presAssocID="{5EA9AC33-5DEB-45A2-A903-8779A1B1F35B}" presName="sibTransNodeRect" presStyleLbl="alignNode1" presStyleIdx="1" presStyleCnt="3">
        <dgm:presLayoutVars>
          <dgm:chMax val="0"/>
          <dgm:bulletEnabled val="1"/>
        </dgm:presLayoutVars>
      </dgm:prSet>
      <dgm:spPr/>
    </dgm:pt>
    <dgm:pt modelId="{DF7478EF-620D-1743-9E0D-1315662A12CA}" type="pres">
      <dgm:prSet presAssocID="{CFC347DE-5DF9-4BE5-BB42-5EA66B36C266}" presName="nodeRect" presStyleLbl="alignNode1" presStyleIdx="1" presStyleCnt="3">
        <dgm:presLayoutVars>
          <dgm:bulletEnabled val="1"/>
        </dgm:presLayoutVars>
      </dgm:prSet>
      <dgm:spPr/>
    </dgm:pt>
    <dgm:pt modelId="{6C6BF3B0-E96C-C34C-A1B8-0A5BBE141E80}" type="pres">
      <dgm:prSet presAssocID="{5EA9AC33-5DEB-45A2-A903-8779A1B1F35B}" presName="sibTrans" presStyleCnt="0"/>
      <dgm:spPr/>
    </dgm:pt>
    <dgm:pt modelId="{1D12CD73-8C9A-184A-B876-D561FB53A99F}" type="pres">
      <dgm:prSet presAssocID="{1F3C1BA8-BFE4-46D0-B515-7D353A4642E5}" presName="compositeNode" presStyleCnt="0">
        <dgm:presLayoutVars>
          <dgm:bulletEnabled val="1"/>
        </dgm:presLayoutVars>
      </dgm:prSet>
      <dgm:spPr/>
    </dgm:pt>
    <dgm:pt modelId="{62474C37-9652-A34F-92E8-A32086457966}" type="pres">
      <dgm:prSet presAssocID="{1F3C1BA8-BFE4-46D0-B515-7D353A4642E5}" presName="bgRect" presStyleLbl="alignNode1" presStyleIdx="2" presStyleCnt="3"/>
      <dgm:spPr/>
    </dgm:pt>
    <dgm:pt modelId="{3C86DF6C-2089-A44E-BAE6-9DD7025A20AF}" type="pres">
      <dgm:prSet presAssocID="{12622190-6C46-4243-9233-65336A9CE570}" presName="sibTransNodeRect" presStyleLbl="alignNode1" presStyleIdx="2" presStyleCnt="3">
        <dgm:presLayoutVars>
          <dgm:chMax val="0"/>
          <dgm:bulletEnabled val="1"/>
        </dgm:presLayoutVars>
      </dgm:prSet>
      <dgm:spPr/>
    </dgm:pt>
    <dgm:pt modelId="{2735DD49-9230-514C-947B-E7A92A07C14F}" type="pres">
      <dgm:prSet presAssocID="{1F3C1BA8-BFE4-46D0-B515-7D353A4642E5}" presName="nodeRect" presStyleLbl="alignNode1" presStyleIdx="2" presStyleCnt="3">
        <dgm:presLayoutVars>
          <dgm:bulletEnabled val="1"/>
        </dgm:presLayoutVars>
      </dgm:prSet>
      <dgm:spPr/>
    </dgm:pt>
  </dgm:ptLst>
  <dgm:cxnLst>
    <dgm:cxn modelId="{A5D17901-7553-49B8-8A67-A5202F6C7C2A}" srcId="{4D09E80E-FB08-4443-B31F-3262A7D48B98}" destId="{2AEECCCE-8AF8-4CC8-B035-11CCAAAA6D32}" srcOrd="0" destOrd="0" parTransId="{0200D49B-7272-4466-8405-FE37C2E05965}" sibTransId="{AC55CF73-A217-474E-B4E2-70E37D3D4D35}"/>
    <dgm:cxn modelId="{C374D30F-3D7C-9144-BDAB-D7EF6B75CDAE}" type="presOf" srcId="{4D09E80E-FB08-4443-B31F-3262A7D48B98}" destId="{56771DF6-A038-A94F-B994-D868ABB33929}" srcOrd="0" destOrd="0" presId="urn:microsoft.com/office/officeart/2016/7/layout/LinearBlockProcessNumbered"/>
    <dgm:cxn modelId="{7A676A1D-E6B0-1646-9793-2B14E0F81606}" type="presOf" srcId="{1F3C1BA8-BFE4-46D0-B515-7D353A4642E5}" destId="{2735DD49-9230-514C-947B-E7A92A07C14F}" srcOrd="1" destOrd="0" presId="urn:microsoft.com/office/officeart/2016/7/layout/LinearBlockProcessNumbered"/>
    <dgm:cxn modelId="{C5061823-8EE6-894E-8E9B-E8C4BE14ACF7}" type="presOf" srcId="{5EA9AC33-5DEB-45A2-A903-8779A1B1F35B}" destId="{18BF6F46-33E5-6046-8510-B0389166FB7F}" srcOrd="0" destOrd="0" presId="urn:microsoft.com/office/officeart/2016/7/layout/LinearBlockProcessNumbered"/>
    <dgm:cxn modelId="{B3203449-F862-7347-8338-0A81336EB6EB}" type="presOf" srcId="{CFC347DE-5DF9-4BE5-BB42-5EA66B36C266}" destId="{DF7478EF-620D-1743-9E0D-1315662A12CA}" srcOrd="1" destOrd="0" presId="urn:microsoft.com/office/officeart/2016/7/layout/LinearBlockProcessNumbered"/>
    <dgm:cxn modelId="{BE39684F-6D6C-5643-ADC4-AC33ED64A191}" type="presOf" srcId="{1F3C1BA8-BFE4-46D0-B515-7D353A4642E5}" destId="{62474C37-9652-A34F-92E8-A32086457966}" srcOrd="0" destOrd="0" presId="urn:microsoft.com/office/officeart/2016/7/layout/LinearBlockProcessNumbered"/>
    <dgm:cxn modelId="{02766353-48C4-6645-B4D0-0ADB59AA15A7}" type="presOf" srcId="{2AEECCCE-8AF8-4CC8-B035-11CCAAAA6D32}" destId="{5ED04064-388C-3D41-8FAB-E3475EFDFA6B}" srcOrd="0" destOrd="0" presId="urn:microsoft.com/office/officeart/2016/7/layout/LinearBlockProcessNumbered"/>
    <dgm:cxn modelId="{F5E3F956-4F7C-7E43-A83C-BA852CB8CF95}" type="presOf" srcId="{12622190-6C46-4243-9233-65336A9CE570}" destId="{3C86DF6C-2089-A44E-BAE6-9DD7025A20AF}" srcOrd="0" destOrd="0" presId="urn:microsoft.com/office/officeart/2016/7/layout/LinearBlockProcessNumbered"/>
    <dgm:cxn modelId="{4889EE78-BD59-F843-BF3E-FDF4599029E2}" type="presOf" srcId="{AC55CF73-A217-474E-B4E2-70E37D3D4D35}" destId="{59B5C280-29AD-3745-A993-8473A6256414}" srcOrd="0" destOrd="0" presId="urn:microsoft.com/office/officeart/2016/7/layout/LinearBlockProcessNumbered"/>
    <dgm:cxn modelId="{D1CBB193-2700-214A-A2CD-1F54DF2DEA45}" type="presOf" srcId="{CFC347DE-5DF9-4BE5-BB42-5EA66B36C266}" destId="{E5CAFB87-ABE6-4D48-87F0-610A92F5BD2E}" srcOrd="0" destOrd="0" presId="urn:microsoft.com/office/officeart/2016/7/layout/LinearBlockProcessNumbered"/>
    <dgm:cxn modelId="{B9D43ECC-E206-BB4F-8AA7-FFAFA7AB56E6}" type="presOf" srcId="{2AEECCCE-8AF8-4CC8-B035-11CCAAAA6D32}" destId="{D11256BE-F134-1147-9F17-D06B551B413D}" srcOrd="1" destOrd="0" presId="urn:microsoft.com/office/officeart/2016/7/layout/LinearBlockProcessNumbered"/>
    <dgm:cxn modelId="{0F461AD1-B8B8-4119-99CF-632118361756}" srcId="{4D09E80E-FB08-4443-B31F-3262A7D48B98}" destId="{1F3C1BA8-BFE4-46D0-B515-7D353A4642E5}" srcOrd="2" destOrd="0" parTransId="{CA1EFC3C-013D-44BB-A3C4-0CB3936EC811}" sibTransId="{12622190-6C46-4243-9233-65336A9CE570}"/>
    <dgm:cxn modelId="{77F534E3-56A1-4113-B7F2-3B5100A5A906}" srcId="{4D09E80E-FB08-4443-B31F-3262A7D48B98}" destId="{CFC347DE-5DF9-4BE5-BB42-5EA66B36C266}" srcOrd="1" destOrd="0" parTransId="{5DB99B90-37BE-489F-8136-03D81AD1E244}" sibTransId="{5EA9AC33-5DEB-45A2-A903-8779A1B1F35B}"/>
    <dgm:cxn modelId="{8E09DEC2-7E7A-C047-ACE7-9F3C57DCF165}" type="presParOf" srcId="{56771DF6-A038-A94F-B994-D868ABB33929}" destId="{8D90A827-480D-F240-B61C-22CF7387F145}" srcOrd="0" destOrd="0" presId="urn:microsoft.com/office/officeart/2016/7/layout/LinearBlockProcessNumbered"/>
    <dgm:cxn modelId="{CF2FCFE1-5EEF-0847-A910-1AAAA8C290A8}" type="presParOf" srcId="{8D90A827-480D-F240-B61C-22CF7387F145}" destId="{5ED04064-388C-3D41-8FAB-E3475EFDFA6B}" srcOrd="0" destOrd="0" presId="urn:microsoft.com/office/officeart/2016/7/layout/LinearBlockProcessNumbered"/>
    <dgm:cxn modelId="{E84397E4-76EC-2F46-980A-50F62CFDE0BF}" type="presParOf" srcId="{8D90A827-480D-F240-B61C-22CF7387F145}" destId="{59B5C280-29AD-3745-A993-8473A6256414}" srcOrd="1" destOrd="0" presId="urn:microsoft.com/office/officeart/2016/7/layout/LinearBlockProcessNumbered"/>
    <dgm:cxn modelId="{A546CF4B-2526-4945-9AEC-80F9069F7C4E}" type="presParOf" srcId="{8D90A827-480D-F240-B61C-22CF7387F145}" destId="{D11256BE-F134-1147-9F17-D06B551B413D}" srcOrd="2" destOrd="0" presId="urn:microsoft.com/office/officeart/2016/7/layout/LinearBlockProcessNumbered"/>
    <dgm:cxn modelId="{97E905D5-A4AE-3541-A44D-B3EF3B91AC5E}" type="presParOf" srcId="{56771DF6-A038-A94F-B994-D868ABB33929}" destId="{34823FB2-A28C-754F-AC37-9C7311A03764}" srcOrd="1" destOrd="0" presId="urn:microsoft.com/office/officeart/2016/7/layout/LinearBlockProcessNumbered"/>
    <dgm:cxn modelId="{9710D3D4-4290-ED4D-8496-CECC79F3B035}" type="presParOf" srcId="{56771DF6-A038-A94F-B994-D868ABB33929}" destId="{FA25AC58-4155-6A4E-8E97-B23316E135B6}" srcOrd="2" destOrd="0" presId="urn:microsoft.com/office/officeart/2016/7/layout/LinearBlockProcessNumbered"/>
    <dgm:cxn modelId="{7CDC0B27-8457-2340-A61F-BA71E173F196}" type="presParOf" srcId="{FA25AC58-4155-6A4E-8E97-B23316E135B6}" destId="{E5CAFB87-ABE6-4D48-87F0-610A92F5BD2E}" srcOrd="0" destOrd="0" presId="urn:microsoft.com/office/officeart/2016/7/layout/LinearBlockProcessNumbered"/>
    <dgm:cxn modelId="{FF9C050A-68F9-1B4A-980F-29F83372E265}" type="presParOf" srcId="{FA25AC58-4155-6A4E-8E97-B23316E135B6}" destId="{18BF6F46-33E5-6046-8510-B0389166FB7F}" srcOrd="1" destOrd="0" presId="urn:microsoft.com/office/officeart/2016/7/layout/LinearBlockProcessNumbered"/>
    <dgm:cxn modelId="{53DDEC1E-2341-E64D-9655-5CAEF57C0950}" type="presParOf" srcId="{FA25AC58-4155-6A4E-8E97-B23316E135B6}" destId="{DF7478EF-620D-1743-9E0D-1315662A12CA}" srcOrd="2" destOrd="0" presId="urn:microsoft.com/office/officeart/2016/7/layout/LinearBlockProcessNumbered"/>
    <dgm:cxn modelId="{BEEBF5D8-2C79-6E44-A5AD-ABA4CE52E577}" type="presParOf" srcId="{56771DF6-A038-A94F-B994-D868ABB33929}" destId="{6C6BF3B0-E96C-C34C-A1B8-0A5BBE141E80}" srcOrd="3" destOrd="0" presId="urn:microsoft.com/office/officeart/2016/7/layout/LinearBlockProcessNumbered"/>
    <dgm:cxn modelId="{9C39C122-D65C-1441-87BE-DC3D09F0E193}" type="presParOf" srcId="{56771DF6-A038-A94F-B994-D868ABB33929}" destId="{1D12CD73-8C9A-184A-B876-D561FB53A99F}" srcOrd="4" destOrd="0" presId="urn:microsoft.com/office/officeart/2016/7/layout/LinearBlockProcessNumbered"/>
    <dgm:cxn modelId="{3FB44E18-145C-DC4A-B9A4-19E1710887B4}" type="presParOf" srcId="{1D12CD73-8C9A-184A-B876-D561FB53A99F}" destId="{62474C37-9652-A34F-92E8-A32086457966}" srcOrd="0" destOrd="0" presId="urn:microsoft.com/office/officeart/2016/7/layout/LinearBlockProcessNumbered"/>
    <dgm:cxn modelId="{9A77ACD9-AF19-EA4C-BD07-1AAA0F4B8014}" type="presParOf" srcId="{1D12CD73-8C9A-184A-B876-D561FB53A99F}" destId="{3C86DF6C-2089-A44E-BAE6-9DD7025A20AF}" srcOrd="1" destOrd="0" presId="urn:microsoft.com/office/officeart/2016/7/layout/LinearBlockProcessNumbered"/>
    <dgm:cxn modelId="{3C0C1E88-B8FD-8344-9363-32CA2ECC1C11}" type="presParOf" srcId="{1D12CD73-8C9A-184A-B876-D561FB53A99F}" destId="{2735DD49-9230-514C-947B-E7A92A07C14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151F73-C6D7-4870-9466-5A87B020546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D8559A5-92D6-49F3-BA4C-20D7E6E9BEC2}">
      <dgm:prSet/>
      <dgm:spPr/>
      <dgm:t>
        <a:bodyPr/>
        <a:lstStyle/>
        <a:p>
          <a:r>
            <a:rPr lang="en-US" dirty="0"/>
            <a:t>Start with an honest list of what you have done</a:t>
          </a:r>
        </a:p>
      </dgm:t>
    </dgm:pt>
    <dgm:pt modelId="{0029A5F8-2112-4E7C-8EC4-F57DA8A2E6CF}" type="parTrans" cxnId="{ED15C0F2-E816-48F4-A82D-492A321487E6}">
      <dgm:prSet/>
      <dgm:spPr/>
      <dgm:t>
        <a:bodyPr/>
        <a:lstStyle/>
        <a:p>
          <a:endParaRPr lang="en-US"/>
        </a:p>
      </dgm:t>
    </dgm:pt>
    <dgm:pt modelId="{A215C12D-BAEA-42A1-887D-01E567B7E21A}" type="sibTrans" cxnId="{ED15C0F2-E816-48F4-A82D-492A321487E6}">
      <dgm:prSet/>
      <dgm:spPr/>
      <dgm:t>
        <a:bodyPr/>
        <a:lstStyle/>
        <a:p>
          <a:endParaRPr lang="en-US"/>
        </a:p>
      </dgm:t>
    </dgm:pt>
    <dgm:pt modelId="{1B76A28E-221D-4E37-9C07-DDD158F1A800}">
      <dgm:prSet/>
      <dgm:spPr/>
      <dgm:t>
        <a:bodyPr/>
        <a:lstStyle/>
        <a:p>
          <a:r>
            <a:rPr lang="en-US"/>
            <a:t>Why are you doing that task?</a:t>
          </a:r>
        </a:p>
      </dgm:t>
    </dgm:pt>
    <dgm:pt modelId="{2E951A19-985E-4337-B046-BB32AF0582C7}" type="parTrans" cxnId="{60BF4E6E-AE51-44C4-ACD8-5F1028B52680}">
      <dgm:prSet/>
      <dgm:spPr/>
      <dgm:t>
        <a:bodyPr/>
        <a:lstStyle/>
        <a:p>
          <a:endParaRPr lang="en-US"/>
        </a:p>
      </dgm:t>
    </dgm:pt>
    <dgm:pt modelId="{CCBC3168-B20C-4AFB-87ED-DAC881E6F245}" type="sibTrans" cxnId="{60BF4E6E-AE51-44C4-ACD8-5F1028B52680}">
      <dgm:prSet/>
      <dgm:spPr/>
      <dgm:t>
        <a:bodyPr/>
        <a:lstStyle/>
        <a:p>
          <a:endParaRPr lang="en-US"/>
        </a:p>
      </dgm:t>
    </dgm:pt>
    <dgm:pt modelId="{62A57C8A-DBA3-479C-A355-EE7491CFB971}">
      <dgm:prSet/>
      <dgm:spPr/>
      <dgm:t>
        <a:bodyPr/>
        <a:lstStyle/>
        <a:p>
          <a:r>
            <a:rPr lang="en-US"/>
            <a:t>Why have you prioritized this over other options?</a:t>
          </a:r>
        </a:p>
      </dgm:t>
    </dgm:pt>
    <dgm:pt modelId="{710DBFCE-7C59-4C0C-ADFA-BC1122ED9A73}" type="parTrans" cxnId="{A182DE6C-3468-48A3-AEB1-ECEACFEAACE4}">
      <dgm:prSet/>
      <dgm:spPr/>
      <dgm:t>
        <a:bodyPr/>
        <a:lstStyle/>
        <a:p>
          <a:endParaRPr lang="en-US"/>
        </a:p>
      </dgm:t>
    </dgm:pt>
    <dgm:pt modelId="{C9E3DAD4-63A5-4553-89FF-15AB8570C4B4}" type="sibTrans" cxnId="{A182DE6C-3468-48A3-AEB1-ECEACFEAACE4}">
      <dgm:prSet/>
      <dgm:spPr/>
      <dgm:t>
        <a:bodyPr/>
        <a:lstStyle/>
        <a:p>
          <a:endParaRPr lang="en-US"/>
        </a:p>
      </dgm:t>
    </dgm:pt>
    <dgm:pt modelId="{D71E59E1-1D11-471E-91C0-66120A3EF106}">
      <dgm:prSet/>
      <dgm:spPr/>
      <dgm:t>
        <a:bodyPr/>
        <a:lstStyle/>
        <a:p>
          <a:r>
            <a:rPr lang="en-US"/>
            <a:t>Part of your role?</a:t>
          </a:r>
        </a:p>
      </dgm:t>
    </dgm:pt>
    <dgm:pt modelId="{86FC575F-960C-45E6-8E1C-5479A49F19E4}" type="parTrans" cxnId="{AD45C42A-4FCD-4435-8B51-C79D5CCFBB9D}">
      <dgm:prSet/>
      <dgm:spPr/>
      <dgm:t>
        <a:bodyPr/>
        <a:lstStyle/>
        <a:p>
          <a:endParaRPr lang="en-US"/>
        </a:p>
      </dgm:t>
    </dgm:pt>
    <dgm:pt modelId="{6146C8C4-2BBD-4E88-B5D2-F09FF268106E}" type="sibTrans" cxnId="{AD45C42A-4FCD-4435-8B51-C79D5CCFBB9D}">
      <dgm:prSet/>
      <dgm:spPr/>
      <dgm:t>
        <a:bodyPr/>
        <a:lstStyle/>
        <a:p>
          <a:endParaRPr lang="en-US"/>
        </a:p>
      </dgm:t>
    </dgm:pt>
    <dgm:pt modelId="{6AB6FF49-B671-4090-A134-D6C633F05625}">
      <dgm:prSet/>
      <dgm:spPr/>
      <dgm:t>
        <a:bodyPr/>
        <a:lstStyle/>
        <a:p>
          <a:r>
            <a:rPr lang="en-US"/>
            <a:t>Motivates you?</a:t>
          </a:r>
        </a:p>
      </dgm:t>
    </dgm:pt>
    <dgm:pt modelId="{6430F1F0-5311-4E3D-9215-C1D098749880}" type="parTrans" cxnId="{BDBA50BB-9259-40A8-AE57-3A0BFCFC91C8}">
      <dgm:prSet/>
      <dgm:spPr/>
      <dgm:t>
        <a:bodyPr/>
        <a:lstStyle/>
        <a:p>
          <a:endParaRPr lang="en-US"/>
        </a:p>
      </dgm:t>
    </dgm:pt>
    <dgm:pt modelId="{675536F8-5062-4CAA-B96E-5624A245BC94}" type="sibTrans" cxnId="{BDBA50BB-9259-40A8-AE57-3A0BFCFC91C8}">
      <dgm:prSet/>
      <dgm:spPr/>
      <dgm:t>
        <a:bodyPr/>
        <a:lstStyle/>
        <a:p>
          <a:endParaRPr lang="en-US"/>
        </a:p>
      </dgm:t>
    </dgm:pt>
    <dgm:pt modelId="{C7C7E236-BC28-4E63-9998-ED4933D27D0F}">
      <dgm:prSet/>
      <dgm:spPr/>
      <dgm:t>
        <a:bodyPr/>
        <a:lstStyle/>
        <a:p>
          <a:r>
            <a:rPr lang="en-US" dirty="0"/>
            <a:t>Art of the possible?</a:t>
          </a:r>
        </a:p>
      </dgm:t>
    </dgm:pt>
    <dgm:pt modelId="{A7023ADF-FFF6-4B28-B0F7-26789227DFF4}" type="parTrans" cxnId="{92670A20-91CC-4F6C-9A82-D8C3056D4E61}">
      <dgm:prSet/>
      <dgm:spPr/>
      <dgm:t>
        <a:bodyPr/>
        <a:lstStyle/>
        <a:p>
          <a:endParaRPr lang="en-US"/>
        </a:p>
      </dgm:t>
    </dgm:pt>
    <dgm:pt modelId="{4C715E13-120D-4004-8B5E-7D2D18E77BCE}" type="sibTrans" cxnId="{92670A20-91CC-4F6C-9A82-D8C3056D4E61}">
      <dgm:prSet/>
      <dgm:spPr/>
      <dgm:t>
        <a:bodyPr/>
        <a:lstStyle/>
        <a:p>
          <a:endParaRPr lang="en-US"/>
        </a:p>
      </dgm:t>
    </dgm:pt>
    <dgm:pt modelId="{C451F8D2-016C-9F40-82B1-331A377072A0}" type="pres">
      <dgm:prSet presAssocID="{5B151F73-C6D7-4870-9466-5A87B0205462}" presName="Name0" presStyleCnt="0">
        <dgm:presLayoutVars>
          <dgm:dir/>
          <dgm:animLvl val="lvl"/>
          <dgm:resizeHandles val="exact"/>
        </dgm:presLayoutVars>
      </dgm:prSet>
      <dgm:spPr/>
    </dgm:pt>
    <dgm:pt modelId="{2F2CF15F-118A-7349-AC2F-716A411F8E0D}" type="pres">
      <dgm:prSet presAssocID="{62A57C8A-DBA3-479C-A355-EE7491CFB971}" presName="boxAndChildren" presStyleCnt="0"/>
      <dgm:spPr/>
    </dgm:pt>
    <dgm:pt modelId="{9AE0AD16-EBC5-D146-A17A-3C383B0A4B89}" type="pres">
      <dgm:prSet presAssocID="{62A57C8A-DBA3-479C-A355-EE7491CFB971}" presName="parentTextBox" presStyleLbl="node1" presStyleIdx="0" presStyleCnt="3"/>
      <dgm:spPr/>
    </dgm:pt>
    <dgm:pt modelId="{DAD927C2-613E-1D46-A4C0-CD2E48BDC526}" type="pres">
      <dgm:prSet presAssocID="{62A57C8A-DBA3-479C-A355-EE7491CFB971}" presName="entireBox" presStyleLbl="node1" presStyleIdx="0" presStyleCnt="3"/>
      <dgm:spPr/>
    </dgm:pt>
    <dgm:pt modelId="{4E537F06-057A-5A42-B0FA-42A765B374ED}" type="pres">
      <dgm:prSet presAssocID="{62A57C8A-DBA3-479C-A355-EE7491CFB971}" presName="descendantBox" presStyleCnt="0"/>
      <dgm:spPr/>
    </dgm:pt>
    <dgm:pt modelId="{EEF44932-ACCE-F74C-819E-5EC3D543AEEB}" type="pres">
      <dgm:prSet presAssocID="{D71E59E1-1D11-471E-91C0-66120A3EF106}" presName="childTextBox" presStyleLbl="fgAccFollowNode1" presStyleIdx="0" presStyleCnt="3">
        <dgm:presLayoutVars>
          <dgm:bulletEnabled val="1"/>
        </dgm:presLayoutVars>
      </dgm:prSet>
      <dgm:spPr/>
    </dgm:pt>
    <dgm:pt modelId="{38CB57CF-C01A-EF43-A2CD-A67F1E4A13F1}" type="pres">
      <dgm:prSet presAssocID="{6AB6FF49-B671-4090-A134-D6C633F05625}" presName="childTextBox" presStyleLbl="fgAccFollowNode1" presStyleIdx="1" presStyleCnt="3">
        <dgm:presLayoutVars>
          <dgm:bulletEnabled val="1"/>
        </dgm:presLayoutVars>
      </dgm:prSet>
      <dgm:spPr/>
    </dgm:pt>
    <dgm:pt modelId="{E61475D0-29F0-5949-AD57-8090F165C075}" type="pres">
      <dgm:prSet presAssocID="{C7C7E236-BC28-4E63-9998-ED4933D27D0F}" presName="childTextBox" presStyleLbl="fgAccFollowNode1" presStyleIdx="2" presStyleCnt="3">
        <dgm:presLayoutVars>
          <dgm:bulletEnabled val="1"/>
        </dgm:presLayoutVars>
      </dgm:prSet>
      <dgm:spPr/>
    </dgm:pt>
    <dgm:pt modelId="{ADE3B57F-F3AA-314A-B367-E277E48DE831}" type="pres">
      <dgm:prSet presAssocID="{CCBC3168-B20C-4AFB-87ED-DAC881E6F245}" presName="sp" presStyleCnt="0"/>
      <dgm:spPr/>
    </dgm:pt>
    <dgm:pt modelId="{C35F3315-52A1-CD43-857A-5BAB974FF5C9}" type="pres">
      <dgm:prSet presAssocID="{1B76A28E-221D-4E37-9C07-DDD158F1A800}" presName="arrowAndChildren" presStyleCnt="0"/>
      <dgm:spPr/>
    </dgm:pt>
    <dgm:pt modelId="{52C8B990-7BB1-6B42-BE57-B84656822C11}" type="pres">
      <dgm:prSet presAssocID="{1B76A28E-221D-4E37-9C07-DDD158F1A800}" presName="parentTextArrow" presStyleLbl="node1" presStyleIdx="1" presStyleCnt="3"/>
      <dgm:spPr/>
    </dgm:pt>
    <dgm:pt modelId="{021F8FF1-7F33-B34E-BF4F-4A40BD525445}" type="pres">
      <dgm:prSet presAssocID="{A215C12D-BAEA-42A1-887D-01E567B7E21A}" presName="sp" presStyleCnt="0"/>
      <dgm:spPr/>
    </dgm:pt>
    <dgm:pt modelId="{887C0DDE-D15D-7748-B273-23CCEB0EA751}" type="pres">
      <dgm:prSet presAssocID="{1D8559A5-92D6-49F3-BA4C-20D7E6E9BEC2}" presName="arrowAndChildren" presStyleCnt="0"/>
      <dgm:spPr/>
    </dgm:pt>
    <dgm:pt modelId="{87965FC9-3949-AF48-B06E-A5F0293F6EEF}" type="pres">
      <dgm:prSet presAssocID="{1D8559A5-92D6-49F3-BA4C-20D7E6E9BEC2}" presName="parentTextArrow" presStyleLbl="node1" presStyleIdx="2" presStyleCnt="3"/>
      <dgm:spPr/>
    </dgm:pt>
  </dgm:ptLst>
  <dgm:cxnLst>
    <dgm:cxn modelId="{CA0A2503-4174-364F-92BF-C6E61B633281}" type="presOf" srcId="{1B76A28E-221D-4E37-9C07-DDD158F1A800}" destId="{52C8B990-7BB1-6B42-BE57-B84656822C11}" srcOrd="0" destOrd="0" presId="urn:microsoft.com/office/officeart/2005/8/layout/process4"/>
    <dgm:cxn modelId="{92670A20-91CC-4F6C-9A82-D8C3056D4E61}" srcId="{62A57C8A-DBA3-479C-A355-EE7491CFB971}" destId="{C7C7E236-BC28-4E63-9998-ED4933D27D0F}" srcOrd="2" destOrd="0" parTransId="{A7023ADF-FFF6-4B28-B0F7-26789227DFF4}" sibTransId="{4C715E13-120D-4004-8B5E-7D2D18E77BCE}"/>
    <dgm:cxn modelId="{AD45C42A-4FCD-4435-8B51-C79D5CCFBB9D}" srcId="{62A57C8A-DBA3-479C-A355-EE7491CFB971}" destId="{D71E59E1-1D11-471E-91C0-66120A3EF106}" srcOrd="0" destOrd="0" parTransId="{86FC575F-960C-45E6-8E1C-5479A49F19E4}" sibTransId="{6146C8C4-2BBD-4E88-B5D2-F09FF268106E}"/>
    <dgm:cxn modelId="{4D513D38-8C3B-9444-80AF-0833FC552B90}" type="presOf" srcId="{1D8559A5-92D6-49F3-BA4C-20D7E6E9BEC2}" destId="{87965FC9-3949-AF48-B06E-A5F0293F6EEF}" srcOrd="0" destOrd="0" presId="urn:microsoft.com/office/officeart/2005/8/layout/process4"/>
    <dgm:cxn modelId="{EA733B67-30F8-AC45-A848-B58CDDBA338D}" type="presOf" srcId="{62A57C8A-DBA3-479C-A355-EE7491CFB971}" destId="{9AE0AD16-EBC5-D146-A17A-3C383B0A4B89}" srcOrd="0" destOrd="0" presId="urn:microsoft.com/office/officeart/2005/8/layout/process4"/>
    <dgm:cxn modelId="{A182DE6C-3468-48A3-AEB1-ECEACFEAACE4}" srcId="{5B151F73-C6D7-4870-9466-5A87B0205462}" destId="{62A57C8A-DBA3-479C-A355-EE7491CFB971}" srcOrd="2" destOrd="0" parTransId="{710DBFCE-7C59-4C0C-ADFA-BC1122ED9A73}" sibTransId="{C9E3DAD4-63A5-4553-89FF-15AB8570C4B4}"/>
    <dgm:cxn modelId="{60BF4E6E-AE51-44C4-ACD8-5F1028B52680}" srcId="{5B151F73-C6D7-4870-9466-5A87B0205462}" destId="{1B76A28E-221D-4E37-9C07-DDD158F1A800}" srcOrd="1" destOrd="0" parTransId="{2E951A19-985E-4337-B046-BB32AF0582C7}" sibTransId="{CCBC3168-B20C-4AFB-87ED-DAC881E6F245}"/>
    <dgm:cxn modelId="{402C0697-4E98-7448-97AC-EFFDFB759780}" type="presOf" srcId="{6AB6FF49-B671-4090-A134-D6C633F05625}" destId="{38CB57CF-C01A-EF43-A2CD-A67F1E4A13F1}" srcOrd="0" destOrd="0" presId="urn:microsoft.com/office/officeart/2005/8/layout/process4"/>
    <dgm:cxn modelId="{BF8AC6B5-2DBE-1447-A9D2-7AE3E038E7A9}" type="presOf" srcId="{D71E59E1-1D11-471E-91C0-66120A3EF106}" destId="{EEF44932-ACCE-F74C-819E-5EC3D543AEEB}" srcOrd="0" destOrd="0" presId="urn:microsoft.com/office/officeart/2005/8/layout/process4"/>
    <dgm:cxn modelId="{BDBA50BB-9259-40A8-AE57-3A0BFCFC91C8}" srcId="{62A57C8A-DBA3-479C-A355-EE7491CFB971}" destId="{6AB6FF49-B671-4090-A134-D6C633F05625}" srcOrd="1" destOrd="0" parTransId="{6430F1F0-5311-4E3D-9215-C1D098749880}" sibTransId="{675536F8-5062-4CAA-B96E-5624A245BC94}"/>
    <dgm:cxn modelId="{AE5719BF-9B9A-D44F-BC77-3FAF4C5B7FDE}" type="presOf" srcId="{5B151F73-C6D7-4870-9466-5A87B0205462}" destId="{C451F8D2-016C-9F40-82B1-331A377072A0}" srcOrd="0" destOrd="0" presId="urn:microsoft.com/office/officeart/2005/8/layout/process4"/>
    <dgm:cxn modelId="{DB01F9E2-9869-DE49-82CB-068230755C5E}" type="presOf" srcId="{C7C7E236-BC28-4E63-9998-ED4933D27D0F}" destId="{E61475D0-29F0-5949-AD57-8090F165C075}" srcOrd="0" destOrd="0" presId="urn:microsoft.com/office/officeart/2005/8/layout/process4"/>
    <dgm:cxn modelId="{ED15C0F2-E816-48F4-A82D-492A321487E6}" srcId="{5B151F73-C6D7-4870-9466-5A87B0205462}" destId="{1D8559A5-92D6-49F3-BA4C-20D7E6E9BEC2}" srcOrd="0" destOrd="0" parTransId="{0029A5F8-2112-4E7C-8EC4-F57DA8A2E6CF}" sibTransId="{A215C12D-BAEA-42A1-887D-01E567B7E21A}"/>
    <dgm:cxn modelId="{A4319FFF-ABBE-714D-ACE0-C0C367631CD0}" type="presOf" srcId="{62A57C8A-DBA3-479C-A355-EE7491CFB971}" destId="{DAD927C2-613E-1D46-A4C0-CD2E48BDC526}" srcOrd="1" destOrd="0" presId="urn:microsoft.com/office/officeart/2005/8/layout/process4"/>
    <dgm:cxn modelId="{626BF92C-1D12-3345-93A9-8A80D0E00AD5}" type="presParOf" srcId="{C451F8D2-016C-9F40-82B1-331A377072A0}" destId="{2F2CF15F-118A-7349-AC2F-716A411F8E0D}" srcOrd="0" destOrd="0" presId="urn:microsoft.com/office/officeart/2005/8/layout/process4"/>
    <dgm:cxn modelId="{93F750BF-CAB6-F04F-906C-5924AD49CE6C}" type="presParOf" srcId="{2F2CF15F-118A-7349-AC2F-716A411F8E0D}" destId="{9AE0AD16-EBC5-D146-A17A-3C383B0A4B89}" srcOrd="0" destOrd="0" presId="urn:microsoft.com/office/officeart/2005/8/layout/process4"/>
    <dgm:cxn modelId="{7592F634-C78A-9845-B092-DFCC721138E3}" type="presParOf" srcId="{2F2CF15F-118A-7349-AC2F-716A411F8E0D}" destId="{DAD927C2-613E-1D46-A4C0-CD2E48BDC526}" srcOrd="1" destOrd="0" presId="urn:microsoft.com/office/officeart/2005/8/layout/process4"/>
    <dgm:cxn modelId="{9A6759D7-7393-9047-92E3-62A523E318BA}" type="presParOf" srcId="{2F2CF15F-118A-7349-AC2F-716A411F8E0D}" destId="{4E537F06-057A-5A42-B0FA-42A765B374ED}" srcOrd="2" destOrd="0" presId="urn:microsoft.com/office/officeart/2005/8/layout/process4"/>
    <dgm:cxn modelId="{97D08351-407C-C04C-82C5-20F65DA2765F}" type="presParOf" srcId="{4E537F06-057A-5A42-B0FA-42A765B374ED}" destId="{EEF44932-ACCE-F74C-819E-5EC3D543AEEB}" srcOrd="0" destOrd="0" presId="urn:microsoft.com/office/officeart/2005/8/layout/process4"/>
    <dgm:cxn modelId="{60857185-84F2-9749-87A1-07615436AF71}" type="presParOf" srcId="{4E537F06-057A-5A42-B0FA-42A765B374ED}" destId="{38CB57CF-C01A-EF43-A2CD-A67F1E4A13F1}" srcOrd="1" destOrd="0" presId="urn:microsoft.com/office/officeart/2005/8/layout/process4"/>
    <dgm:cxn modelId="{BC52AC4A-79AC-324F-81C0-A2DDEFFEDEB2}" type="presParOf" srcId="{4E537F06-057A-5A42-B0FA-42A765B374ED}" destId="{E61475D0-29F0-5949-AD57-8090F165C075}" srcOrd="2" destOrd="0" presId="urn:microsoft.com/office/officeart/2005/8/layout/process4"/>
    <dgm:cxn modelId="{86183FCE-9B63-3F4C-8571-27A76E84AEA6}" type="presParOf" srcId="{C451F8D2-016C-9F40-82B1-331A377072A0}" destId="{ADE3B57F-F3AA-314A-B367-E277E48DE831}" srcOrd="1" destOrd="0" presId="urn:microsoft.com/office/officeart/2005/8/layout/process4"/>
    <dgm:cxn modelId="{6E9DB3B6-1B99-7F48-AE1A-79FC9EA011FA}" type="presParOf" srcId="{C451F8D2-016C-9F40-82B1-331A377072A0}" destId="{C35F3315-52A1-CD43-857A-5BAB974FF5C9}" srcOrd="2" destOrd="0" presId="urn:microsoft.com/office/officeart/2005/8/layout/process4"/>
    <dgm:cxn modelId="{2522EC5D-810C-E946-88E2-7C9386CCA924}" type="presParOf" srcId="{C35F3315-52A1-CD43-857A-5BAB974FF5C9}" destId="{52C8B990-7BB1-6B42-BE57-B84656822C11}" srcOrd="0" destOrd="0" presId="urn:microsoft.com/office/officeart/2005/8/layout/process4"/>
    <dgm:cxn modelId="{7F022937-8F1A-144F-9F08-AB2BCBD14AD0}" type="presParOf" srcId="{C451F8D2-016C-9F40-82B1-331A377072A0}" destId="{021F8FF1-7F33-B34E-BF4F-4A40BD525445}" srcOrd="3" destOrd="0" presId="urn:microsoft.com/office/officeart/2005/8/layout/process4"/>
    <dgm:cxn modelId="{DCAA9977-B999-3944-AF54-9FA727132EC5}" type="presParOf" srcId="{C451F8D2-016C-9F40-82B1-331A377072A0}" destId="{887C0DDE-D15D-7748-B273-23CCEB0EA751}" srcOrd="4" destOrd="0" presId="urn:microsoft.com/office/officeart/2005/8/layout/process4"/>
    <dgm:cxn modelId="{D40A9109-602B-3548-BE7E-07A2F6AAB584}" type="presParOf" srcId="{887C0DDE-D15D-7748-B273-23CCEB0EA751}" destId="{87965FC9-3949-AF48-B06E-A5F0293F6EE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F8AA4-2B9D-4BC9-832E-2507A5ED863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FF6012C-6583-49C0-8DFF-3C25F5191981}">
      <dgm:prSet/>
      <dgm:spPr/>
      <dgm:t>
        <a:bodyPr/>
        <a:lstStyle/>
        <a:p>
          <a:r>
            <a:rPr lang="en-US"/>
            <a:t>Reflect on why you are fighting this goal</a:t>
          </a:r>
        </a:p>
      </dgm:t>
    </dgm:pt>
    <dgm:pt modelId="{2BB103A4-6F1B-43A1-A59F-0F894A6E4702}" type="parTrans" cxnId="{0B3495B3-47E7-46C9-913E-0788693EF6C0}">
      <dgm:prSet/>
      <dgm:spPr/>
      <dgm:t>
        <a:bodyPr/>
        <a:lstStyle/>
        <a:p>
          <a:endParaRPr lang="en-US"/>
        </a:p>
      </dgm:t>
    </dgm:pt>
    <dgm:pt modelId="{C29A8672-4040-49EF-A489-440EE66A3CF5}" type="sibTrans" cxnId="{0B3495B3-47E7-46C9-913E-0788693EF6C0}">
      <dgm:prSet/>
      <dgm:spPr/>
      <dgm:t>
        <a:bodyPr/>
        <a:lstStyle/>
        <a:p>
          <a:endParaRPr lang="en-US"/>
        </a:p>
      </dgm:t>
    </dgm:pt>
    <dgm:pt modelId="{E7E4A22F-9336-4BA3-A2F4-388DA4F39FC1}">
      <dgm:prSet/>
      <dgm:spPr/>
      <dgm:t>
        <a:bodyPr/>
        <a:lstStyle/>
        <a:p>
          <a:r>
            <a:rPr lang="en-US"/>
            <a:t>Notice your personal “dis-order”</a:t>
          </a:r>
        </a:p>
      </dgm:t>
    </dgm:pt>
    <dgm:pt modelId="{4BC7AFA0-3201-4A96-A33B-95A176337C07}" type="parTrans" cxnId="{671AE24D-42AC-451C-AC0B-58DB32B4C4F9}">
      <dgm:prSet/>
      <dgm:spPr/>
      <dgm:t>
        <a:bodyPr/>
        <a:lstStyle/>
        <a:p>
          <a:endParaRPr lang="en-US"/>
        </a:p>
      </dgm:t>
    </dgm:pt>
    <dgm:pt modelId="{134B6996-08E6-4E45-A08A-255109A6B51A}" type="sibTrans" cxnId="{671AE24D-42AC-451C-AC0B-58DB32B4C4F9}">
      <dgm:prSet/>
      <dgm:spPr/>
      <dgm:t>
        <a:bodyPr/>
        <a:lstStyle/>
        <a:p>
          <a:endParaRPr lang="en-US"/>
        </a:p>
      </dgm:t>
    </dgm:pt>
    <dgm:pt modelId="{02536F8C-B117-4192-A589-BB577DCDD27E}">
      <dgm:prSet/>
      <dgm:spPr/>
      <dgm:t>
        <a:bodyPr/>
        <a:lstStyle/>
        <a:p>
          <a:r>
            <a:rPr lang="en-US"/>
            <a:t>Talk through with someone you trust</a:t>
          </a:r>
        </a:p>
      </dgm:t>
    </dgm:pt>
    <dgm:pt modelId="{726BEF1A-EE4C-4542-8EAF-71AA90DFF428}" type="parTrans" cxnId="{8ABCF3CB-C2CF-4F93-8CA3-DBF2C5EB82A2}">
      <dgm:prSet/>
      <dgm:spPr/>
      <dgm:t>
        <a:bodyPr/>
        <a:lstStyle/>
        <a:p>
          <a:endParaRPr lang="en-US"/>
        </a:p>
      </dgm:t>
    </dgm:pt>
    <dgm:pt modelId="{FC52D490-EF5B-4725-A721-15C886014779}" type="sibTrans" cxnId="{8ABCF3CB-C2CF-4F93-8CA3-DBF2C5EB82A2}">
      <dgm:prSet/>
      <dgm:spPr/>
      <dgm:t>
        <a:bodyPr/>
        <a:lstStyle/>
        <a:p>
          <a:endParaRPr lang="en-US"/>
        </a:p>
      </dgm:t>
    </dgm:pt>
    <dgm:pt modelId="{EDDCDF4B-7EF3-48B2-BC48-BA998F58C8FB}">
      <dgm:prSet/>
      <dgm:spPr/>
      <dgm:t>
        <a:bodyPr/>
        <a:lstStyle/>
        <a:p>
          <a:r>
            <a:rPr lang="en-US"/>
            <a:t>Choices – Decisions – Actions </a:t>
          </a:r>
        </a:p>
      </dgm:t>
    </dgm:pt>
    <dgm:pt modelId="{CFCF48F3-97DD-4022-BD1C-008E74CB7DB3}" type="parTrans" cxnId="{0FD050F6-7F15-4037-BC4B-1CAE64A662A3}">
      <dgm:prSet/>
      <dgm:spPr/>
      <dgm:t>
        <a:bodyPr/>
        <a:lstStyle/>
        <a:p>
          <a:endParaRPr lang="en-US"/>
        </a:p>
      </dgm:t>
    </dgm:pt>
    <dgm:pt modelId="{23F97C86-DB2C-4CB5-917D-EE194E6BAE75}" type="sibTrans" cxnId="{0FD050F6-7F15-4037-BC4B-1CAE64A662A3}">
      <dgm:prSet/>
      <dgm:spPr/>
      <dgm:t>
        <a:bodyPr/>
        <a:lstStyle/>
        <a:p>
          <a:endParaRPr lang="en-US"/>
        </a:p>
      </dgm:t>
    </dgm:pt>
    <dgm:pt modelId="{D94B14A6-80CD-4AAA-8ADC-004ED18B85FA}" type="pres">
      <dgm:prSet presAssocID="{9DDF8AA4-2B9D-4BC9-832E-2507A5ED863D}" presName="root" presStyleCnt="0">
        <dgm:presLayoutVars>
          <dgm:dir/>
          <dgm:resizeHandles val="exact"/>
        </dgm:presLayoutVars>
      </dgm:prSet>
      <dgm:spPr/>
    </dgm:pt>
    <dgm:pt modelId="{A9DDAEAE-D068-4125-9557-849D4914CD8F}" type="pres">
      <dgm:prSet presAssocID="{BFF6012C-6583-49C0-8DFF-3C25F5191981}" presName="compNode" presStyleCnt="0"/>
      <dgm:spPr/>
    </dgm:pt>
    <dgm:pt modelId="{618E2DBD-9E3D-4F58-B2F7-99DFE1F2C67B}" type="pres">
      <dgm:prSet presAssocID="{BFF6012C-6583-49C0-8DFF-3C25F51919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80FD6A28-DE90-4265-BD94-7E55A1AFC54B}" type="pres">
      <dgm:prSet presAssocID="{BFF6012C-6583-49C0-8DFF-3C25F5191981}" presName="spaceRect" presStyleCnt="0"/>
      <dgm:spPr/>
    </dgm:pt>
    <dgm:pt modelId="{33EA9B42-FDB5-4A99-9588-871A4CA52ECE}" type="pres">
      <dgm:prSet presAssocID="{BFF6012C-6583-49C0-8DFF-3C25F5191981}" presName="textRect" presStyleLbl="revTx" presStyleIdx="0" presStyleCnt="4">
        <dgm:presLayoutVars>
          <dgm:chMax val="1"/>
          <dgm:chPref val="1"/>
        </dgm:presLayoutVars>
      </dgm:prSet>
      <dgm:spPr/>
    </dgm:pt>
    <dgm:pt modelId="{31752D64-5F95-4550-872D-A7AFE74E2D40}" type="pres">
      <dgm:prSet presAssocID="{C29A8672-4040-49EF-A489-440EE66A3CF5}" presName="sibTrans" presStyleCnt="0"/>
      <dgm:spPr/>
    </dgm:pt>
    <dgm:pt modelId="{733E495E-7487-4352-8C92-7E50192143F5}" type="pres">
      <dgm:prSet presAssocID="{E7E4A22F-9336-4BA3-A2F4-388DA4F39FC1}" presName="compNode" presStyleCnt="0"/>
      <dgm:spPr/>
    </dgm:pt>
    <dgm:pt modelId="{A7E73438-B4B0-43F6-85BE-D897E739E18D}" type="pres">
      <dgm:prSet presAssocID="{E7E4A22F-9336-4BA3-A2F4-388DA4F39FC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gnifying glass outline"/>
        </a:ext>
      </dgm:extLst>
    </dgm:pt>
    <dgm:pt modelId="{94B8E1B9-F27B-4B1A-A116-DA107B666356}" type="pres">
      <dgm:prSet presAssocID="{E7E4A22F-9336-4BA3-A2F4-388DA4F39FC1}" presName="spaceRect" presStyleCnt="0"/>
      <dgm:spPr/>
    </dgm:pt>
    <dgm:pt modelId="{7D35BBEC-C8E6-4636-9510-B1F5EF344269}" type="pres">
      <dgm:prSet presAssocID="{E7E4A22F-9336-4BA3-A2F4-388DA4F39FC1}" presName="textRect" presStyleLbl="revTx" presStyleIdx="1" presStyleCnt="4">
        <dgm:presLayoutVars>
          <dgm:chMax val="1"/>
          <dgm:chPref val="1"/>
        </dgm:presLayoutVars>
      </dgm:prSet>
      <dgm:spPr/>
    </dgm:pt>
    <dgm:pt modelId="{F0B1D2C2-9F16-4826-90AC-D52701FA22BB}" type="pres">
      <dgm:prSet presAssocID="{134B6996-08E6-4E45-A08A-255109A6B51A}" presName="sibTrans" presStyleCnt="0"/>
      <dgm:spPr/>
    </dgm:pt>
    <dgm:pt modelId="{1A69559A-525F-4020-93DE-225B50399B31}" type="pres">
      <dgm:prSet presAssocID="{02536F8C-B117-4192-A589-BB577DCDD27E}" presName="compNode" presStyleCnt="0"/>
      <dgm:spPr/>
    </dgm:pt>
    <dgm:pt modelId="{3D670BD7-E682-467A-BC47-FA9C3C8B294B}" type="pres">
      <dgm:prSet presAssocID="{02536F8C-B117-4192-A589-BB577DCDD2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D12E031-9120-4655-AEA0-0B81577D8990}" type="pres">
      <dgm:prSet presAssocID="{02536F8C-B117-4192-A589-BB577DCDD27E}" presName="spaceRect" presStyleCnt="0"/>
      <dgm:spPr/>
    </dgm:pt>
    <dgm:pt modelId="{02CDF987-76F5-468B-8B70-C54C74FFE9A9}" type="pres">
      <dgm:prSet presAssocID="{02536F8C-B117-4192-A589-BB577DCDD27E}" presName="textRect" presStyleLbl="revTx" presStyleIdx="2" presStyleCnt="4">
        <dgm:presLayoutVars>
          <dgm:chMax val="1"/>
          <dgm:chPref val="1"/>
        </dgm:presLayoutVars>
      </dgm:prSet>
      <dgm:spPr/>
    </dgm:pt>
    <dgm:pt modelId="{BA9FEB6B-CD0D-483B-80D2-FF584FA75528}" type="pres">
      <dgm:prSet presAssocID="{FC52D490-EF5B-4725-A721-15C886014779}" presName="sibTrans" presStyleCnt="0"/>
      <dgm:spPr/>
    </dgm:pt>
    <dgm:pt modelId="{4F549685-724F-44B9-A058-1A61E557CC8B}" type="pres">
      <dgm:prSet presAssocID="{EDDCDF4B-7EF3-48B2-BC48-BA998F58C8FB}" presName="compNode" presStyleCnt="0"/>
      <dgm:spPr/>
    </dgm:pt>
    <dgm:pt modelId="{7A8441C5-565C-4F00-AFDD-7E0701C6A008}" type="pres">
      <dgm:prSet presAssocID="{EDDCDF4B-7EF3-48B2-BC48-BA998F58C8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sion chart"/>
        </a:ext>
      </dgm:extLst>
    </dgm:pt>
    <dgm:pt modelId="{52D97C7E-134E-4A97-A833-5AD4E758077D}" type="pres">
      <dgm:prSet presAssocID="{EDDCDF4B-7EF3-48B2-BC48-BA998F58C8FB}" presName="spaceRect" presStyleCnt="0"/>
      <dgm:spPr/>
    </dgm:pt>
    <dgm:pt modelId="{459DBB0D-1F9A-45A3-853D-C3CF53885B2C}" type="pres">
      <dgm:prSet presAssocID="{EDDCDF4B-7EF3-48B2-BC48-BA998F58C8FB}" presName="textRect" presStyleLbl="revTx" presStyleIdx="3" presStyleCnt="4">
        <dgm:presLayoutVars>
          <dgm:chMax val="1"/>
          <dgm:chPref val="1"/>
        </dgm:presLayoutVars>
      </dgm:prSet>
      <dgm:spPr/>
    </dgm:pt>
  </dgm:ptLst>
  <dgm:cxnLst>
    <dgm:cxn modelId="{671AE24D-42AC-451C-AC0B-58DB32B4C4F9}" srcId="{9DDF8AA4-2B9D-4BC9-832E-2507A5ED863D}" destId="{E7E4A22F-9336-4BA3-A2F4-388DA4F39FC1}" srcOrd="1" destOrd="0" parTransId="{4BC7AFA0-3201-4A96-A33B-95A176337C07}" sibTransId="{134B6996-08E6-4E45-A08A-255109A6B51A}"/>
    <dgm:cxn modelId="{02CF9554-2749-46FD-B336-84B550D3DA40}" type="presOf" srcId="{9DDF8AA4-2B9D-4BC9-832E-2507A5ED863D}" destId="{D94B14A6-80CD-4AAA-8ADC-004ED18B85FA}" srcOrd="0" destOrd="0" presId="urn:microsoft.com/office/officeart/2018/2/layout/IconLabelList"/>
    <dgm:cxn modelId="{E9C54566-07CE-4F96-BEC1-7FBA5A10A25F}" type="presOf" srcId="{EDDCDF4B-7EF3-48B2-BC48-BA998F58C8FB}" destId="{459DBB0D-1F9A-45A3-853D-C3CF53885B2C}" srcOrd="0" destOrd="0" presId="urn:microsoft.com/office/officeart/2018/2/layout/IconLabelList"/>
    <dgm:cxn modelId="{9057858D-463A-4CE0-9945-33A01F00410D}" type="presOf" srcId="{BFF6012C-6583-49C0-8DFF-3C25F5191981}" destId="{33EA9B42-FDB5-4A99-9588-871A4CA52ECE}" srcOrd="0" destOrd="0" presId="urn:microsoft.com/office/officeart/2018/2/layout/IconLabelList"/>
    <dgm:cxn modelId="{1204C2A0-2663-47AA-8F26-B2E43DA6B903}" type="presOf" srcId="{E7E4A22F-9336-4BA3-A2F4-388DA4F39FC1}" destId="{7D35BBEC-C8E6-4636-9510-B1F5EF344269}" srcOrd="0" destOrd="0" presId="urn:microsoft.com/office/officeart/2018/2/layout/IconLabelList"/>
    <dgm:cxn modelId="{0B3495B3-47E7-46C9-913E-0788693EF6C0}" srcId="{9DDF8AA4-2B9D-4BC9-832E-2507A5ED863D}" destId="{BFF6012C-6583-49C0-8DFF-3C25F5191981}" srcOrd="0" destOrd="0" parTransId="{2BB103A4-6F1B-43A1-A59F-0F894A6E4702}" sibTransId="{C29A8672-4040-49EF-A489-440EE66A3CF5}"/>
    <dgm:cxn modelId="{8ABCF3CB-C2CF-4F93-8CA3-DBF2C5EB82A2}" srcId="{9DDF8AA4-2B9D-4BC9-832E-2507A5ED863D}" destId="{02536F8C-B117-4192-A589-BB577DCDD27E}" srcOrd="2" destOrd="0" parTransId="{726BEF1A-EE4C-4542-8EAF-71AA90DFF428}" sibTransId="{FC52D490-EF5B-4725-A721-15C886014779}"/>
    <dgm:cxn modelId="{967F7AD9-864F-44D9-91E9-274ED75D8FE1}" type="presOf" srcId="{02536F8C-B117-4192-A589-BB577DCDD27E}" destId="{02CDF987-76F5-468B-8B70-C54C74FFE9A9}" srcOrd="0" destOrd="0" presId="urn:microsoft.com/office/officeart/2018/2/layout/IconLabelList"/>
    <dgm:cxn modelId="{0FD050F6-7F15-4037-BC4B-1CAE64A662A3}" srcId="{9DDF8AA4-2B9D-4BC9-832E-2507A5ED863D}" destId="{EDDCDF4B-7EF3-48B2-BC48-BA998F58C8FB}" srcOrd="3" destOrd="0" parTransId="{CFCF48F3-97DD-4022-BD1C-008E74CB7DB3}" sibTransId="{23F97C86-DB2C-4CB5-917D-EE194E6BAE75}"/>
    <dgm:cxn modelId="{A8A9ECB2-7A31-4878-8CF7-EE66F6FF267C}" type="presParOf" srcId="{D94B14A6-80CD-4AAA-8ADC-004ED18B85FA}" destId="{A9DDAEAE-D068-4125-9557-849D4914CD8F}" srcOrd="0" destOrd="0" presId="urn:microsoft.com/office/officeart/2018/2/layout/IconLabelList"/>
    <dgm:cxn modelId="{A6C21ABD-40D4-4F84-BDBC-8CD3FC566454}" type="presParOf" srcId="{A9DDAEAE-D068-4125-9557-849D4914CD8F}" destId="{618E2DBD-9E3D-4F58-B2F7-99DFE1F2C67B}" srcOrd="0" destOrd="0" presId="urn:microsoft.com/office/officeart/2018/2/layout/IconLabelList"/>
    <dgm:cxn modelId="{0766B9E7-E5C5-4099-A6C2-A0744A9B22BB}" type="presParOf" srcId="{A9DDAEAE-D068-4125-9557-849D4914CD8F}" destId="{80FD6A28-DE90-4265-BD94-7E55A1AFC54B}" srcOrd="1" destOrd="0" presId="urn:microsoft.com/office/officeart/2018/2/layout/IconLabelList"/>
    <dgm:cxn modelId="{B0C11403-99C3-44D8-8D44-357F3CCE1FC3}" type="presParOf" srcId="{A9DDAEAE-D068-4125-9557-849D4914CD8F}" destId="{33EA9B42-FDB5-4A99-9588-871A4CA52ECE}" srcOrd="2" destOrd="0" presId="urn:microsoft.com/office/officeart/2018/2/layout/IconLabelList"/>
    <dgm:cxn modelId="{717A08D1-DA4F-4260-A5FC-E933E6EC5798}" type="presParOf" srcId="{D94B14A6-80CD-4AAA-8ADC-004ED18B85FA}" destId="{31752D64-5F95-4550-872D-A7AFE74E2D40}" srcOrd="1" destOrd="0" presId="urn:microsoft.com/office/officeart/2018/2/layout/IconLabelList"/>
    <dgm:cxn modelId="{CC32A086-5E8A-4A6C-9879-9C192582B0C0}" type="presParOf" srcId="{D94B14A6-80CD-4AAA-8ADC-004ED18B85FA}" destId="{733E495E-7487-4352-8C92-7E50192143F5}" srcOrd="2" destOrd="0" presId="urn:microsoft.com/office/officeart/2018/2/layout/IconLabelList"/>
    <dgm:cxn modelId="{DFEA3A10-F437-4FF4-8A63-C022033A9FE0}" type="presParOf" srcId="{733E495E-7487-4352-8C92-7E50192143F5}" destId="{A7E73438-B4B0-43F6-85BE-D897E739E18D}" srcOrd="0" destOrd="0" presId="urn:microsoft.com/office/officeart/2018/2/layout/IconLabelList"/>
    <dgm:cxn modelId="{F66EA88F-204C-47C5-A165-4F26496A9802}" type="presParOf" srcId="{733E495E-7487-4352-8C92-7E50192143F5}" destId="{94B8E1B9-F27B-4B1A-A116-DA107B666356}" srcOrd="1" destOrd="0" presId="urn:microsoft.com/office/officeart/2018/2/layout/IconLabelList"/>
    <dgm:cxn modelId="{98CF8BFD-EF2A-4FED-BCF1-D976A29A9F89}" type="presParOf" srcId="{733E495E-7487-4352-8C92-7E50192143F5}" destId="{7D35BBEC-C8E6-4636-9510-B1F5EF344269}" srcOrd="2" destOrd="0" presId="urn:microsoft.com/office/officeart/2018/2/layout/IconLabelList"/>
    <dgm:cxn modelId="{EC6474E7-ABDD-4BB9-85A2-5583D8AD3C7B}" type="presParOf" srcId="{D94B14A6-80CD-4AAA-8ADC-004ED18B85FA}" destId="{F0B1D2C2-9F16-4826-90AC-D52701FA22BB}" srcOrd="3" destOrd="0" presId="urn:microsoft.com/office/officeart/2018/2/layout/IconLabelList"/>
    <dgm:cxn modelId="{0557AA7A-6A09-4EAF-A47A-98A2B7F6FC0F}" type="presParOf" srcId="{D94B14A6-80CD-4AAA-8ADC-004ED18B85FA}" destId="{1A69559A-525F-4020-93DE-225B50399B31}" srcOrd="4" destOrd="0" presId="urn:microsoft.com/office/officeart/2018/2/layout/IconLabelList"/>
    <dgm:cxn modelId="{05C778A0-8DDE-4127-97AC-E9EDD231195C}" type="presParOf" srcId="{1A69559A-525F-4020-93DE-225B50399B31}" destId="{3D670BD7-E682-467A-BC47-FA9C3C8B294B}" srcOrd="0" destOrd="0" presId="urn:microsoft.com/office/officeart/2018/2/layout/IconLabelList"/>
    <dgm:cxn modelId="{F1F808DE-0467-406A-A633-BD1571C9C673}" type="presParOf" srcId="{1A69559A-525F-4020-93DE-225B50399B31}" destId="{6D12E031-9120-4655-AEA0-0B81577D8990}" srcOrd="1" destOrd="0" presId="urn:microsoft.com/office/officeart/2018/2/layout/IconLabelList"/>
    <dgm:cxn modelId="{C8726499-6B38-45F5-AF20-C4D26687F5D1}" type="presParOf" srcId="{1A69559A-525F-4020-93DE-225B50399B31}" destId="{02CDF987-76F5-468B-8B70-C54C74FFE9A9}" srcOrd="2" destOrd="0" presId="urn:microsoft.com/office/officeart/2018/2/layout/IconLabelList"/>
    <dgm:cxn modelId="{727DA0BF-192F-4DCF-A904-A52409A88752}" type="presParOf" srcId="{D94B14A6-80CD-4AAA-8ADC-004ED18B85FA}" destId="{BA9FEB6B-CD0D-483B-80D2-FF584FA75528}" srcOrd="5" destOrd="0" presId="urn:microsoft.com/office/officeart/2018/2/layout/IconLabelList"/>
    <dgm:cxn modelId="{80135E3E-86EC-416D-9FFE-548A1DAE95E1}" type="presParOf" srcId="{D94B14A6-80CD-4AAA-8ADC-004ED18B85FA}" destId="{4F549685-724F-44B9-A058-1A61E557CC8B}" srcOrd="6" destOrd="0" presId="urn:microsoft.com/office/officeart/2018/2/layout/IconLabelList"/>
    <dgm:cxn modelId="{20DAA9D9-EA2B-457D-9A5D-2E44F62AF154}" type="presParOf" srcId="{4F549685-724F-44B9-A058-1A61E557CC8B}" destId="{7A8441C5-565C-4F00-AFDD-7E0701C6A008}" srcOrd="0" destOrd="0" presId="urn:microsoft.com/office/officeart/2018/2/layout/IconLabelList"/>
    <dgm:cxn modelId="{1320A82F-6FF4-49CD-9B3D-930A897B0CE2}" type="presParOf" srcId="{4F549685-724F-44B9-A058-1A61E557CC8B}" destId="{52D97C7E-134E-4A97-A833-5AD4E758077D}" srcOrd="1" destOrd="0" presId="urn:microsoft.com/office/officeart/2018/2/layout/IconLabelList"/>
    <dgm:cxn modelId="{8A33FE2A-D9F9-448E-936F-0D02BCE3797F}" type="presParOf" srcId="{4F549685-724F-44B9-A058-1A61E557CC8B}" destId="{459DBB0D-1F9A-45A3-853D-C3CF53885B2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27349-9B69-49DF-B39E-E30EFF6380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5315423-B0C2-4B25-B3BD-6E45F419599D}">
      <dgm:prSet/>
      <dgm:spPr/>
      <dgm:t>
        <a:bodyPr/>
        <a:lstStyle/>
        <a:p>
          <a:r>
            <a:rPr lang="en-US"/>
            <a:t>Use time management tips to find circumstance to better habits and avoid those that undermine you</a:t>
          </a:r>
        </a:p>
      </dgm:t>
    </dgm:pt>
    <dgm:pt modelId="{574E573C-6300-4820-95E7-A5D57A876929}" type="parTrans" cxnId="{30B79212-A1BC-4EFD-8768-ED0ECEA5EE3A}">
      <dgm:prSet/>
      <dgm:spPr/>
      <dgm:t>
        <a:bodyPr/>
        <a:lstStyle/>
        <a:p>
          <a:endParaRPr lang="en-US"/>
        </a:p>
      </dgm:t>
    </dgm:pt>
    <dgm:pt modelId="{C39E5AD5-405F-4349-9133-51C74FFE6887}" type="sibTrans" cxnId="{30B79212-A1BC-4EFD-8768-ED0ECEA5EE3A}">
      <dgm:prSet/>
      <dgm:spPr/>
      <dgm:t>
        <a:bodyPr/>
        <a:lstStyle/>
        <a:p>
          <a:endParaRPr lang="en-US"/>
        </a:p>
      </dgm:t>
    </dgm:pt>
    <dgm:pt modelId="{17E8CF0C-ED49-4A05-8B84-66274EB3F24C}">
      <dgm:prSet/>
      <dgm:spPr/>
      <dgm:t>
        <a:bodyPr/>
        <a:lstStyle/>
        <a:p>
          <a:r>
            <a:rPr lang="en-US"/>
            <a:t>Small changes – remember Twain</a:t>
          </a:r>
        </a:p>
      </dgm:t>
    </dgm:pt>
    <dgm:pt modelId="{DE46CF1B-4D46-44BF-B85A-0909CEE1D53F}" type="parTrans" cxnId="{A66812BF-DC17-40C2-8947-D1EB404F2B08}">
      <dgm:prSet/>
      <dgm:spPr/>
      <dgm:t>
        <a:bodyPr/>
        <a:lstStyle/>
        <a:p>
          <a:endParaRPr lang="en-US"/>
        </a:p>
      </dgm:t>
    </dgm:pt>
    <dgm:pt modelId="{5D493BA2-0427-4957-AC48-B53889AAAA11}" type="sibTrans" cxnId="{A66812BF-DC17-40C2-8947-D1EB404F2B08}">
      <dgm:prSet/>
      <dgm:spPr/>
      <dgm:t>
        <a:bodyPr/>
        <a:lstStyle/>
        <a:p>
          <a:endParaRPr lang="en-US"/>
        </a:p>
      </dgm:t>
    </dgm:pt>
    <dgm:pt modelId="{02B02AC9-2FF5-48EF-A205-2BB41492C9D9}">
      <dgm:prSet/>
      <dgm:spPr/>
      <dgm:t>
        <a:bodyPr/>
        <a:lstStyle/>
        <a:p>
          <a:r>
            <a:rPr lang="en-US"/>
            <a:t>Write down goals – share them if others can help</a:t>
          </a:r>
        </a:p>
      </dgm:t>
    </dgm:pt>
    <dgm:pt modelId="{0CF6E711-25A5-43C9-AE13-CB55FA08EA52}" type="parTrans" cxnId="{2B357427-15B4-40A3-8C8C-884011C57EC6}">
      <dgm:prSet/>
      <dgm:spPr/>
      <dgm:t>
        <a:bodyPr/>
        <a:lstStyle/>
        <a:p>
          <a:endParaRPr lang="en-US"/>
        </a:p>
      </dgm:t>
    </dgm:pt>
    <dgm:pt modelId="{3591314C-A2CD-4AE1-BDE5-5CD345DEC7CF}" type="sibTrans" cxnId="{2B357427-15B4-40A3-8C8C-884011C57EC6}">
      <dgm:prSet/>
      <dgm:spPr/>
      <dgm:t>
        <a:bodyPr/>
        <a:lstStyle/>
        <a:p>
          <a:endParaRPr lang="en-US"/>
        </a:p>
      </dgm:t>
    </dgm:pt>
    <dgm:pt modelId="{718E8512-C4D8-4E18-86AB-2B06475C174E}" type="pres">
      <dgm:prSet presAssocID="{88627349-9B69-49DF-B39E-E30EFF6380D6}" presName="root" presStyleCnt="0">
        <dgm:presLayoutVars>
          <dgm:dir/>
          <dgm:resizeHandles val="exact"/>
        </dgm:presLayoutVars>
      </dgm:prSet>
      <dgm:spPr/>
    </dgm:pt>
    <dgm:pt modelId="{D9CA734E-666E-439E-8847-945A4C02AC08}" type="pres">
      <dgm:prSet presAssocID="{85315423-B0C2-4B25-B3BD-6E45F419599D}" presName="compNode" presStyleCnt="0"/>
      <dgm:spPr/>
    </dgm:pt>
    <dgm:pt modelId="{4C344349-194E-4ED0-9861-29723A474AFB}" type="pres">
      <dgm:prSet presAssocID="{85315423-B0C2-4B25-B3BD-6E45F419599D}" presName="bgRect" presStyleLbl="bgShp" presStyleIdx="0" presStyleCnt="3"/>
      <dgm:spPr/>
    </dgm:pt>
    <dgm:pt modelId="{6F378E8B-31A7-4B3F-B2ED-F734AFE7567B}" type="pres">
      <dgm:prSet presAssocID="{85315423-B0C2-4B25-B3BD-6E45F41959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E8F2D16-2C6E-402C-9856-E845728E4BE8}" type="pres">
      <dgm:prSet presAssocID="{85315423-B0C2-4B25-B3BD-6E45F419599D}" presName="spaceRect" presStyleCnt="0"/>
      <dgm:spPr/>
    </dgm:pt>
    <dgm:pt modelId="{72FF0A31-DCC0-4CA9-962B-282757A12DF2}" type="pres">
      <dgm:prSet presAssocID="{85315423-B0C2-4B25-B3BD-6E45F419599D}" presName="parTx" presStyleLbl="revTx" presStyleIdx="0" presStyleCnt="3">
        <dgm:presLayoutVars>
          <dgm:chMax val="0"/>
          <dgm:chPref val="0"/>
        </dgm:presLayoutVars>
      </dgm:prSet>
      <dgm:spPr/>
    </dgm:pt>
    <dgm:pt modelId="{B50FADC4-1F19-43BA-9116-3AEBC3911E64}" type="pres">
      <dgm:prSet presAssocID="{C39E5AD5-405F-4349-9133-51C74FFE6887}" presName="sibTrans" presStyleCnt="0"/>
      <dgm:spPr/>
    </dgm:pt>
    <dgm:pt modelId="{8C894B43-CAE0-4D02-8612-2479227C471C}" type="pres">
      <dgm:prSet presAssocID="{17E8CF0C-ED49-4A05-8B84-66274EB3F24C}" presName="compNode" presStyleCnt="0"/>
      <dgm:spPr/>
    </dgm:pt>
    <dgm:pt modelId="{89DA951B-274F-4B45-BEC8-D76828943888}" type="pres">
      <dgm:prSet presAssocID="{17E8CF0C-ED49-4A05-8B84-66274EB3F24C}" presName="bgRect" presStyleLbl="bgShp" presStyleIdx="1" presStyleCnt="3"/>
      <dgm:spPr/>
    </dgm:pt>
    <dgm:pt modelId="{526D9DEB-A2D5-44A0-9520-6C8EF086452D}" type="pres">
      <dgm:prSet presAssocID="{17E8CF0C-ED49-4A05-8B84-66274EB3F2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D9412577-D4DF-4942-8B9D-1C46836A11C9}" type="pres">
      <dgm:prSet presAssocID="{17E8CF0C-ED49-4A05-8B84-66274EB3F24C}" presName="spaceRect" presStyleCnt="0"/>
      <dgm:spPr/>
    </dgm:pt>
    <dgm:pt modelId="{81B8227C-ACBA-4AB2-9AF0-C62931CBE1B1}" type="pres">
      <dgm:prSet presAssocID="{17E8CF0C-ED49-4A05-8B84-66274EB3F24C}" presName="parTx" presStyleLbl="revTx" presStyleIdx="1" presStyleCnt="3">
        <dgm:presLayoutVars>
          <dgm:chMax val="0"/>
          <dgm:chPref val="0"/>
        </dgm:presLayoutVars>
      </dgm:prSet>
      <dgm:spPr/>
    </dgm:pt>
    <dgm:pt modelId="{88A0C0E1-10DD-4AE7-9C2A-682B8E808CE7}" type="pres">
      <dgm:prSet presAssocID="{5D493BA2-0427-4957-AC48-B53889AAAA11}" presName="sibTrans" presStyleCnt="0"/>
      <dgm:spPr/>
    </dgm:pt>
    <dgm:pt modelId="{44F2C678-42B7-4047-B990-A2572DCA7C1B}" type="pres">
      <dgm:prSet presAssocID="{02B02AC9-2FF5-48EF-A205-2BB41492C9D9}" presName="compNode" presStyleCnt="0"/>
      <dgm:spPr/>
    </dgm:pt>
    <dgm:pt modelId="{A6DE3239-27C4-4765-B815-236201A12DBE}" type="pres">
      <dgm:prSet presAssocID="{02B02AC9-2FF5-48EF-A205-2BB41492C9D9}" presName="bgRect" presStyleLbl="bgShp" presStyleIdx="2" presStyleCnt="3"/>
      <dgm:spPr/>
    </dgm:pt>
    <dgm:pt modelId="{F8FE487A-37EC-4CEC-BB4B-D4051530964B}" type="pres">
      <dgm:prSet presAssocID="{02B02AC9-2FF5-48EF-A205-2BB41492C9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56D3ECDB-58C8-46A6-BE55-7B61677DBDC1}" type="pres">
      <dgm:prSet presAssocID="{02B02AC9-2FF5-48EF-A205-2BB41492C9D9}" presName="spaceRect" presStyleCnt="0"/>
      <dgm:spPr/>
    </dgm:pt>
    <dgm:pt modelId="{E981CA6D-6CEF-4D8D-B57C-00CE5DF046A5}" type="pres">
      <dgm:prSet presAssocID="{02B02AC9-2FF5-48EF-A205-2BB41492C9D9}" presName="parTx" presStyleLbl="revTx" presStyleIdx="2" presStyleCnt="3">
        <dgm:presLayoutVars>
          <dgm:chMax val="0"/>
          <dgm:chPref val="0"/>
        </dgm:presLayoutVars>
      </dgm:prSet>
      <dgm:spPr/>
    </dgm:pt>
  </dgm:ptLst>
  <dgm:cxnLst>
    <dgm:cxn modelId="{30B79212-A1BC-4EFD-8768-ED0ECEA5EE3A}" srcId="{88627349-9B69-49DF-B39E-E30EFF6380D6}" destId="{85315423-B0C2-4B25-B3BD-6E45F419599D}" srcOrd="0" destOrd="0" parTransId="{574E573C-6300-4820-95E7-A5D57A876929}" sibTransId="{C39E5AD5-405F-4349-9133-51C74FFE6887}"/>
    <dgm:cxn modelId="{2B357427-15B4-40A3-8C8C-884011C57EC6}" srcId="{88627349-9B69-49DF-B39E-E30EFF6380D6}" destId="{02B02AC9-2FF5-48EF-A205-2BB41492C9D9}" srcOrd="2" destOrd="0" parTransId="{0CF6E711-25A5-43C9-AE13-CB55FA08EA52}" sibTransId="{3591314C-A2CD-4AE1-BDE5-5CD345DEC7CF}"/>
    <dgm:cxn modelId="{237B525F-D42B-4722-ABFE-E6686D91007F}" type="presOf" srcId="{88627349-9B69-49DF-B39E-E30EFF6380D6}" destId="{718E8512-C4D8-4E18-86AB-2B06475C174E}" srcOrd="0" destOrd="0" presId="urn:microsoft.com/office/officeart/2018/2/layout/IconVerticalSolidList"/>
    <dgm:cxn modelId="{5F97048C-B28D-4166-B8B4-5A87DA67BE5E}" type="presOf" srcId="{17E8CF0C-ED49-4A05-8B84-66274EB3F24C}" destId="{81B8227C-ACBA-4AB2-9AF0-C62931CBE1B1}" srcOrd="0" destOrd="0" presId="urn:microsoft.com/office/officeart/2018/2/layout/IconVerticalSolidList"/>
    <dgm:cxn modelId="{A66812BF-DC17-40C2-8947-D1EB404F2B08}" srcId="{88627349-9B69-49DF-B39E-E30EFF6380D6}" destId="{17E8CF0C-ED49-4A05-8B84-66274EB3F24C}" srcOrd="1" destOrd="0" parTransId="{DE46CF1B-4D46-44BF-B85A-0909CEE1D53F}" sibTransId="{5D493BA2-0427-4957-AC48-B53889AAAA11}"/>
    <dgm:cxn modelId="{71B92CBF-9616-4C33-B14A-BA9611FB5386}" type="presOf" srcId="{85315423-B0C2-4B25-B3BD-6E45F419599D}" destId="{72FF0A31-DCC0-4CA9-962B-282757A12DF2}" srcOrd="0" destOrd="0" presId="urn:microsoft.com/office/officeart/2018/2/layout/IconVerticalSolidList"/>
    <dgm:cxn modelId="{C2ACC0FD-E13D-407C-880F-FFD247FA49CE}" type="presOf" srcId="{02B02AC9-2FF5-48EF-A205-2BB41492C9D9}" destId="{E981CA6D-6CEF-4D8D-B57C-00CE5DF046A5}" srcOrd="0" destOrd="0" presId="urn:microsoft.com/office/officeart/2018/2/layout/IconVerticalSolidList"/>
    <dgm:cxn modelId="{7EC7F3EE-7A58-4B16-92D0-7AB9ADB2EA72}" type="presParOf" srcId="{718E8512-C4D8-4E18-86AB-2B06475C174E}" destId="{D9CA734E-666E-439E-8847-945A4C02AC08}" srcOrd="0" destOrd="0" presId="urn:microsoft.com/office/officeart/2018/2/layout/IconVerticalSolidList"/>
    <dgm:cxn modelId="{C13ACEA6-2FED-437E-A50E-4B217A2AF65A}" type="presParOf" srcId="{D9CA734E-666E-439E-8847-945A4C02AC08}" destId="{4C344349-194E-4ED0-9861-29723A474AFB}" srcOrd="0" destOrd="0" presId="urn:microsoft.com/office/officeart/2018/2/layout/IconVerticalSolidList"/>
    <dgm:cxn modelId="{B7CD779B-A598-4DE5-8EBD-DBF087AC8E02}" type="presParOf" srcId="{D9CA734E-666E-439E-8847-945A4C02AC08}" destId="{6F378E8B-31A7-4B3F-B2ED-F734AFE7567B}" srcOrd="1" destOrd="0" presId="urn:microsoft.com/office/officeart/2018/2/layout/IconVerticalSolidList"/>
    <dgm:cxn modelId="{DE602B2C-9089-4D4B-B5F0-4E6D0E08FDA7}" type="presParOf" srcId="{D9CA734E-666E-439E-8847-945A4C02AC08}" destId="{BE8F2D16-2C6E-402C-9856-E845728E4BE8}" srcOrd="2" destOrd="0" presId="urn:microsoft.com/office/officeart/2018/2/layout/IconVerticalSolidList"/>
    <dgm:cxn modelId="{234F0B3B-CCEF-4B6A-9566-B51414ED8BCA}" type="presParOf" srcId="{D9CA734E-666E-439E-8847-945A4C02AC08}" destId="{72FF0A31-DCC0-4CA9-962B-282757A12DF2}" srcOrd="3" destOrd="0" presId="urn:microsoft.com/office/officeart/2018/2/layout/IconVerticalSolidList"/>
    <dgm:cxn modelId="{A6858785-A6B4-4AF8-B879-02EE55833390}" type="presParOf" srcId="{718E8512-C4D8-4E18-86AB-2B06475C174E}" destId="{B50FADC4-1F19-43BA-9116-3AEBC3911E64}" srcOrd="1" destOrd="0" presId="urn:microsoft.com/office/officeart/2018/2/layout/IconVerticalSolidList"/>
    <dgm:cxn modelId="{DCDF11E5-E15E-42CD-8784-694C07BB3770}" type="presParOf" srcId="{718E8512-C4D8-4E18-86AB-2B06475C174E}" destId="{8C894B43-CAE0-4D02-8612-2479227C471C}" srcOrd="2" destOrd="0" presId="urn:microsoft.com/office/officeart/2018/2/layout/IconVerticalSolidList"/>
    <dgm:cxn modelId="{22766623-ADB4-4A61-A03C-C7B248DD1ED2}" type="presParOf" srcId="{8C894B43-CAE0-4D02-8612-2479227C471C}" destId="{89DA951B-274F-4B45-BEC8-D76828943888}" srcOrd="0" destOrd="0" presId="urn:microsoft.com/office/officeart/2018/2/layout/IconVerticalSolidList"/>
    <dgm:cxn modelId="{0B64443C-F0CB-4608-A15D-D8634969A825}" type="presParOf" srcId="{8C894B43-CAE0-4D02-8612-2479227C471C}" destId="{526D9DEB-A2D5-44A0-9520-6C8EF086452D}" srcOrd="1" destOrd="0" presId="urn:microsoft.com/office/officeart/2018/2/layout/IconVerticalSolidList"/>
    <dgm:cxn modelId="{95AEFB83-C3E5-4FB1-8ED2-70402FBD6E48}" type="presParOf" srcId="{8C894B43-CAE0-4D02-8612-2479227C471C}" destId="{D9412577-D4DF-4942-8B9D-1C46836A11C9}" srcOrd="2" destOrd="0" presId="urn:microsoft.com/office/officeart/2018/2/layout/IconVerticalSolidList"/>
    <dgm:cxn modelId="{38A43A43-6394-4A41-BEAF-FE9AD6616AC5}" type="presParOf" srcId="{8C894B43-CAE0-4D02-8612-2479227C471C}" destId="{81B8227C-ACBA-4AB2-9AF0-C62931CBE1B1}" srcOrd="3" destOrd="0" presId="urn:microsoft.com/office/officeart/2018/2/layout/IconVerticalSolidList"/>
    <dgm:cxn modelId="{1A0670B0-F132-4162-8D3E-B71511D6A5D6}" type="presParOf" srcId="{718E8512-C4D8-4E18-86AB-2B06475C174E}" destId="{88A0C0E1-10DD-4AE7-9C2A-682B8E808CE7}" srcOrd="3" destOrd="0" presId="urn:microsoft.com/office/officeart/2018/2/layout/IconVerticalSolidList"/>
    <dgm:cxn modelId="{A11665C1-009F-4D2A-822B-187190E88E71}" type="presParOf" srcId="{718E8512-C4D8-4E18-86AB-2B06475C174E}" destId="{44F2C678-42B7-4047-B990-A2572DCA7C1B}" srcOrd="4" destOrd="0" presId="urn:microsoft.com/office/officeart/2018/2/layout/IconVerticalSolidList"/>
    <dgm:cxn modelId="{FE77B553-F92E-4695-A204-B23459553C85}" type="presParOf" srcId="{44F2C678-42B7-4047-B990-A2572DCA7C1B}" destId="{A6DE3239-27C4-4765-B815-236201A12DBE}" srcOrd="0" destOrd="0" presId="urn:microsoft.com/office/officeart/2018/2/layout/IconVerticalSolidList"/>
    <dgm:cxn modelId="{4FD2AAA9-4F2E-4B46-9F01-23E7F1D355C5}" type="presParOf" srcId="{44F2C678-42B7-4047-B990-A2572DCA7C1B}" destId="{F8FE487A-37EC-4CEC-BB4B-D4051530964B}" srcOrd="1" destOrd="0" presId="urn:microsoft.com/office/officeart/2018/2/layout/IconVerticalSolidList"/>
    <dgm:cxn modelId="{2AA1FC29-4386-44A9-9EA1-948F498B7472}" type="presParOf" srcId="{44F2C678-42B7-4047-B990-A2572DCA7C1B}" destId="{56D3ECDB-58C8-46A6-BE55-7B61677DBDC1}" srcOrd="2" destOrd="0" presId="urn:microsoft.com/office/officeart/2018/2/layout/IconVerticalSolidList"/>
    <dgm:cxn modelId="{E23BC8C8-E1E4-4AAD-B171-6075B4242B31}" type="presParOf" srcId="{44F2C678-42B7-4047-B990-A2572DCA7C1B}" destId="{E981CA6D-6CEF-4D8D-B57C-00CE5DF046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D34D69-ED4E-4815-BA47-5399BD9C550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1E38E3-9638-44D5-8832-0529B5E21F97}">
      <dgm:prSet/>
      <dgm:spPr/>
      <dgm:t>
        <a:bodyPr/>
        <a:lstStyle/>
        <a:p>
          <a:r>
            <a:rPr lang="en-US"/>
            <a:t>Map out what can change and what can't</a:t>
          </a:r>
        </a:p>
      </dgm:t>
    </dgm:pt>
    <dgm:pt modelId="{C8520E8B-404F-440E-AEEE-E6297CDDA8FB}" type="parTrans" cxnId="{9B99C102-E1B1-4B3D-9E61-A70841632D37}">
      <dgm:prSet/>
      <dgm:spPr/>
      <dgm:t>
        <a:bodyPr/>
        <a:lstStyle/>
        <a:p>
          <a:endParaRPr lang="en-US"/>
        </a:p>
      </dgm:t>
    </dgm:pt>
    <dgm:pt modelId="{F13A7592-9E05-4919-A971-3E0B09A6B19F}" type="sibTrans" cxnId="{9B99C102-E1B1-4B3D-9E61-A70841632D37}">
      <dgm:prSet/>
      <dgm:spPr/>
      <dgm:t>
        <a:bodyPr/>
        <a:lstStyle/>
        <a:p>
          <a:endParaRPr lang="en-US"/>
        </a:p>
      </dgm:t>
    </dgm:pt>
    <dgm:pt modelId="{5788CB27-9F2F-44F0-AA29-F8E2C2F3EBD2}">
      <dgm:prSet/>
      <dgm:spPr/>
      <dgm:t>
        <a:bodyPr/>
        <a:lstStyle/>
        <a:p>
          <a:r>
            <a:rPr lang="en-US"/>
            <a:t>Map out what is within your power to change </a:t>
          </a:r>
        </a:p>
      </dgm:t>
    </dgm:pt>
    <dgm:pt modelId="{098CD182-B082-44DE-8DB1-161F86B45D42}" type="parTrans" cxnId="{3A09A775-0A59-4255-9113-5B7CC9FD4A98}">
      <dgm:prSet/>
      <dgm:spPr/>
      <dgm:t>
        <a:bodyPr/>
        <a:lstStyle/>
        <a:p>
          <a:endParaRPr lang="en-US"/>
        </a:p>
      </dgm:t>
    </dgm:pt>
    <dgm:pt modelId="{5CE2E12E-03EB-486B-840B-D1DB3E7A6053}" type="sibTrans" cxnId="{3A09A775-0A59-4255-9113-5B7CC9FD4A98}">
      <dgm:prSet/>
      <dgm:spPr/>
      <dgm:t>
        <a:bodyPr/>
        <a:lstStyle/>
        <a:p>
          <a:endParaRPr lang="en-US"/>
        </a:p>
      </dgm:t>
    </dgm:pt>
    <dgm:pt modelId="{B65C016A-DEE0-4478-9AC6-A6019AB563AF}">
      <dgm:prSet/>
      <dgm:spPr/>
      <dgm:t>
        <a:bodyPr/>
        <a:lstStyle/>
        <a:p>
          <a:r>
            <a:rPr lang="en-US"/>
            <a:t>Map out what requires change in others</a:t>
          </a:r>
        </a:p>
      </dgm:t>
    </dgm:pt>
    <dgm:pt modelId="{D6D05354-8599-4ED4-A9AE-954BD7C87FF5}" type="parTrans" cxnId="{B9C0EC84-6E1E-4E05-8401-E3FCF71CF4D3}">
      <dgm:prSet/>
      <dgm:spPr/>
      <dgm:t>
        <a:bodyPr/>
        <a:lstStyle/>
        <a:p>
          <a:endParaRPr lang="en-US"/>
        </a:p>
      </dgm:t>
    </dgm:pt>
    <dgm:pt modelId="{A7745063-3AA1-46B1-A3F5-08D09126D559}" type="sibTrans" cxnId="{B9C0EC84-6E1E-4E05-8401-E3FCF71CF4D3}">
      <dgm:prSet/>
      <dgm:spPr/>
      <dgm:t>
        <a:bodyPr/>
        <a:lstStyle/>
        <a:p>
          <a:endParaRPr lang="en-US"/>
        </a:p>
      </dgm:t>
    </dgm:pt>
    <dgm:pt modelId="{988054E7-2B0C-4E5E-8167-11159F422400}" type="pres">
      <dgm:prSet presAssocID="{9FD34D69-ED4E-4815-BA47-5399BD9C550B}" presName="root" presStyleCnt="0">
        <dgm:presLayoutVars>
          <dgm:dir/>
          <dgm:resizeHandles val="exact"/>
        </dgm:presLayoutVars>
      </dgm:prSet>
      <dgm:spPr/>
    </dgm:pt>
    <dgm:pt modelId="{C244CF90-C83E-4898-AD87-C697B6ECDF1A}" type="pres">
      <dgm:prSet presAssocID="{BA1E38E3-9638-44D5-8832-0529B5E21F97}" presName="compNode" presStyleCnt="0"/>
      <dgm:spPr/>
    </dgm:pt>
    <dgm:pt modelId="{158A1FB2-1CB3-4B9A-9336-D6CF5C0FC2D4}" type="pres">
      <dgm:prSet presAssocID="{BA1E38E3-9638-44D5-8832-0529B5E21F97}" presName="bgRect" presStyleLbl="bgShp" presStyleIdx="0" presStyleCnt="3"/>
      <dgm:spPr/>
    </dgm:pt>
    <dgm:pt modelId="{94CC1218-2835-47F7-A1A9-8892E1585F15}" type="pres">
      <dgm:prSet presAssocID="{BA1E38E3-9638-44D5-8832-0529B5E21F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CD04F21-6F69-4ACF-BC6E-3FCD5DEE61CB}" type="pres">
      <dgm:prSet presAssocID="{BA1E38E3-9638-44D5-8832-0529B5E21F97}" presName="spaceRect" presStyleCnt="0"/>
      <dgm:spPr/>
    </dgm:pt>
    <dgm:pt modelId="{F38109CF-30D6-410C-8D22-5960B848078B}" type="pres">
      <dgm:prSet presAssocID="{BA1E38E3-9638-44D5-8832-0529B5E21F97}" presName="parTx" presStyleLbl="revTx" presStyleIdx="0" presStyleCnt="3">
        <dgm:presLayoutVars>
          <dgm:chMax val="0"/>
          <dgm:chPref val="0"/>
        </dgm:presLayoutVars>
      </dgm:prSet>
      <dgm:spPr/>
    </dgm:pt>
    <dgm:pt modelId="{EFBE18D6-0AE3-4DB4-B22E-68ABDB92F0B6}" type="pres">
      <dgm:prSet presAssocID="{F13A7592-9E05-4919-A971-3E0B09A6B19F}" presName="sibTrans" presStyleCnt="0"/>
      <dgm:spPr/>
    </dgm:pt>
    <dgm:pt modelId="{BD64E464-2E89-4456-9F45-834C0C01DFC4}" type="pres">
      <dgm:prSet presAssocID="{5788CB27-9F2F-44F0-AA29-F8E2C2F3EBD2}" presName="compNode" presStyleCnt="0"/>
      <dgm:spPr/>
    </dgm:pt>
    <dgm:pt modelId="{E4161ABD-D525-47DB-A0F7-CB83E341A888}" type="pres">
      <dgm:prSet presAssocID="{5788CB27-9F2F-44F0-AA29-F8E2C2F3EBD2}" presName="bgRect" presStyleLbl="bgShp" presStyleIdx="1" presStyleCnt="3"/>
      <dgm:spPr/>
    </dgm:pt>
    <dgm:pt modelId="{046F5006-62F5-4433-A3D5-15832FD920B1}" type="pres">
      <dgm:prSet presAssocID="{5788CB27-9F2F-44F0-AA29-F8E2C2F3EBD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with pin"/>
        </a:ext>
      </dgm:extLst>
    </dgm:pt>
    <dgm:pt modelId="{00E78B8B-53DD-4ED3-8AAB-A24C4232DB48}" type="pres">
      <dgm:prSet presAssocID="{5788CB27-9F2F-44F0-AA29-F8E2C2F3EBD2}" presName="spaceRect" presStyleCnt="0"/>
      <dgm:spPr/>
    </dgm:pt>
    <dgm:pt modelId="{59BD9964-6238-4E95-9B44-EE79BB226598}" type="pres">
      <dgm:prSet presAssocID="{5788CB27-9F2F-44F0-AA29-F8E2C2F3EBD2}" presName="parTx" presStyleLbl="revTx" presStyleIdx="1" presStyleCnt="3">
        <dgm:presLayoutVars>
          <dgm:chMax val="0"/>
          <dgm:chPref val="0"/>
        </dgm:presLayoutVars>
      </dgm:prSet>
      <dgm:spPr/>
    </dgm:pt>
    <dgm:pt modelId="{94DC39B4-055F-417B-B3B6-04F1E25FB7AD}" type="pres">
      <dgm:prSet presAssocID="{5CE2E12E-03EB-486B-840B-D1DB3E7A6053}" presName="sibTrans" presStyleCnt="0"/>
      <dgm:spPr/>
    </dgm:pt>
    <dgm:pt modelId="{A863B25A-20D1-4DE6-BAED-9A489B36C435}" type="pres">
      <dgm:prSet presAssocID="{B65C016A-DEE0-4478-9AC6-A6019AB563AF}" presName="compNode" presStyleCnt="0"/>
      <dgm:spPr/>
    </dgm:pt>
    <dgm:pt modelId="{ECBB9D9B-DBA0-4BAB-9E4B-55EDB57FE6A1}" type="pres">
      <dgm:prSet presAssocID="{B65C016A-DEE0-4478-9AC6-A6019AB563AF}" presName="bgRect" presStyleLbl="bgShp" presStyleIdx="2" presStyleCnt="3"/>
      <dgm:spPr/>
    </dgm:pt>
    <dgm:pt modelId="{9CD5ECF1-AF76-43E2-B1CB-28C529FFD467}" type="pres">
      <dgm:prSet presAssocID="{B65C016A-DEE0-4478-9AC6-A6019AB563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AFC0586-11F2-4DD6-B2B6-7A354FD5FA5A}" type="pres">
      <dgm:prSet presAssocID="{B65C016A-DEE0-4478-9AC6-A6019AB563AF}" presName="spaceRect" presStyleCnt="0"/>
      <dgm:spPr/>
    </dgm:pt>
    <dgm:pt modelId="{2B30CE0A-464C-4485-9AF7-1D2C0D57E8EF}" type="pres">
      <dgm:prSet presAssocID="{B65C016A-DEE0-4478-9AC6-A6019AB563AF}" presName="parTx" presStyleLbl="revTx" presStyleIdx="2" presStyleCnt="3">
        <dgm:presLayoutVars>
          <dgm:chMax val="0"/>
          <dgm:chPref val="0"/>
        </dgm:presLayoutVars>
      </dgm:prSet>
      <dgm:spPr/>
    </dgm:pt>
  </dgm:ptLst>
  <dgm:cxnLst>
    <dgm:cxn modelId="{9B99C102-E1B1-4B3D-9E61-A70841632D37}" srcId="{9FD34D69-ED4E-4815-BA47-5399BD9C550B}" destId="{BA1E38E3-9638-44D5-8832-0529B5E21F97}" srcOrd="0" destOrd="0" parTransId="{C8520E8B-404F-440E-AEEE-E6297CDDA8FB}" sibTransId="{F13A7592-9E05-4919-A971-3E0B09A6B19F}"/>
    <dgm:cxn modelId="{A3ECB209-5CF9-4354-955B-610608B979CE}" type="presOf" srcId="{B65C016A-DEE0-4478-9AC6-A6019AB563AF}" destId="{2B30CE0A-464C-4485-9AF7-1D2C0D57E8EF}" srcOrd="0" destOrd="0" presId="urn:microsoft.com/office/officeart/2018/2/layout/IconVerticalSolidList"/>
    <dgm:cxn modelId="{C6C7273A-9B9E-4860-9554-A3BEBB8CDEC2}" type="presOf" srcId="{BA1E38E3-9638-44D5-8832-0529B5E21F97}" destId="{F38109CF-30D6-410C-8D22-5960B848078B}" srcOrd="0" destOrd="0" presId="urn:microsoft.com/office/officeart/2018/2/layout/IconVerticalSolidList"/>
    <dgm:cxn modelId="{E1382052-04B0-48FA-AF6E-5F9F27CC6A65}" type="presOf" srcId="{9FD34D69-ED4E-4815-BA47-5399BD9C550B}" destId="{988054E7-2B0C-4E5E-8167-11159F422400}" srcOrd="0" destOrd="0" presId="urn:microsoft.com/office/officeart/2018/2/layout/IconVerticalSolidList"/>
    <dgm:cxn modelId="{0E4B9D53-7CAB-45CC-9896-C92B0C92F98F}" type="presOf" srcId="{5788CB27-9F2F-44F0-AA29-F8E2C2F3EBD2}" destId="{59BD9964-6238-4E95-9B44-EE79BB226598}" srcOrd="0" destOrd="0" presId="urn:microsoft.com/office/officeart/2018/2/layout/IconVerticalSolidList"/>
    <dgm:cxn modelId="{3A09A775-0A59-4255-9113-5B7CC9FD4A98}" srcId="{9FD34D69-ED4E-4815-BA47-5399BD9C550B}" destId="{5788CB27-9F2F-44F0-AA29-F8E2C2F3EBD2}" srcOrd="1" destOrd="0" parTransId="{098CD182-B082-44DE-8DB1-161F86B45D42}" sibTransId="{5CE2E12E-03EB-486B-840B-D1DB3E7A6053}"/>
    <dgm:cxn modelId="{B9C0EC84-6E1E-4E05-8401-E3FCF71CF4D3}" srcId="{9FD34D69-ED4E-4815-BA47-5399BD9C550B}" destId="{B65C016A-DEE0-4478-9AC6-A6019AB563AF}" srcOrd="2" destOrd="0" parTransId="{D6D05354-8599-4ED4-A9AE-954BD7C87FF5}" sibTransId="{A7745063-3AA1-46B1-A3F5-08D09126D559}"/>
    <dgm:cxn modelId="{A6CEC940-3145-4E06-99AC-EDD97ED91F3D}" type="presParOf" srcId="{988054E7-2B0C-4E5E-8167-11159F422400}" destId="{C244CF90-C83E-4898-AD87-C697B6ECDF1A}" srcOrd="0" destOrd="0" presId="urn:microsoft.com/office/officeart/2018/2/layout/IconVerticalSolidList"/>
    <dgm:cxn modelId="{22F941DE-B432-4987-929E-0801248944D1}" type="presParOf" srcId="{C244CF90-C83E-4898-AD87-C697B6ECDF1A}" destId="{158A1FB2-1CB3-4B9A-9336-D6CF5C0FC2D4}" srcOrd="0" destOrd="0" presId="urn:microsoft.com/office/officeart/2018/2/layout/IconVerticalSolidList"/>
    <dgm:cxn modelId="{2A283258-8665-4F52-A83E-7093535C6459}" type="presParOf" srcId="{C244CF90-C83E-4898-AD87-C697B6ECDF1A}" destId="{94CC1218-2835-47F7-A1A9-8892E1585F15}" srcOrd="1" destOrd="0" presId="urn:microsoft.com/office/officeart/2018/2/layout/IconVerticalSolidList"/>
    <dgm:cxn modelId="{5C7B0B2B-D6C9-48EE-9BE8-6E0761461397}" type="presParOf" srcId="{C244CF90-C83E-4898-AD87-C697B6ECDF1A}" destId="{3CD04F21-6F69-4ACF-BC6E-3FCD5DEE61CB}" srcOrd="2" destOrd="0" presId="urn:microsoft.com/office/officeart/2018/2/layout/IconVerticalSolidList"/>
    <dgm:cxn modelId="{53C273F7-236C-41B7-A340-4A5DFCE12DF9}" type="presParOf" srcId="{C244CF90-C83E-4898-AD87-C697B6ECDF1A}" destId="{F38109CF-30D6-410C-8D22-5960B848078B}" srcOrd="3" destOrd="0" presId="urn:microsoft.com/office/officeart/2018/2/layout/IconVerticalSolidList"/>
    <dgm:cxn modelId="{CBABBC84-0BD5-4647-82B4-D91C1E101AB3}" type="presParOf" srcId="{988054E7-2B0C-4E5E-8167-11159F422400}" destId="{EFBE18D6-0AE3-4DB4-B22E-68ABDB92F0B6}" srcOrd="1" destOrd="0" presId="urn:microsoft.com/office/officeart/2018/2/layout/IconVerticalSolidList"/>
    <dgm:cxn modelId="{1C961571-564A-4AFE-B1E8-1FCB42C5350D}" type="presParOf" srcId="{988054E7-2B0C-4E5E-8167-11159F422400}" destId="{BD64E464-2E89-4456-9F45-834C0C01DFC4}" srcOrd="2" destOrd="0" presId="urn:microsoft.com/office/officeart/2018/2/layout/IconVerticalSolidList"/>
    <dgm:cxn modelId="{897BF231-482B-4161-BCA7-42C4543DC756}" type="presParOf" srcId="{BD64E464-2E89-4456-9F45-834C0C01DFC4}" destId="{E4161ABD-D525-47DB-A0F7-CB83E341A888}" srcOrd="0" destOrd="0" presId="urn:microsoft.com/office/officeart/2018/2/layout/IconVerticalSolidList"/>
    <dgm:cxn modelId="{8D02FC97-DA99-4516-84B6-EAB86837AEEA}" type="presParOf" srcId="{BD64E464-2E89-4456-9F45-834C0C01DFC4}" destId="{046F5006-62F5-4433-A3D5-15832FD920B1}" srcOrd="1" destOrd="0" presId="urn:microsoft.com/office/officeart/2018/2/layout/IconVerticalSolidList"/>
    <dgm:cxn modelId="{EA6E53BC-465E-4698-B0E4-6927922C8FFC}" type="presParOf" srcId="{BD64E464-2E89-4456-9F45-834C0C01DFC4}" destId="{00E78B8B-53DD-4ED3-8AAB-A24C4232DB48}" srcOrd="2" destOrd="0" presId="urn:microsoft.com/office/officeart/2018/2/layout/IconVerticalSolidList"/>
    <dgm:cxn modelId="{30E29DDD-6435-4C39-9779-334F43B3D2BA}" type="presParOf" srcId="{BD64E464-2E89-4456-9F45-834C0C01DFC4}" destId="{59BD9964-6238-4E95-9B44-EE79BB226598}" srcOrd="3" destOrd="0" presId="urn:microsoft.com/office/officeart/2018/2/layout/IconVerticalSolidList"/>
    <dgm:cxn modelId="{E7D8E650-A9B5-4D64-864D-CF423F28DD76}" type="presParOf" srcId="{988054E7-2B0C-4E5E-8167-11159F422400}" destId="{94DC39B4-055F-417B-B3B6-04F1E25FB7AD}" srcOrd="3" destOrd="0" presId="urn:microsoft.com/office/officeart/2018/2/layout/IconVerticalSolidList"/>
    <dgm:cxn modelId="{24671244-33F9-46C0-A8E7-72965C378F24}" type="presParOf" srcId="{988054E7-2B0C-4E5E-8167-11159F422400}" destId="{A863B25A-20D1-4DE6-BAED-9A489B36C435}" srcOrd="4" destOrd="0" presId="urn:microsoft.com/office/officeart/2018/2/layout/IconVerticalSolidList"/>
    <dgm:cxn modelId="{FB8CE8CA-1B96-4D97-B157-1971ACA61345}" type="presParOf" srcId="{A863B25A-20D1-4DE6-BAED-9A489B36C435}" destId="{ECBB9D9B-DBA0-4BAB-9E4B-55EDB57FE6A1}" srcOrd="0" destOrd="0" presId="urn:microsoft.com/office/officeart/2018/2/layout/IconVerticalSolidList"/>
    <dgm:cxn modelId="{F68C9144-265C-45AB-82B1-6B5B5AC680C1}" type="presParOf" srcId="{A863B25A-20D1-4DE6-BAED-9A489B36C435}" destId="{9CD5ECF1-AF76-43E2-B1CB-28C529FFD467}" srcOrd="1" destOrd="0" presId="urn:microsoft.com/office/officeart/2018/2/layout/IconVerticalSolidList"/>
    <dgm:cxn modelId="{36C2EB4A-23FD-4B92-B23E-AF5DB21A7D8F}" type="presParOf" srcId="{A863B25A-20D1-4DE6-BAED-9A489B36C435}" destId="{2AFC0586-11F2-4DD6-B2B6-7A354FD5FA5A}" srcOrd="2" destOrd="0" presId="urn:microsoft.com/office/officeart/2018/2/layout/IconVerticalSolidList"/>
    <dgm:cxn modelId="{E89063DF-A706-41C0-9011-12615EB589FF}" type="presParOf" srcId="{A863B25A-20D1-4DE6-BAED-9A489B36C435}" destId="{2B30CE0A-464C-4485-9AF7-1D2C0D57E8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1BB18D-818A-4B03-83A2-9040E6243D6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0426186-CF50-4388-834D-A12A9588D0E8}">
      <dgm:prSet/>
      <dgm:spPr/>
      <dgm:t>
        <a:bodyPr/>
        <a:lstStyle/>
        <a:p>
          <a:r>
            <a:rPr lang="en-US"/>
            <a:t>How will you know when things are making a difference?</a:t>
          </a:r>
        </a:p>
      </dgm:t>
    </dgm:pt>
    <dgm:pt modelId="{A5ACACFD-E810-4270-93AF-C9EC77443A2F}" type="parTrans" cxnId="{8E56AAB8-59FD-4F73-99C3-CD9B67CE646D}">
      <dgm:prSet/>
      <dgm:spPr/>
      <dgm:t>
        <a:bodyPr/>
        <a:lstStyle/>
        <a:p>
          <a:endParaRPr lang="en-US"/>
        </a:p>
      </dgm:t>
    </dgm:pt>
    <dgm:pt modelId="{97592763-69AD-4396-8015-C746603A4E7F}" type="sibTrans" cxnId="{8E56AAB8-59FD-4F73-99C3-CD9B67CE646D}">
      <dgm:prSet/>
      <dgm:spPr/>
      <dgm:t>
        <a:bodyPr/>
        <a:lstStyle/>
        <a:p>
          <a:endParaRPr lang="en-US"/>
        </a:p>
      </dgm:t>
    </dgm:pt>
    <dgm:pt modelId="{692D47F8-9595-4A5E-8C50-B03E1BF2EA07}">
      <dgm:prSet/>
      <dgm:spPr/>
      <dgm:t>
        <a:bodyPr/>
        <a:lstStyle/>
        <a:p>
          <a:r>
            <a:rPr lang="en-US"/>
            <a:t>What are the signs you'll be looking for?</a:t>
          </a:r>
        </a:p>
      </dgm:t>
    </dgm:pt>
    <dgm:pt modelId="{25E4736B-9E7F-48CC-B62A-C55042A8FDEF}" type="parTrans" cxnId="{B98B5427-0F75-4811-AD07-A2F35517B608}">
      <dgm:prSet/>
      <dgm:spPr/>
      <dgm:t>
        <a:bodyPr/>
        <a:lstStyle/>
        <a:p>
          <a:endParaRPr lang="en-US"/>
        </a:p>
      </dgm:t>
    </dgm:pt>
    <dgm:pt modelId="{4DBCA386-72A6-4043-A189-3978EFCED28B}" type="sibTrans" cxnId="{B98B5427-0F75-4811-AD07-A2F35517B608}">
      <dgm:prSet/>
      <dgm:spPr/>
      <dgm:t>
        <a:bodyPr/>
        <a:lstStyle/>
        <a:p>
          <a:endParaRPr lang="en-US"/>
        </a:p>
      </dgm:t>
    </dgm:pt>
    <dgm:pt modelId="{643AD15F-E16C-9442-8B73-BB1B24D65FB3}" type="pres">
      <dgm:prSet presAssocID="{1B1BB18D-818A-4B03-83A2-9040E6243D61}" presName="outerComposite" presStyleCnt="0">
        <dgm:presLayoutVars>
          <dgm:chMax val="5"/>
          <dgm:dir/>
          <dgm:resizeHandles val="exact"/>
        </dgm:presLayoutVars>
      </dgm:prSet>
      <dgm:spPr/>
    </dgm:pt>
    <dgm:pt modelId="{ADCD6F37-CAAF-FC4E-B9AD-F90928417630}" type="pres">
      <dgm:prSet presAssocID="{1B1BB18D-818A-4B03-83A2-9040E6243D61}" presName="dummyMaxCanvas" presStyleCnt="0">
        <dgm:presLayoutVars/>
      </dgm:prSet>
      <dgm:spPr/>
    </dgm:pt>
    <dgm:pt modelId="{56F072B5-8B82-7148-81CF-AAA7E88DBCA2}" type="pres">
      <dgm:prSet presAssocID="{1B1BB18D-818A-4B03-83A2-9040E6243D61}" presName="TwoNodes_1" presStyleLbl="node1" presStyleIdx="0" presStyleCnt="2" custLinFactY="-16738" custLinFactNeighborX="8256" custLinFactNeighborY="-100000">
        <dgm:presLayoutVars>
          <dgm:bulletEnabled val="1"/>
        </dgm:presLayoutVars>
      </dgm:prSet>
      <dgm:spPr/>
    </dgm:pt>
    <dgm:pt modelId="{90A8F2C4-2B8A-B54C-9BEE-C543DABFC28D}" type="pres">
      <dgm:prSet presAssocID="{1B1BB18D-818A-4B03-83A2-9040E6243D61}" presName="TwoNodes_2" presStyleLbl="node1" presStyleIdx="1" presStyleCnt="2">
        <dgm:presLayoutVars>
          <dgm:bulletEnabled val="1"/>
        </dgm:presLayoutVars>
      </dgm:prSet>
      <dgm:spPr/>
    </dgm:pt>
    <dgm:pt modelId="{923B1D4D-1551-2746-96B9-22A4A76C07DB}" type="pres">
      <dgm:prSet presAssocID="{1B1BB18D-818A-4B03-83A2-9040E6243D61}" presName="TwoConn_1-2" presStyleLbl="fgAccFollowNode1" presStyleIdx="0" presStyleCnt="1">
        <dgm:presLayoutVars>
          <dgm:bulletEnabled val="1"/>
        </dgm:presLayoutVars>
      </dgm:prSet>
      <dgm:spPr/>
    </dgm:pt>
    <dgm:pt modelId="{7353AE49-4A76-834C-BE90-A2C638FC0942}" type="pres">
      <dgm:prSet presAssocID="{1B1BB18D-818A-4B03-83A2-9040E6243D61}" presName="TwoNodes_1_text" presStyleLbl="node1" presStyleIdx="1" presStyleCnt="2">
        <dgm:presLayoutVars>
          <dgm:bulletEnabled val="1"/>
        </dgm:presLayoutVars>
      </dgm:prSet>
      <dgm:spPr/>
    </dgm:pt>
    <dgm:pt modelId="{FF3F234D-20AA-9D4E-8DB7-FA2B6CCBAF81}" type="pres">
      <dgm:prSet presAssocID="{1B1BB18D-818A-4B03-83A2-9040E6243D61}" presName="TwoNodes_2_text" presStyleLbl="node1" presStyleIdx="1" presStyleCnt="2">
        <dgm:presLayoutVars>
          <dgm:bulletEnabled val="1"/>
        </dgm:presLayoutVars>
      </dgm:prSet>
      <dgm:spPr/>
    </dgm:pt>
  </dgm:ptLst>
  <dgm:cxnLst>
    <dgm:cxn modelId="{A5306B00-2A0A-2D40-B8D8-56AC33E02F72}" type="presOf" srcId="{50426186-CF50-4388-834D-A12A9588D0E8}" destId="{7353AE49-4A76-834C-BE90-A2C638FC0942}" srcOrd="1" destOrd="0" presId="urn:microsoft.com/office/officeart/2005/8/layout/vProcess5"/>
    <dgm:cxn modelId="{1B2F7B03-DBB8-0A46-82CC-BA80DDAB40B3}" type="presOf" srcId="{692D47F8-9595-4A5E-8C50-B03E1BF2EA07}" destId="{90A8F2C4-2B8A-B54C-9BEE-C543DABFC28D}" srcOrd="0" destOrd="0" presId="urn:microsoft.com/office/officeart/2005/8/layout/vProcess5"/>
    <dgm:cxn modelId="{73925B1E-EEB3-374A-9EB1-65F5F3CBD1F9}" type="presOf" srcId="{1B1BB18D-818A-4B03-83A2-9040E6243D61}" destId="{643AD15F-E16C-9442-8B73-BB1B24D65FB3}" srcOrd="0" destOrd="0" presId="urn:microsoft.com/office/officeart/2005/8/layout/vProcess5"/>
    <dgm:cxn modelId="{B98B5427-0F75-4811-AD07-A2F35517B608}" srcId="{1B1BB18D-818A-4B03-83A2-9040E6243D61}" destId="{692D47F8-9595-4A5E-8C50-B03E1BF2EA07}" srcOrd="1" destOrd="0" parTransId="{25E4736B-9E7F-48CC-B62A-C55042A8FDEF}" sibTransId="{4DBCA386-72A6-4043-A189-3978EFCED28B}"/>
    <dgm:cxn modelId="{61921A2A-A3D4-644C-ACE0-D147755BE7D4}" type="presOf" srcId="{97592763-69AD-4396-8015-C746603A4E7F}" destId="{923B1D4D-1551-2746-96B9-22A4A76C07DB}" srcOrd="0" destOrd="0" presId="urn:microsoft.com/office/officeart/2005/8/layout/vProcess5"/>
    <dgm:cxn modelId="{A8912840-7E75-0744-AAE2-2C017E13591C}" type="presOf" srcId="{50426186-CF50-4388-834D-A12A9588D0E8}" destId="{56F072B5-8B82-7148-81CF-AAA7E88DBCA2}" srcOrd="0" destOrd="0" presId="urn:microsoft.com/office/officeart/2005/8/layout/vProcess5"/>
    <dgm:cxn modelId="{440A926A-3BD4-1B49-BC96-025CECCD63D7}" type="presOf" srcId="{692D47F8-9595-4A5E-8C50-B03E1BF2EA07}" destId="{FF3F234D-20AA-9D4E-8DB7-FA2B6CCBAF81}" srcOrd="1" destOrd="0" presId="urn:microsoft.com/office/officeart/2005/8/layout/vProcess5"/>
    <dgm:cxn modelId="{8E56AAB8-59FD-4F73-99C3-CD9B67CE646D}" srcId="{1B1BB18D-818A-4B03-83A2-9040E6243D61}" destId="{50426186-CF50-4388-834D-A12A9588D0E8}" srcOrd="0" destOrd="0" parTransId="{A5ACACFD-E810-4270-93AF-C9EC77443A2F}" sibTransId="{97592763-69AD-4396-8015-C746603A4E7F}"/>
    <dgm:cxn modelId="{1CEE266E-EC24-1C42-AC00-EAC65AAC011F}" type="presParOf" srcId="{643AD15F-E16C-9442-8B73-BB1B24D65FB3}" destId="{ADCD6F37-CAAF-FC4E-B9AD-F90928417630}" srcOrd="0" destOrd="0" presId="urn:microsoft.com/office/officeart/2005/8/layout/vProcess5"/>
    <dgm:cxn modelId="{CDD24B93-5C74-B640-8056-28AA367F2564}" type="presParOf" srcId="{643AD15F-E16C-9442-8B73-BB1B24D65FB3}" destId="{56F072B5-8B82-7148-81CF-AAA7E88DBCA2}" srcOrd="1" destOrd="0" presId="urn:microsoft.com/office/officeart/2005/8/layout/vProcess5"/>
    <dgm:cxn modelId="{B37C7969-20EC-6443-8B5A-52DA677C76FF}" type="presParOf" srcId="{643AD15F-E16C-9442-8B73-BB1B24D65FB3}" destId="{90A8F2C4-2B8A-B54C-9BEE-C543DABFC28D}" srcOrd="2" destOrd="0" presId="urn:microsoft.com/office/officeart/2005/8/layout/vProcess5"/>
    <dgm:cxn modelId="{5639CED1-3592-1B45-A5DE-469AC4BB1648}" type="presParOf" srcId="{643AD15F-E16C-9442-8B73-BB1B24D65FB3}" destId="{923B1D4D-1551-2746-96B9-22A4A76C07DB}" srcOrd="3" destOrd="0" presId="urn:microsoft.com/office/officeart/2005/8/layout/vProcess5"/>
    <dgm:cxn modelId="{A7A206F5-3B68-724D-88E9-9B3D81265FD2}" type="presParOf" srcId="{643AD15F-E16C-9442-8B73-BB1B24D65FB3}" destId="{7353AE49-4A76-834C-BE90-A2C638FC0942}" srcOrd="4" destOrd="0" presId="urn:microsoft.com/office/officeart/2005/8/layout/vProcess5"/>
    <dgm:cxn modelId="{1B336B68-3A24-B84D-ABFD-53F4B9893F7A}" type="presParOf" srcId="{643AD15F-E16C-9442-8B73-BB1B24D65FB3}" destId="{FF3F234D-20AA-9D4E-8DB7-FA2B6CCBAF8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8C68-1315-40BB-9ACA-D2007A1D5CE3}">
      <dsp:nvSpPr>
        <dsp:cNvPr id="0" name=""/>
        <dsp:cNvSpPr/>
      </dsp:nvSpPr>
      <dsp:spPr>
        <a:xfrm>
          <a:off x="1355274" y="682622"/>
          <a:ext cx="810000" cy="81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6FB18-FA9A-4C63-9E23-9158A7572145}">
      <dsp:nvSpPr>
        <dsp:cNvPr id="0" name=""/>
        <dsp:cNvSpPr/>
      </dsp:nvSpPr>
      <dsp:spPr>
        <a:xfrm>
          <a:off x="0" y="1729536"/>
          <a:ext cx="3489768" cy="127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This event is one of a series of Bridging Courses taking place until Spring 2021.  They are aimed at new FLFs who do not have access to leadership training in their host institution.  </a:t>
          </a:r>
          <a:endParaRPr lang="en-US" sz="1600" kern="1200" dirty="0"/>
        </a:p>
      </dsp:txBody>
      <dsp:txXfrm>
        <a:off x="0" y="1729536"/>
        <a:ext cx="3489768" cy="1272893"/>
      </dsp:txXfrm>
    </dsp:sp>
    <dsp:sp modelId="{3DA1DA7F-BB8C-7247-8AEB-8EDB6F544826}">
      <dsp:nvSpPr>
        <dsp:cNvPr id="0" name=""/>
        <dsp:cNvSpPr/>
      </dsp:nvSpPr>
      <dsp:spPr>
        <a:xfrm>
          <a:off x="5239260" y="658686"/>
          <a:ext cx="810000" cy="81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713ED-7EF8-6846-9454-748EA254679A}">
      <dsp:nvSpPr>
        <dsp:cNvPr id="0" name=""/>
        <dsp:cNvSpPr/>
      </dsp:nvSpPr>
      <dsp:spPr>
        <a:xfrm>
          <a:off x="4179604" y="1817048"/>
          <a:ext cx="2887451" cy="127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Fellow to Fellow interaction is tricky in these sessions, but a "coffee room" link will enable us to meet in small groups during the break.</a:t>
          </a:r>
        </a:p>
      </dsp:txBody>
      <dsp:txXfrm>
        <a:off x="4179604" y="1817048"/>
        <a:ext cx="2887451" cy="1272893"/>
      </dsp:txXfrm>
    </dsp:sp>
    <dsp:sp modelId="{08733EE0-A105-4089-8AB1-CD0F7AD9763E}">
      <dsp:nvSpPr>
        <dsp:cNvPr id="0" name=""/>
        <dsp:cNvSpPr/>
      </dsp:nvSpPr>
      <dsp:spPr>
        <a:xfrm>
          <a:off x="9300682" y="682622"/>
          <a:ext cx="810000" cy="81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B8461-76C6-412B-A99D-7E0292267B0F}">
      <dsp:nvSpPr>
        <dsp:cNvPr id="0" name=""/>
        <dsp:cNvSpPr/>
      </dsp:nvSpPr>
      <dsp:spPr>
        <a:xfrm>
          <a:off x="7756893" y="1670754"/>
          <a:ext cx="4188258" cy="127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Whilst they do not replace a formal leadership programme, they provide an opportunity to engage in a variety of relevant topics and take time to reflect on your leadership of self and others. </a:t>
          </a:r>
          <a:endParaRPr lang="en-US" sz="1600" kern="1200" dirty="0"/>
        </a:p>
      </dsp:txBody>
      <dsp:txXfrm>
        <a:off x="7756893" y="1670754"/>
        <a:ext cx="4188258" cy="1272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04064-388C-3D41-8FAB-E3475EFDFA6B}">
      <dsp:nvSpPr>
        <dsp:cNvPr id="0" name=""/>
        <dsp:cNvSpPr/>
      </dsp:nvSpPr>
      <dsp:spPr>
        <a:xfrm>
          <a:off x="826" y="79840"/>
          <a:ext cx="3346489" cy="40157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30559" tIns="0" rIns="330559" bIns="330200" numCol="1" spcCol="1270" anchor="t" anchorCtr="0">
          <a:noAutofit/>
        </a:bodyPr>
        <a:lstStyle/>
        <a:p>
          <a:pPr marL="0" lvl="0" indent="0" algn="l" defTabSz="1155700">
            <a:lnSpc>
              <a:spcPct val="90000"/>
            </a:lnSpc>
            <a:spcBef>
              <a:spcPct val="0"/>
            </a:spcBef>
            <a:spcAft>
              <a:spcPct val="35000"/>
            </a:spcAft>
            <a:buNone/>
          </a:pPr>
          <a:r>
            <a:rPr lang="en-US" sz="2600" kern="1200" dirty="0"/>
            <a:t>Understand what’s going on</a:t>
          </a:r>
        </a:p>
      </dsp:txBody>
      <dsp:txXfrm>
        <a:off x="826" y="1686155"/>
        <a:ext cx="3346489" cy="2409472"/>
      </dsp:txXfrm>
    </dsp:sp>
    <dsp:sp modelId="{59B5C280-29AD-3745-A993-8473A6256414}">
      <dsp:nvSpPr>
        <dsp:cNvPr id="0" name=""/>
        <dsp:cNvSpPr/>
      </dsp:nvSpPr>
      <dsp:spPr>
        <a:xfrm>
          <a:off x="826" y="79840"/>
          <a:ext cx="3346489" cy="160631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30559" tIns="165100" rIns="33055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6" y="79840"/>
        <a:ext cx="3346489" cy="1606314"/>
      </dsp:txXfrm>
    </dsp:sp>
    <dsp:sp modelId="{E5CAFB87-ABE6-4D48-87F0-610A92F5BD2E}">
      <dsp:nvSpPr>
        <dsp:cNvPr id="0" name=""/>
        <dsp:cNvSpPr/>
      </dsp:nvSpPr>
      <dsp:spPr>
        <a:xfrm>
          <a:off x="3615034" y="79840"/>
          <a:ext cx="3346489" cy="401578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30559" tIns="0" rIns="330559" bIns="330200" numCol="1" spcCol="1270" anchor="t" anchorCtr="0">
          <a:noAutofit/>
        </a:bodyPr>
        <a:lstStyle/>
        <a:p>
          <a:pPr marL="0" lvl="0" indent="0" algn="l" defTabSz="1155700">
            <a:lnSpc>
              <a:spcPct val="90000"/>
            </a:lnSpc>
            <a:spcBef>
              <a:spcPct val="0"/>
            </a:spcBef>
            <a:spcAft>
              <a:spcPct val="35000"/>
            </a:spcAft>
            <a:buNone/>
          </a:pPr>
          <a:r>
            <a:rPr lang="en-US" sz="2600" kern="1200" dirty="0"/>
            <a:t>Look at a range of solutions and find the match</a:t>
          </a:r>
        </a:p>
      </dsp:txBody>
      <dsp:txXfrm>
        <a:off x="3615034" y="1686155"/>
        <a:ext cx="3346489" cy="2409472"/>
      </dsp:txXfrm>
    </dsp:sp>
    <dsp:sp modelId="{18BF6F46-33E5-6046-8510-B0389166FB7F}">
      <dsp:nvSpPr>
        <dsp:cNvPr id="0" name=""/>
        <dsp:cNvSpPr/>
      </dsp:nvSpPr>
      <dsp:spPr>
        <a:xfrm>
          <a:off x="3615034" y="79840"/>
          <a:ext cx="3346489" cy="160631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30559" tIns="165100" rIns="33055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615034" y="79840"/>
        <a:ext cx="3346489" cy="1606314"/>
      </dsp:txXfrm>
    </dsp:sp>
    <dsp:sp modelId="{62474C37-9652-A34F-92E8-A32086457966}">
      <dsp:nvSpPr>
        <dsp:cNvPr id="0" name=""/>
        <dsp:cNvSpPr/>
      </dsp:nvSpPr>
      <dsp:spPr>
        <a:xfrm>
          <a:off x="7229242" y="79840"/>
          <a:ext cx="3346489" cy="401578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30559" tIns="0" rIns="330559" bIns="330200" numCol="1" spcCol="1270" anchor="t" anchorCtr="0">
          <a:noAutofit/>
        </a:bodyPr>
        <a:lstStyle/>
        <a:p>
          <a:pPr marL="0" lvl="0" indent="0" algn="l" defTabSz="1155700">
            <a:lnSpc>
              <a:spcPct val="90000"/>
            </a:lnSpc>
            <a:spcBef>
              <a:spcPct val="0"/>
            </a:spcBef>
            <a:spcAft>
              <a:spcPct val="35000"/>
            </a:spcAft>
            <a:buNone/>
          </a:pPr>
          <a:r>
            <a:rPr lang="en-US" sz="2600" kern="1200" dirty="0"/>
            <a:t>Embed better habits and decisions in your routine</a:t>
          </a:r>
        </a:p>
      </dsp:txBody>
      <dsp:txXfrm>
        <a:off x="7229242" y="1686155"/>
        <a:ext cx="3346489" cy="2409472"/>
      </dsp:txXfrm>
    </dsp:sp>
    <dsp:sp modelId="{3C86DF6C-2089-A44E-BAE6-9DD7025A20AF}">
      <dsp:nvSpPr>
        <dsp:cNvPr id="0" name=""/>
        <dsp:cNvSpPr/>
      </dsp:nvSpPr>
      <dsp:spPr>
        <a:xfrm>
          <a:off x="7229242" y="79840"/>
          <a:ext cx="3346489" cy="160631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30559" tIns="165100" rIns="33055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29242" y="79840"/>
        <a:ext cx="3346489" cy="1606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927C2-613E-1D46-A4C0-CD2E48BDC526}">
      <dsp:nvSpPr>
        <dsp:cNvPr id="0" name=""/>
        <dsp:cNvSpPr/>
      </dsp:nvSpPr>
      <dsp:spPr>
        <a:xfrm>
          <a:off x="0" y="4109809"/>
          <a:ext cx="7452360" cy="1348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Why have you prioritized this over other options?</a:t>
          </a:r>
        </a:p>
      </dsp:txBody>
      <dsp:txXfrm>
        <a:off x="0" y="4109809"/>
        <a:ext cx="7452360" cy="728422"/>
      </dsp:txXfrm>
    </dsp:sp>
    <dsp:sp modelId="{EEF44932-ACCE-F74C-819E-5EC3D543AEEB}">
      <dsp:nvSpPr>
        <dsp:cNvPr id="0" name=""/>
        <dsp:cNvSpPr/>
      </dsp:nvSpPr>
      <dsp:spPr>
        <a:xfrm>
          <a:off x="3638" y="4811253"/>
          <a:ext cx="2481694" cy="62050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Part of your role?</a:t>
          </a:r>
        </a:p>
      </dsp:txBody>
      <dsp:txXfrm>
        <a:off x="3638" y="4811253"/>
        <a:ext cx="2481694" cy="620508"/>
      </dsp:txXfrm>
    </dsp:sp>
    <dsp:sp modelId="{38CB57CF-C01A-EF43-A2CD-A67F1E4A13F1}">
      <dsp:nvSpPr>
        <dsp:cNvPr id="0" name=""/>
        <dsp:cNvSpPr/>
      </dsp:nvSpPr>
      <dsp:spPr>
        <a:xfrm>
          <a:off x="2485332" y="4811253"/>
          <a:ext cx="2481694" cy="62050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a:t>Motivates you?</a:t>
          </a:r>
        </a:p>
      </dsp:txBody>
      <dsp:txXfrm>
        <a:off x="2485332" y="4811253"/>
        <a:ext cx="2481694" cy="620508"/>
      </dsp:txXfrm>
    </dsp:sp>
    <dsp:sp modelId="{E61475D0-29F0-5949-AD57-8090F165C075}">
      <dsp:nvSpPr>
        <dsp:cNvPr id="0" name=""/>
        <dsp:cNvSpPr/>
      </dsp:nvSpPr>
      <dsp:spPr>
        <a:xfrm>
          <a:off x="4967027" y="4811253"/>
          <a:ext cx="2481694" cy="62050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Art of the possible?</a:t>
          </a:r>
        </a:p>
      </dsp:txBody>
      <dsp:txXfrm>
        <a:off x="4967027" y="4811253"/>
        <a:ext cx="2481694" cy="620508"/>
      </dsp:txXfrm>
    </dsp:sp>
    <dsp:sp modelId="{52C8B990-7BB1-6B42-BE57-B84656822C11}">
      <dsp:nvSpPr>
        <dsp:cNvPr id="0" name=""/>
        <dsp:cNvSpPr/>
      </dsp:nvSpPr>
      <dsp:spPr>
        <a:xfrm rot="10800000">
          <a:off x="0" y="2055387"/>
          <a:ext cx="7452360" cy="2074656"/>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Why are you doing that task?</a:t>
          </a:r>
        </a:p>
      </dsp:txBody>
      <dsp:txXfrm rot="10800000">
        <a:off x="0" y="2055387"/>
        <a:ext cx="7452360" cy="1348049"/>
      </dsp:txXfrm>
    </dsp:sp>
    <dsp:sp modelId="{87965FC9-3949-AF48-B06E-A5F0293F6EEF}">
      <dsp:nvSpPr>
        <dsp:cNvPr id="0" name=""/>
        <dsp:cNvSpPr/>
      </dsp:nvSpPr>
      <dsp:spPr>
        <a:xfrm rot="10800000">
          <a:off x="0" y="965"/>
          <a:ext cx="7452360" cy="207465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Start with an honest list of what you have done</a:t>
          </a:r>
        </a:p>
      </dsp:txBody>
      <dsp:txXfrm rot="10800000">
        <a:off x="0" y="965"/>
        <a:ext cx="7452360" cy="1348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E2DBD-9E3D-4F58-B2F7-99DFE1F2C67B}">
      <dsp:nvSpPr>
        <dsp:cNvPr id="0" name=""/>
        <dsp:cNvSpPr/>
      </dsp:nvSpPr>
      <dsp:spPr>
        <a:xfrm>
          <a:off x="909581" y="488911"/>
          <a:ext cx="1259653" cy="125965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EA9B42-FDB5-4A99-9588-871A4CA52ECE}">
      <dsp:nvSpPr>
        <dsp:cNvPr id="0" name=""/>
        <dsp:cNvSpPr/>
      </dsp:nvSpPr>
      <dsp:spPr>
        <a:xfrm>
          <a:off x="139792" y="2132902"/>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Reflect on why you are fighting this goal</a:t>
          </a:r>
        </a:p>
      </dsp:txBody>
      <dsp:txXfrm>
        <a:off x="139792" y="2132902"/>
        <a:ext cx="2799230" cy="720000"/>
      </dsp:txXfrm>
    </dsp:sp>
    <dsp:sp modelId="{A7E73438-B4B0-43F6-85BE-D897E739E18D}">
      <dsp:nvSpPr>
        <dsp:cNvPr id="0" name=""/>
        <dsp:cNvSpPr/>
      </dsp:nvSpPr>
      <dsp:spPr>
        <a:xfrm>
          <a:off x="4198677" y="488911"/>
          <a:ext cx="1259653" cy="125965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35BBEC-C8E6-4636-9510-B1F5EF344269}">
      <dsp:nvSpPr>
        <dsp:cNvPr id="0" name=""/>
        <dsp:cNvSpPr/>
      </dsp:nvSpPr>
      <dsp:spPr>
        <a:xfrm>
          <a:off x="3428889" y="2132902"/>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Notice your personal “dis-order”</a:t>
          </a:r>
        </a:p>
      </dsp:txBody>
      <dsp:txXfrm>
        <a:off x="3428889" y="2132902"/>
        <a:ext cx="2799230" cy="720000"/>
      </dsp:txXfrm>
    </dsp:sp>
    <dsp:sp modelId="{3D670BD7-E682-467A-BC47-FA9C3C8B294B}">
      <dsp:nvSpPr>
        <dsp:cNvPr id="0" name=""/>
        <dsp:cNvSpPr/>
      </dsp:nvSpPr>
      <dsp:spPr>
        <a:xfrm>
          <a:off x="909581" y="3552710"/>
          <a:ext cx="1259653" cy="125965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DF987-76F5-468B-8B70-C54C74FFE9A9}">
      <dsp:nvSpPr>
        <dsp:cNvPr id="0" name=""/>
        <dsp:cNvSpPr/>
      </dsp:nvSpPr>
      <dsp:spPr>
        <a:xfrm>
          <a:off x="139792" y="5196701"/>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Talk through with someone you trust</a:t>
          </a:r>
        </a:p>
      </dsp:txBody>
      <dsp:txXfrm>
        <a:off x="139792" y="5196701"/>
        <a:ext cx="2799230" cy="720000"/>
      </dsp:txXfrm>
    </dsp:sp>
    <dsp:sp modelId="{7A8441C5-565C-4F00-AFDD-7E0701C6A008}">
      <dsp:nvSpPr>
        <dsp:cNvPr id="0" name=""/>
        <dsp:cNvSpPr/>
      </dsp:nvSpPr>
      <dsp:spPr>
        <a:xfrm>
          <a:off x="4198677" y="3552710"/>
          <a:ext cx="1259653" cy="125965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DBB0D-1F9A-45A3-853D-C3CF53885B2C}">
      <dsp:nvSpPr>
        <dsp:cNvPr id="0" name=""/>
        <dsp:cNvSpPr/>
      </dsp:nvSpPr>
      <dsp:spPr>
        <a:xfrm>
          <a:off x="3428889" y="5196701"/>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Choices – Decisions – Actions </a:t>
          </a:r>
        </a:p>
      </dsp:txBody>
      <dsp:txXfrm>
        <a:off x="3428889" y="5196701"/>
        <a:ext cx="279923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4349-194E-4ED0-9861-29723A474AFB}">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78E8B-31A7-4B3F-B2ED-F734AFE7567B}">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F0A31-DCC0-4CA9-962B-282757A12DF2}">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US" sz="2300" kern="1200"/>
            <a:t>Use time management tips to find circumstance to better habits and avoid those that undermine you</a:t>
          </a:r>
        </a:p>
      </dsp:txBody>
      <dsp:txXfrm>
        <a:off x="1838352" y="680"/>
        <a:ext cx="4430685" cy="1591647"/>
      </dsp:txXfrm>
    </dsp:sp>
    <dsp:sp modelId="{89DA951B-274F-4B45-BEC8-D76828943888}">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6D9DEB-A2D5-44A0-9520-6C8EF086452D}">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B8227C-ACBA-4AB2-9AF0-C62931CBE1B1}">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US" sz="2300" kern="1200"/>
            <a:t>Small changes – remember Twain</a:t>
          </a:r>
        </a:p>
      </dsp:txBody>
      <dsp:txXfrm>
        <a:off x="1838352" y="1990238"/>
        <a:ext cx="4430685" cy="1591647"/>
      </dsp:txXfrm>
    </dsp:sp>
    <dsp:sp modelId="{A6DE3239-27C4-4765-B815-236201A12DBE}">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E487A-37EC-4CEC-BB4B-D4051530964B}">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81CA6D-6CEF-4D8D-B57C-00CE5DF046A5}">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22350">
            <a:lnSpc>
              <a:spcPct val="90000"/>
            </a:lnSpc>
            <a:spcBef>
              <a:spcPct val="0"/>
            </a:spcBef>
            <a:spcAft>
              <a:spcPct val="35000"/>
            </a:spcAft>
            <a:buNone/>
          </a:pPr>
          <a:r>
            <a:rPr lang="en-US" sz="2300" kern="1200"/>
            <a:t>Write down goals – share them if others can help</a:t>
          </a:r>
        </a:p>
      </dsp:txBody>
      <dsp:txXfrm>
        <a:off x="1838352" y="3979797"/>
        <a:ext cx="4430685" cy="1591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A1FB2-1CB3-4B9A-9336-D6CF5C0FC2D4}">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C1218-2835-47F7-A1A9-8892E1585F1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109CF-30D6-410C-8D22-5960B848078B}">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Map out what can change and what can't</a:t>
          </a:r>
        </a:p>
      </dsp:txBody>
      <dsp:txXfrm>
        <a:off x="1941716" y="718"/>
        <a:ext cx="4571887" cy="1681139"/>
      </dsp:txXfrm>
    </dsp:sp>
    <dsp:sp modelId="{E4161ABD-D525-47DB-A0F7-CB83E341A888}">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F5006-62F5-4433-A3D5-15832FD920B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BD9964-6238-4E95-9B44-EE79BB226598}">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Map out what is within your power to change </a:t>
          </a:r>
        </a:p>
      </dsp:txBody>
      <dsp:txXfrm>
        <a:off x="1941716" y="2102143"/>
        <a:ext cx="4571887" cy="1681139"/>
      </dsp:txXfrm>
    </dsp:sp>
    <dsp:sp modelId="{ECBB9D9B-DBA0-4BAB-9E4B-55EDB57FE6A1}">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5ECF1-AF76-43E2-B1CB-28C529FFD467}">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30CE0A-464C-4485-9AF7-1D2C0D57E8EF}">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Map out what requires change in others</a:t>
          </a:r>
        </a:p>
      </dsp:txBody>
      <dsp:txXfrm>
        <a:off x="1941716" y="4203567"/>
        <a:ext cx="4571887" cy="1681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072B5-8B82-7148-81CF-AAA7E88DBCA2}">
      <dsp:nvSpPr>
        <dsp:cNvPr id="0" name=""/>
        <dsp:cNvSpPr/>
      </dsp:nvSpPr>
      <dsp:spPr>
        <a:xfrm>
          <a:off x="702115" y="0"/>
          <a:ext cx="8504301" cy="1825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How will you know when things are making a difference?</a:t>
          </a:r>
        </a:p>
      </dsp:txBody>
      <dsp:txXfrm>
        <a:off x="755587" y="53472"/>
        <a:ext cx="6617341" cy="1718712"/>
      </dsp:txXfrm>
    </dsp:sp>
    <dsp:sp modelId="{90A8F2C4-2B8A-B54C-9BEE-C543DABFC28D}">
      <dsp:nvSpPr>
        <dsp:cNvPr id="0" name=""/>
        <dsp:cNvSpPr/>
      </dsp:nvSpPr>
      <dsp:spPr>
        <a:xfrm>
          <a:off x="1500758" y="2231358"/>
          <a:ext cx="8504301" cy="18256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What are the signs you'll be looking for?</a:t>
          </a:r>
        </a:p>
      </dsp:txBody>
      <dsp:txXfrm>
        <a:off x="1554230" y="2284830"/>
        <a:ext cx="5709921" cy="1718712"/>
      </dsp:txXfrm>
    </dsp:sp>
    <dsp:sp modelId="{923B1D4D-1551-2746-96B9-22A4A76C07DB}">
      <dsp:nvSpPr>
        <dsp:cNvPr id="0" name=""/>
        <dsp:cNvSpPr/>
      </dsp:nvSpPr>
      <dsp:spPr>
        <a:xfrm>
          <a:off x="7317624" y="1435169"/>
          <a:ext cx="1186676" cy="11866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84626" y="1435169"/>
        <a:ext cx="652672" cy="89297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4A53F-249A-414C-A587-F948E97205E2}" type="datetimeFigureOut">
              <a:rPr lang="en-GB" smtClean="0"/>
              <a:t>27/01/2021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0CAE3B-E161-49B0-9716-CBDFDC6BCDF4}" type="slidenum">
              <a:rPr lang="en-GB" smtClean="0"/>
              <a:t>‹#›</a:t>
            </a:fld>
            <a:endParaRPr lang="en-GB"/>
          </a:p>
        </p:txBody>
      </p:sp>
    </p:spTree>
    <p:extLst>
      <p:ext uri="{BB962C8B-B14F-4D97-AF65-F5344CB8AC3E}">
        <p14:creationId xmlns:p14="http://schemas.microsoft.com/office/powerpoint/2010/main" val="202782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060F3-D9D3-AF40-B494-B81A8B0B6CFB}"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24A1B-34E6-4E4C-A7BC-AFC6ECC45815}" type="slidenum">
              <a:rPr lang="en-GB" smtClean="0"/>
              <a:t>‹#›</a:t>
            </a:fld>
            <a:endParaRPr lang="en-GB"/>
          </a:p>
        </p:txBody>
      </p:sp>
    </p:spTree>
    <p:extLst>
      <p:ext uri="{BB962C8B-B14F-4D97-AF65-F5344CB8AC3E}">
        <p14:creationId xmlns:p14="http://schemas.microsoft.com/office/powerpoint/2010/main" val="42283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bbcollab.com/guest/742e25b4015740688d542a3ed2fc3ee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1</a:t>
            </a:fld>
            <a:endParaRPr lang="en-GB"/>
          </a:p>
        </p:txBody>
      </p:sp>
    </p:spTree>
    <p:extLst>
      <p:ext uri="{BB962C8B-B14F-4D97-AF65-F5344CB8AC3E}">
        <p14:creationId xmlns:p14="http://schemas.microsoft.com/office/powerpoint/2010/main" val="362249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17</a:t>
            </a:fld>
            <a:endParaRPr lang="en-GB"/>
          </a:p>
        </p:txBody>
      </p:sp>
    </p:spTree>
    <p:extLst>
      <p:ext uri="{BB962C8B-B14F-4D97-AF65-F5344CB8AC3E}">
        <p14:creationId xmlns:p14="http://schemas.microsoft.com/office/powerpoint/2010/main" val="422738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200" b="0" i="0" kern="1200" dirty="0">
                <a:solidFill>
                  <a:schemeClr val="tx1"/>
                </a:solidFill>
                <a:effectLst/>
                <a:latin typeface="+mn-lt"/>
                <a:ea typeface="+mn-ea"/>
                <a:cs typeface="+mn-cs"/>
              </a:rPr>
              <a:t>https://</a:t>
            </a:r>
            <a:r>
              <a:rPr lang="en-GB" sz="1200" b="0" i="0" kern="1200" dirty="0" err="1">
                <a:solidFill>
                  <a:schemeClr val="tx1"/>
                </a:solidFill>
                <a:effectLst/>
                <a:latin typeface="+mn-lt"/>
                <a:ea typeface="+mn-ea"/>
                <a:cs typeface="+mn-cs"/>
              </a:rPr>
              <a:t>eu.bbcollab.com</a:t>
            </a:r>
            <a:r>
              <a:rPr lang="en-GB" sz="1200" b="0" i="0" kern="1200" dirty="0">
                <a:solidFill>
                  <a:schemeClr val="tx1"/>
                </a:solidFill>
                <a:effectLst/>
                <a:latin typeface="+mn-lt"/>
                <a:ea typeface="+mn-ea"/>
                <a:cs typeface="+mn-cs"/>
              </a:rPr>
              <a:t>/guest/d11e2f46d4974deaa343f52da6b42316</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20</a:t>
            </a:fld>
            <a:endParaRPr lang="en-GB"/>
          </a:p>
        </p:txBody>
      </p:sp>
    </p:spTree>
    <p:extLst>
      <p:ext uri="{BB962C8B-B14F-4D97-AF65-F5344CB8AC3E}">
        <p14:creationId xmlns:p14="http://schemas.microsoft.com/office/powerpoint/2010/main" val="16029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2">
                    <a:lumMod val="50000"/>
                  </a:schemeClr>
                </a:solidFill>
                <a:latin typeface="Calibri"/>
                <a:ea typeface=""/>
                <a:cs typeface=""/>
              </a:rPr>
              <a:t>Anticipated Challenges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6">
                    <a:lumMod val="75000"/>
                  </a:schemeClr>
                </a:solidFill>
                <a:latin typeface="Calibri"/>
                <a:ea typeface=""/>
                <a:cs typeface=""/>
              </a:rPr>
              <a:t>How I’ll notice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accent5">
                    <a:lumMod val="50000"/>
                  </a:schemeClr>
                </a:solidFill>
                <a:latin typeface="Calibri"/>
                <a:ea typeface=""/>
                <a:cs typeface=""/>
              </a:rPr>
              <a:t>Support Mechanisms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7030A0"/>
                </a:solidFill>
                <a:latin typeface="Calibri"/>
                <a:ea typeface=""/>
                <a:cs typeface=""/>
              </a:rPr>
              <a:t>My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7030A0"/>
              </a:solidFill>
              <a:latin typeface="Calibri"/>
              <a:ea typeface=""/>
              <a:cs typefac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7030A0"/>
                </a:solidFill>
                <a:latin typeface="+mn-lt"/>
                <a:ea typeface=""/>
                <a:cs typeface=""/>
              </a:rPr>
              <a:t>https://</a:t>
            </a:r>
            <a:r>
              <a:rPr lang="en-US" dirty="0" err="1">
                <a:solidFill>
                  <a:srgbClr val="7030A0"/>
                </a:solidFill>
                <a:latin typeface="+mn-lt"/>
                <a:ea typeface=""/>
                <a:cs typeface=""/>
              </a:rPr>
              <a:t>blogs.ed.ac.uk</a:t>
            </a:r>
            <a:r>
              <a:rPr lang="en-US" dirty="0">
                <a:solidFill>
                  <a:srgbClr val="7030A0"/>
                </a:solidFill>
                <a:latin typeface="+mn-lt"/>
                <a:ea typeface=""/>
                <a:cs typeface=""/>
              </a:rPr>
              <a:t>/iad4researchers/wp-content/uploads/sites/448/2020/03/Wellbeing-and-resilience-</a:t>
            </a:r>
            <a:r>
              <a:rPr lang="en-US" dirty="0" err="1">
                <a:solidFill>
                  <a:srgbClr val="7030A0"/>
                </a:solidFill>
                <a:latin typeface="+mn-lt"/>
                <a:ea typeface=""/>
                <a:cs typeface=""/>
              </a:rPr>
              <a:t>plan.docx</a:t>
            </a:r>
            <a:endParaRPr lang="en-US" dirty="0">
              <a:solidFill>
                <a:srgbClr val="7030A0"/>
              </a:solidFill>
              <a:latin typeface="Calibri"/>
              <a:ea typeface=""/>
              <a:cs typeface=""/>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accent5">
                  <a:lumMod val="50000"/>
                </a:schemeClr>
              </a:solidFill>
              <a:latin typeface="Calibri"/>
              <a:ea typeface=""/>
              <a:cs typefac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eu.bbcollab.com</a:t>
            </a:r>
            <a:r>
              <a:rPr lang="en-GB" sz="1200" kern="1200" dirty="0">
                <a:solidFill>
                  <a:schemeClr val="tx1"/>
                </a:solidFill>
                <a:effectLst/>
                <a:latin typeface="+mn-lt"/>
                <a:ea typeface="+mn-ea"/>
                <a:cs typeface="+mn-cs"/>
              </a:rPr>
              <a:t>/guest/742e25b4015740688d542a3ed2fc3ee0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accent5">
                  <a:lumMod val="50000"/>
                </a:schemeClr>
              </a:solidFill>
              <a:latin typeface="Calibri"/>
              <a:ea typeface=""/>
              <a:cs typeface=""/>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accent6">
                  <a:lumMod val="75000"/>
                </a:schemeClr>
              </a:solidFill>
              <a:latin typeface="Calibri"/>
              <a:ea typeface=""/>
              <a:cs typeface=""/>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accent2">
                  <a:lumMod val="50000"/>
                </a:schemeClr>
              </a:solidFill>
              <a:latin typeface="Calibri"/>
              <a:ea typeface=""/>
              <a:cs typeface=""/>
            </a:endParaRPr>
          </a:p>
          <a:p>
            <a:endParaRPr lang="en-US" dirty="0"/>
          </a:p>
        </p:txBody>
      </p:sp>
      <p:sp>
        <p:nvSpPr>
          <p:cNvPr id="4" name="Slide Number Placeholder 3"/>
          <p:cNvSpPr>
            <a:spLocks noGrp="1"/>
          </p:cNvSpPr>
          <p:nvPr>
            <p:ph type="sldNum" sz="quarter" idx="10"/>
          </p:nvPr>
        </p:nvSpPr>
        <p:spPr/>
        <p:txBody>
          <a:bodyPr/>
          <a:lstStyle/>
          <a:p>
            <a:pPr>
              <a:defRPr/>
            </a:pPr>
            <a:fld id="{27DA21CB-1E60-0C42-B323-FBBB7E90043A}" type="slidenum">
              <a:rPr lang="en-GB" altLang="en-US" smtClean="0"/>
              <a:pPr>
                <a:defRPr/>
              </a:pPr>
              <a:t>22</a:t>
            </a:fld>
            <a:endParaRPr lang="en-GB" altLang="en-US"/>
          </a:p>
        </p:txBody>
      </p:sp>
    </p:spTree>
    <p:extLst>
      <p:ext uri="{BB962C8B-B14F-4D97-AF65-F5344CB8AC3E}">
        <p14:creationId xmlns:p14="http://schemas.microsoft.com/office/powerpoint/2010/main" val="392928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onto grant failure</a:t>
            </a:r>
          </a:p>
          <a:p>
            <a:r>
              <a:rPr lang="en-US" dirty="0"/>
              <a:t>1</a:t>
            </a:r>
            <a:r>
              <a:rPr lang="en-US" baseline="0" dirty="0"/>
              <a:t> </a:t>
            </a:r>
            <a:r>
              <a:rPr lang="mr-IN" baseline="0" dirty="0"/>
              <a:t>–</a:t>
            </a:r>
            <a:r>
              <a:rPr lang="en-US" baseline="0" dirty="0"/>
              <a:t> talk to people and you’ll find out it’s normal </a:t>
            </a:r>
            <a:r>
              <a:rPr lang="mr-IN" baseline="0" dirty="0"/>
              <a:t>–</a:t>
            </a:r>
            <a:r>
              <a:rPr lang="en-US" baseline="0" dirty="0"/>
              <a:t> the more we talk the more </a:t>
            </a:r>
            <a:r>
              <a:rPr lang="en-US" baseline="0" dirty="0" err="1"/>
              <a:t>normalised</a:t>
            </a:r>
            <a:r>
              <a:rPr lang="en-US" baseline="0" dirty="0"/>
              <a:t> it will be</a:t>
            </a:r>
          </a:p>
          <a:p>
            <a:r>
              <a:rPr lang="en-US" baseline="0" dirty="0"/>
              <a:t>2 </a:t>
            </a:r>
            <a:r>
              <a:rPr lang="mr-IN" baseline="0" dirty="0"/>
              <a:t>–</a:t>
            </a:r>
            <a:r>
              <a:rPr lang="en-US" baseline="0" dirty="0"/>
              <a:t> entirely natural to think it’s you </a:t>
            </a:r>
            <a:r>
              <a:rPr lang="mr-IN" baseline="0" dirty="0"/>
              <a:t>–</a:t>
            </a:r>
            <a:r>
              <a:rPr lang="en-US" baseline="0" dirty="0"/>
              <a:t> it may confirm self doubt but don’t let one rejection define you (or many)</a:t>
            </a:r>
          </a:p>
          <a:p>
            <a:r>
              <a:rPr lang="en-US" baseline="0" dirty="0"/>
              <a:t>3 </a:t>
            </a:r>
            <a:r>
              <a:rPr lang="mr-IN" baseline="0" dirty="0"/>
              <a:t>–</a:t>
            </a:r>
            <a:r>
              <a:rPr lang="en-US" baseline="0" dirty="0"/>
              <a:t> always good advice</a:t>
            </a:r>
          </a:p>
          <a:p>
            <a:r>
              <a:rPr lang="en-US" baseline="0" dirty="0"/>
              <a:t>4 </a:t>
            </a:r>
            <a:r>
              <a:rPr lang="mr-IN" baseline="0" dirty="0"/>
              <a:t>–</a:t>
            </a:r>
            <a:r>
              <a:rPr lang="en-US" baseline="0" dirty="0"/>
              <a:t> really hard to do this on your own </a:t>
            </a:r>
            <a:r>
              <a:rPr lang="mr-IN" baseline="0" dirty="0"/>
              <a:t>–</a:t>
            </a:r>
            <a:r>
              <a:rPr lang="en-US" baseline="0" dirty="0"/>
              <a:t> you’ve got your grant to the point you thought it was perfect </a:t>
            </a:r>
            <a:r>
              <a:rPr lang="mr-IN" baseline="0" dirty="0"/>
              <a:t>–</a:t>
            </a:r>
            <a:r>
              <a:rPr lang="en-US" baseline="0" dirty="0"/>
              <a:t> so use help on offer from research director, colleagues and RSO</a:t>
            </a:r>
          </a:p>
          <a:p>
            <a:r>
              <a:rPr lang="en-US" baseline="0" dirty="0"/>
              <a:t>5 - feel like a personal rejection, but it’s a complex system and you have little control over much of it </a:t>
            </a:r>
          </a:p>
          <a:p>
            <a:r>
              <a:rPr lang="en-US" baseline="0" dirty="0"/>
              <a:t>6 </a:t>
            </a:r>
            <a:r>
              <a:rPr lang="mr-IN" baseline="0" dirty="0"/>
              <a:t>–</a:t>
            </a:r>
            <a:r>
              <a:rPr lang="en-US" baseline="0" dirty="0"/>
              <a:t> set out a set of tasks and develop a process to manage the response to referees or the rejection </a:t>
            </a:r>
            <a:r>
              <a:rPr lang="mr-IN" baseline="0" dirty="0"/>
              <a:t>–</a:t>
            </a:r>
            <a:r>
              <a:rPr lang="en-US" baseline="0" dirty="0"/>
              <a:t> don’t try to bounce from one </a:t>
            </a:r>
            <a:r>
              <a:rPr lang="en-US" baseline="0" dirty="0" err="1"/>
              <a:t>ot</a:t>
            </a:r>
            <a:r>
              <a:rPr lang="en-US" baseline="0" dirty="0"/>
              <a:t> the other </a:t>
            </a:r>
            <a:r>
              <a:rPr lang="mr-IN" baseline="0" dirty="0"/>
              <a:t>–</a:t>
            </a:r>
            <a:r>
              <a:rPr lang="en-US" baseline="0" dirty="0"/>
              <a:t> fund focus</a:t>
            </a:r>
          </a:p>
          <a:p>
            <a:r>
              <a:rPr lang="en-US" baseline="0" dirty="0"/>
              <a:t>7 </a:t>
            </a:r>
            <a:r>
              <a:rPr lang="mr-IN" baseline="0" dirty="0"/>
              <a:t>–</a:t>
            </a:r>
            <a:r>
              <a:rPr lang="en-US" baseline="0" dirty="0"/>
              <a:t> general good advice but plan in advance to either manage referee response (if funder can give you a timeline) or prepare colleagues to support you</a:t>
            </a:r>
          </a:p>
          <a:p>
            <a:r>
              <a:rPr lang="en-US" baseline="0" dirty="0"/>
              <a:t>8</a:t>
            </a:r>
          </a:p>
          <a:p>
            <a:r>
              <a:rPr lang="en-US" baseline="0" dirty="0"/>
              <a:t>9 </a:t>
            </a:r>
            <a:r>
              <a:rPr lang="mr-IN" baseline="0" dirty="0"/>
              <a:t>–</a:t>
            </a:r>
            <a:r>
              <a:rPr lang="en-US" baseline="0" dirty="0"/>
              <a:t> think in advance </a:t>
            </a:r>
            <a:r>
              <a:rPr lang="mr-IN" baseline="0" dirty="0"/>
              <a:t>–</a:t>
            </a:r>
            <a:r>
              <a:rPr lang="en-US" baseline="0" dirty="0"/>
              <a:t> fresh air? Time with </a:t>
            </a:r>
            <a:r>
              <a:rPr lang="en-US" baseline="0" dirty="0" err="1"/>
              <a:t>supprotive</a:t>
            </a:r>
            <a:r>
              <a:rPr lang="en-US" baseline="0" dirty="0"/>
              <a:t> people? Exercise?</a:t>
            </a:r>
          </a:p>
          <a:p>
            <a:r>
              <a:rPr lang="en-US" baseline="0" dirty="0"/>
              <a:t>10 </a:t>
            </a:r>
            <a:r>
              <a:rPr lang="mr-IN" baseline="0" dirty="0"/>
              <a:t>–</a:t>
            </a:r>
            <a:r>
              <a:rPr lang="en-US" baseline="0" dirty="0"/>
              <a:t> know the stats </a:t>
            </a:r>
            <a:r>
              <a:rPr lang="mr-IN" baseline="0" dirty="0"/>
              <a:t>–</a:t>
            </a:r>
            <a:r>
              <a:rPr lang="en-US" baseline="0" dirty="0"/>
              <a:t> accept fair criticism </a:t>
            </a:r>
            <a:r>
              <a:rPr lang="mr-IN" baseline="0" dirty="0"/>
              <a:t>–</a:t>
            </a:r>
            <a:r>
              <a:rPr lang="en-US" baseline="0" dirty="0"/>
              <a:t> be honest about what could have been better</a:t>
            </a:r>
            <a:endParaRPr lang="en-US" dirty="0"/>
          </a:p>
        </p:txBody>
      </p:sp>
    </p:spTree>
    <p:extLst>
      <p:ext uri="{BB962C8B-B14F-4D97-AF65-F5344CB8AC3E}">
        <p14:creationId xmlns:p14="http://schemas.microsoft.com/office/powerpoint/2010/main" val="248221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2597" indent="-212597" defTabSz="362204">
              <a:spcBef>
                <a:spcPts val="1900"/>
              </a:spcBef>
              <a:defRPr sz="1736"/>
            </a:pPr>
            <a:r>
              <a:rPr lang="en-US" dirty="0"/>
              <a:t>Reduce isolation</a:t>
            </a:r>
          </a:p>
          <a:p>
            <a:pPr marL="212597" indent="-212597" defTabSz="362204">
              <a:spcBef>
                <a:spcPts val="1900"/>
              </a:spcBef>
              <a:defRPr sz="1736"/>
            </a:pPr>
            <a:r>
              <a:rPr lang="en-US" dirty="0"/>
              <a:t>All too easy to hide away and try to stop people seeing the problems. might worry that they’ll judge your negatively in future, but don’t do this.</a:t>
            </a:r>
          </a:p>
          <a:p>
            <a:pPr marL="212597" indent="-212597" defTabSz="362204">
              <a:spcBef>
                <a:spcPts val="1900"/>
              </a:spcBef>
              <a:defRPr sz="1736"/>
            </a:pPr>
            <a:r>
              <a:rPr lang="en-US" dirty="0"/>
              <a:t>Find people who understand what you are going through and talk to them</a:t>
            </a:r>
          </a:p>
          <a:p>
            <a:pPr marL="212597" indent="-212597" defTabSz="362204">
              <a:spcBef>
                <a:spcPts val="1900"/>
              </a:spcBef>
              <a:defRPr sz="1736"/>
            </a:pPr>
            <a:r>
              <a:rPr lang="en-US" dirty="0"/>
              <a:t>Work collaboratively on problems</a:t>
            </a:r>
          </a:p>
          <a:p>
            <a:pPr marL="212597" indent="-212597" defTabSz="362204">
              <a:spcBef>
                <a:spcPts val="1900"/>
              </a:spcBef>
              <a:defRPr sz="1736"/>
            </a:pPr>
            <a:r>
              <a:rPr lang="en-US" dirty="0"/>
              <a:t>share your solutions and ask people for theirs</a:t>
            </a:r>
          </a:p>
          <a:p>
            <a:pPr marL="212597" indent="-212597" defTabSz="362204">
              <a:spcBef>
                <a:spcPts val="1900"/>
              </a:spcBef>
              <a:defRPr sz="1736"/>
            </a:pPr>
            <a:r>
              <a:rPr lang="en-US" dirty="0"/>
              <a:t>IOP can help…</a:t>
            </a:r>
          </a:p>
          <a:p>
            <a:pPr marL="425195" lvl="1" indent="-212597" defTabSz="362204">
              <a:spcBef>
                <a:spcPts val="1900"/>
              </a:spcBef>
              <a:defRPr sz="1736"/>
            </a:pPr>
            <a:r>
              <a:rPr lang="en-US" dirty="0"/>
              <a:t>through communities like Women In Physics, local sections, special interest groups and the online communities, mentoring, events, students conferences</a:t>
            </a:r>
          </a:p>
          <a:p>
            <a:pPr marL="212597" indent="-212597" defTabSz="362204">
              <a:spcBef>
                <a:spcPts val="1900"/>
              </a:spcBef>
              <a:defRPr sz="1736"/>
            </a:pPr>
            <a:r>
              <a:rPr lang="en-US" dirty="0"/>
              <a:t>Your workplace can help…</a:t>
            </a:r>
          </a:p>
          <a:p>
            <a:endParaRPr lang="en-US" dirty="0"/>
          </a:p>
        </p:txBody>
      </p:sp>
    </p:spTree>
    <p:extLst>
      <p:ext uri="{BB962C8B-B14F-4D97-AF65-F5344CB8AC3E}">
        <p14:creationId xmlns:p14="http://schemas.microsoft.com/office/powerpoint/2010/main" val="191027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2597" indent="-212597" defTabSz="362204">
              <a:spcBef>
                <a:spcPts val="1900"/>
              </a:spcBef>
              <a:defRPr sz="1736"/>
            </a:pPr>
            <a:r>
              <a:rPr lang="en-US" dirty="0"/>
              <a:t>Reduce isolation</a:t>
            </a:r>
          </a:p>
          <a:p>
            <a:pPr marL="212597" indent="-212597" defTabSz="362204">
              <a:spcBef>
                <a:spcPts val="1900"/>
              </a:spcBef>
              <a:defRPr sz="1736"/>
            </a:pPr>
            <a:r>
              <a:rPr lang="en-US" dirty="0"/>
              <a:t>All too easy to hide away and try to stop people seeing the problems. might worry that they’ll judge your negatively in future, but don’t do this.</a:t>
            </a:r>
          </a:p>
          <a:p>
            <a:pPr marL="212597" indent="-212597" defTabSz="362204">
              <a:spcBef>
                <a:spcPts val="1900"/>
              </a:spcBef>
              <a:defRPr sz="1736"/>
            </a:pPr>
            <a:r>
              <a:rPr lang="en-US" dirty="0"/>
              <a:t>Find people who understand what you are going through and talk to them</a:t>
            </a:r>
          </a:p>
          <a:p>
            <a:pPr marL="212597" indent="-212597" defTabSz="362204">
              <a:spcBef>
                <a:spcPts val="1900"/>
              </a:spcBef>
              <a:defRPr sz="1736"/>
            </a:pPr>
            <a:r>
              <a:rPr lang="en-US" dirty="0"/>
              <a:t>Work collaboratively on problems</a:t>
            </a:r>
          </a:p>
          <a:p>
            <a:pPr marL="212597" indent="-212597" defTabSz="362204">
              <a:spcBef>
                <a:spcPts val="1900"/>
              </a:spcBef>
              <a:defRPr sz="1736"/>
            </a:pPr>
            <a:r>
              <a:rPr lang="en-US" dirty="0"/>
              <a:t>share your solutions and ask people for theirs</a:t>
            </a:r>
          </a:p>
          <a:p>
            <a:pPr marL="212597" indent="-212597" defTabSz="362204">
              <a:spcBef>
                <a:spcPts val="1900"/>
              </a:spcBef>
              <a:defRPr sz="1736"/>
            </a:pPr>
            <a:r>
              <a:rPr lang="en-US" dirty="0"/>
              <a:t>IOP can help…</a:t>
            </a:r>
          </a:p>
          <a:p>
            <a:pPr marL="425195" lvl="1" indent="-212597" defTabSz="362204">
              <a:spcBef>
                <a:spcPts val="1900"/>
              </a:spcBef>
              <a:defRPr sz="1736"/>
            </a:pPr>
            <a:r>
              <a:rPr lang="en-US" dirty="0"/>
              <a:t>through communities like Women In Physics, local sections, special interest groups and the online communities, mentoring, events, students conferences</a:t>
            </a:r>
          </a:p>
          <a:p>
            <a:pPr marL="212597" indent="-212597" defTabSz="362204">
              <a:spcBef>
                <a:spcPts val="1900"/>
              </a:spcBef>
              <a:defRPr sz="1736"/>
            </a:pPr>
            <a:r>
              <a:rPr lang="en-US" dirty="0"/>
              <a:t>Your workplace can help…</a:t>
            </a:r>
          </a:p>
          <a:p>
            <a:pPr marL="212597" indent="-212597" defTabSz="362204">
              <a:spcBef>
                <a:spcPts val="1900"/>
              </a:spcBef>
              <a:defRPr sz="1736"/>
            </a:pPr>
            <a:endParaRPr lang="en-US" dirty="0"/>
          </a:p>
          <a:p>
            <a:pPr marL="212597" indent="-212597" defTabSz="362204">
              <a:spcBef>
                <a:spcPts val="1900"/>
              </a:spcBef>
              <a:defRPr sz="1736"/>
            </a:pPr>
            <a:r>
              <a:rPr lang="en-US" dirty="0"/>
              <a:t>You’ll notice an unconscious confidence from some people </a:t>
            </a:r>
            <a:r>
              <a:rPr lang="mr-IN" dirty="0"/>
              <a:t>–</a:t>
            </a:r>
            <a:r>
              <a:rPr lang="en-US" dirty="0"/>
              <a:t> in some cases this is because they think they belong, in others, it’s their</a:t>
            </a:r>
            <a:r>
              <a:rPr lang="en-US" baseline="0" dirty="0"/>
              <a:t> way of coping with a belief they don’t. Don’t compare your insides to their outsides!</a:t>
            </a:r>
            <a:endParaRPr lang="en-US" dirty="0"/>
          </a:p>
          <a:p>
            <a:endParaRPr lang="en-US" dirty="0"/>
          </a:p>
        </p:txBody>
      </p:sp>
    </p:spTree>
    <p:extLst>
      <p:ext uri="{BB962C8B-B14F-4D97-AF65-F5344CB8AC3E}">
        <p14:creationId xmlns:p14="http://schemas.microsoft.com/office/powerpoint/2010/main" val="383369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away from work for one hour as an experiment</a:t>
            </a:r>
          </a:p>
          <a:p>
            <a:r>
              <a:rPr lang="en-US" dirty="0"/>
              <a:t>see if you are more productive when you come back if you haven’t thought about it OR felt guilty about not working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Arial" charset="0"/>
                <a:cs typeface="Arial" pitchFamily="34" charset="0"/>
              </a:rPr>
              <a:t>Good mental health in research and value of taking time out </a:t>
            </a:r>
            <a:r>
              <a:rPr lang="mr-IN" sz="1200" kern="1200" dirty="0">
                <a:solidFill>
                  <a:schemeClr val="tx1"/>
                </a:solidFill>
                <a:effectLst/>
                <a:latin typeface="Arial" pitchFamily="34" charset="0"/>
                <a:ea typeface="Arial" charset="0"/>
                <a:cs typeface="Arial" pitchFamily="34" charset="0"/>
              </a:rPr>
              <a:t>–</a:t>
            </a:r>
            <a:r>
              <a:rPr lang="en-US" sz="1200" kern="1200" dirty="0">
                <a:solidFill>
                  <a:schemeClr val="tx1"/>
                </a:solidFill>
                <a:effectLst/>
                <a:latin typeface="Arial" pitchFamily="34" charset="0"/>
                <a:ea typeface="Arial" charset="0"/>
                <a:cs typeface="Arial" pitchFamily="34" charset="0"/>
              </a:rPr>
              <a:t> holidays and switching off</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Arial" charset="0"/>
                <a:cs typeface="Arial" pitchFamily="34" charset="0"/>
              </a:rPr>
              <a:t>Working longer</a:t>
            </a:r>
            <a:r>
              <a:rPr lang="en-US" sz="1200" kern="1200" baseline="0" dirty="0">
                <a:solidFill>
                  <a:schemeClr val="tx1"/>
                </a:solidFill>
                <a:effectLst/>
                <a:latin typeface="Arial" pitchFamily="34" charset="0"/>
                <a:ea typeface="Arial" charset="0"/>
                <a:cs typeface="Arial" pitchFamily="34" charset="0"/>
              </a:rPr>
              <a:t> hours isn’t productive </a:t>
            </a:r>
            <a:endParaRPr lang="en-US" sz="1200" kern="1200" dirty="0">
              <a:solidFill>
                <a:schemeClr val="tx1"/>
              </a:solidFill>
              <a:effectLst/>
              <a:latin typeface="Arial" pitchFamily="34" charset="0"/>
              <a:ea typeface="Arial" charset="0"/>
              <a:cs typeface="Arial" pitchFamily="34" charset="0"/>
            </a:endParaRPr>
          </a:p>
          <a:p>
            <a:endParaRPr lang="en-US" dirty="0"/>
          </a:p>
        </p:txBody>
      </p:sp>
    </p:spTree>
    <p:extLst>
      <p:ext uri="{BB962C8B-B14F-4D97-AF65-F5344CB8AC3E}">
        <p14:creationId xmlns:p14="http://schemas.microsoft.com/office/powerpoint/2010/main" val="251548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look at some of the discussions online #</a:t>
            </a:r>
            <a:r>
              <a:rPr lang="en-US" dirty="0" err="1"/>
              <a:t>phdchat</a:t>
            </a:r>
            <a:endParaRPr lang="en-US" dirty="0"/>
          </a:p>
          <a:p>
            <a:endParaRPr lang="en-US" dirty="0"/>
          </a:p>
        </p:txBody>
      </p:sp>
    </p:spTree>
    <p:extLst>
      <p:ext uri="{BB962C8B-B14F-4D97-AF65-F5344CB8AC3E}">
        <p14:creationId xmlns:p14="http://schemas.microsoft.com/office/powerpoint/2010/main" val="489214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survey of your strengths or make a list of things to be grateful for</a:t>
            </a:r>
          </a:p>
          <a:p>
            <a:r>
              <a:rPr lang="en-US" dirty="0" err="1"/>
              <a:t>atmybest</a:t>
            </a:r>
            <a:r>
              <a:rPr lang="en-US" dirty="0"/>
              <a:t> online</a:t>
            </a:r>
          </a:p>
          <a:p>
            <a:r>
              <a:rPr lang="en-US" dirty="0"/>
              <a:t>strengths finder</a:t>
            </a:r>
          </a:p>
          <a:p>
            <a:endParaRPr lang="en-US" dirty="0"/>
          </a:p>
        </p:txBody>
      </p:sp>
    </p:spTree>
    <p:extLst>
      <p:ext uri="{BB962C8B-B14F-4D97-AF65-F5344CB8AC3E}">
        <p14:creationId xmlns:p14="http://schemas.microsoft.com/office/powerpoint/2010/main" val="331183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keep a time diary and work out when you are most productive or creative. note what you currently do in those times</a:t>
            </a:r>
          </a:p>
          <a:p>
            <a:endParaRPr lang="en-US" dirty="0"/>
          </a:p>
        </p:txBody>
      </p:sp>
    </p:spTree>
    <p:extLst>
      <p:ext uri="{BB962C8B-B14F-4D97-AF65-F5344CB8AC3E}">
        <p14:creationId xmlns:p14="http://schemas.microsoft.com/office/powerpoint/2010/main" val="52666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hlinkClick r:id="rId3"/>
              </a:rPr>
              <a:t>https://eu.bbcollab.com/guest/742e25b4015740688d542a3ed2fc3ee0</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3</a:t>
            </a:fld>
            <a:endParaRPr lang="en-GB"/>
          </a:p>
        </p:txBody>
      </p:sp>
    </p:spTree>
    <p:extLst>
      <p:ext uri="{BB962C8B-B14F-4D97-AF65-F5344CB8AC3E}">
        <p14:creationId xmlns:p14="http://schemas.microsoft.com/office/powerpoint/2010/main" val="2477768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keep a time diary and work out when you are most productive or creative. note what you currently do in those times</a:t>
            </a:r>
          </a:p>
          <a:p>
            <a:endParaRPr lang="en-US" dirty="0"/>
          </a:p>
        </p:txBody>
      </p:sp>
    </p:spTree>
    <p:extLst>
      <p:ext uri="{BB962C8B-B14F-4D97-AF65-F5344CB8AC3E}">
        <p14:creationId xmlns:p14="http://schemas.microsoft.com/office/powerpoint/2010/main" val="29705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No email first thing</a:t>
            </a:r>
          </a:p>
        </p:txBody>
      </p:sp>
    </p:spTree>
    <p:extLst>
      <p:ext uri="{BB962C8B-B14F-4D97-AF65-F5344CB8AC3E}">
        <p14:creationId xmlns:p14="http://schemas.microsoft.com/office/powerpoint/2010/main" val="405171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4095">
              <a:defRPr sz="2816"/>
            </a:pPr>
            <a:r>
              <a:rPr lang="en-US" dirty="0"/>
              <a:t>think of something that you enjoy and makes you feel better</a:t>
            </a:r>
          </a:p>
          <a:p>
            <a:pPr defTabSz="514095">
              <a:defRPr sz="2816"/>
            </a:pPr>
            <a:r>
              <a:rPr lang="en-US" dirty="0"/>
              <a:t>set a time in the next week to do this or make a firm plan to do it as soon as is reasonable</a:t>
            </a:r>
          </a:p>
          <a:p>
            <a:pPr defTabSz="514095">
              <a:defRPr sz="2816"/>
            </a:pPr>
            <a:endParaRPr lang="en-US" dirty="0"/>
          </a:p>
          <a:p>
            <a:pPr defTabSz="514095">
              <a:defRPr sz="2816"/>
            </a:pPr>
            <a:r>
              <a:rPr lang="en-US" dirty="0"/>
              <a:t>get some exercise</a:t>
            </a:r>
          </a:p>
          <a:p>
            <a:endParaRPr lang="en-US" dirty="0"/>
          </a:p>
        </p:txBody>
      </p:sp>
    </p:spTree>
    <p:extLst>
      <p:ext uri="{BB962C8B-B14F-4D97-AF65-F5344CB8AC3E}">
        <p14:creationId xmlns:p14="http://schemas.microsoft.com/office/powerpoint/2010/main" val="262067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DA21CB-1E60-0C42-B323-FBBB7E90043A}" type="slidenum">
              <a:rPr lang="en-GB" altLang="en-US" smtClean="0"/>
              <a:pPr>
                <a:defRPr/>
              </a:pPr>
              <a:t>35</a:t>
            </a:fld>
            <a:endParaRPr lang="en-GB" altLang="en-US"/>
          </a:p>
        </p:txBody>
      </p:sp>
    </p:spTree>
    <p:extLst>
      <p:ext uri="{BB962C8B-B14F-4D97-AF65-F5344CB8AC3E}">
        <p14:creationId xmlns:p14="http://schemas.microsoft.com/office/powerpoint/2010/main" val="2183606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Arial" charset="0"/>
                <a:cs typeface="Arial" pitchFamily="34" charset="0"/>
              </a:rPr>
              <a:t>Unconscious confidence of those who belong</a:t>
            </a:r>
          </a:p>
          <a:p>
            <a:r>
              <a:rPr lang="en-US" sz="1200" kern="1200" dirty="0">
                <a:solidFill>
                  <a:schemeClr val="tx1"/>
                </a:solidFill>
                <a:effectLst/>
                <a:latin typeface="Arial" pitchFamily="34" charset="0"/>
                <a:ea typeface="Arial" charset="0"/>
                <a:cs typeface="Arial" pitchFamily="34" charset="0"/>
              </a:rPr>
              <a:t>About giving those in minorities more confidence when they don’t feel they belong</a:t>
            </a:r>
          </a:p>
          <a:p>
            <a:r>
              <a:rPr lang="en-US" sz="1200" kern="1200" dirty="0">
                <a:solidFill>
                  <a:schemeClr val="tx1"/>
                </a:solidFill>
                <a:effectLst/>
                <a:latin typeface="Arial" pitchFamily="34" charset="0"/>
                <a:ea typeface="Arial" charset="0"/>
                <a:cs typeface="Arial" pitchFamily="34" charset="0"/>
              </a:rPr>
              <a:t> Good mental health in research and value of taking time out</a:t>
            </a:r>
          </a:p>
          <a:p>
            <a:r>
              <a:rPr lang="en-US" sz="1200" kern="1200" dirty="0">
                <a:solidFill>
                  <a:schemeClr val="tx1"/>
                </a:solidFill>
                <a:effectLst/>
                <a:latin typeface="Arial" pitchFamily="34" charset="0"/>
                <a:ea typeface="Arial" charset="0"/>
                <a:cs typeface="Arial" pitchFamily="34" charset="0"/>
              </a:rPr>
              <a:t>Concept of </a:t>
            </a:r>
            <a:r>
              <a:rPr lang="en-US" sz="1200" kern="1200" dirty="0" err="1">
                <a:solidFill>
                  <a:schemeClr val="tx1"/>
                </a:solidFill>
                <a:effectLst/>
                <a:latin typeface="Arial" pitchFamily="34" charset="0"/>
                <a:ea typeface="Arial" charset="0"/>
                <a:cs typeface="Arial" pitchFamily="34" charset="0"/>
              </a:rPr>
              <a:t>presenteeism</a:t>
            </a:r>
            <a:r>
              <a:rPr lang="en-US" sz="1200" kern="1200" dirty="0">
                <a:solidFill>
                  <a:schemeClr val="tx1"/>
                </a:solidFill>
                <a:effectLst/>
                <a:latin typeface="Arial" pitchFamily="34" charset="0"/>
                <a:ea typeface="Arial" charset="0"/>
                <a:cs typeface="Arial" pitchFamily="34" charset="0"/>
              </a:rPr>
              <a:t> and long hours culture</a:t>
            </a:r>
          </a:p>
          <a:p>
            <a:r>
              <a:rPr lang="en-US" sz="1200" kern="1200" dirty="0">
                <a:solidFill>
                  <a:schemeClr val="tx1"/>
                </a:solidFill>
                <a:effectLst/>
                <a:latin typeface="Arial" pitchFamily="34" charset="0"/>
                <a:ea typeface="Arial" charset="0"/>
                <a:cs typeface="Arial" pitchFamily="34" charset="0"/>
              </a:rPr>
              <a:t>Can do good science in 40 hours a week – </a:t>
            </a:r>
          </a:p>
          <a:p>
            <a:r>
              <a:rPr lang="en-US" sz="1200" kern="1200" dirty="0">
                <a:solidFill>
                  <a:schemeClr val="tx1"/>
                </a:solidFill>
                <a:effectLst/>
                <a:latin typeface="Arial" pitchFamily="34" charset="0"/>
                <a:ea typeface="Arial" charset="0"/>
                <a:cs typeface="Arial" pitchFamily="34" charset="0"/>
              </a:rPr>
              <a:t>Being an advocate for yourself colleagues and students</a:t>
            </a:r>
          </a:p>
          <a:p>
            <a:r>
              <a:rPr lang="en-US" sz="1200" kern="1200" dirty="0">
                <a:solidFill>
                  <a:schemeClr val="tx1"/>
                </a:solidFill>
                <a:effectLst/>
                <a:latin typeface="Arial" pitchFamily="34" charset="0"/>
                <a:ea typeface="Arial" charset="0"/>
                <a:cs typeface="Arial" pitchFamily="34" charset="0"/>
              </a:rPr>
              <a:t>Make use of flexible working and other resources – quiet spaces</a:t>
            </a:r>
          </a:p>
          <a:p>
            <a:r>
              <a:rPr lang="en-US" sz="1200" kern="1200" dirty="0">
                <a:solidFill>
                  <a:schemeClr val="tx1"/>
                </a:solidFill>
                <a:effectLst/>
                <a:latin typeface="Arial" pitchFamily="34" charset="0"/>
                <a:ea typeface="Arial" charset="0"/>
                <a:cs typeface="Arial" pitchFamily="34" charset="0"/>
              </a:rPr>
              <a:t>Work smarter, not longer</a:t>
            </a:r>
          </a:p>
          <a:p>
            <a:r>
              <a:rPr lang="en-US" sz="1200" kern="1200" dirty="0">
                <a:solidFill>
                  <a:schemeClr val="tx1"/>
                </a:solidFill>
                <a:effectLst/>
                <a:latin typeface="Arial" pitchFamily="34" charset="0"/>
                <a:ea typeface="Arial" charset="0"/>
                <a:cs typeface="Arial" pitchFamily="34" charset="0"/>
              </a:rPr>
              <a:t>Additional demands of doing all this with mental health issues – acknowledging additional burden of doing research with mental health issues</a:t>
            </a:r>
          </a:p>
          <a:p>
            <a:endParaRPr lang="en-US" dirty="0"/>
          </a:p>
        </p:txBody>
      </p:sp>
      <p:sp>
        <p:nvSpPr>
          <p:cNvPr id="4" name="Slide Number Placeholder 3"/>
          <p:cNvSpPr>
            <a:spLocks noGrp="1"/>
          </p:cNvSpPr>
          <p:nvPr>
            <p:ph type="sldNum" sz="quarter" idx="10"/>
          </p:nvPr>
        </p:nvSpPr>
        <p:spPr/>
        <p:txBody>
          <a:bodyPr/>
          <a:lstStyle/>
          <a:p>
            <a:pPr>
              <a:defRPr/>
            </a:pPr>
            <a:fld id="{27DA21CB-1E60-0C42-B323-FBBB7E90043A}" type="slidenum">
              <a:rPr lang="en-GB" altLang="en-US" smtClean="0"/>
              <a:pPr>
                <a:defRPr/>
              </a:pPr>
              <a:t>38</a:t>
            </a:fld>
            <a:endParaRPr lang="en-GB" altLang="en-US"/>
          </a:p>
        </p:txBody>
      </p:sp>
    </p:spTree>
    <p:extLst>
      <p:ext uri="{BB962C8B-B14F-4D97-AF65-F5344CB8AC3E}">
        <p14:creationId xmlns:p14="http://schemas.microsoft.com/office/powerpoint/2010/main" val="123604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sz="1200" b="0" i="0" kern="1200" dirty="0">
                <a:solidFill>
                  <a:schemeClr val="tx1"/>
                </a:solidFill>
                <a:effectLst/>
                <a:latin typeface="+mn-lt"/>
                <a:ea typeface="+mn-ea"/>
                <a:cs typeface="+mn-cs"/>
              </a:rPr>
              <a:t>https://</a:t>
            </a:r>
            <a:r>
              <a:rPr lang="en-GB" sz="1200" b="0" i="0" kern="1200" dirty="0" err="1">
                <a:solidFill>
                  <a:schemeClr val="tx1"/>
                </a:solidFill>
                <a:effectLst/>
                <a:latin typeface="+mn-lt"/>
                <a:ea typeface="+mn-ea"/>
                <a:cs typeface="+mn-cs"/>
              </a:rPr>
              <a:t>eu.bbcollab.com</a:t>
            </a:r>
            <a:r>
              <a:rPr lang="en-GB" sz="1200" b="0" i="0" kern="1200" dirty="0">
                <a:solidFill>
                  <a:schemeClr val="tx1"/>
                </a:solidFill>
                <a:effectLst/>
                <a:latin typeface="+mn-lt"/>
                <a:ea typeface="+mn-ea"/>
                <a:cs typeface="+mn-cs"/>
              </a:rPr>
              <a:t>/guest/d11e2f46d4974deaa343f52da6b42316</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39</a:t>
            </a:fld>
            <a:endParaRPr lang="en-GB"/>
          </a:p>
        </p:txBody>
      </p:sp>
    </p:spTree>
    <p:extLst>
      <p:ext uri="{BB962C8B-B14F-4D97-AF65-F5344CB8AC3E}">
        <p14:creationId xmlns:p14="http://schemas.microsoft.com/office/powerpoint/2010/main" val="490136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“Self-sabotage is when we say we want something and then go about making sure it doesn’t happen.” -</a:t>
            </a:r>
            <a:r>
              <a:rPr lang="en-GB" sz="1200" b="0" i="0" kern="1200" dirty="0" err="1">
                <a:solidFill>
                  <a:schemeClr val="tx1"/>
                </a:solidFill>
                <a:effectLst/>
                <a:latin typeface="+mn-lt"/>
                <a:ea typeface="+mn-ea"/>
                <a:cs typeface="+mn-cs"/>
              </a:rPr>
              <a:t>Alyce</a:t>
            </a:r>
            <a:r>
              <a:rPr lang="en-GB" sz="1200" b="0" i="0" kern="1200" dirty="0">
                <a:solidFill>
                  <a:schemeClr val="tx1"/>
                </a:solidFill>
                <a:effectLst/>
                <a:latin typeface="+mn-lt"/>
                <a:ea typeface="+mn-ea"/>
                <a:cs typeface="+mn-cs"/>
              </a:rPr>
              <a:t> Cornyn-Selby</a:t>
            </a:r>
          </a:p>
          <a:p>
            <a:endParaRPr lang="en-GB"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42</a:t>
            </a:fld>
            <a:endParaRPr lang="en-GB"/>
          </a:p>
        </p:txBody>
      </p:sp>
    </p:spTree>
    <p:extLst>
      <p:ext uri="{BB962C8B-B14F-4D97-AF65-F5344CB8AC3E}">
        <p14:creationId xmlns:p14="http://schemas.microsoft.com/office/powerpoint/2010/main" val="3566191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onto grant failure</a:t>
            </a:r>
          </a:p>
          <a:p>
            <a:r>
              <a:rPr lang="en-US" dirty="0"/>
              <a:t>1</a:t>
            </a:r>
            <a:r>
              <a:rPr lang="en-US" baseline="0" dirty="0"/>
              <a:t> </a:t>
            </a:r>
            <a:r>
              <a:rPr lang="mr-IN" baseline="0" dirty="0"/>
              <a:t>–</a:t>
            </a:r>
            <a:r>
              <a:rPr lang="en-US" baseline="0" dirty="0"/>
              <a:t> talk to people and you’ll find out it’s normal </a:t>
            </a:r>
            <a:r>
              <a:rPr lang="mr-IN" baseline="0" dirty="0"/>
              <a:t>–</a:t>
            </a:r>
            <a:r>
              <a:rPr lang="en-US" baseline="0" dirty="0"/>
              <a:t> the more we talk the more </a:t>
            </a:r>
            <a:r>
              <a:rPr lang="en-US" baseline="0" dirty="0" err="1"/>
              <a:t>normalised</a:t>
            </a:r>
            <a:r>
              <a:rPr lang="en-US" baseline="0" dirty="0"/>
              <a:t> it will be</a:t>
            </a:r>
          </a:p>
          <a:p>
            <a:r>
              <a:rPr lang="en-US" baseline="0" dirty="0"/>
              <a:t>2 </a:t>
            </a:r>
            <a:r>
              <a:rPr lang="mr-IN" baseline="0" dirty="0"/>
              <a:t>–</a:t>
            </a:r>
            <a:r>
              <a:rPr lang="en-US" baseline="0" dirty="0"/>
              <a:t> entirely natural to think it’s you </a:t>
            </a:r>
            <a:r>
              <a:rPr lang="mr-IN" baseline="0" dirty="0"/>
              <a:t>–</a:t>
            </a:r>
            <a:r>
              <a:rPr lang="en-US" baseline="0" dirty="0"/>
              <a:t> it may confirm self doubt but don’t let one rejection define you (or many)</a:t>
            </a:r>
          </a:p>
          <a:p>
            <a:r>
              <a:rPr lang="en-US" baseline="0" dirty="0"/>
              <a:t>3 </a:t>
            </a:r>
            <a:r>
              <a:rPr lang="mr-IN" baseline="0" dirty="0"/>
              <a:t>–</a:t>
            </a:r>
            <a:r>
              <a:rPr lang="en-US" baseline="0" dirty="0"/>
              <a:t> always good advice</a:t>
            </a:r>
          </a:p>
          <a:p>
            <a:r>
              <a:rPr lang="en-US" baseline="0" dirty="0"/>
              <a:t>4 </a:t>
            </a:r>
            <a:r>
              <a:rPr lang="mr-IN" baseline="0" dirty="0"/>
              <a:t>–</a:t>
            </a:r>
            <a:r>
              <a:rPr lang="en-US" baseline="0" dirty="0"/>
              <a:t> really hard to do this on your own </a:t>
            </a:r>
            <a:r>
              <a:rPr lang="mr-IN" baseline="0" dirty="0"/>
              <a:t>–</a:t>
            </a:r>
            <a:r>
              <a:rPr lang="en-US" baseline="0" dirty="0"/>
              <a:t> you’ve got your grant to the point you thought it was perfect </a:t>
            </a:r>
            <a:r>
              <a:rPr lang="mr-IN" baseline="0" dirty="0"/>
              <a:t>–</a:t>
            </a:r>
            <a:r>
              <a:rPr lang="en-US" baseline="0" dirty="0"/>
              <a:t> so use help on offer from research director, colleagues and RSO</a:t>
            </a:r>
          </a:p>
          <a:p>
            <a:r>
              <a:rPr lang="en-US" baseline="0" dirty="0"/>
              <a:t>5 - feel like a personal rejection, but it’s a complex system and you have little control over much of it </a:t>
            </a:r>
          </a:p>
          <a:p>
            <a:r>
              <a:rPr lang="en-US" baseline="0" dirty="0"/>
              <a:t>6 </a:t>
            </a:r>
            <a:r>
              <a:rPr lang="mr-IN" baseline="0" dirty="0"/>
              <a:t>–</a:t>
            </a:r>
            <a:r>
              <a:rPr lang="en-US" baseline="0" dirty="0"/>
              <a:t> set out a set of tasks and develop a process to manage the response to referees or the rejection </a:t>
            </a:r>
            <a:r>
              <a:rPr lang="mr-IN" baseline="0" dirty="0"/>
              <a:t>–</a:t>
            </a:r>
            <a:r>
              <a:rPr lang="en-US" baseline="0" dirty="0"/>
              <a:t> don’t try to bounce from one </a:t>
            </a:r>
            <a:r>
              <a:rPr lang="en-US" baseline="0" dirty="0" err="1"/>
              <a:t>ot</a:t>
            </a:r>
            <a:r>
              <a:rPr lang="en-US" baseline="0" dirty="0"/>
              <a:t> the other </a:t>
            </a:r>
            <a:r>
              <a:rPr lang="mr-IN" baseline="0" dirty="0"/>
              <a:t>–</a:t>
            </a:r>
            <a:r>
              <a:rPr lang="en-US" baseline="0" dirty="0"/>
              <a:t> fund focus</a:t>
            </a:r>
          </a:p>
          <a:p>
            <a:r>
              <a:rPr lang="en-US" baseline="0" dirty="0"/>
              <a:t>7 </a:t>
            </a:r>
            <a:r>
              <a:rPr lang="mr-IN" baseline="0" dirty="0"/>
              <a:t>–</a:t>
            </a:r>
            <a:r>
              <a:rPr lang="en-US" baseline="0" dirty="0"/>
              <a:t> general good advice but plan in advance to either manage referee response (if funder can give you a timeline) or prepare colleagues to support you</a:t>
            </a:r>
          </a:p>
          <a:p>
            <a:r>
              <a:rPr lang="en-US" baseline="0" dirty="0"/>
              <a:t>8</a:t>
            </a:r>
          </a:p>
          <a:p>
            <a:r>
              <a:rPr lang="en-US" baseline="0" dirty="0"/>
              <a:t>9 </a:t>
            </a:r>
            <a:r>
              <a:rPr lang="mr-IN" baseline="0" dirty="0"/>
              <a:t>–</a:t>
            </a:r>
            <a:r>
              <a:rPr lang="en-US" baseline="0" dirty="0"/>
              <a:t> think in advance </a:t>
            </a:r>
            <a:r>
              <a:rPr lang="mr-IN" baseline="0" dirty="0"/>
              <a:t>–</a:t>
            </a:r>
            <a:r>
              <a:rPr lang="en-US" baseline="0" dirty="0"/>
              <a:t> fresh air? Time with </a:t>
            </a:r>
            <a:r>
              <a:rPr lang="en-US" baseline="0" dirty="0" err="1"/>
              <a:t>supprotive</a:t>
            </a:r>
            <a:r>
              <a:rPr lang="en-US" baseline="0" dirty="0"/>
              <a:t> people? Exercise?</a:t>
            </a:r>
          </a:p>
          <a:p>
            <a:r>
              <a:rPr lang="en-US" baseline="0" dirty="0"/>
              <a:t>10 </a:t>
            </a:r>
            <a:r>
              <a:rPr lang="mr-IN" baseline="0" dirty="0"/>
              <a:t>–</a:t>
            </a:r>
            <a:r>
              <a:rPr lang="en-US" baseline="0" dirty="0"/>
              <a:t> know the stats </a:t>
            </a:r>
            <a:r>
              <a:rPr lang="mr-IN" baseline="0" dirty="0"/>
              <a:t>–</a:t>
            </a:r>
            <a:r>
              <a:rPr lang="en-US" baseline="0" dirty="0"/>
              <a:t> accept fair criticism </a:t>
            </a:r>
            <a:r>
              <a:rPr lang="mr-IN" baseline="0" dirty="0"/>
              <a:t>–</a:t>
            </a:r>
            <a:r>
              <a:rPr lang="en-US" baseline="0" dirty="0"/>
              <a:t> be honest about what could have been better</a:t>
            </a:r>
            <a:endParaRPr lang="en-US" dirty="0"/>
          </a:p>
        </p:txBody>
      </p:sp>
    </p:spTree>
    <p:extLst>
      <p:ext uri="{BB962C8B-B14F-4D97-AF65-F5344CB8AC3E}">
        <p14:creationId xmlns:p14="http://schemas.microsoft.com/office/powerpoint/2010/main" val="4155935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“Seemingly irrelevant decisions”</a:t>
            </a:r>
          </a:p>
          <a:p>
            <a:endParaRPr lang="en-US" dirty="0"/>
          </a:p>
          <a:p>
            <a:r>
              <a:rPr lang="en-US" dirty="0"/>
              <a:t>https://</a:t>
            </a:r>
            <a:r>
              <a:rPr lang="en-US" dirty="0" err="1"/>
              <a:t>greatergood.berkeley.edu</a:t>
            </a:r>
            <a:r>
              <a:rPr lang="en-US" dirty="0"/>
              <a:t>/article/item/</a:t>
            </a:r>
            <a:r>
              <a:rPr lang="en-US" dirty="0" err="1"/>
              <a:t>how_to_stop_sabotaging_yourself</a:t>
            </a:r>
            <a:r>
              <a:rPr lang="en-US" dirty="0"/>
              <a:t> </a:t>
            </a:r>
          </a:p>
          <a:p>
            <a:endParaRPr lang="en-US" dirty="0"/>
          </a:p>
          <a:p>
            <a:r>
              <a:rPr lang="en-GB" sz="1200" b="0" i="0" kern="1200" dirty="0">
                <a:solidFill>
                  <a:schemeClr val="tx1"/>
                </a:solidFill>
                <a:effectLst/>
                <a:latin typeface="+mn-lt"/>
                <a:ea typeface="+mn-ea"/>
                <a:cs typeface="+mn-cs"/>
              </a:rPr>
              <a:t>For example, you might realize that if you start a new task within 30 minutes of when you plan to leave work, it’s highly likely that you’ll leave late. Or, if you’re prone to running late for appointments, you might learn to recognize your sabotaging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of answering the phone when you should be walking out the door to be on time. </a:t>
            </a:r>
          </a:p>
          <a:p>
            <a:r>
              <a:rPr lang="en-GB" sz="1200" b="0" i="0" kern="1200" dirty="0">
                <a:solidFill>
                  <a:schemeClr val="tx1"/>
                </a:solidFill>
                <a:effectLst/>
                <a:latin typeface="+mn-lt"/>
                <a:ea typeface="+mn-ea"/>
                <a:cs typeface="+mn-cs"/>
              </a:rPr>
              <a:t>On the positive side, you can also learn what makes it more likely you’ll do positive, wanted </a:t>
            </a:r>
            <a:r>
              <a:rPr lang="en-GB" sz="1200" b="0" i="0" kern="1200" dirty="0" err="1">
                <a:solidFill>
                  <a:schemeClr val="tx1"/>
                </a:solidFill>
                <a:effectLst/>
                <a:latin typeface="+mn-lt"/>
                <a:ea typeface="+mn-ea"/>
                <a:cs typeface="+mn-cs"/>
              </a:rPr>
              <a:t>behaviors</a:t>
            </a:r>
            <a:r>
              <a:rPr lang="en-GB" sz="1200" b="0" i="0" kern="1200" dirty="0">
                <a:solidFill>
                  <a:schemeClr val="tx1"/>
                </a:solidFill>
                <a:effectLst/>
                <a:latin typeface="+mn-lt"/>
                <a:ea typeface="+mn-ea"/>
                <a:cs typeface="+mn-cs"/>
              </a:rPr>
              <a:t> later. A micro decision for me is whether I leave a document open on my computer when I plan to go back and work on it after taking a break. If I leave it open, I’ll generally go back to it. If I close it, I won’t. It can be very satisfying to understand your own psychology and realize your personal patterns.</a:t>
            </a:r>
          </a:p>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44</a:t>
            </a:fld>
            <a:endParaRPr lang="en-GB"/>
          </a:p>
        </p:txBody>
      </p:sp>
    </p:spTree>
    <p:extLst>
      <p:ext uri="{BB962C8B-B14F-4D97-AF65-F5344CB8AC3E}">
        <p14:creationId xmlns:p14="http://schemas.microsoft.com/office/powerpoint/2010/main" val="329611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www.entrepreneur.com</a:t>
            </a:r>
            <a:r>
              <a:rPr lang="en-US" dirty="0"/>
              <a:t>/article/324900</a:t>
            </a:r>
          </a:p>
        </p:txBody>
      </p:sp>
      <p:sp>
        <p:nvSpPr>
          <p:cNvPr id="4" name="Slide Number Placeholder 3"/>
          <p:cNvSpPr>
            <a:spLocks noGrp="1"/>
          </p:cNvSpPr>
          <p:nvPr>
            <p:ph type="sldNum" sz="quarter" idx="5"/>
          </p:nvPr>
        </p:nvSpPr>
        <p:spPr/>
        <p:txBody>
          <a:bodyPr/>
          <a:lstStyle/>
          <a:p>
            <a:fld id="{A5324A1B-34E6-4E4C-A7BC-AFC6ECC45815}" type="slidenum">
              <a:rPr lang="en-GB" smtClean="0"/>
              <a:t>46</a:t>
            </a:fld>
            <a:endParaRPr lang="en-GB"/>
          </a:p>
        </p:txBody>
      </p:sp>
    </p:spTree>
    <p:extLst>
      <p:ext uri="{BB962C8B-B14F-4D97-AF65-F5344CB8AC3E}">
        <p14:creationId xmlns:p14="http://schemas.microsoft.com/office/powerpoint/2010/main" val="272361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blogs.ed.ac.uk</a:t>
            </a:r>
            <a:r>
              <a:rPr lang="en-US" dirty="0"/>
              <a:t>/iad4researchers/2020/05/01/a-fresh-look-at-resilience/</a:t>
            </a:r>
          </a:p>
        </p:txBody>
      </p:sp>
      <p:sp>
        <p:nvSpPr>
          <p:cNvPr id="4" name="Slide Number Placeholder 3"/>
          <p:cNvSpPr>
            <a:spLocks noGrp="1"/>
          </p:cNvSpPr>
          <p:nvPr>
            <p:ph type="sldNum" sz="quarter" idx="5"/>
          </p:nvPr>
        </p:nvSpPr>
        <p:spPr/>
        <p:txBody>
          <a:bodyPr/>
          <a:lstStyle/>
          <a:p>
            <a:fld id="{A5324A1B-34E6-4E4C-A7BC-AFC6ECC45815}" type="slidenum">
              <a:rPr lang="en-GB" smtClean="0"/>
              <a:t>4</a:t>
            </a:fld>
            <a:endParaRPr lang="en-GB"/>
          </a:p>
        </p:txBody>
      </p:sp>
    </p:spTree>
    <p:extLst>
      <p:ext uri="{BB962C8B-B14F-4D97-AF65-F5344CB8AC3E}">
        <p14:creationId xmlns:p14="http://schemas.microsoft.com/office/powerpoint/2010/main" val="3427877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47</a:t>
            </a:fld>
            <a:endParaRPr lang="en-GB"/>
          </a:p>
        </p:txBody>
      </p:sp>
    </p:spTree>
    <p:extLst>
      <p:ext uri="{BB962C8B-B14F-4D97-AF65-F5344CB8AC3E}">
        <p14:creationId xmlns:p14="http://schemas.microsoft.com/office/powerpoint/2010/main" val="3401799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48</a:t>
            </a:fld>
            <a:endParaRPr lang="en-GB"/>
          </a:p>
        </p:txBody>
      </p:sp>
    </p:spTree>
    <p:extLst>
      <p:ext uri="{BB962C8B-B14F-4D97-AF65-F5344CB8AC3E}">
        <p14:creationId xmlns:p14="http://schemas.microsoft.com/office/powerpoint/2010/main" val="329871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5</a:t>
            </a:fld>
            <a:endParaRPr lang="en-GB"/>
          </a:p>
        </p:txBody>
      </p:sp>
    </p:spTree>
    <p:extLst>
      <p:ext uri="{BB962C8B-B14F-4D97-AF65-F5344CB8AC3E}">
        <p14:creationId xmlns:p14="http://schemas.microsoft.com/office/powerpoint/2010/main" val="114864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Arial" charset="0"/>
                <a:cs typeface="Arial" pitchFamily="34" charset="0"/>
              </a:rPr>
              <a:t>Room booked from 3-5.30</a:t>
            </a:r>
          </a:p>
          <a:p>
            <a:r>
              <a:rPr lang="en-US" sz="1200" kern="1200" dirty="0">
                <a:solidFill>
                  <a:schemeClr val="tx1"/>
                </a:solidFill>
                <a:effectLst/>
                <a:latin typeface="Arial" pitchFamily="34" charset="0"/>
                <a:ea typeface="Arial" charset="0"/>
                <a:cs typeface="Arial" pitchFamily="34" charset="0"/>
              </a:rPr>
              <a:t> </a:t>
            </a:r>
          </a:p>
          <a:p>
            <a:r>
              <a:rPr lang="en-US" sz="1200" kern="1200" dirty="0">
                <a:solidFill>
                  <a:schemeClr val="tx1"/>
                </a:solidFill>
                <a:effectLst/>
                <a:latin typeface="Arial" pitchFamily="34" charset="0"/>
                <a:ea typeface="Arial" charset="0"/>
                <a:cs typeface="Arial" pitchFamily="34" charset="0"/>
              </a:rPr>
              <a:t>Talk for half an hour then questions for a panel</a:t>
            </a:r>
          </a:p>
          <a:p>
            <a:br>
              <a:rPr lang="en-US" sz="1200" b="0" i="0" u="none" strike="noStrike" kern="1200" dirty="0">
                <a:solidFill>
                  <a:schemeClr val="tx1"/>
                </a:solidFill>
                <a:effectLst/>
                <a:latin typeface="Arial" pitchFamily="34" charset="0"/>
                <a:ea typeface="Arial" charset="0"/>
                <a:cs typeface="Arial" pitchFamily="34" charset="0"/>
              </a:rPr>
            </a:br>
            <a:endParaRPr lang="en-US" sz="1200" b="0" i="0" u="none" strike="noStrike" kern="1200" dirty="0">
              <a:solidFill>
                <a:schemeClr val="tx1"/>
              </a:solidFill>
              <a:effectLst/>
              <a:latin typeface="Arial" pitchFamily="34" charset="0"/>
              <a:ea typeface="Arial" charset="0"/>
              <a:cs typeface="Arial" pitchFamily="34" charset="0"/>
            </a:endParaRPr>
          </a:p>
          <a:p>
            <a:r>
              <a:rPr lang="en-US" sz="1200" b="0" i="0" u="none" strike="noStrike" kern="1200" dirty="0">
                <a:solidFill>
                  <a:schemeClr val="tx1"/>
                </a:solidFill>
                <a:effectLst/>
                <a:latin typeface="Arial" pitchFamily="34" charset="0"/>
                <a:ea typeface="Arial" charset="0"/>
                <a:cs typeface="Arial" pitchFamily="34" charset="0"/>
              </a:rPr>
              <a:t>SS - I may take the opportunity to talk for a little longer so we can introduce some interactivity to the event</a:t>
            </a:r>
            <a:br>
              <a:rPr lang="en-US" dirty="0">
                <a:effectLst/>
              </a:rPr>
            </a:br>
            <a:r>
              <a:rPr lang="en-US" sz="1200" kern="1200" dirty="0">
                <a:solidFill>
                  <a:schemeClr val="tx1"/>
                </a:solidFill>
                <a:effectLst/>
                <a:latin typeface="Arial" pitchFamily="34" charset="0"/>
                <a:ea typeface="Arial" charset="0"/>
                <a:cs typeface="Arial" pitchFamily="34" charset="0"/>
              </a:rPr>
              <a:t>Questions come through electronically</a:t>
            </a:r>
          </a:p>
          <a:p>
            <a:br>
              <a:rPr lang="en-US" sz="1200" b="0" i="0" u="none" strike="noStrike" kern="1200" dirty="0">
                <a:solidFill>
                  <a:schemeClr val="tx1"/>
                </a:solidFill>
                <a:effectLst/>
                <a:latin typeface="Arial" pitchFamily="34" charset="0"/>
                <a:ea typeface="Arial" charset="0"/>
                <a:cs typeface="Arial" pitchFamily="34" charset="0"/>
              </a:rPr>
            </a:br>
            <a:endParaRPr lang="en-US" sz="1200" b="0" i="0" u="none" strike="noStrike" kern="1200" dirty="0">
              <a:solidFill>
                <a:schemeClr val="tx1"/>
              </a:solidFill>
              <a:effectLst/>
              <a:latin typeface="Arial" pitchFamily="34" charset="0"/>
              <a:ea typeface="Arial" charset="0"/>
              <a:cs typeface="Arial" pitchFamily="34" charset="0"/>
            </a:endParaRPr>
          </a:p>
          <a:p>
            <a:r>
              <a:rPr lang="en-US" sz="1200" b="0" i="0" u="none" strike="noStrike" kern="1200" dirty="0">
                <a:solidFill>
                  <a:schemeClr val="tx1"/>
                </a:solidFill>
                <a:effectLst/>
                <a:latin typeface="Arial" pitchFamily="34" charset="0"/>
                <a:ea typeface="Arial" charset="0"/>
                <a:cs typeface="Arial" pitchFamily="34" charset="0"/>
              </a:rPr>
              <a:t>happy with this, but to ensure that we engage with the audience as well, I’m happy to alternate with questions asked “live” as well</a:t>
            </a:r>
            <a:br>
              <a:rPr lang="en-US" dirty="0">
                <a:effectLst/>
              </a:rPr>
            </a:br>
            <a:r>
              <a:rPr lang="en-US" sz="1200" kern="1200" dirty="0">
                <a:solidFill>
                  <a:schemeClr val="tx1"/>
                </a:solidFill>
                <a:effectLst/>
                <a:latin typeface="Arial" pitchFamily="34" charset="0"/>
                <a:ea typeface="Arial" charset="0"/>
                <a:cs typeface="Arial" pitchFamily="34" charset="0"/>
              </a:rPr>
              <a:t> </a:t>
            </a:r>
          </a:p>
          <a:p>
            <a:r>
              <a:rPr lang="en-US" sz="1200" kern="1200" dirty="0">
                <a:solidFill>
                  <a:schemeClr val="tx1"/>
                </a:solidFill>
                <a:effectLst/>
                <a:latin typeface="Arial" pitchFamily="34" charset="0"/>
                <a:ea typeface="Arial" charset="0"/>
                <a:cs typeface="Arial" pitchFamily="34" charset="0"/>
              </a:rPr>
              <a:t>Event is around resilience and wellbeing</a:t>
            </a:r>
          </a:p>
          <a:p>
            <a:br>
              <a:rPr lang="en-US" sz="1200" b="0" i="0" u="none" strike="noStrike" kern="1200" dirty="0">
                <a:solidFill>
                  <a:schemeClr val="tx1"/>
                </a:solidFill>
                <a:effectLst/>
                <a:latin typeface="Arial" pitchFamily="34" charset="0"/>
                <a:ea typeface="Arial" charset="0"/>
                <a:cs typeface="Arial" pitchFamily="34" charset="0"/>
              </a:rPr>
            </a:br>
            <a:endParaRPr lang="en-US" sz="1200" b="0" i="0" u="none" strike="noStrike" kern="1200" dirty="0">
              <a:solidFill>
                <a:schemeClr val="tx1"/>
              </a:solidFill>
              <a:effectLst/>
              <a:latin typeface="Arial" pitchFamily="34" charset="0"/>
              <a:ea typeface="Arial" charset="0"/>
              <a:cs typeface="Arial" pitchFamily="34" charset="0"/>
            </a:endParaRPr>
          </a:p>
          <a:p>
            <a:r>
              <a:rPr lang="en-US" sz="1200" b="0" i="0" u="none" strike="noStrike" kern="1200" dirty="0">
                <a:solidFill>
                  <a:schemeClr val="tx1"/>
                </a:solidFill>
                <a:effectLst/>
                <a:latin typeface="Arial" pitchFamily="34" charset="0"/>
                <a:ea typeface="Arial" charset="0"/>
                <a:cs typeface="Arial" pitchFamily="34" charset="0"/>
              </a:rPr>
              <a:t>As I think you know, my preference is not to talk about mental health. I’ll explain why at the start - I’m not clinically trained and there are experts in the </a:t>
            </a:r>
            <a:r>
              <a:rPr lang="en-US" sz="1200" b="0" i="0" u="none" strike="noStrike" kern="1200" dirty="0" err="1">
                <a:solidFill>
                  <a:schemeClr val="tx1"/>
                </a:solidFill>
                <a:effectLst/>
                <a:latin typeface="Arial" pitchFamily="34" charset="0"/>
                <a:ea typeface="Arial" charset="0"/>
                <a:cs typeface="Arial" pitchFamily="34" charset="0"/>
              </a:rPr>
              <a:t>Uni</a:t>
            </a:r>
            <a:r>
              <a:rPr lang="en-US" sz="1200" b="0" i="0" u="none" strike="noStrike" kern="1200" dirty="0">
                <a:solidFill>
                  <a:schemeClr val="tx1"/>
                </a:solidFill>
                <a:effectLst/>
                <a:latin typeface="Arial" pitchFamily="34" charset="0"/>
                <a:ea typeface="Arial" charset="0"/>
                <a:cs typeface="Arial" pitchFamily="34" charset="0"/>
              </a:rPr>
              <a:t> who will do a better job (hopefully there will be someone from the Counselling Service) but we can all take steps to protect and build our own wellbeing, as well as all being able to create an environment in which we all promote wellbeing and look out for others.</a:t>
            </a:r>
            <a:endParaRPr lang="en-US" dirty="0">
              <a:effectLst/>
            </a:endParaRPr>
          </a:p>
          <a:p>
            <a:br>
              <a:rPr lang="en-US" dirty="0">
                <a:effectLst/>
              </a:rPr>
            </a:br>
            <a:r>
              <a:rPr lang="en-US" sz="1200" kern="1200" dirty="0">
                <a:solidFill>
                  <a:schemeClr val="tx1"/>
                </a:solidFill>
                <a:effectLst/>
                <a:latin typeface="Arial" pitchFamily="34" charset="0"/>
                <a:ea typeface="Arial" charset="0"/>
                <a:cs typeface="Arial" pitchFamily="34" charset="0"/>
              </a:rPr>
              <a:t> </a:t>
            </a:r>
          </a:p>
          <a:p>
            <a:r>
              <a:rPr lang="en-US" sz="1200" kern="1200" dirty="0">
                <a:solidFill>
                  <a:schemeClr val="tx1"/>
                </a:solidFill>
                <a:effectLst/>
                <a:latin typeface="Arial" pitchFamily="34" charset="0"/>
                <a:ea typeface="Arial" charset="0"/>
                <a:cs typeface="Arial" pitchFamily="34" charset="0"/>
              </a:rPr>
              <a:t>New STEM Equals project (BAM Nuttall sponsored)</a:t>
            </a:r>
          </a:p>
          <a:p>
            <a:r>
              <a:rPr lang="en-US" sz="1200" kern="1200" dirty="0">
                <a:solidFill>
                  <a:schemeClr val="tx1"/>
                </a:solidFill>
                <a:effectLst/>
                <a:latin typeface="Arial" pitchFamily="34" charset="0"/>
                <a:ea typeface="Arial" charset="0"/>
                <a:cs typeface="Arial" pitchFamily="34" charset="0"/>
              </a:rPr>
              <a:t>Wellbeing service</a:t>
            </a:r>
          </a:p>
          <a:p>
            <a:r>
              <a:rPr lang="en-US" sz="1200" kern="1200" dirty="0">
                <a:solidFill>
                  <a:schemeClr val="tx1"/>
                </a:solidFill>
                <a:effectLst/>
                <a:latin typeface="Arial" pitchFamily="34" charset="0"/>
                <a:ea typeface="Arial" charset="0"/>
                <a:cs typeface="Arial" pitchFamily="34" charset="0"/>
              </a:rPr>
              <a:t>Academic</a:t>
            </a:r>
          </a:p>
          <a:p>
            <a:r>
              <a:rPr lang="en-US" sz="1200" kern="1200" dirty="0">
                <a:solidFill>
                  <a:schemeClr val="tx1"/>
                </a:solidFill>
                <a:effectLst/>
                <a:latin typeface="Arial" pitchFamily="34" charset="0"/>
                <a:ea typeface="Arial" charset="0"/>
                <a:cs typeface="Arial" pitchFamily="34" charset="0"/>
              </a:rPr>
              <a:t>PhD or postdoc </a:t>
            </a:r>
          </a:p>
          <a:p>
            <a:br>
              <a:rPr lang="en-US" dirty="0">
                <a:effectLst/>
              </a:rPr>
            </a:br>
            <a:endParaRPr lang="en-US" dirty="0">
              <a:effectLst/>
            </a:endParaRPr>
          </a:p>
          <a:p>
            <a:r>
              <a:rPr lang="en-US" dirty="0">
                <a:effectLst/>
              </a:rPr>
              <a:t>this would be a great panel - the STEM Equals project is a partner project to my own diversity project - so good to have a chance to share a platform with them again</a:t>
            </a:r>
            <a:br>
              <a:rPr lang="en-US" dirty="0">
                <a:effectLst/>
              </a:rPr>
            </a:br>
            <a:r>
              <a:rPr lang="en-US" sz="1200" kern="1200" dirty="0">
                <a:solidFill>
                  <a:schemeClr val="tx1"/>
                </a:solidFill>
                <a:effectLst/>
                <a:latin typeface="Arial" pitchFamily="34" charset="0"/>
                <a:ea typeface="Arial" charset="0"/>
                <a:cs typeface="Arial" pitchFamily="34" charset="0"/>
              </a:rPr>
              <a:t> </a:t>
            </a:r>
          </a:p>
          <a:p>
            <a:r>
              <a:rPr lang="en-US" sz="1200" kern="1200" dirty="0">
                <a:solidFill>
                  <a:schemeClr val="tx1"/>
                </a:solidFill>
                <a:effectLst/>
                <a:latin typeface="Arial" pitchFamily="34" charset="0"/>
                <a:ea typeface="Arial" charset="0"/>
                <a:cs typeface="Arial" pitchFamily="34" charset="0"/>
              </a:rPr>
              <a:t>Scope is up to me – resilience toolkit </a:t>
            </a:r>
          </a:p>
          <a:p>
            <a:br>
              <a:rPr lang="en-US" dirty="0">
                <a:effectLst/>
              </a:rPr>
            </a:br>
            <a:endParaRPr lang="en-US" dirty="0">
              <a:effectLst/>
            </a:endParaRPr>
          </a:p>
          <a:p>
            <a:r>
              <a:rPr lang="en-US" dirty="0">
                <a:effectLst/>
              </a:rPr>
              <a:t>I’m going to base the session on the good practice in the toolkit which I sent you earlier. I ran an event in the School of Physics and Astronomy at </a:t>
            </a:r>
            <a:r>
              <a:rPr lang="en-US" dirty="0" err="1">
                <a:effectLst/>
              </a:rPr>
              <a:t>UoE</a:t>
            </a:r>
            <a:r>
              <a:rPr lang="en-US" dirty="0">
                <a:effectLst/>
              </a:rPr>
              <a:t> two years ago - all the slides and resources are online if you want to see the “base” material which I’ll be tailoring. It would be helpful to have any logo (aware that you don’t have a marketing person - </a:t>
            </a:r>
            <a:r>
              <a:rPr lang="en-US" dirty="0" err="1">
                <a:effectLst/>
              </a:rPr>
              <a:t>hee</a:t>
            </a:r>
            <a:r>
              <a:rPr lang="en-US" dirty="0">
                <a:effectLst/>
              </a:rPr>
              <a:t> </a:t>
            </a:r>
            <a:r>
              <a:rPr lang="en-US" dirty="0" err="1">
                <a:effectLst/>
              </a:rPr>
              <a:t>hee</a:t>
            </a:r>
            <a:r>
              <a:rPr lang="en-US" dirty="0">
                <a:effectLst/>
              </a:rPr>
              <a:t>) or branding to put on the slides for our session. I’ll go through the ten tips for building resilience from that workshop and then have a couple of discussions - I’d like one to be the primer for the Heads of Schools session so I plan to ask what the people in the room could realistically ask of the school or Uni. I will discourage any magic dreams which couldn’t possibly be resourced. </a:t>
            </a:r>
          </a:p>
          <a:p>
            <a:br>
              <a:rPr lang="en-US" dirty="0">
                <a:effectLst/>
              </a:rPr>
            </a:br>
            <a:endParaRPr lang="en-US" dirty="0">
              <a:effectLst/>
            </a:endParaRPr>
          </a:p>
          <a:p>
            <a:r>
              <a:rPr lang="en-US" dirty="0">
                <a:effectLst/>
              </a:rPr>
              <a:t>Below are some notes from the conversation with Zoe which may possibly come up in questions at the end. If not, they will naturally crop up in the presentation when I talk about imposter syndrome, rest, </a:t>
            </a:r>
            <a:r>
              <a:rPr lang="en-US" dirty="0" err="1">
                <a:effectLst/>
              </a:rPr>
              <a:t>etc</a:t>
            </a:r>
            <a:r>
              <a:rPr lang="en-US" dirty="0">
                <a:effectLst/>
              </a:rPr>
              <a:t> which are all in the ten strategies. </a:t>
            </a:r>
            <a:br>
              <a:rPr lang="en-US" dirty="0">
                <a:effectLst/>
              </a:rPr>
            </a:br>
            <a:r>
              <a:rPr lang="en-US" sz="1200" kern="1200" dirty="0">
                <a:solidFill>
                  <a:schemeClr val="tx1"/>
                </a:solidFill>
                <a:effectLst/>
                <a:latin typeface="Arial" pitchFamily="34" charset="0"/>
                <a:ea typeface="Arial" charset="0"/>
                <a:cs typeface="Arial" pitchFamily="34" charset="0"/>
              </a:rPr>
              <a:t> Unconscious confidence of those who belong</a:t>
            </a:r>
          </a:p>
          <a:p>
            <a:r>
              <a:rPr lang="en-US" sz="1200" kern="1200" dirty="0">
                <a:solidFill>
                  <a:schemeClr val="tx1"/>
                </a:solidFill>
                <a:effectLst/>
                <a:latin typeface="Arial" pitchFamily="34" charset="0"/>
                <a:ea typeface="Arial" charset="0"/>
                <a:cs typeface="Arial" pitchFamily="34" charset="0"/>
              </a:rPr>
              <a:t>About giving those in minorities more confidence when they don’t feel they belong</a:t>
            </a:r>
          </a:p>
          <a:p>
            <a:r>
              <a:rPr lang="en-US" sz="1200" kern="1200" dirty="0">
                <a:solidFill>
                  <a:schemeClr val="tx1"/>
                </a:solidFill>
                <a:effectLst/>
                <a:latin typeface="Arial" pitchFamily="34" charset="0"/>
                <a:ea typeface="Arial" charset="0"/>
                <a:cs typeface="Arial" pitchFamily="34" charset="0"/>
              </a:rPr>
              <a:t> Good mental health in research and value of taking time out</a:t>
            </a:r>
          </a:p>
          <a:p>
            <a:r>
              <a:rPr lang="en-US" sz="1200" kern="1200" dirty="0">
                <a:solidFill>
                  <a:schemeClr val="tx1"/>
                </a:solidFill>
                <a:effectLst/>
                <a:latin typeface="Arial" pitchFamily="34" charset="0"/>
                <a:ea typeface="Arial" charset="0"/>
                <a:cs typeface="Arial" pitchFamily="34" charset="0"/>
              </a:rPr>
              <a:t>Concept of </a:t>
            </a:r>
            <a:r>
              <a:rPr lang="en-US" sz="1200" kern="1200" dirty="0" err="1">
                <a:solidFill>
                  <a:schemeClr val="tx1"/>
                </a:solidFill>
                <a:effectLst/>
                <a:latin typeface="Arial" pitchFamily="34" charset="0"/>
                <a:ea typeface="Arial" charset="0"/>
                <a:cs typeface="Arial" pitchFamily="34" charset="0"/>
              </a:rPr>
              <a:t>presenteeism</a:t>
            </a:r>
            <a:r>
              <a:rPr lang="en-US" sz="1200" kern="1200" dirty="0">
                <a:solidFill>
                  <a:schemeClr val="tx1"/>
                </a:solidFill>
                <a:effectLst/>
                <a:latin typeface="Arial" pitchFamily="34" charset="0"/>
                <a:ea typeface="Arial" charset="0"/>
                <a:cs typeface="Arial" pitchFamily="34" charset="0"/>
              </a:rPr>
              <a:t> and long hours culture</a:t>
            </a:r>
          </a:p>
          <a:p>
            <a:r>
              <a:rPr lang="en-US" sz="1200" kern="1200" dirty="0">
                <a:solidFill>
                  <a:schemeClr val="tx1"/>
                </a:solidFill>
                <a:effectLst/>
                <a:latin typeface="Arial" pitchFamily="34" charset="0"/>
                <a:ea typeface="Arial" charset="0"/>
                <a:cs typeface="Arial" pitchFamily="34" charset="0"/>
              </a:rPr>
              <a:t>Can do good science in 40 hours a week – </a:t>
            </a:r>
          </a:p>
          <a:p>
            <a:r>
              <a:rPr lang="en-US" sz="1200" kern="1200" dirty="0">
                <a:solidFill>
                  <a:schemeClr val="tx1"/>
                </a:solidFill>
                <a:effectLst/>
                <a:latin typeface="Arial" pitchFamily="34" charset="0"/>
                <a:ea typeface="Arial" charset="0"/>
                <a:cs typeface="Arial" pitchFamily="34" charset="0"/>
              </a:rPr>
              <a:t>Being an advocate for yourself colleagues and students</a:t>
            </a:r>
          </a:p>
          <a:p>
            <a:r>
              <a:rPr lang="en-US" sz="1200" kern="1200" dirty="0">
                <a:solidFill>
                  <a:schemeClr val="tx1"/>
                </a:solidFill>
                <a:effectLst/>
                <a:latin typeface="Arial" pitchFamily="34" charset="0"/>
                <a:ea typeface="Arial" charset="0"/>
                <a:cs typeface="Arial" pitchFamily="34" charset="0"/>
              </a:rPr>
              <a:t>Make use of flexible working and other resources – quiet spaces</a:t>
            </a:r>
          </a:p>
          <a:p>
            <a:r>
              <a:rPr lang="en-US" sz="1200" kern="1200" dirty="0">
                <a:solidFill>
                  <a:schemeClr val="tx1"/>
                </a:solidFill>
                <a:effectLst/>
                <a:latin typeface="Arial" pitchFamily="34" charset="0"/>
                <a:ea typeface="Arial" charset="0"/>
                <a:cs typeface="Arial" pitchFamily="34" charset="0"/>
              </a:rPr>
              <a:t>Work smarter, not longer</a:t>
            </a:r>
          </a:p>
          <a:p>
            <a:r>
              <a:rPr lang="en-US" sz="1200" kern="1200" dirty="0">
                <a:solidFill>
                  <a:schemeClr val="tx1"/>
                </a:solidFill>
                <a:effectLst/>
                <a:latin typeface="Arial" pitchFamily="34" charset="0"/>
                <a:ea typeface="Arial" charset="0"/>
                <a:cs typeface="Arial" pitchFamily="34" charset="0"/>
              </a:rPr>
              <a:t>Additional demands of doing all this with mental health issues – acknowledging additional burden of doing research with mental health issues</a:t>
            </a:r>
          </a:p>
          <a:p>
            <a:r>
              <a:rPr lang="en-US" sz="1200" kern="1200" dirty="0">
                <a:solidFill>
                  <a:schemeClr val="tx1"/>
                </a:solidFill>
                <a:effectLst/>
                <a:latin typeface="Arial" pitchFamily="34" charset="0"/>
                <a:ea typeface="Arial" charset="0"/>
                <a:cs typeface="Arial" pitchFamily="34" charset="0"/>
              </a:rPr>
              <a:t> </a:t>
            </a:r>
          </a:p>
          <a:p>
            <a:r>
              <a:rPr lang="en-US" sz="1200" kern="1200" dirty="0">
                <a:solidFill>
                  <a:schemeClr val="tx1"/>
                </a:solidFill>
                <a:effectLst/>
                <a:latin typeface="Arial" pitchFamily="34" charset="0"/>
                <a:ea typeface="Arial" charset="0"/>
                <a:cs typeface="Arial" pitchFamily="34" charset="0"/>
              </a:rPr>
              <a:t>Want it to be uncomfortable for the university ;-)</a:t>
            </a:r>
          </a:p>
          <a:p>
            <a:br>
              <a:rPr lang="en-US" dirty="0">
                <a:effectLst/>
              </a:rPr>
            </a:br>
            <a:endParaRPr lang="en-US" dirty="0">
              <a:effectLst/>
            </a:endParaRPr>
          </a:p>
          <a:p>
            <a:r>
              <a:rPr lang="en-US" dirty="0">
                <a:effectLst/>
              </a:rPr>
              <a:t>Not too much - I’d like them to feel “discomforted” by seeing what they could do easily (then being inspired to do it) not witch-hunted into running away </a:t>
            </a:r>
            <a:br>
              <a:rPr lang="en-US" dirty="0">
                <a:effectLst/>
              </a:rPr>
            </a:br>
            <a:r>
              <a:rPr lang="en-US" sz="1200" kern="1200" dirty="0">
                <a:solidFill>
                  <a:schemeClr val="tx1"/>
                </a:solidFill>
                <a:effectLst/>
                <a:latin typeface="Arial" pitchFamily="34" charset="0"/>
                <a:ea typeface="Arial" charset="0"/>
                <a:cs typeface="Arial" pitchFamily="34" charset="0"/>
              </a:rPr>
              <a:t> </a:t>
            </a:r>
          </a:p>
          <a:p>
            <a:r>
              <a:rPr lang="en-US" sz="1200" kern="1200" dirty="0">
                <a:solidFill>
                  <a:schemeClr val="tx1"/>
                </a:solidFill>
                <a:effectLst/>
                <a:latin typeface="Arial" pitchFamily="34" charset="0"/>
                <a:ea typeface="Arial" charset="0"/>
                <a:cs typeface="Arial" pitchFamily="34" charset="0"/>
              </a:rPr>
              <a:t>Bring the wellbeing plan along</a:t>
            </a:r>
          </a:p>
          <a:p>
            <a:r>
              <a:rPr lang="en-US" sz="1200" kern="1200" dirty="0">
                <a:solidFill>
                  <a:schemeClr val="tx1"/>
                </a:solidFill>
                <a:effectLst/>
                <a:latin typeface="Arial" pitchFamily="34" charset="0"/>
                <a:ea typeface="Arial" charset="0"/>
                <a:cs typeface="Arial" pitchFamily="34" charset="0"/>
              </a:rPr>
              <a:t>Workshop at the end if time – roles of researchers, roles of supervisors and managers, role of the institution</a:t>
            </a:r>
          </a:p>
          <a:p>
            <a:r>
              <a:rPr lang="en-US" dirty="0">
                <a:effectLst/>
              </a:rPr>
              <a:t>We talked about this - also mentioned above.</a:t>
            </a:r>
          </a:p>
          <a:p>
            <a:endParaRPr lang="en-US" dirty="0">
              <a:effectLst/>
            </a:endParaRPr>
          </a:p>
          <a:p>
            <a:r>
              <a:rPr lang="en-US" dirty="0">
                <a:hlinkClick r:id="rId3"/>
              </a:rPr>
              <a:t>https://www.freepik.com</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27DA21CB-1E60-0C42-B323-FBBB7E90043A}" type="slidenum">
              <a:rPr lang="en-GB" altLang="en-US" smtClean="0"/>
              <a:pPr>
                <a:defRPr/>
              </a:pPr>
              <a:t>6</a:t>
            </a:fld>
            <a:endParaRPr lang="en-GB" altLang="en-US"/>
          </a:p>
        </p:txBody>
      </p:sp>
    </p:spTree>
    <p:extLst>
      <p:ext uri="{BB962C8B-B14F-4D97-AF65-F5344CB8AC3E}">
        <p14:creationId xmlns:p14="http://schemas.microsoft.com/office/powerpoint/2010/main" val="141589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a:t>
            </a:r>
            <a:r>
              <a:rPr lang="en-US" dirty="0" err="1"/>
              <a:t>www.freepik.com</a:t>
            </a:r>
            <a:r>
              <a:rPr lang="en-US" dirty="0"/>
              <a:t>/free-photos-vectors/people"&gt;People vector created by </a:t>
            </a:r>
            <a:r>
              <a:rPr lang="en-US" dirty="0" err="1"/>
              <a:t>freepik</a:t>
            </a:r>
            <a:r>
              <a:rPr lang="en-US" dirty="0"/>
              <a:t> - </a:t>
            </a:r>
            <a:r>
              <a:rPr lang="en-US" dirty="0" err="1"/>
              <a:t>www.freepik.com</a:t>
            </a:r>
            <a:r>
              <a:rPr lang="en-US" dirty="0"/>
              <a:t>&lt;/a&gt;</a:t>
            </a:r>
          </a:p>
        </p:txBody>
      </p:sp>
      <p:sp>
        <p:nvSpPr>
          <p:cNvPr id="4" name="Slide Number Placeholder 3"/>
          <p:cNvSpPr>
            <a:spLocks noGrp="1"/>
          </p:cNvSpPr>
          <p:nvPr>
            <p:ph type="sldNum" sz="quarter" idx="10"/>
          </p:nvPr>
        </p:nvSpPr>
        <p:spPr/>
        <p:txBody>
          <a:bodyPr/>
          <a:lstStyle/>
          <a:p>
            <a:pPr>
              <a:defRPr/>
            </a:pPr>
            <a:fld id="{27DA21CB-1E60-0C42-B323-FBBB7E90043A}" type="slidenum">
              <a:rPr lang="en-GB" altLang="en-US" smtClean="0"/>
              <a:pPr>
                <a:defRPr/>
              </a:pPr>
              <a:t>7</a:t>
            </a:fld>
            <a:endParaRPr lang="en-GB" altLang="en-US"/>
          </a:p>
        </p:txBody>
      </p:sp>
    </p:spTree>
    <p:extLst>
      <p:ext uri="{BB962C8B-B14F-4D97-AF65-F5344CB8AC3E}">
        <p14:creationId xmlns:p14="http://schemas.microsoft.com/office/powerpoint/2010/main" val="277013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www.iop.org</a:t>
            </a:r>
            <a:r>
              <a:rPr lang="en-US" dirty="0"/>
              <a:t>/sites/default/files/2018-10/resilience-</a:t>
            </a:r>
            <a:r>
              <a:rPr lang="en-US" dirty="0" err="1"/>
              <a:t>toolkit.pdf</a:t>
            </a:r>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8</a:t>
            </a:fld>
            <a:endParaRPr lang="en-GB"/>
          </a:p>
        </p:txBody>
      </p:sp>
    </p:spTree>
    <p:extLst>
      <p:ext uri="{BB962C8B-B14F-4D97-AF65-F5344CB8AC3E}">
        <p14:creationId xmlns:p14="http://schemas.microsoft.com/office/powerpoint/2010/main" val="418482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DA21CB-1E60-0C42-B323-FBBB7E90043A}" type="slidenum">
              <a:rPr lang="en-GB" altLang="en-US" smtClean="0"/>
              <a:pPr>
                <a:defRPr/>
              </a:pPr>
              <a:t>9</a:t>
            </a:fld>
            <a:endParaRPr lang="en-GB" altLang="en-US"/>
          </a:p>
        </p:txBody>
      </p:sp>
    </p:spTree>
    <p:extLst>
      <p:ext uri="{BB962C8B-B14F-4D97-AF65-F5344CB8AC3E}">
        <p14:creationId xmlns:p14="http://schemas.microsoft.com/office/powerpoint/2010/main" val="411779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24A1B-34E6-4E4C-A7BC-AFC6ECC45815}" type="slidenum">
              <a:rPr lang="en-GB" smtClean="0"/>
              <a:t>11</a:t>
            </a:fld>
            <a:endParaRPr lang="en-GB"/>
          </a:p>
        </p:txBody>
      </p:sp>
    </p:spTree>
    <p:extLst>
      <p:ext uri="{BB962C8B-B14F-4D97-AF65-F5344CB8AC3E}">
        <p14:creationId xmlns:p14="http://schemas.microsoft.com/office/powerpoint/2010/main" val="1157464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960" y="291312"/>
            <a:ext cx="3011945" cy="888058"/>
          </a:xfrm>
          <a:prstGeom prst="rect">
            <a:avLst/>
          </a:prstGeom>
        </p:spPr>
      </p:pic>
      <p:sp>
        <p:nvSpPr>
          <p:cNvPr id="8" name="Title 1"/>
          <p:cNvSpPr>
            <a:spLocks noGrp="1"/>
          </p:cNvSpPr>
          <p:nvPr>
            <p:ph type="ctrTitle"/>
          </p:nvPr>
        </p:nvSpPr>
        <p:spPr>
          <a:xfrm>
            <a:off x="2357120" y="2386450"/>
            <a:ext cx="7259320" cy="1712278"/>
          </a:xfrm>
        </p:spPr>
        <p:txBody>
          <a:bodyPr anchor="b"/>
          <a:lstStyle>
            <a:lvl1pPr algn="ctr">
              <a:defRPr sz="6000">
                <a:solidFill>
                  <a:srgbClr val="003087"/>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215640" y="4372887"/>
            <a:ext cx="5527040" cy="548085"/>
          </a:xfrm>
        </p:spPr>
        <p:txBody>
          <a:bodyPr/>
          <a:lstStyle>
            <a:lvl1pPr marL="0" indent="0" algn="ctr">
              <a:buNone/>
              <a:defRPr sz="24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3986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290598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5" name="Shape 125"/>
          <p:cNvSpPr>
            <a:spLocks noGrp="1"/>
          </p:cNvSpPr>
          <p:nvPr>
            <p:ph type="title"/>
          </p:nvPr>
        </p:nvSpPr>
        <p:spPr>
          <a:xfrm>
            <a:off x="892969" y="312539"/>
            <a:ext cx="10406063" cy="1518047"/>
          </a:xfrm>
          <a:prstGeom prst="rect">
            <a:avLst/>
          </a:prstGeom>
        </p:spPr>
        <p:txBody>
          <a:bodyPr anchor="ctr"/>
          <a:lstStyle>
            <a:lvl1pPr algn="ctr" defTabSz="410751">
              <a:defRPr sz="5625" b="1" i="0">
                <a:solidFill>
                  <a:schemeClr val="accent1">
                    <a:lumMod val="60000"/>
                    <a:lumOff val="40000"/>
                  </a:schemeClr>
                </a:solidFill>
                <a:uFillTx/>
                <a:latin typeface="Helvetica"/>
                <a:ea typeface="Helvetica Light"/>
                <a:cs typeface="Helvetica"/>
                <a:sym typeface="Helvetica Light"/>
              </a:defRPr>
            </a:lvl1pPr>
          </a:lstStyle>
          <a:p>
            <a:r>
              <a:rPr dirty="0"/>
              <a:t>Title Text</a:t>
            </a:r>
          </a:p>
        </p:txBody>
      </p:sp>
      <p:sp>
        <p:nvSpPr>
          <p:cNvPr id="126" name="Shape 126"/>
          <p:cNvSpPr>
            <a:spLocks noGrp="1"/>
          </p:cNvSpPr>
          <p:nvPr>
            <p:ph type="body" idx="1"/>
          </p:nvPr>
        </p:nvSpPr>
        <p:spPr>
          <a:xfrm>
            <a:off x="892969" y="1830586"/>
            <a:ext cx="10406063" cy="4420195"/>
          </a:xfrm>
          <a:prstGeom prst="rect">
            <a:avLst/>
          </a:prstGeom>
        </p:spPr>
        <p:txBody>
          <a:bodyPr lIns="50800" tIns="50800" rIns="50800" bIns="50800" anchor="ctr">
            <a:normAutofit/>
          </a:bodyPr>
          <a:lstStyle>
            <a:lvl1pPr marL="312528" indent="-312528">
              <a:spcBef>
                <a:spcPts val="2953"/>
              </a:spcBef>
              <a:buSzPct val="75000"/>
              <a:buChar char="•"/>
              <a:defRPr>
                <a:solidFill>
                  <a:schemeClr val="accent1">
                    <a:lumMod val="75000"/>
                  </a:schemeClr>
                </a:solidFill>
                <a:uFillTx/>
                <a:latin typeface="+mj-lt"/>
                <a:ea typeface="Helvetica Light"/>
                <a:cs typeface="Helvetica Light"/>
                <a:sym typeface="Helvetica Light"/>
              </a:defRPr>
            </a:lvl1pPr>
            <a:lvl2pPr marL="625056" indent="-312528">
              <a:spcBef>
                <a:spcPts val="2953"/>
              </a:spcBef>
              <a:buSzPct val="75000"/>
              <a:buChar char="•"/>
              <a:defRPr>
                <a:solidFill>
                  <a:schemeClr val="accent1">
                    <a:lumMod val="75000"/>
                  </a:schemeClr>
                </a:solidFill>
                <a:uFillTx/>
                <a:latin typeface="+mj-lt"/>
                <a:ea typeface="Helvetica Light"/>
                <a:cs typeface="Helvetica Light"/>
                <a:sym typeface="Helvetica Light"/>
              </a:defRPr>
            </a:lvl2pPr>
            <a:lvl3pPr marL="937584" indent="-312528">
              <a:spcBef>
                <a:spcPts val="2953"/>
              </a:spcBef>
              <a:buSzPct val="75000"/>
              <a:buChar char="•"/>
              <a:defRPr>
                <a:solidFill>
                  <a:schemeClr val="accent1">
                    <a:lumMod val="75000"/>
                  </a:schemeClr>
                </a:solidFill>
                <a:uFillTx/>
                <a:latin typeface="+mj-lt"/>
                <a:ea typeface="Helvetica Light"/>
                <a:cs typeface="Helvetica Light"/>
                <a:sym typeface="Helvetica Light"/>
              </a:defRPr>
            </a:lvl3pPr>
            <a:lvl4pPr marL="1250112" indent="-312528">
              <a:spcBef>
                <a:spcPts val="2953"/>
              </a:spcBef>
              <a:buSzPct val="75000"/>
              <a:buChar char="•"/>
              <a:defRPr>
                <a:solidFill>
                  <a:schemeClr val="accent1">
                    <a:lumMod val="75000"/>
                  </a:schemeClr>
                </a:solidFill>
                <a:uFillTx/>
                <a:latin typeface="+mj-lt"/>
                <a:ea typeface="Helvetica Light"/>
                <a:cs typeface="Helvetica Light"/>
                <a:sym typeface="Helvetica Light"/>
              </a:defRPr>
            </a:lvl4pPr>
            <a:lvl5pPr marL="1562640" indent="-312528">
              <a:spcBef>
                <a:spcPts val="2953"/>
              </a:spcBef>
              <a:buSzPct val="75000"/>
              <a:buChar char="•"/>
              <a:defRPr>
                <a:solidFill>
                  <a:schemeClr val="accent1">
                    <a:lumMod val="75000"/>
                  </a:schemeClr>
                </a:solidFill>
                <a:uFillTx/>
                <a:latin typeface="+mj-lt"/>
                <a:ea typeface="Helvetica Light"/>
                <a:cs typeface="Helvetica Light"/>
                <a:sym typeface="Helvetica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7" name="Shape 127"/>
          <p:cNvSpPr>
            <a:spLocks noGrp="1"/>
          </p:cNvSpPr>
          <p:nvPr>
            <p:ph type="sldNum" sz="quarter" idx="2"/>
          </p:nvPr>
        </p:nvSpPr>
        <p:spPr>
          <a:xfrm>
            <a:off x="5917310" y="6505277"/>
            <a:ext cx="345473" cy="267891"/>
          </a:xfrm>
          <a:prstGeom prst="rect">
            <a:avLst/>
          </a:prstGeom>
        </p:spPr>
        <p:txBody>
          <a:bodyPr wrap="none" lIns="50800" tIns="50800" rIns="50800" bIns="50800"/>
          <a:lstStyle>
            <a:lvl1pPr algn="ctr" defTabSz="410751">
              <a:defRPr sz="1266">
                <a:uFillTx/>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93132523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pic>
        <p:nvPicPr>
          <p:cNvPr id="162" name="image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9391" y="6062142"/>
            <a:ext cx="3497461" cy="708794"/>
          </a:xfrm>
          <a:prstGeom prst="rect">
            <a:avLst/>
          </a:prstGeom>
          <a:ln w="12700">
            <a:miter lim="400000"/>
          </a:ln>
        </p:spPr>
      </p:pic>
      <p:sp>
        <p:nvSpPr>
          <p:cNvPr id="163" name="Shape 163"/>
          <p:cNvSpPr>
            <a:spLocks noGrp="1"/>
          </p:cNvSpPr>
          <p:nvPr>
            <p:ph type="title" hasCustomPrompt="1"/>
          </p:nvPr>
        </p:nvSpPr>
        <p:spPr>
          <a:xfrm>
            <a:off x="610196" y="274588"/>
            <a:ext cx="10971609" cy="1325612"/>
          </a:xfrm>
          <a:prstGeom prst="rect">
            <a:avLst/>
          </a:prstGeom>
        </p:spPr>
        <p:txBody>
          <a:bodyPr/>
          <a:lstStyle>
            <a:lvl1pPr algn="ctr" defTabSz="410751">
              <a:defRPr sz="5625">
                <a:solidFill>
                  <a:srgbClr val="509AF7"/>
                </a:solidFill>
                <a:uFill>
                  <a:solidFill>
                    <a:schemeClr val="accent4"/>
                  </a:solidFill>
                </a:uFill>
              </a:defRPr>
            </a:lvl1pPr>
          </a:lstStyle>
          <a:p>
            <a:r>
              <a:rPr lang="de-DE" dirty="0"/>
              <a:t>Title Text</a:t>
            </a:r>
            <a:endParaRPr dirty="0"/>
          </a:p>
        </p:txBody>
      </p:sp>
      <p:sp>
        <p:nvSpPr>
          <p:cNvPr id="164" name="Shape 164"/>
          <p:cNvSpPr>
            <a:spLocks noGrp="1"/>
          </p:cNvSpPr>
          <p:nvPr>
            <p:ph type="sldNum" sz="quarter" idx="2"/>
          </p:nvPr>
        </p:nvSpPr>
        <p:spPr>
          <a:prstGeom prst="rect">
            <a:avLst/>
          </a:prstGeom>
        </p:spPr>
        <p:txBody>
          <a:bodyPr/>
          <a:lstStyle>
            <a:lvl1pPr defTabSz="410751">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2041852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357120" y="2386450"/>
            <a:ext cx="7259320" cy="1712278"/>
          </a:xfrm>
        </p:spPr>
        <p:txBody>
          <a:bodyPr anchor="b"/>
          <a:lstStyle>
            <a:lvl1pPr algn="ctr">
              <a:defRPr sz="6000">
                <a:solidFill>
                  <a:schemeClr val="bg1"/>
                </a:solidFill>
              </a:defRPr>
            </a:lvl1pPr>
          </a:lstStyle>
          <a:p>
            <a:r>
              <a:rPr lang="en-US" dirty="0"/>
              <a:t>Click to edit Master title style</a:t>
            </a:r>
            <a:endParaRPr lang="en-GB" dirty="0"/>
          </a:p>
        </p:txBody>
      </p:sp>
      <p:sp>
        <p:nvSpPr>
          <p:cNvPr id="9" name="Subtitle 2"/>
          <p:cNvSpPr>
            <a:spLocks noGrp="1"/>
          </p:cNvSpPr>
          <p:nvPr>
            <p:ph type="subTitle" idx="1"/>
          </p:nvPr>
        </p:nvSpPr>
        <p:spPr>
          <a:xfrm>
            <a:off x="3215640" y="4372887"/>
            <a:ext cx="5527040" cy="54808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960" y="291312"/>
            <a:ext cx="3026310" cy="888058"/>
          </a:xfrm>
          <a:prstGeom prst="rect">
            <a:avLst/>
          </a:prstGeom>
        </p:spPr>
      </p:pic>
    </p:spTree>
    <p:extLst>
      <p:ext uri="{BB962C8B-B14F-4D97-AF65-F5344CB8AC3E}">
        <p14:creationId xmlns:p14="http://schemas.microsoft.com/office/powerpoint/2010/main" val="2891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05060" cy="1325563"/>
          </a:xfrm>
        </p:spPr>
        <p:txBody>
          <a:bodyPr/>
          <a:lstStyle>
            <a:lvl1pPr>
              <a:defRPr>
                <a:solidFill>
                  <a:srgbClr val="00308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005060" cy="4057015"/>
          </a:xfrm>
        </p:spPr>
        <p:txBody>
          <a:bodyPr/>
          <a:lstStyle>
            <a:lvl1pPr>
              <a:defRPr>
                <a:solidFill>
                  <a:srgbClr val="003087"/>
                </a:solidFill>
              </a:defRPr>
            </a:lvl1pPr>
            <a:lvl2pPr>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554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888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05060" cy="1325563"/>
          </a:xfrm>
        </p:spPr>
        <p:txBody>
          <a:bodyPr/>
          <a:lstStyle>
            <a:lvl1pPr>
              <a:defRPr>
                <a:solidFill>
                  <a:srgbClr val="003087"/>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005060" cy="4057015"/>
          </a:xfrm>
        </p:spPr>
        <p:txBody>
          <a:bodyPr/>
          <a:lstStyle>
            <a:lvl1pPr>
              <a:defRPr>
                <a:solidFill>
                  <a:srgbClr val="003087"/>
                </a:solidFill>
              </a:defRPr>
            </a:lvl1pPr>
            <a:lvl2pPr>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149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087"/>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3087"/>
                </a:solidFill>
              </a:defRPr>
            </a:lvl1pPr>
            <a:lvl2pPr>
              <a:defRPr>
                <a:solidFill>
                  <a:srgbClr val="003087"/>
                </a:solidFill>
              </a:defRPr>
            </a:lvl2pPr>
            <a:lvl3pPr>
              <a:defRPr>
                <a:solidFill>
                  <a:srgbClr val="003087"/>
                </a:solidFill>
              </a:defRPr>
            </a:lvl3pPr>
            <a:lvl4pPr>
              <a:defRPr>
                <a:solidFill>
                  <a:srgbClr val="003087"/>
                </a:solidFill>
              </a:defRPr>
            </a:lvl4pPr>
            <a:lvl5pPr>
              <a:defRPr>
                <a:solidFill>
                  <a:srgbClr val="00308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711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4140" y="2163616"/>
            <a:ext cx="7259320" cy="1036784"/>
          </a:xfrm>
        </p:spPr>
        <p:txBody>
          <a:bodyPr anchor="b"/>
          <a:lstStyle>
            <a:lvl1pPr algn="ctr">
              <a:defRPr sz="6000">
                <a:solidFill>
                  <a:srgbClr val="003087"/>
                </a:solidFill>
              </a:defRPr>
            </a:lvl1pPr>
          </a:lstStyle>
          <a:p>
            <a:r>
              <a:rPr lang="en-US" dirty="0"/>
              <a:t>Click to edit title style</a:t>
            </a:r>
            <a:endParaRPr lang="en-GB" dirty="0"/>
          </a:p>
        </p:txBody>
      </p:sp>
      <p:sp>
        <p:nvSpPr>
          <p:cNvPr id="3" name="Subtitle 2"/>
          <p:cNvSpPr>
            <a:spLocks noGrp="1"/>
          </p:cNvSpPr>
          <p:nvPr>
            <p:ph type="subTitle" idx="1"/>
          </p:nvPr>
        </p:nvSpPr>
        <p:spPr>
          <a:xfrm>
            <a:off x="2217420" y="3403213"/>
            <a:ext cx="5527040" cy="548085"/>
          </a:xfrm>
        </p:spPr>
        <p:txBody>
          <a:bodyPr/>
          <a:lstStyle>
            <a:lvl1pPr marL="0" indent="0" algn="ctr">
              <a:buNone/>
              <a:defRPr sz="2400">
                <a:solidFill>
                  <a:srgbClr val="0030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4960" y="291312"/>
            <a:ext cx="3011945" cy="888058"/>
          </a:xfrm>
          <a:prstGeom prst="rect">
            <a:avLst/>
          </a:prstGeom>
        </p:spPr>
      </p:pic>
      <p:pic>
        <p:nvPicPr>
          <p:cNvPr id="5" name="Picture 12" descr="Logo, company name&#10;&#10;Description automatically generated">
            <a:extLst>
              <a:ext uri="{FF2B5EF4-FFF2-40B4-BE49-F238E27FC236}">
                <a16:creationId xmlns:a16="http://schemas.microsoft.com/office/drawing/2014/main" id="{0AB7FE7B-0D11-4986-B1B6-5702DFF7014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101" y="5438841"/>
            <a:ext cx="2003738" cy="684253"/>
          </a:xfrm>
          <a:prstGeom prst="rect">
            <a:avLst/>
          </a:prstGeom>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7035" y="5397251"/>
            <a:ext cx="1473273" cy="767429"/>
          </a:xfrm>
          <a:prstGeom prst="rect">
            <a:avLst/>
          </a:prstGeom>
        </p:spPr>
      </p:pic>
      <p:pic>
        <p:nvPicPr>
          <p:cNvPr id="8" name="Picture 7"/>
          <p:cNvPicPr>
            <a:picLocks noChangeAspect="1"/>
          </p:cNvPicPr>
          <p:nvPr userDrawn="1"/>
        </p:nvPicPr>
        <p:blipFill rotWithShape="1">
          <a:blip r:embed="rId6" cstate="screen">
            <a:extLst>
              <a:ext uri="{28A0092B-C50C-407E-A947-70E740481C1C}">
                <a14:useLocalDpi xmlns:a14="http://schemas.microsoft.com/office/drawing/2010/main"/>
              </a:ext>
            </a:extLst>
          </a:blip>
          <a:srcRect t="25630" b="25483"/>
          <a:stretch/>
        </p:blipFill>
        <p:spPr>
          <a:xfrm>
            <a:off x="4224505" y="5499920"/>
            <a:ext cx="1310256" cy="603851"/>
          </a:xfrm>
          <a:prstGeom prst="rect">
            <a:avLst/>
          </a:prstGeom>
        </p:spPr>
      </p:pic>
      <p:pic>
        <p:nvPicPr>
          <p:cNvPr id="9" name="Picture 8"/>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274257" y="6148149"/>
            <a:ext cx="1191553" cy="539036"/>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18831" y="5565430"/>
            <a:ext cx="1454172" cy="431073"/>
          </a:xfrm>
          <a:prstGeom prst="rect">
            <a:avLst/>
          </a:prstGeom>
        </p:spPr>
      </p:pic>
      <p:pic>
        <p:nvPicPr>
          <p:cNvPr id="11" name="Picture 1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186550" y="6273932"/>
            <a:ext cx="1145511" cy="413253"/>
          </a:xfrm>
          <a:prstGeom prst="rect">
            <a:avLst/>
          </a:prstGeom>
        </p:spPr>
      </p:pic>
      <p:pic>
        <p:nvPicPr>
          <p:cNvPr id="12" name="Picture 1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88347" y="6140570"/>
            <a:ext cx="1465170" cy="451298"/>
          </a:xfrm>
          <a:prstGeom prst="rect">
            <a:avLst/>
          </a:prstGeom>
        </p:spPr>
      </p:pic>
    </p:spTree>
    <p:extLst>
      <p:ext uri="{BB962C8B-B14F-4D97-AF65-F5344CB8AC3E}">
        <p14:creationId xmlns:p14="http://schemas.microsoft.com/office/powerpoint/2010/main" val="40044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B02B7B-C501-7E43-A6DE-FB72D975F8B3}"/>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F05299A5-A06A-3A40-B2B1-DA96054FB75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EB37179-11B2-A741-A36C-3539A861A740}"/>
              </a:ext>
            </a:extLst>
          </p:cNvPr>
          <p:cNvSpPr>
            <a:spLocks noGrp="1"/>
          </p:cNvSpPr>
          <p:nvPr>
            <p:ph type="sldNum" sz="quarter" idx="12"/>
          </p:nvPr>
        </p:nvSpPr>
        <p:spPr/>
        <p:txBody>
          <a:bodyPr/>
          <a:lstStyle>
            <a:lvl1pPr>
              <a:defRPr/>
            </a:lvl1pPr>
          </a:lstStyle>
          <a:p>
            <a:pPr>
              <a:defRPr/>
            </a:pPr>
            <a:fld id="{18B05144-FEA6-9C4B-8458-95CD51C29B91}" type="slidenum">
              <a:rPr lang="en-GB" altLang="en-US"/>
              <a:pPr>
                <a:defRPr/>
              </a:pPr>
              <a:t>‹#›</a:t>
            </a:fld>
            <a:endParaRPr lang="en-GB" altLang="en-US"/>
          </a:p>
        </p:txBody>
      </p:sp>
    </p:spTree>
    <p:extLst>
      <p:ext uri="{BB962C8B-B14F-4D97-AF65-F5344CB8AC3E}">
        <p14:creationId xmlns:p14="http://schemas.microsoft.com/office/powerpoint/2010/main" val="3363562742"/>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1" name="Image"/>
          <p:cNvSpPr>
            <a:spLocks noGrp="1"/>
          </p:cNvSpPr>
          <p:nvPr>
            <p:ph type="pic" sz="half" idx="21"/>
          </p:nvPr>
        </p:nvSpPr>
        <p:spPr>
          <a:xfrm>
            <a:off x="2286000" y="598289"/>
            <a:ext cx="7620000" cy="3808002"/>
          </a:xfrm>
          <a:prstGeom prst="rect">
            <a:avLst/>
          </a:prstGeom>
        </p:spPr>
        <p:txBody>
          <a:bodyPr lIns="91439" tIns="45719" rIns="91439" bIns="45719" anchor="t">
            <a:noAutofit/>
          </a:bodyPr>
          <a:lstStyle/>
          <a:p>
            <a:endParaRPr/>
          </a:p>
        </p:txBody>
      </p:sp>
      <p:sp>
        <p:nvSpPr>
          <p:cNvPr id="12" name="Body Level One…"/>
          <p:cNvSpPr txBox="1">
            <a:spLocks noGrp="1"/>
          </p:cNvSpPr>
          <p:nvPr>
            <p:ph type="body" sz="quarter" idx="1"/>
          </p:nvPr>
        </p:nvSpPr>
        <p:spPr>
          <a:xfrm>
            <a:off x="1190625" y="5170289"/>
            <a:ext cx="9810750" cy="794742"/>
          </a:xfrm>
          <a:prstGeom prst="rect">
            <a:avLst/>
          </a:prstGeom>
        </p:spPr>
        <p:txBody>
          <a:bodyPr anchor="t"/>
          <a:lstStyle>
            <a:lvl1pPr marL="0" indent="0" algn="ctr">
              <a:spcBef>
                <a:spcPts val="0"/>
              </a:spcBef>
              <a:buSzTx/>
              <a:buNone/>
              <a:defRPr sz="2250"/>
            </a:lvl1pPr>
            <a:lvl2pPr marL="0" indent="241093" algn="ctr">
              <a:spcBef>
                <a:spcPts val="0"/>
              </a:spcBef>
              <a:buSzTx/>
              <a:buNone/>
              <a:defRPr sz="2250"/>
            </a:lvl2pPr>
            <a:lvl3pPr marL="0" indent="482186" algn="ctr">
              <a:spcBef>
                <a:spcPts val="0"/>
              </a:spcBef>
              <a:buSzTx/>
              <a:buNone/>
              <a:defRPr sz="2250"/>
            </a:lvl3pPr>
            <a:lvl4pPr marL="0" indent="723279" algn="ctr">
              <a:spcBef>
                <a:spcPts val="0"/>
              </a:spcBef>
              <a:buSzTx/>
              <a:buNone/>
              <a:defRPr sz="2250"/>
            </a:lvl4pPr>
            <a:lvl5pPr marL="0" indent="964372"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Title Text"/>
          <p:cNvSpPr txBox="1">
            <a:spLocks noGrp="1"/>
          </p:cNvSpPr>
          <p:nvPr>
            <p:ph type="title"/>
          </p:nvPr>
        </p:nvSpPr>
        <p:spPr>
          <a:xfrm>
            <a:off x="1190625" y="4107656"/>
            <a:ext cx="9810750" cy="1000125"/>
          </a:xfrm>
          <a:prstGeom prst="rect">
            <a:avLst/>
          </a:prstGeom>
        </p:spPr>
        <p:txBody>
          <a:bodyPr anchor="b">
            <a:normAutofit/>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511525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F0751-948D-4C06-BF24-DEA20DF118BB}" type="datetimeFigureOut">
              <a:rPr lang="en-GB" smtClean="0"/>
              <a:t>27/01/2021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5872-04FB-449B-B2F2-B3B752A13BD7}" type="slidenum">
              <a:rPr lang="en-GB" smtClean="0"/>
              <a:t>‹#›</a:t>
            </a:fld>
            <a:endParaRPr lang="en-GB"/>
          </a:p>
        </p:txBody>
      </p:sp>
    </p:spTree>
    <p:extLst>
      <p:ext uri="{BB962C8B-B14F-4D97-AF65-F5344CB8AC3E}">
        <p14:creationId xmlns:p14="http://schemas.microsoft.com/office/powerpoint/2010/main" val="883834888"/>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53" r:id="rId4"/>
    <p:sldLayoutId id="2147483666" r:id="rId5"/>
    <p:sldLayoutId id="2147483660" r:id="rId6"/>
    <p:sldLayoutId id="2147483667" r:id="rId7"/>
    <p:sldLayoutId id="2147483669"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gamebanana.com/sprays/64320"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blogs.ed.ac.uk/iad4research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0.sv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3.jpe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5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9.xml"/><Relationship Id="rId5" Type="http://schemas.openxmlformats.org/officeDocument/2006/relationships/image" Target="../media/image88.jpeg"/><Relationship Id="rId4" Type="http://schemas.openxmlformats.org/officeDocument/2006/relationships/image" Target="../media/image8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gamebanana.com/sprays/64320" TargetMode="External"/><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573" y="2608459"/>
            <a:ext cx="7259320" cy="1036784"/>
          </a:xfrm>
        </p:spPr>
        <p:txBody>
          <a:bodyPr>
            <a:normAutofit fontScale="90000"/>
          </a:bodyPr>
          <a:lstStyle/>
          <a:p>
            <a:r>
              <a:rPr lang="en-GB" dirty="0"/>
              <a:t>Resilience and Avoiding Self-Sabotage </a:t>
            </a:r>
          </a:p>
        </p:txBody>
      </p:sp>
      <p:sp>
        <p:nvSpPr>
          <p:cNvPr id="3" name="Subtitle 2"/>
          <p:cNvSpPr>
            <a:spLocks noGrp="1"/>
          </p:cNvSpPr>
          <p:nvPr>
            <p:ph type="subTitle" idx="1"/>
          </p:nvPr>
        </p:nvSpPr>
        <p:spPr>
          <a:xfrm>
            <a:off x="2093853" y="3848056"/>
            <a:ext cx="5527040" cy="548085"/>
          </a:xfrm>
        </p:spPr>
        <p:txBody>
          <a:bodyPr/>
          <a:lstStyle/>
          <a:p>
            <a:r>
              <a:rPr lang="en-GB" dirty="0"/>
              <a:t>Dr Sara </a:t>
            </a:r>
            <a:r>
              <a:rPr lang="en-GB" dirty="0" err="1"/>
              <a:t>Shinton</a:t>
            </a:r>
            <a:endParaRPr lang="en-GB" dirty="0"/>
          </a:p>
        </p:txBody>
      </p:sp>
      <p:sp>
        <p:nvSpPr>
          <p:cNvPr id="4" name="Subtitle 2">
            <a:extLst>
              <a:ext uri="{FF2B5EF4-FFF2-40B4-BE49-F238E27FC236}">
                <a16:creationId xmlns:a16="http://schemas.microsoft.com/office/drawing/2014/main" id="{29BE50A0-67F8-C244-8593-A22F6741AB00}"/>
              </a:ext>
            </a:extLst>
          </p:cNvPr>
          <p:cNvSpPr>
            <a:spLocks noGrp="1"/>
          </p:cNvSpPr>
          <p:nvPr/>
        </p:nvSpPr>
        <p:spPr>
          <a:xfrm>
            <a:off x="6664960" y="671249"/>
            <a:ext cx="5527040" cy="5480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308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dirty="0"/>
          </a:p>
        </p:txBody>
      </p:sp>
      <p:sp>
        <p:nvSpPr>
          <p:cNvPr id="5" name="Rectangle 4">
            <a:extLst>
              <a:ext uri="{FF2B5EF4-FFF2-40B4-BE49-F238E27FC236}">
                <a16:creationId xmlns:a16="http://schemas.microsoft.com/office/drawing/2014/main" id="{0E407DAA-261D-4747-976F-707CEC2237D4}"/>
              </a:ext>
            </a:extLst>
          </p:cNvPr>
          <p:cNvSpPr/>
          <p:nvPr/>
        </p:nvSpPr>
        <p:spPr>
          <a:xfrm>
            <a:off x="5585460" y="483626"/>
            <a:ext cx="6096000" cy="461665"/>
          </a:xfrm>
          <a:prstGeom prst="rect">
            <a:avLst/>
          </a:prstGeom>
        </p:spPr>
        <p:txBody>
          <a:bodyPr>
            <a:spAutoFit/>
          </a:bodyPr>
          <a:lstStyle/>
          <a:p>
            <a:pPr algn="ctr"/>
            <a:r>
              <a:rPr lang="en-GB" sz="2400" b="1" dirty="0">
                <a:solidFill>
                  <a:srgbClr val="003087"/>
                </a:solidFill>
              </a:rPr>
              <a:t>Future Leaders Fellows Development Network</a:t>
            </a:r>
          </a:p>
        </p:txBody>
      </p:sp>
      <p:sp>
        <p:nvSpPr>
          <p:cNvPr id="6" name="TextBox 5">
            <a:extLst>
              <a:ext uri="{FF2B5EF4-FFF2-40B4-BE49-F238E27FC236}">
                <a16:creationId xmlns:a16="http://schemas.microsoft.com/office/drawing/2014/main" id="{9AE1F480-3952-0540-AC5E-207255E52628}"/>
              </a:ext>
            </a:extLst>
          </p:cNvPr>
          <p:cNvSpPr txBox="1"/>
          <p:nvPr/>
        </p:nvSpPr>
        <p:spPr>
          <a:xfrm>
            <a:off x="1879250" y="4588330"/>
            <a:ext cx="5956246" cy="523220"/>
          </a:xfrm>
          <a:prstGeom prst="rect">
            <a:avLst/>
          </a:prstGeom>
          <a:noFill/>
        </p:spPr>
        <p:txBody>
          <a:bodyPr wrap="none" rtlCol="0">
            <a:spAutoFit/>
          </a:bodyPr>
          <a:lstStyle/>
          <a:p>
            <a:r>
              <a:rPr lang="en-GB" sz="2800" b="1" dirty="0">
                <a:solidFill>
                  <a:schemeClr val="accent2"/>
                </a:solidFill>
              </a:rPr>
              <a:t>Welcome!  We will get started at 11:00</a:t>
            </a:r>
          </a:p>
        </p:txBody>
      </p:sp>
    </p:spTree>
    <p:extLst>
      <p:ext uri="{BB962C8B-B14F-4D97-AF65-F5344CB8AC3E}">
        <p14:creationId xmlns:p14="http://schemas.microsoft.com/office/powerpoint/2010/main" val="11649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DFA74B-E1DB-294B-86EF-3D64BEA2EF62}"/>
              </a:ext>
            </a:extLst>
          </p:cNvPr>
          <p:cNvPicPr>
            <a:picLocks noChangeAspect="1"/>
          </p:cNvPicPr>
          <p:nvPr/>
        </p:nvPicPr>
        <p:blipFill>
          <a:blip r:embed="rId2"/>
          <a:stretch>
            <a:fillRect/>
          </a:stretch>
        </p:blipFill>
        <p:spPr>
          <a:xfrm>
            <a:off x="3658659" y="643467"/>
            <a:ext cx="4874681" cy="5571066"/>
          </a:xfrm>
          <a:prstGeom prst="rect">
            <a:avLst/>
          </a:prstGeom>
        </p:spPr>
      </p:pic>
    </p:spTree>
    <p:extLst>
      <p:ext uri="{BB962C8B-B14F-4D97-AF65-F5344CB8AC3E}">
        <p14:creationId xmlns:p14="http://schemas.microsoft.com/office/powerpoint/2010/main" val="85906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99B98FE-9AAD-4848-9630-312C6A4E71CC}"/>
              </a:ext>
            </a:extLst>
          </p:cNvPr>
          <p:cNvSpPr>
            <a:spLocks noGrp="1"/>
          </p:cNvSpPr>
          <p:nvPr>
            <p:ph type="title"/>
          </p:nvPr>
        </p:nvSpPr>
        <p:spPr>
          <a:xfrm>
            <a:off x="1759287" y="798881"/>
            <a:ext cx="8673427" cy="1048945"/>
          </a:xfrm>
        </p:spPr>
        <p:txBody>
          <a:bodyPr>
            <a:normAutofit/>
          </a:bodyPr>
          <a:lstStyle/>
          <a:p>
            <a:pPr algn="ctr"/>
            <a:r>
              <a:rPr lang="en-US" sz="4000">
                <a:solidFill>
                  <a:schemeClr val="tx1"/>
                </a:solidFill>
              </a:rPr>
              <a:t>No quick fixes</a:t>
            </a:r>
          </a:p>
        </p:txBody>
      </p:sp>
      <p:graphicFrame>
        <p:nvGraphicFramePr>
          <p:cNvPr id="5" name="Content Placeholder 2">
            <a:extLst>
              <a:ext uri="{FF2B5EF4-FFF2-40B4-BE49-F238E27FC236}">
                <a16:creationId xmlns:a16="http://schemas.microsoft.com/office/drawing/2014/main" id="{18033F6D-7EAC-4DD9-B1AE-B45A01D7B613}"/>
              </a:ext>
            </a:extLst>
          </p:cNvPr>
          <p:cNvGraphicFramePr>
            <a:graphicFrameLocks noGrp="1"/>
          </p:cNvGraphicFramePr>
          <p:nvPr>
            <p:ph idx="1"/>
            <p:extLst>
              <p:ext uri="{D42A27DB-BD31-4B8C-83A1-F6EECF244321}">
                <p14:modId xmlns:p14="http://schemas.microsoft.com/office/powerpoint/2010/main" val="195044662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7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D4A55-3D52-7E4E-95B3-961F99436D11}"/>
              </a:ext>
            </a:extLst>
          </p:cNvPr>
          <p:cNvSpPr>
            <a:spLocks noGrp="1"/>
          </p:cNvSpPr>
          <p:nvPr>
            <p:ph type="ctrTitle"/>
          </p:nvPr>
        </p:nvSpPr>
        <p:spPr>
          <a:xfrm>
            <a:off x="1077687" y="2386450"/>
            <a:ext cx="9813470" cy="1712278"/>
          </a:xfrm>
        </p:spPr>
        <p:txBody>
          <a:bodyPr>
            <a:normAutofit/>
          </a:bodyPr>
          <a:lstStyle/>
          <a:p>
            <a:r>
              <a:rPr lang="en-US" dirty="0"/>
              <a:t>My Resilience ≠ Your Resilience</a:t>
            </a:r>
          </a:p>
        </p:txBody>
      </p:sp>
      <p:sp>
        <p:nvSpPr>
          <p:cNvPr id="6" name="Subtitle 5">
            <a:extLst>
              <a:ext uri="{FF2B5EF4-FFF2-40B4-BE49-F238E27FC236}">
                <a16:creationId xmlns:a16="http://schemas.microsoft.com/office/drawing/2014/main" id="{38486919-274E-D24D-BB63-F8BB71961B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428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ntropy: The Hidden Force That Complicates Life">
            <a:extLst>
              <a:ext uri="{FF2B5EF4-FFF2-40B4-BE49-F238E27FC236}">
                <a16:creationId xmlns:a16="http://schemas.microsoft.com/office/drawing/2014/main" id="{523F344C-31AC-8A42-AA0C-26741B5A449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 b="-3"/>
          <a:stretch/>
        </p:blipFill>
        <p:spPr bwMode="auto">
          <a:xfrm>
            <a:off x="2058924" y="1674664"/>
            <a:ext cx="8074152" cy="501548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73C19-1154-144B-8079-92D87BFBAF13}"/>
              </a:ext>
            </a:extLst>
          </p:cNvPr>
          <p:cNvSpPr>
            <a:spLocks noGrp="1"/>
          </p:cNvSpPr>
          <p:nvPr>
            <p:ph type="title"/>
          </p:nvPr>
        </p:nvSpPr>
        <p:spPr>
          <a:xfrm>
            <a:off x="838200" y="585216"/>
            <a:ext cx="10515600" cy="1325563"/>
          </a:xfrm>
        </p:spPr>
        <p:txBody>
          <a:bodyPr>
            <a:normAutofit/>
          </a:bodyPr>
          <a:lstStyle/>
          <a:p>
            <a:r>
              <a:rPr lang="en-US">
                <a:solidFill>
                  <a:schemeClr val="bg1"/>
                </a:solidFill>
              </a:rPr>
              <a:t>Know your own disorder</a:t>
            </a:r>
          </a:p>
        </p:txBody>
      </p:sp>
      <p:sp>
        <p:nvSpPr>
          <p:cNvPr id="6" name="Rectangle 5">
            <a:extLst>
              <a:ext uri="{FF2B5EF4-FFF2-40B4-BE49-F238E27FC236}">
                <a16:creationId xmlns:a16="http://schemas.microsoft.com/office/drawing/2014/main" id="{ACCA23FC-C34E-704F-890B-BC03D857B8C5}"/>
              </a:ext>
            </a:extLst>
          </p:cNvPr>
          <p:cNvSpPr/>
          <p:nvPr/>
        </p:nvSpPr>
        <p:spPr>
          <a:xfrm rot="16200000">
            <a:off x="-1917341" y="4430485"/>
            <a:ext cx="4462568" cy="369332"/>
          </a:xfrm>
          <a:prstGeom prst="rect">
            <a:avLst/>
          </a:prstGeom>
        </p:spPr>
        <p:txBody>
          <a:bodyPr wrap="none">
            <a:spAutoFit/>
          </a:bodyPr>
          <a:lstStyle/>
          <a:p>
            <a:r>
              <a:rPr lang="en-US" dirty="0"/>
              <a:t>Image from https://</a:t>
            </a:r>
            <a:r>
              <a:rPr lang="en-US" dirty="0" err="1"/>
              <a:t>fs.blog</a:t>
            </a:r>
            <a:r>
              <a:rPr lang="en-US" dirty="0"/>
              <a:t>/2018/11/entropy/</a:t>
            </a:r>
          </a:p>
        </p:txBody>
      </p:sp>
    </p:spTree>
    <p:extLst>
      <p:ext uri="{BB962C8B-B14F-4D97-AF65-F5344CB8AC3E}">
        <p14:creationId xmlns:p14="http://schemas.microsoft.com/office/powerpoint/2010/main" val="43397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056" y="260648"/>
            <a:ext cx="4645250" cy="2889114"/>
          </a:xfrm>
        </p:spPr>
        <p:txBody>
          <a:bodyPr vert="horz" lIns="91440" tIns="45720" rIns="91440" bIns="45720" rtlCol="0" anchor="b">
            <a:normAutofit/>
          </a:bodyPr>
          <a:lstStyle/>
          <a:p>
            <a:pPr algn="l">
              <a:lnSpc>
                <a:spcPct val="90000"/>
              </a:lnSpc>
            </a:pPr>
            <a:r>
              <a:rPr lang="en-US" sz="6000" kern="1200" dirty="0">
                <a:solidFill>
                  <a:schemeClr val="accent1">
                    <a:lumMod val="50000"/>
                  </a:schemeClr>
                </a:solidFill>
                <a:ea typeface="+mj-ea"/>
              </a:rPr>
              <a:t>A bit of personal context</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6116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056" y="260648"/>
            <a:ext cx="4645250" cy="5688632"/>
          </a:xfrm>
        </p:spPr>
        <p:txBody>
          <a:bodyPr vert="horz" lIns="91440" tIns="45720" rIns="91440" bIns="45720" rtlCol="0" anchor="b">
            <a:normAutofit/>
          </a:bodyPr>
          <a:lstStyle/>
          <a:p>
            <a:pPr algn="l">
              <a:lnSpc>
                <a:spcPct val="90000"/>
              </a:lnSpc>
            </a:pPr>
            <a:r>
              <a:rPr lang="en-US" sz="6000" kern="1200" dirty="0">
                <a:solidFill>
                  <a:schemeClr val="accent1">
                    <a:lumMod val="50000"/>
                  </a:schemeClr>
                </a:solidFill>
                <a:ea typeface="+mj-ea"/>
              </a:rPr>
              <a:t>Uncertainty is corrosive</a:t>
            </a:r>
            <a:br>
              <a:rPr lang="en-US" sz="6000" kern="1200" dirty="0">
                <a:solidFill>
                  <a:schemeClr val="accent1">
                    <a:lumMod val="50000"/>
                  </a:schemeClr>
                </a:solidFill>
                <a:ea typeface="+mj-ea"/>
              </a:rPr>
            </a:br>
            <a:br>
              <a:rPr lang="en-US" sz="6000" kern="1200" dirty="0">
                <a:solidFill>
                  <a:schemeClr val="accent1">
                    <a:lumMod val="50000"/>
                  </a:schemeClr>
                </a:solidFill>
                <a:ea typeface="+mj-ea"/>
              </a:rPr>
            </a:br>
            <a:r>
              <a:rPr lang="en-US" sz="6000" kern="1200" dirty="0">
                <a:solidFill>
                  <a:schemeClr val="accent1">
                    <a:lumMod val="50000"/>
                  </a:schemeClr>
                </a:solidFill>
                <a:ea typeface="+mj-ea"/>
              </a:rPr>
              <a:t>It’s ok not to be ok</a:t>
            </a:r>
            <a:br>
              <a:rPr lang="en-US" sz="6000" kern="1200" dirty="0">
                <a:solidFill>
                  <a:schemeClr val="accent1">
                    <a:lumMod val="50000"/>
                  </a:schemeClr>
                </a:solidFill>
                <a:ea typeface="+mj-ea"/>
              </a:rPr>
            </a:br>
            <a:endParaRPr lang="en-US" sz="6000" kern="1200" dirty="0">
              <a:solidFill>
                <a:schemeClr val="accent1">
                  <a:lumMod val="50000"/>
                </a:schemeClr>
              </a:solidFill>
              <a:ea typeface="+mj-ea"/>
            </a:endParaRP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7411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3F5F5-4EDC-4628-94BA-390B6B3F4D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E65158-0845-2241-A691-17E425489E0B}"/>
              </a:ext>
            </a:extLst>
          </p:cNvPr>
          <p:cNvSpPr>
            <a:spLocks noGrp="1"/>
          </p:cNvSpPr>
          <p:nvPr>
            <p:ph type="title"/>
          </p:nvPr>
        </p:nvSpPr>
        <p:spPr>
          <a:xfrm>
            <a:off x="371093" y="726295"/>
            <a:ext cx="5294921" cy="1559705"/>
          </a:xfrm>
        </p:spPr>
        <p:txBody>
          <a:bodyPr vert="horz" lIns="91440" tIns="45720" rIns="91440" bIns="45720" rtlCol="0" anchor="b">
            <a:normAutofit/>
          </a:bodyPr>
          <a:lstStyle/>
          <a:p>
            <a:r>
              <a:rPr lang="en-US" dirty="0">
                <a:solidFill>
                  <a:schemeClr val="tx1"/>
                </a:solidFill>
              </a:rPr>
              <a:t>What’s your story?</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C830C9D-6B1E-CB45-BBB2-3F533E96F634}"/>
              </a:ext>
            </a:extLst>
          </p:cNvPr>
          <p:cNvSpPr/>
          <p:nvPr/>
        </p:nvSpPr>
        <p:spPr>
          <a:xfrm>
            <a:off x="371094" y="2718054"/>
            <a:ext cx="5724906" cy="3207258"/>
          </a:xfrm>
          <a:prstGeom prst="rect">
            <a:avLst/>
          </a:prstGeom>
        </p:spPr>
        <p:txBody>
          <a:bodyPr vert="horz" lIns="91440" tIns="45720" rIns="91440" bIns="45720" rtlCol="0" anchor="t">
            <a:noAutofit/>
          </a:bodyPr>
          <a:lstStyle/>
          <a:p>
            <a:pPr indent="-228600">
              <a:lnSpc>
                <a:spcPct val="90000"/>
              </a:lnSpc>
              <a:spcBef>
                <a:spcPts val="2953"/>
              </a:spcBef>
              <a:buFont typeface="Arial" panose="020B0604020202020204" pitchFamily="34" charset="0"/>
              <a:buChar char="•"/>
              <a:defRPr/>
            </a:pPr>
            <a:r>
              <a:rPr lang="en-US" sz="2000" dirty="0">
                <a:sym typeface="Helvetica" charset="0"/>
              </a:rPr>
              <a:t>Reflect on your own time management, personal brand of “disorder” and habits</a:t>
            </a:r>
          </a:p>
          <a:p>
            <a:pPr indent="-228600">
              <a:lnSpc>
                <a:spcPct val="90000"/>
              </a:lnSpc>
              <a:spcBef>
                <a:spcPts val="2953"/>
              </a:spcBef>
              <a:buFont typeface="Arial" panose="020B0604020202020204" pitchFamily="34" charset="0"/>
              <a:buChar char="•"/>
              <a:defRPr/>
            </a:pPr>
            <a:r>
              <a:rPr lang="en-US" sz="2000" dirty="0">
                <a:sym typeface="Helvetica" charset="0"/>
              </a:rPr>
              <a:t>What are the characteristics of your problem?</a:t>
            </a:r>
          </a:p>
          <a:p>
            <a:pPr indent="-228600">
              <a:lnSpc>
                <a:spcPct val="90000"/>
              </a:lnSpc>
              <a:spcBef>
                <a:spcPts val="2953"/>
              </a:spcBef>
              <a:buFont typeface="Arial" panose="020B0604020202020204" pitchFamily="34" charset="0"/>
              <a:buChar char="•"/>
              <a:defRPr/>
            </a:pPr>
            <a:endParaRPr lang="en-US" sz="2000" dirty="0">
              <a:sym typeface="Helvetica" charset="0"/>
            </a:endParaRPr>
          </a:p>
          <a:p>
            <a:pPr indent="-228600">
              <a:lnSpc>
                <a:spcPct val="90000"/>
              </a:lnSpc>
              <a:spcBef>
                <a:spcPts val="2953"/>
              </a:spcBef>
              <a:buFont typeface="Arial" panose="020B0604020202020204" pitchFamily="34" charset="0"/>
              <a:buChar char="•"/>
              <a:defRPr/>
            </a:pPr>
            <a:r>
              <a:rPr lang="en-US" sz="2000" i="1" dirty="0">
                <a:sym typeface="Helvetica" charset="0"/>
              </a:rPr>
              <a:t>There are lots of ways to track your time – find one that you find easy to engage with</a:t>
            </a:r>
            <a:endParaRPr lang="en-US" sz="2000" i="1" dirty="0">
              <a:sym typeface="Arial Rounded MT Bold" charset="0"/>
            </a:endParaRPr>
          </a:p>
        </p:txBody>
      </p:sp>
    </p:spTree>
    <p:extLst>
      <p:ext uri="{BB962C8B-B14F-4D97-AF65-F5344CB8AC3E}">
        <p14:creationId xmlns:p14="http://schemas.microsoft.com/office/powerpoint/2010/main" val="162202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2C280-1AB6-E34E-B988-57E3A3FA6BB5}"/>
              </a:ext>
            </a:extLst>
          </p:cNvPr>
          <p:cNvSpPr>
            <a:spLocks noGrp="1"/>
          </p:cNvSpPr>
          <p:nvPr>
            <p:ph type="title"/>
          </p:nvPr>
        </p:nvSpPr>
        <p:spPr>
          <a:xfrm>
            <a:off x="655320" y="429030"/>
            <a:ext cx="2834640" cy="5457589"/>
          </a:xfrm>
        </p:spPr>
        <p:txBody>
          <a:bodyPr anchor="ctr">
            <a:normAutofit/>
          </a:bodyPr>
          <a:lstStyle/>
          <a:p>
            <a:r>
              <a:rPr lang="en-US" sz="4000" dirty="0"/>
              <a:t>Dig into the story</a:t>
            </a:r>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55856426-6D0E-4AFA-8BBB-41B05D08345E}"/>
              </a:ext>
            </a:extLst>
          </p:cNvPr>
          <p:cNvGraphicFramePr>
            <a:graphicFrameLocks noGrp="1"/>
          </p:cNvGraphicFramePr>
          <p:nvPr>
            <p:ph idx="1"/>
            <p:extLst>
              <p:ext uri="{D42A27DB-BD31-4B8C-83A1-F6EECF244321}">
                <p14:modId xmlns:p14="http://schemas.microsoft.com/office/powerpoint/2010/main" val="3176627665"/>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07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nchor="t"/>
          <a:lstStyle/>
          <a:p>
            <a:r>
              <a:rPr dirty="0"/>
              <a:t>What can you do?</a:t>
            </a:r>
          </a:p>
        </p:txBody>
      </p:sp>
      <p:sp>
        <p:nvSpPr>
          <p:cNvPr id="144" name="Shape 144"/>
          <p:cNvSpPr/>
          <p:nvPr/>
        </p:nvSpPr>
        <p:spPr>
          <a:xfrm>
            <a:off x="2950820" y="5840084"/>
            <a:ext cx="7035580" cy="34913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dirty="0"/>
              <a:t>http://yourselfseries.com/teens/files/2012/09/resilience_building1.jpg</a:t>
            </a:r>
          </a:p>
        </p:txBody>
      </p:sp>
      <p:pic>
        <p:nvPicPr>
          <p:cNvPr id="3" name="Picture 2" descr="resilience_building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4445" y="1517891"/>
            <a:ext cx="7454587" cy="3822217"/>
          </a:xfrm>
          <a:prstGeom prst="rect">
            <a:avLst/>
          </a:prstGeom>
        </p:spPr>
      </p:pic>
    </p:spTree>
    <p:extLst>
      <p:ext uri="{BB962C8B-B14F-4D97-AF65-F5344CB8AC3E}">
        <p14:creationId xmlns:p14="http://schemas.microsoft.com/office/powerpoint/2010/main" val="179822941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kyBucke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03912" y="-36059"/>
            <a:ext cx="6913984" cy="6894059"/>
          </a:xfrm>
          <a:prstGeom prst="rect">
            <a:avLst/>
          </a:prstGeom>
        </p:spPr>
      </p:pic>
      <p:sp>
        <p:nvSpPr>
          <p:cNvPr id="3" name="Content Placeholder 2"/>
          <p:cNvSpPr>
            <a:spLocks noGrp="1"/>
          </p:cNvSpPr>
          <p:nvPr>
            <p:ph idx="1"/>
          </p:nvPr>
        </p:nvSpPr>
        <p:spPr>
          <a:xfrm>
            <a:off x="609600" y="1600201"/>
            <a:ext cx="4118248" cy="4525963"/>
          </a:xfrm>
        </p:spPr>
        <p:txBody>
          <a:bodyPr/>
          <a:lstStyle/>
          <a:p>
            <a:pPr marL="0" indent="0">
              <a:buNone/>
            </a:pPr>
            <a:r>
              <a:rPr lang="en-US" dirty="0"/>
              <a:t>There are new holes in our buckets!</a:t>
            </a:r>
          </a:p>
          <a:p>
            <a:pPr marL="0" indent="0">
              <a:buNone/>
            </a:pPr>
            <a:endParaRPr lang="en-US" dirty="0"/>
          </a:p>
          <a:p>
            <a:pPr marL="0" indent="0">
              <a:buNone/>
            </a:pPr>
            <a:r>
              <a:rPr lang="en-US" dirty="0"/>
              <a:t>Don’t expect “business as usual”</a:t>
            </a:r>
          </a:p>
          <a:p>
            <a:pPr marL="0" indent="0">
              <a:buNone/>
            </a:pPr>
            <a:endParaRPr lang="en-US" dirty="0"/>
          </a:p>
          <a:p>
            <a:pPr marL="0" indent="0">
              <a:buNone/>
            </a:pPr>
            <a:r>
              <a:rPr lang="en-US" dirty="0"/>
              <a:t>BE KIND AND PATIENT</a:t>
            </a:r>
          </a:p>
        </p:txBody>
      </p:sp>
    </p:spTree>
    <p:extLst>
      <p:ext uri="{BB962C8B-B14F-4D97-AF65-F5344CB8AC3E}">
        <p14:creationId xmlns:p14="http://schemas.microsoft.com/office/powerpoint/2010/main" val="12571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40BD-2ADE-054E-A611-51225515D19B}"/>
              </a:ext>
            </a:extLst>
          </p:cNvPr>
          <p:cNvSpPr>
            <a:spLocks noGrp="1"/>
          </p:cNvSpPr>
          <p:nvPr>
            <p:ph type="title"/>
          </p:nvPr>
        </p:nvSpPr>
        <p:spPr/>
        <p:txBody>
          <a:bodyPr/>
          <a:lstStyle/>
          <a:p>
            <a:r>
              <a:rPr lang="en-GB" dirty="0"/>
              <a:t>This session is being recorded</a:t>
            </a:r>
          </a:p>
        </p:txBody>
      </p:sp>
      <p:sp>
        <p:nvSpPr>
          <p:cNvPr id="3" name="Content Placeholder 2">
            <a:extLst>
              <a:ext uri="{FF2B5EF4-FFF2-40B4-BE49-F238E27FC236}">
                <a16:creationId xmlns:a16="http://schemas.microsoft.com/office/drawing/2014/main" id="{EB65D393-CD68-1344-A4C9-0E35EB0CBBE5}"/>
              </a:ext>
            </a:extLst>
          </p:cNvPr>
          <p:cNvSpPr>
            <a:spLocks noGrp="1"/>
          </p:cNvSpPr>
          <p:nvPr>
            <p:ph idx="1"/>
          </p:nvPr>
        </p:nvSpPr>
        <p:spPr>
          <a:xfrm>
            <a:off x="6983326" y="2530597"/>
            <a:ext cx="4741986" cy="1796806"/>
          </a:xfrm>
        </p:spPr>
        <p:txBody>
          <a:bodyPr>
            <a:normAutofit/>
          </a:bodyPr>
          <a:lstStyle/>
          <a:p>
            <a:pPr marL="0" indent="0">
              <a:buNone/>
            </a:pPr>
            <a:r>
              <a:rPr lang="en-GB" dirty="0"/>
              <a:t>Please message me if you would prefer any of your comments/ discussion to be edited out of the session</a:t>
            </a:r>
          </a:p>
        </p:txBody>
      </p:sp>
      <p:pic>
        <p:nvPicPr>
          <p:cNvPr id="5" name="Picture 4" descr="A picture containing text&#10;&#10;Description automatically generated">
            <a:extLst>
              <a:ext uri="{FF2B5EF4-FFF2-40B4-BE49-F238E27FC236}">
                <a16:creationId xmlns:a16="http://schemas.microsoft.com/office/drawing/2014/main" id="{1666F941-D49B-B442-93B7-0BB0DCF72214}"/>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66688" y="722884"/>
            <a:ext cx="5769991" cy="5769991"/>
          </a:xfrm>
          <a:prstGeom prst="rect">
            <a:avLst/>
          </a:prstGeom>
        </p:spPr>
      </p:pic>
      <p:sp>
        <p:nvSpPr>
          <p:cNvPr id="6" name="TextBox 5">
            <a:extLst>
              <a:ext uri="{FF2B5EF4-FFF2-40B4-BE49-F238E27FC236}">
                <a16:creationId xmlns:a16="http://schemas.microsoft.com/office/drawing/2014/main" id="{02420045-39A2-6F41-8227-6E229FECC41D}"/>
              </a:ext>
            </a:extLst>
          </p:cNvPr>
          <p:cNvSpPr txBox="1"/>
          <p:nvPr/>
        </p:nvSpPr>
        <p:spPr>
          <a:xfrm>
            <a:off x="0" y="6565132"/>
            <a:ext cx="5205046" cy="230832"/>
          </a:xfrm>
          <a:prstGeom prst="rect">
            <a:avLst/>
          </a:prstGeom>
          <a:noFill/>
        </p:spPr>
        <p:txBody>
          <a:bodyPr wrap="square" rtlCol="0">
            <a:spAutoFit/>
          </a:bodyPr>
          <a:lstStyle/>
          <a:p>
            <a:r>
              <a:rPr lang="en-GB" sz="900" dirty="0">
                <a:solidFill>
                  <a:schemeClr val="bg1"/>
                </a:solidFill>
                <a:hlinkClick r:id="rId3" tooltip="https://gamebanana.com/sprays/64320">
                  <a:extLst>
                    <a:ext uri="{A12FA001-AC4F-418D-AE19-62706E023703}">
                      <ahyp:hlinkClr xmlns:ahyp="http://schemas.microsoft.com/office/drawing/2018/hyperlinkcolor" val="tx"/>
                    </a:ext>
                  </a:extLst>
                </a:hlinkClick>
              </a:rPr>
              <a:t>This Photo</a:t>
            </a:r>
            <a:r>
              <a:rPr lang="en-GB" sz="900" dirty="0">
                <a:solidFill>
                  <a:schemeClr val="bg1"/>
                </a:solidFill>
              </a:rPr>
              <a:t> by Unknown Author is licensed under </a:t>
            </a:r>
            <a:r>
              <a:rPr lang="en-GB"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900" dirty="0">
              <a:solidFill>
                <a:schemeClr val="bg1"/>
              </a:solidFill>
            </a:endParaRPr>
          </a:p>
        </p:txBody>
      </p:sp>
    </p:spTree>
    <p:extLst>
      <p:ext uri="{BB962C8B-B14F-4D97-AF65-F5344CB8AC3E}">
        <p14:creationId xmlns:p14="http://schemas.microsoft.com/office/powerpoint/2010/main" val="121833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53C80-FF78-984E-A98F-97767C82A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1606550"/>
            <a:ext cx="3657600" cy="3644900"/>
          </a:xfrm>
          <a:prstGeom prst="rect">
            <a:avLst/>
          </a:prstGeom>
        </p:spPr>
      </p:pic>
    </p:spTree>
    <p:extLst>
      <p:ext uri="{BB962C8B-B14F-4D97-AF65-F5344CB8AC3E}">
        <p14:creationId xmlns:p14="http://schemas.microsoft.com/office/powerpoint/2010/main" val="2287027011"/>
      </p:ext>
    </p:extLst>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2B5EA-44FC-B844-A14C-74B23617A5E2}"/>
              </a:ext>
            </a:extLst>
          </p:cNvPr>
          <p:cNvSpPr>
            <a:spLocks noGrp="1"/>
          </p:cNvSpPr>
          <p:nvPr>
            <p:ph type="ctrTitle"/>
          </p:nvPr>
        </p:nvSpPr>
        <p:spPr/>
        <p:txBody>
          <a:bodyPr/>
          <a:lstStyle/>
          <a:p>
            <a:r>
              <a:rPr lang="en-US" dirty="0"/>
              <a:t>Good practice and tips</a:t>
            </a:r>
          </a:p>
        </p:txBody>
      </p:sp>
      <p:sp>
        <p:nvSpPr>
          <p:cNvPr id="5" name="Subtitle 4">
            <a:extLst>
              <a:ext uri="{FF2B5EF4-FFF2-40B4-BE49-F238E27FC236}">
                <a16:creationId xmlns:a16="http://schemas.microsoft.com/office/drawing/2014/main" id="{368B1978-FD0A-E446-8EA3-474F1CBAEF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374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7488" y="332656"/>
            <a:ext cx="9001000" cy="6057673"/>
          </a:xfrm>
          <a:prstGeom prst="rect">
            <a:avLst/>
          </a:prstGeom>
        </p:spPr>
      </p:pic>
      <p:sp>
        <p:nvSpPr>
          <p:cNvPr id="2" name="TextBox 1"/>
          <p:cNvSpPr txBox="1"/>
          <p:nvPr/>
        </p:nvSpPr>
        <p:spPr>
          <a:xfrm>
            <a:off x="9768408" y="3038326"/>
            <a:ext cx="1944216" cy="646331"/>
          </a:xfrm>
          <a:prstGeom prst="rect">
            <a:avLst/>
          </a:prstGeom>
          <a:noFill/>
        </p:spPr>
        <p:txBody>
          <a:bodyPr wrap="square" rtlCol="0">
            <a:spAutoFit/>
          </a:bodyPr>
          <a:lstStyle/>
          <a:p>
            <a:pPr algn="ctr"/>
            <a:r>
              <a:rPr lang="en-US"/>
              <a:t>I’ll put this on the blog afterwards</a:t>
            </a:r>
          </a:p>
        </p:txBody>
      </p:sp>
      <p:sp>
        <p:nvSpPr>
          <p:cNvPr id="3" name="TextBox 2"/>
          <p:cNvSpPr txBox="1"/>
          <p:nvPr/>
        </p:nvSpPr>
        <p:spPr>
          <a:xfrm>
            <a:off x="7567047" y="6356047"/>
            <a:ext cx="4147289" cy="369332"/>
          </a:xfrm>
          <a:prstGeom prst="rect">
            <a:avLst/>
          </a:prstGeom>
          <a:noFill/>
        </p:spPr>
        <p:txBody>
          <a:bodyPr wrap="none" rtlCol="0">
            <a:spAutoFit/>
          </a:bodyPr>
          <a:lstStyle/>
          <a:p>
            <a:r>
              <a:rPr lang="en-US" dirty="0">
                <a:hlinkClick r:id="rId4"/>
              </a:rPr>
              <a:t>https://blogs.ed.ac.uk/iad4researchers/</a:t>
            </a:r>
            <a:endParaRPr lang="en-US" dirty="0"/>
          </a:p>
        </p:txBody>
      </p:sp>
    </p:spTree>
    <p:extLst>
      <p:ext uri="{BB962C8B-B14F-4D97-AF65-F5344CB8AC3E}">
        <p14:creationId xmlns:p14="http://schemas.microsoft.com/office/powerpoint/2010/main" val="422844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Shape 196"/>
          <p:cNvSpPr>
            <a:spLocks noGrp="1"/>
          </p:cNvSpPr>
          <p:nvPr>
            <p:ph type="title"/>
          </p:nvPr>
        </p:nvSpPr>
        <p:spPr>
          <a:xfrm>
            <a:off x="5297762" y="329184"/>
            <a:ext cx="6251110" cy="1359963"/>
          </a:xfrm>
          <a:prstGeom prst="rect">
            <a:avLst/>
          </a:prstGeom>
        </p:spPr>
        <p:txBody>
          <a:bodyPr anchor="b">
            <a:normAutofit fontScale="90000"/>
          </a:bodyPr>
          <a:lstStyle/>
          <a:p>
            <a:r>
              <a:rPr lang="en-GB" sz="5400"/>
              <a:t>Ten Strategies to Build Resilience</a:t>
            </a:r>
          </a:p>
        </p:txBody>
      </p:sp>
      <p:pic>
        <p:nvPicPr>
          <p:cNvPr id="198" name="Picture 197">
            <a:extLst>
              <a:ext uri="{FF2B5EF4-FFF2-40B4-BE49-F238E27FC236}">
                <a16:creationId xmlns:a16="http://schemas.microsoft.com/office/drawing/2014/main" id="{5F8FB160-12A4-4DCD-B7DC-DAB590B731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297762" y="2706624"/>
            <a:ext cx="6251110" cy="3483864"/>
          </a:xfrm>
        </p:spPr>
        <p:txBody>
          <a:bodyPr>
            <a:noAutofit/>
          </a:bodyPr>
          <a:lstStyle/>
          <a:p>
            <a:r>
              <a:rPr lang="en-GB" sz="2000" dirty="0"/>
              <a:t>Reduce Isolation</a:t>
            </a:r>
          </a:p>
          <a:p>
            <a:r>
              <a:rPr lang="en-US" sz="2000" dirty="0" err="1"/>
              <a:t>Recognise</a:t>
            </a:r>
            <a:r>
              <a:rPr lang="en-US" sz="2000" dirty="0"/>
              <a:t> Imposter Syndrome</a:t>
            </a:r>
          </a:p>
          <a:p>
            <a:r>
              <a:rPr lang="en-US" sz="2000" dirty="0"/>
              <a:t>Rest Properly</a:t>
            </a:r>
          </a:p>
          <a:p>
            <a:r>
              <a:rPr lang="en-US" sz="2000" dirty="0"/>
              <a:t>Ask for Help</a:t>
            </a:r>
          </a:p>
          <a:p>
            <a:r>
              <a:rPr lang="en-US" sz="2000" dirty="0"/>
              <a:t>Be objective</a:t>
            </a:r>
          </a:p>
          <a:p>
            <a:r>
              <a:rPr lang="en-US" sz="2000" dirty="0"/>
              <a:t>Focus on fewer things, do them better</a:t>
            </a:r>
          </a:p>
          <a:p>
            <a:r>
              <a:rPr lang="en-US" sz="2000" dirty="0"/>
              <a:t>Schedule what isn’t getting done</a:t>
            </a:r>
          </a:p>
          <a:p>
            <a:r>
              <a:rPr lang="en-US" sz="2000" dirty="0"/>
              <a:t>Use technology to help, or reduce</a:t>
            </a:r>
          </a:p>
          <a:p>
            <a:r>
              <a:rPr lang="en-US" sz="2000" dirty="0"/>
              <a:t>Have coping strategies</a:t>
            </a:r>
          </a:p>
          <a:p>
            <a:r>
              <a:rPr lang="en-US" sz="2000" dirty="0"/>
              <a:t>Learn from failure</a:t>
            </a:r>
          </a:p>
          <a:p>
            <a:endParaRPr lang="en-US" sz="2000" dirty="0"/>
          </a:p>
        </p:txBody>
      </p:sp>
    </p:spTree>
    <p:extLst>
      <p:ext uri="{BB962C8B-B14F-4D97-AF65-F5344CB8AC3E}">
        <p14:creationId xmlns:p14="http://schemas.microsoft.com/office/powerpoint/2010/main" val="2407471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5067" y="0"/>
            <a:ext cx="9141867" cy="6858000"/>
          </a:xfrm>
          <a:prstGeom prst="rect">
            <a:avLst/>
          </a:prstGeom>
        </p:spPr>
      </p:pic>
      <p:sp>
        <p:nvSpPr>
          <p:cNvPr id="193" name="Shape 193"/>
          <p:cNvSpPr>
            <a:spLocks noGrp="1"/>
          </p:cNvSpPr>
          <p:nvPr>
            <p:ph type="title"/>
          </p:nvPr>
        </p:nvSpPr>
        <p:spPr>
          <a:prstGeom prst="rect">
            <a:avLst/>
          </a:prstGeom>
        </p:spPr>
        <p:txBody>
          <a:bodyPr/>
          <a:lstStyle/>
          <a:p>
            <a:r>
              <a:rPr>
                <a:solidFill>
                  <a:schemeClr val="accent1">
                    <a:lumMod val="50000"/>
                  </a:schemeClr>
                </a:solidFill>
              </a:rPr>
              <a:t>Some motivations</a:t>
            </a:r>
          </a:p>
        </p:txBody>
      </p:sp>
      <p:sp>
        <p:nvSpPr>
          <p:cNvPr id="194" name="Shape 194"/>
          <p:cNvSpPr>
            <a:spLocks noGrp="1"/>
          </p:cNvSpPr>
          <p:nvPr>
            <p:ph type="body" idx="1"/>
          </p:nvPr>
        </p:nvSpPr>
        <p:spPr>
          <a:prstGeom prst="rect">
            <a:avLst/>
          </a:prstGeom>
        </p:spPr>
        <p:txBody>
          <a:bodyPr>
            <a:normAutofit/>
          </a:bodyPr>
          <a:lstStyle/>
          <a:p>
            <a:pPr marL="178140" indent="-178140" defTabSz="234127">
              <a:spcBef>
                <a:spcPts val="1617"/>
              </a:spcBef>
              <a:defRPr sz="2052"/>
            </a:pPr>
            <a:r>
              <a:rPr lang="en-US" sz="2800" dirty="0"/>
              <a:t>S</a:t>
            </a:r>
            <a:r>
              <a:rPr lang="en-GB" sz="2800" dirty="0"/>
              <a:t>et backs in science are COMMON</a:t>
            </a:r>
            <a:endParaRPr sz="2800" dirty="0"/>
          </a:p>
          <a:p>
            <a:pPr marL="178140" indent="-178140" defTabSz="234127">
              <a:spcBef>
                <a:spcPts val="1617"/>
              </a:spcBef>
              <a:defRPr sz="2052"/>
            </a:pPr>
            <a:r>
              <a:rPr lang="en-GB" sz="2800" dirty="0"/>
              <a:t>COMPETITION means you will face REJECTION at some point</a:t>
            </a:r>
            <a:endParaRPr sz="2800" dirty="0"/>
          </a:p>
          <a:p>
            <a:pPr marL="178140" indent="-178140" defTabSz="234127">
              <a:spcBef>
                <a:spcPts val="1617"/>
              </a:spcBef>
              <a:defRPr sz="2052"/>
            </a:pPr>
            <a:r>
              <a:rPr lang="en-GB" sz="2800" dirty="0"/>
              <a:t>If you supervise others as an academic, you will need to help them be more resilient</a:t>
            </a:r>
            <a:endParaRPr sz="2800" dirty="0"/>
          </a:p>
          <a:p>
            <a:pPr marL="178140" indent="-178140" defTabSz="234127">
              <a:spcBef>
                <a:spcPts val="1617"/>
              </a:spcBef>
              <a:defRPr sz="2052"/>
            </a:pPr>
            <a:r>
              <a:rPr lang="en-GB" sz="2800" dirty="0"/>
              <a:t>Being flexible and positive will help in all careers</a:t>
            </a:r>
            <a:endParaRPr sz="2800" dirty="0"/>
          </a:p>
          <a:p>
            <a:pPr marL="178140" indent="-178140" defTabSz="234127">
              <a:spcBef>
                <a:spcPts val="1617"/>
              </a:spcBef>
              <a:defRPr sz="2052"/>
            </a:pPr>
            <a:r>
              <a:rPr lang="en-GB" sz="2800" dirty="0"/>
              <a:t>Feeling in control will help you face challenges constructively</a:t>
            </a:r>
            <a:endParaRPr sz="2800" dirty="0"/>
          </a:p>
        </p:txBody>
      </p:sp>
    </p:spTree>
    <p:extLst>
      <p:ext uri="{BB962C8B-B14F-4D97-AF65-F5344CB8AC3E}">
        <p14:creationId xmlns:p14="http://schemas.microsoft.com/office/powerpoint/2010/main" val="18724210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91135" y="0"/>
            <a:ext cx="9141867" cy="6858000"/>
          </a:xfrm>
          <a:prstGeom prst="rect">
            <a:avLst/>
          </a:prstGeom>
        </p:spPr>
      </p:pic>
      <p:sp>
        <p:nvSpPr>
          <p:cNvPr id="196" name="Shape 196"/>
          <p:cNvSpPr>
            <a:spLocks noGrp="1"/>
          </p:cNvSpPr>
          <p:nvPr>
            <p:ph type="title"/>
          </p:nvPr>
        </p:nvSpPr>
        <p:spPr>
          <a:xfrm>
            <a:off x="2087209" y="650074"/>
            <a:ext cx="8017581" cy="916200"/>
          </a:xfrm>
          <a:prstGeom prst="rect">
            <a:avLst/>
          </a:prstGeom>
        </p:spPr>
        <p:txBody>
          <a:bodyPr/>
          <a:lstStyle/>
          <a:p>
            <a:r>
              <a:rPr dirty="0">
                <a:solidFill>
                  <a:schemeClr val="accent1">
                    <a:lumMod val="50000"/>
                  </a:schemeClr>
                </a:solidFill>
              </a:rPr>
              <a:t>Strategy 1</a:t>
            </a:r>
            <a:r>
              <a:rPr lang="en-GB" dirty="0">
                <a:solidFill>
                  <a:schemeClr val="accent1">
                    <a:lumMod val="50000"/>
                  </a:schemeClr>
                </a:solidFill>
              </a:rPr>
              <a:t>: Reduce Isolation</a:t>
            </a:r>
            <a:endParaRPr dirty="0">
              <a:solidFill>
                <a:schemeClr val="accent1">
                  <a:lumMod val="50000"/>
                </a:schemeClr>
              </a:solidFill>
            </a:endParaRPr>
          </a:p>
        </p:txBody>
      </p:sp>
      <p:sp>
        <p:nvSpPr>
          <p:cNvPr id="199" name="Shape 199"/>
          <p:cNvSpPr/>
          <p:nvPr/>
        </p:nvSpPr>
        <p:spPr>
          <a:xfrm>
            <a:off x="7552342" y="4111404"/>
            <a:ext cx="2968473" cy="1105040"/>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could I do to reduce my isolation?</a:t>
            </a:r>
          </a:p>
          <a:p>
            <a:pPr algn="l">
              <a:defRPr sz="2400"/>
            </a:pPr>
            <a:endParaRPr sz="2250" dirty="0"/>
          </a:p>
        </p:txBody>
      </p:sp>
      <p:pic>
        <p:nvPicPr>
          <p:cNvPr id="4" name="Picture 3" descr="community imag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3352" y="1726308"/>
            <a:ext cx="6708443" cy="4770191"/>
          </a:xfrm>
          <a:prstGeom prst="rect">
            <a:avLst/>
          </a:prstGeom>
        </p:spPr>
      </p:pic>
    </p:spTree>
    <p:extLst>
      <p:ext uri="{BB962C8B-B14F-4D97-AF65-F5344CB8AC3E}">
        <p14:creationId xmlns:p14="http://schemas.microsoft.com/office/powerpoint/2010/main" val="70715913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11624" y="0"/>
            <a:ext cx="9141867" cy="6858000"/>
          </a:xfrm>
          <a:prstGeom prst="rect">
            <a:avLst/>
          </a:prstGeom>
        </p:spPr>
      </p:pic>
      <p:sp>
        <p:nvSpPr>
          <p:cNvPr id="196" name="Shape 196"/>
          <p:cNvSpPr>
            <a:spLocks noGrp="1"/>
          </p:cNvSpPr>
          <p:nvPr>
            <p:ph type="title"/>
          </p:nvPr>
        </p:nvSpPr>
        <p:spPr>
          <a:xfrm>
            <a:off x="7519798" y="2640969"/>
            <a:ext cx="4008791" cy="916200"/>
          </a:xfrm>
          <a:prstGeom prst="rect">
            <a:avLst/>
          </a:prstGeom>
        </p:spPr>
        <p:txBody>
          <a:bodyPr>
            <a:normAutofit fontScale="90000"/>
          </a:bodyPr>
          <a:lstStyle/>
          <a:p>
            <a:r>
              <a:rPr dirty="0">
                <a:solidFill>
                  <a:schemeClr val="accent1">
                    <a:lumMod val="50000"/>
                  </a:schemeClr>
                </a:solidFill>
              </a:rPr>
              <a:t>Strategy </a:t>
            </a:r>
            <a:r>
              <a:rPr lang="en-GB" dirty="0">
                <a:solidFill>
                  <a:schemeClr val="accent1">
                    <a:lumMod val="50000"/>
                  </a:schemeClr>
                </a:solidFill>
              </a:rPr>
              <a:t>2: Recognise </a:t>
            </a:r>
            <a:br>
              <a:rPr lang="en-GB" dirty="0">
                <a:solidFill>
                  <a:schemeClr val="accent1">
                    <a:lumMod val="50000"/>
                  </a:schemeClr>
                </a:solidFill>
              </a:rPr>
            </a:br>
            <a:r>
              <a:rPr lang="en-GB" dirty="0">
                <a:solidFill>
                  <a:schemeClr val="accent1">
                    <a:lumMod val="50000"/>
                  </a:schemeClr>
                </a:solidFill>
              </a:rPr>
              <a:t>Imposter Syndrome</a:t>
            </a:r>
            <a:endParaRPr dirty="0">
              <a:solidFill>
                <a:schemeClr val="accent1">
                  <a:lumMod val="50000"/>
                </a:schemeClr>
              </a:solidFill>
            </a:endParaRPr>
          </a:p>
        </p:txBody>
      </p:sp>
      <p:pic>
        <p:nvPicPr>
          <p:cNvPr id="5" name="Picture 4"/>
          <p:cNvPicPr>
            <a:picLocks noChangeAspect="1"/>
          </p:cNvPicPr>
          <p:nvPr/>
        </p:nvPicPr>
        <p:blipFill>
          <a:blip r:embed="rId4"/>
          <a:stretch>
            <a:fillRect/>
          </a:stretch>
        </p:blipFill>
        <p:spPr>
          <a:xfrm>
            <a:off x="137105" y="1066655"/>
            <a:ext cx="7427069" cy="5791345"/>
          </a:xfrm>
          <a:prstGeom prst="rect">
            <a:avLst/>
          </a:prstGeom>
        </p:spPr>
      </p:pic>
      <p:sp>
        <p:nvSpPr>
          <p:cNvPr id="199" name="Shape 199"/>
          <p:cNvSpPr/>
          <p:nvPr/>
        </p:nvSpPr>
        <p:spPr>
          <a:xfrm>
            <a:off x="7552342" y="4111404"/>
            <a:ext cx="2968473" cy="1734261"/>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could I do to reduce my </a:t>
            </a:r>
            <a:r>
              <a:rPr lang="en-GB" sz="2250" dirty="0"/>
              <a:t>imposter feelings</a:t>
            </a:r>
            <a:r>
              <a:rPr sz="2250" dirty="0"/>
              <a:t>?</a:t>
            </a:r>
          </a:p>
          <a:p>
            <a:pPr algn="l">
              <a:defRPr sz="2400"/>
            </a:pPr>
            <a:endParaRPr sz="2250" dirty="0"/>
          </a:p>
        </p:txBody>
      </p:sp>
    </p:spTree>
    <p:extLst>
      <p:ext uri="{BB962C8B-B14F-4D97-AF65-F5344CB8AC3E}">
        <p14:creationId xmlns:p14="http://schemas.microsoft.com/office/powerpoint/2010/main" val="139192059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4967450" y="2026630"/>
            <a:ext cx="5699484" cy="916200"/>
          </a:xfrm>
          <a:prstGeom prst="rect">
            <a:avLst/>
          </a:prstGeom>
        </p:spPr>
        <p:txBody>
          <a:bodyPr>
            <a:normAutofit/>
          </a:bodyPr>
          <a:lstStyle/>
          <a:p>
            <a:r>
              <a:rPr dirty="0">
                <a:solidFill>
                  <a:schemeClr val="accent1">
                    <a:lumMod val="50000"/>
                  </a:schemeClr>
                </a:solidFill>
              </a:rPr>
              <a:t>Strategy </a:t>
            </a:r>
            <a:r>
              <a:rPr lang="en-GB" dirty="0">
                <a:solidFill>
                  <a:schemeClr val="accent1">
                    <a:lumMod val="50000"/>
                  </a:schemeClr>
                </a:solidFill>
              </a:rPr>
              <a:t>3: Rest Properly</a:t>
            </a:r>
            <a:endParaRPr dirty="0">
              <a:solidFill>
                <a:schemeClr val="accent1">
                  <a:lumMod val="50000"/>
                </a:schemeClr>
              </a:solidFill>
            </a:endParaRPr>
          </a:p>
        </p:txBody>
      </p:sp>
      <p:sp>
        <p:nvSpPr>
          <p:cNvPr id="199" name="Shape 199"/>
          <p:cNvSpPr/>
          <p:nvPr/>
        </p:nvSpPr>
        <p:spPr>
          <a:xfrm>
            <a:off x="7552342" y="4111404"/>
            <a:ext cx="2968473" cy="1632774"/>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could I do to </a:t>
            </a:r>
            <a:r>
              <a:rPr lang="en-GB" sz="2250" dirty="0"/>
              <a:t>properly rest and recuperate</a:t>
            </a:r>
            <a:r>
              <a:rPr sz="2250" dirty="0"/>
              <a:t>?</a:t>
            </a:r>
          </a:p>
          <a:p>
            <a:pPr algn="l">
              <a:defRPr sz="2400"/>
            </a:pPr>
            <a:endParaRPr sz="2250" dirty="0"/>
          </a:p>
        </p:txBody>
      </p:sp>
      <p:pic>
        <p:nvPicPr>
          <p:cNvPr id="2" name="Picture 1" descr="Sleep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827" y="402448"/>
            <a:ext cx="3926997" cy="6283196"/>
          </a:xfrm>
          <a:prstGeom prst="rect">
            <a:avLst/>
          </a:prstGeom>
        </p:spPr>
      </p:pic>
    </p:spTree>
    <p:extLst>
      <p:ext uri="{BB962C8B-B14F-4D97-AF65-F5344CB8AC3E}">
        <p14:creationId xmlns:p14="http://schemas.microsoft.com/office/powerpoint/2010/main" val="369488883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96"/>
          <p:cNvSpPr txBox="1">
            <a:spLocks/>
          </p:cNvSpPr>
          <p:nvPr/>
        </p:nvSpPr>
        <p:spPr>
          <a:xfrm>
            <a:off x="1271464" y="217068"/>
            <a:ext cx="8017581" cy="9162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b">
            <a:normAutofit/>
          </a:bodyPr>
          <a:lstStyle>
            <a:lvl1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1pPr>
            <a:lvl2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2pPr>
            <a:lvl3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3pPr>
            <a:lvl4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4pPr>
            <a:lvl5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5pPr>
            <a:lvl6pPr marL="0" marR="0" indent="4572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6pPr>
            <a:lvl7pPr marL="0" marR="0" indent="9144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7pPr>
            <a:lvl8pPr marL="0" marR="0" indent="13716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8pPr>
            <a:lvl9pPr marL="0" marR="0" indent="18288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9pPr>
          </a:lstStyle>
          <a:p>
            <a:r>
              <a:rPr lang="hu-HU" sz="4219" dirty="0">
                <a:solidFill>
                  <a:schemeClr val="accent1">
                    <a:lumMod val="50000"/>
                  </a:schemeClr>
                </a:solidFill>
              </a:rPr>
              <a:t>Strategy 4: Ask for Help</a:t>
            </a:r>
          </a:p>
        </p:txBody>
      </p:sp>
      <p:pic>
        <p:nvPicPr>
          <p:cNvPr id="5" name="Picture 4"/>
          <p:cNvPicPr>
            <a:picLocks noChangeAspect="1"/>
          </p:cNvPicPr>
          <p:nvPr/>
        </p:nvPicPr>
        <p:blipFill>
          <a:blip r:embed="rId3"/>
          <a:stretch>
            <a:fillRect/>
          </a:stretch>
        </p:blipFill>
        <p:spPr>
          <a:xfrm>
            <a:off x="191344" y="1403339"/>
            <a:ext cx="8637341" cy="4949766"/>
          </a:xfrm>
          <a:prstGeom prst="rect">
            <a:avLst/>
          </a:prstGeom>
        </p:spPr>
      </p:pic>
      <p:sp>
        <p:nvSpPr>
          <p:cNvPr id="7" name="Shape 199"/>
          <p:cNvSpPr/>
          <p:nvPr/>
        </p:nvSpPr>
        <p:spPr>
          <a:xfrm>
            <a:off x="7552342" y="4111404"/>
            <a:ext cx="2968473" cy="2018425"/>
          </a:xfrm>
          <a:prstGeom prst="roundRect">
            <a:avLst>
              <a:gd name="adj" fmla="val 9460"/>
            </a:avLst>
          </a:prstGeom>
          <a:solidFill>
            <a:srgbClr val="FFFFFF"/>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could I </a:t>
            </a:r>
            <a:r>
              <a:rPr lang="en-GB" sz="2250" dirty="0"/>
              <a:t>ask for help</a:t>
            </a:r>
            <a:r>
              <a:rPr sz="2250" dirty="0"/>
              <a:t>?</a:t>
            </a:r>
            <a:endParaRPr lang="en-GB" sz="2250" dirty="0"/>
          </a:p>
          <a:p>
            <a:pPr algn="l">
              <a:defRPr sz="2400"/>
            </a:pPr>
            <a:r>
              <a:rPr lang="en-GB" sz="2250" dirty="0"/>
              <a:t>AND WHO COULD I HELP?</a:t>
            </a:r>
            <a:endParaRPr sz="2250" dirty="0"/>
          </a:p>
          <a:p>
            <a:pPr algn="l">
              <a:defRPr sz="2400"/>
            </a:pPr>
            <a:endParaRPr sz="2250" dirty="0"/>
          </a:p>
        </p:txBody>
      </p:sp>
    </p:spTree>
    <p:extLst>
      <p:ext uri="{BB962C8B-B14F-4D97-AF65-F5344CB8AC3E}">
        <p14:creationId xmlns:p14="http://schemas.microsoft.com/office/powerpoint/2010/main" val="319302193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06822" y="1403339"/>
            <a:ext cx="6413993" cy="4810495"/>
          </a:xfrm>
          <a:prstGeom prst="rect">
            <a:avLst/>
          </a:prstGeom>
        </p:spPr>
      </p:pic>
      <p:sp>
        <p:nvSpPr>
          <p:cNvPr id="6" name="Shape 196"/>
          <p:cNvSpPr txBox="1">
            <a:spLocks/>
          </p:cNvSpPr>
          <p:nvPr/>
        </p:nvSpPr>
        <p:spPr>
          <a:xfrm>
            <a:off x="2193727" y="487139"/>
            <a:ext cx="8017581" cy="916200"/>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b">
            <a:normAutofit/>
          </a:bodyPr>
          <a:lstStyle>
            <a:lvl1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1pPr>
            <a:lvl2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2pPr>
            <a:lvl3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3pPr>
            <a:lvl4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4pPr>
            <a:lvl5pPr marL="0" marR="0" indent="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5pPr>
            <a:lvl6pPr marL="0" marR="0" indent="4572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6pPr>
            <a:lvl7pPr marL="0" marR="0" indent="9144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7pPr>
            <a:lvl8pPr marL="0" marR="0" indent="13716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8pPr>
            <a:lvl9pPr marL="0" marR="0" indent="1828800" algn="l" defTabSz="457200" rtl="0" latinLnBrk="0">
              <a:lnSpc>
                <a:spcPct val="100000"/>
              </a:lnSpc>
              <a:spcBef>
                <a:spcPts val="0"/>
              </a:spcBef>
              <a:spcAft>
                <a:spcPts val="0"/>
              </a:spcAft>
              <a:buClrTx/>
              <a:buSzTx/>
              <a:buFontTx/>
              <a:buNone/>
              <a:tabLst/>
              <a:defRPr sz="6000" b="0" i="0" u="none" strike="noStrike" cap="none" spc="0" baseline="0">
                <a:ln>
                  <a:noFill/>
                </a:ln>
                <a:solidFill>
                  <a:srgbClr val="509AF7"/>
                </a:solidFill>
                <a:uFill>
                  <a:solidFill>
                    <a:srgbClr val="509AF7"/>
                  </a:solidFill>
                </a:uFill>
                <a:latin typeface="+mn-lt"/>
                <a:ea typeface="+mn-ea"/>
                <a:cs typeface="+mn-cs"/>
                <a:sym typeface="Helvetica"/>
              </a:defRPr>
            </a:lvl9pPr>
          </a:lstStyle>
          <a:p>
            <a:r>
              <a:rPr lang="hu-HU" sz="4219" dirty="0">
                <a:solidFill>
                  <a:schemeClr val="accent1">
                    <a:lumMod val="50000"/>
                  </a:schemeClr>
                </a:solidFill>
              </a:rPr>
              <a:t>Strategy 5: Be </a:t>
            </a:r>
            <a:r>
              <a:rPr lang="hu-HU" sz="4219" dirty="0" err="1">
                <a:solidFill>
                  <a:schemeClr val="accent1">
                    <a:lumMod val="50000"/>
                  </a:schemeClr>
                </a:solidFill>
              </a:rPr>
              <a:t>objective</a:t>
            </a:r>
            <a:endParaRPr lang="hu-HU" sz="4219" dirty="0">
              <a:solidFill>
                <a:schemeClr val="accent1">
                  <a:lumMod val="50000"/>
                </a:schemeClr>
              </a:solidFill>
            </a:endParaRPr>
          </a:p>
        </p:txBody>
      </p:sp>
      <p:sp>
        <p:nvSpPr>
          <p:cNvPr id="7" name="Shape 199"/>
          <p:cNvSpPr/>
          <p:nvPr/>
        </p:nvSpPr>
        <p:spPr>
          <a:xfrm>
            <a:off x="2622585" y="4581061"/>
            <a:ext cx="2968473" cy="1632774"/>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could I do to </a:t>
            </a:r>
            <a:r>
              <a:rPr lang="en-GB" sz="2250" dirty="0"/>
              <a:t>view my situation objectively</a:t>
            </a:r>
            <a:r>
              <a:rPr sz="2250" dirty="0"/>
              <a:t>?</a:t>
            </a:r>
          </a:p>
          <a:p>
            <a:pPr algn="l">
              <a:defRPr sz="2400"/>
            </a:pPr>
            <a:endParaRPr sz="2250" dirty="0"/>
          </a:p>
        </p:txBody>
      </p:sp>
    </p:spTree>
    <p:extLst>
      <p:ext uri="{BB962C8B-B14F-4D97-AF65-F5344CB8AC3E}">
        <p14:creationId xmlns:p14="http://schemas.microsoft.com/office/powerpoint/2010/main" val="16037168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4D6C-52A9-DF45-9E59-04F91E18C00C}"/>
              </a:ext>
            </a:extLst>
          </p:cNvPr>
          <p:cNvSpPr>
            <a:spLocks noGrp="1"/>
          </p:cNvSpPr>
          <p:nvPr>
            <p:ph type="title"/>
          </p:nvPr>
        </p:nvSpPr>
        <p:spPr/>
        <p:txBody>
          <a:bodyPr/>
          <a:lstStyle/>
          <a:p>
            <a:pPr algn="ctr"/>
            <a:r>
              <a:rPr lang="en-GB"/>
              <a:t>About the Bridging Courses</a:t>
            </a:r>
            <a:endParaRPr lang="en-GB" dirty="0"/>
          </a:p>
        </p:txBody>
      </p:sp>
      <p:graphicFrame>
        <p:nvGraphicFramePr>
          <p:cNvPr id="7" name="Content Placeholder 2">
            <a:extLst>
              <a:ext uri="{FF2B5EF4-FFF2-40B4-BE49-F238E27FC236}">
                <a16:creationId xmlns:a16="http://schemas.microsoft.com/office/drawing/2014/main" id="{F86AA3D4-5BD5-49CE-9A07-CB76E7A08A70}"/>
              </a:ext>
            </a:extLst>
          </p:cNvPr>
          <p:cNvGraphicFramePr>
            <a:graphicFrameLocks noGrp="1"/>
          </p:cNvGraphicFramePr>
          <p:nvPr>
            <p:ph idx="1"/>
            <p:extLst>
              <p:ext uri="{D42A27DB-BD31-4B8C-83A1-F6EECF244321}">
                <p14:modId xmlns:p14="http://schemas.microsoft.com/office/powerpoint/2010/main" val="10170351"/>
              </p:ext>
            </p:extLst>
          </p:nvPr>
        </p:nvGraphicFramePr>
        <p:xfrm>
          <a:off x="89007" y="1936376"/>
          <a:ext cx="11945151" cy="3729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52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90893" y="994297"/>
            <a:ext cx="5406270" cy="5380708"/>
          </a:xfrm>
          <a:prstGeom prst="rect">
            <a:avLst/>
          </a:prstGeom>
        </p:spPr>
      </p:pic>
      <p:sp>
        <p:nvSpPr>
          <p:cNvPr id="236" name="Shape 236"/>
          <p:cNvSpPr>
            <a:spLocks noGrp="1"/>
          </p:cNvSpPr>
          <p:nvPr>
            <p:ph type="title"/>
          </p:nvPr>
        </p:nvSpPr>
        <p:spPr>
          <a:xfrm>
            <a:off x="1184114" y="2053728"/>
            <a:ext cx="3683835" cy="872850"/>
          </a:xfrm>
          <a:prstGeom prst="rect">
            <a:avLst/>
          </a:prstGeom>
        </p:spPr>
        <p:txBody>
          <a:bodyPr>
            <a:normAutofit fontScale="90000"/>
          </a:bodyPr>
          <a:lstStyle/>
          <a:p>
            <a:r>
              <a:rPr dirty="0">
                <a:solidFill>
                  <a:schemeClr val="accent1">
                    <a:lumMod val="50000"/>
                  </a:schemeClr>
                </a:solidFill>
              </a:rPr>
              <a:t>Strategy 6</a:t>
            </a:r>
            <a:r>
              <a:rPr lang="en-GB" dirty="0">
                <a:solidFill>
                  <a:schemeClr val="accent1">
                    <a:lumMod val="50000"/>
                  </a:schemeClr>
                </a:solidFill>
              </a:rPr>
              <a:t>: focus on fewer </a:t>
            </a:r>
            <a:br>
              <a:rPr lang="en-GB" dirty="0">
                <a:solidFill>
                  <a:schemeClr val="accent1">
                    <a:lumMod val="50000"/>
                  </a:schemeClr>
                </a:solidFill>
              </a:rPr>
            </a:br>
            <a:r>
              <a:rPr lang="en-GB" dirty="0">
                <a:solidFill>
                  <a:schemeClr val="accent1">
                    <a:lumMod val="50000"/>
                  </a:schemeClr>
                </a:solidFill>
              </a:rPr>
              <a:t>things, do them better</a:t>
            </a:r>
            <a:endParaRPr dirty="0">
              <a:solidFill>
                <a:schemeClr val="accent1">
                  <a:lumMod val="50000"/>
                </a:schemeClr>
              </a:solidFill>
            </a:endParaRPr>
          </a:p>
        </p:txBody>
      </p:sp>
      <p:sp>
        <p:nvSpPr>
          <p:cNvPr id="239" name="Shape 239"/>
          <p:cNvSpPr/>
          <p:nvPr/>
        </p:nvSpPr>
        <p:spPr>
          <a:xfrm>
            <a:off x="2193727" y="3583306"/>
            <a:ext cx="2697166" cy="2378697"/>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could I do to make better use of my strengths and best times?</a:t>
            </a:r>
          </a:p>
          <a:p>
            <a:pPr algn="l">
              <a:defRPr sz="2400"/>
            </a:pPr>
            <a:endParaRPr sz="1687" dirty="0"/>
          </a:p>
        </p:txBody>
      </p:sp>
    </p:spTree>
    <p:extLst>
      <p:ext uri="{BB962C8B-B14F-4D97-AF65-F5344CB8AC3E}">
        <p14:creationId xmlns:p14="http://schemas.microsoft.com/office/powerpoint/2010/main" val="193583062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35073" y="1500187"/>
            <a:ext cx="7143750" cy="5357813"/>
          </a:xfrm>
          <a:prstGeom prst="rect">
            <a:avLst/>
          </a:prstGeom>
        </p:spPr>
      </p:pic>
      <p:sp>
        <p:nvSpPr>
          <p:cNvPr id="236" name="Shape 236"/>
          <p:cNvSpPr>
            <a:spLocks noGrp="1"/>
          </p:cNvSpPr>
          <p:nvPr>
            <p:ph type="title"/>
          </p:nvPr>
        </p:nvSpPr>
        <p:spPr>
          <a:xfrm>
            <a:off x="772326" y="1327299"/>
            <a:ext cx="5312367" cy="872850"/>
          </a:xfrm>
          <a:prstGeom prst="rect">
            <a:avLst/>
          </a:prstGeom>
        </p:spPr>
        <p:txBody>
          <a:bodyPr>
            <a:normAutofit fontScale="90000"/>
          </a:bodyPr>
          <a:lstStyle/>
          <a:p>
            <a:r>
              <a:rPr dirty="0">
                <a:solidFill>
                  <a:schemeClr val="accent1">
                    <a:lumMod val="50000"/>
                  </a:schemeClr>
                </a:solidFill>
              </a:rPr>
              <a:t>Strategy </a:t>
            </a:r>
            <a:r>
              <a:rPr lang="en-GB" dirty="0">
                <a:solidFill>
                  <a:schemeClr val="accent1">
                    <a:lumMod val="50000"/>
                  </a:schemeClr>
                </a:solidFill>
              </a:rPr>
              <a:t>7: schedule </a:t>
            </a:r>
            <a:br>
              <a:rPr lang="en-GB" dirty="0">
                <a:solidFill>
                  <a:schemeClr val="accent1">
                    <a:lumMod val="50000"/>
                  </a:schemeClr>
                </a:solidFill>
              </a:rPr>
            </a:br>
            <a:r>
              <a:rPr lang="en-GB" dirty="0">
                <a:solidFill>
                  <a:schemeClr val="accent1">
                    <a:lumMod val="50000"/>
                  </a:schemeClr>
                </a:solidFill>
              </a:rPr>
              <a:t>everything you aren’t getting done</a:t>
            </a:r>
            <a:endParaRPr dirty="0">
              <a:solidFill>
                <a:schemeClr val="accent1">
                  <a:lumMod val="50000"/>
                </a:schemeClr>
              </a:solidFill>
            </a:endParaRPr>
          </a:p>
        </p:txBody>
      </p:sp>
      <p:sp>
        <p:nvSpPr>
          <p:cNvPr id="239" name="Shape 239"/>
          <p:cNvSpPr/>
          <p:nvPr/>
        </p:nvSpPr>
        <p:spPr>
          <a:xfrm>
            <a:off x="1531715" y="3339726"/>
            <a:ext cx="2697166" cy="2378697"/>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a:t>
            </a:r>
            <a:r>
              <a:rPr lang="en-GB" sz="2250" dirty="0"/>
              <a:t>could I change about how I use my time every day?</a:t>
            </a:r>
            <a:endParaRPr sz="2250" dirty="0"/>
          </a:p>
          <a:p>
            <a:pPr algn="l">
              <a:defRPr sz="2400"/>
            </a:pPr>
            <a:endParaRPr sz="1687" dirty="0"/>
          </a:p>
        </p:txBody>
      </p:sp>
    </p:spTree>
    <p:extLst>
      <p:ext uri="{BB962C8B-B14F-4D97-AF65-F5344CB8AC3E}">
        <p14:creationId xmlns:p14="http://schemas.microsoft.com/office/powerpoint/2010/main" val="420163513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407368" y="620688"/>
            <a:ext cx="6849149" cy="872850"/>
          </a:xfrm>
          <a:prstGeom prst="rect">
            <a:avLst/>
          </a:prstGeom>
        </p:spPr>
        <p:txBody>
          <a:bodyPr>
            <a:normAutofit fontScale="90000"/>
          </a:bodyPr>
          <a:lstStyle/>
          <a:p>
            <a:r>
              <a:rPr dirty="0">
                <a:solidFill>
                  <a:schemeClr val="accent1">
                    <a:lumMod val="50000"/>
                  </a:schemeClr>
                </a:solidFill>
              </a:rPr>
              <a:t>Strategy </a:t>
            </a:r>
            <a:r>
              <a:rPr lang="en-GB" dirty="0">
                <a:solidFill>
                  <a:schemeClr val="accent1">
                    <a:lumMod val="50000"/>
                  </a:schemeClr>
                </a:solidFill>
              </a:rPr>
              <a:t>8: technology should </a:t>
            </a:r>
            <a:br>
              <a:rPr lang="en-GB" dirty="0">
                <a:solidFill>
                  <a:schemeClr val="accent1">
                    <a:lumMod val="50000"/>
                  </a:schemeClr>
                </a:solidFill>
              </a:rPr>
            </a:br>
            <a:r>
              <a:rPr lang="en-GB" dirty="0">
                <a:solidFill>
                  <a:schemeClr val="accent1">
                    <a:lumMod val="50000"/>
                  </a:schemeClr>
                </a:solidFill>
              </a:rPr>
              <a:t>help not hinder</a:t>
            </a:r>
            <a:endParaRPr dirty="0">
              <a:solidFill>
                <a:schemeClr val="accent1">
                  <a:lumMod val="50000"/>
                </a:schemeClr>
              </a:solidFill>
            </a:endParaRPr>
          </a:p>
        </p:txBody>
      </p:sp>
      <p:pic>
        <p:nvPicPr>
          <p:cNvPr id="2" name="Picture 1"/>
          <p:cNvPicPr>
            <a:picLocks noChangeAspect="1"/>
          </p:cNvPicPr>
          <p:nvPr/>
        </p:nvPicPr>
        <p:blipFill>
          <a:blip r:embed="rId3"/>
          <a:stretch>
            <a:fillRect/>
          </a:stretch>
        </p:blipFill>
        <p:spPr>
          <a:xfrm>
            <a:off x="1524000" y="1664391"/>
            <a:ext cx="7252457" cy="5193610"/>
          </a:xfrm>
          <a:prstGeom prst="rect">
            <a:avLst/>
          </a:prstGeom>
        </p:spPr>
      </p:pic>
      <p:sp>
        <p:nvSpPr>
          <p:cNvPr id="239" name="Shape 239"/>
          <p:cNvSpPr/>
          <p:nvPr/>
        </p:nvSpPr>
        <p:spPr>
          <a:xfrm>
            <a:off x="7572550" y="3360059"/>
            <a:ext cx="2697166" cy="2378697"/>
          </a:xfrm>
          <a:prstGeom prst="roundRect">
            <a:avLst>
              <a:gd name="adj" fmla="val 9460"/>
            </a:avLst>
          </a:prstGeom>
          <a:solidFill>
            <a:srgbClr val="FFFFFF"/>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a:t>
            </a:r>
            <a:r>
              <a:rPr lang="en-GB" sz="2250" dirty="0"/>
              <a:t>could I change about my internet/phone/tech use?</a:t>
            </a:r>
            <a:endParaRPr sz="2250" dirty="0"/>
          </a:p>
          <a:p>
            <a:pPr algn="l">
              <a:defRPr sz="2400"/>
            </a:pPr>
            <a:endParaRPr sz="1687" dirty="0"/>
          </a:p>
        </p:txBody>
      </p:sp>
    </p:spTree>
    <p:extLst>
      <p:ext uri="{BB962C8B-B14F-4D97-AF65-F5344CB8AC3E}">
        <p14:creationId xmlns:p14="http://schemas.microsoft.com/office/powerpoint/2010/main" val="29095460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2193726" y="446485"/>
            <a:ext cx="6474975" cy="994634"/>
          </a:xfrm>
          <a:prstGeom prst="rect">
            <a:avLst/>
          </a:prstGeom>
        </p:spPr>
        <p:txBody>
          <a:bodyPr>
            <a:normAutofit/>
          </a:bodyPr>
          <a:lstStyle/>
          <a:p>
            <a:r>
              <a:rPr dirty="0">
                <a:solidFill>
                  <a:schemeClr val="accent1">
                    <a:lumMod val="50000"/>
                  </a:schemeClr>
                </a:solidFill>
              </a:rPr>
              <a:t>Strategy </a:t>
            </a:r>
            <a:r>
              <a:rPr lang="en-GB" dirty="0">
                <a:solidFill>
                  <a:schemeClr val="accent1">
                    <a:lumMod val="50000"/>
                  </a:schemeClr>
                </a:solidFill>
              </a:rPr>
              <a:t>9: Coping Strategies</a:t>
            </a:r>
            <a:endParaRPr dirty="0">
              <a:solidFill>
                <a:schemeClr val="accent1">
                  <a:lumMod val="50000"/>
                </a:schemeClr>
              </a:solidFill>
            </a:endParaRPr>
          </a:p>
        </p:txBody>
      </p:sp>
      <p:sp>
        <p:nvSpPr>
          <p:cNvPr id="245" name="Shape 245"/>
          <p:cNvSpPr>
            <a:spLocks noGrp="1"/>
          </p:cNvSpPr>
          <p:nvPr>
            <p:ph type="body" sz="half" idx="1"/>
          </p:nvPr>
        </p:nvSpPr>
        <p:spPr>
          <a:prstGeom prst="rect">
            <a:avLst/>
          </a:prstGeom>
        </p:spPr>
        <p:txBody>
          <a:bodyPr/>
          <a:lstStyle/>
          <a:p>
            <a:r>
              <a:t>coping strategies</a:t>
            </a:r>
          </a:p>
        </p:txBody>
      </p:sp>
      <p:sp>
        <p:nvSpPr>
          <p:cNvPr id="246" name="Shape 246"/>
          <p:cNvSpPr/>
          <p:nvPr/>
        </p:nvSpPr>
        <p:spPr>
          <a:xfrm>
            <a:off x="955179" y="4628414"/>
            <a:ext cx="3405004" cy="1383456"/>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are my coping strategies?</a:t>
            </a:r>
          </a:p>
          <a:p>
            <a:pPr algn="l">
              <a:defRPr sz="2400"/>
            </a:pPr>
            <a:endParaRPr sz="225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540" y="1636897"/>
            <a:ext cx="4233504" cy="2820572"/>
          </a:xfrm>
          <a:prstGeom prst="rect">
            <a:avLst/>
          </a:prstGeom>
        </p:spPr>
      </p:pic>
      <p:pic>
        <p:nvPicPr>
          <p:cNvPr id="3" name="Picture 2"/>
          <p:cNvPicPr>
            <a:picLocks noChangeAspect="1"/>
          </p:cNvPicPr>
          <p:nvPr/>
        </p:nvPicPr>
        <p:blipFill>
          <a:blip r:embed="rId4"/>
          <a:stretch>
            <a:fillRect/>
          </a:stretch>
        </p:blipFill>
        <p:spPr>
          <a:xfrm>
            <a:off x="5069653" y="4971388"/>
            <a:ext cx="2678906" cy="1500188"/>
          </a:xfrm>
          <a:prstGeom prst="rect">
            <a:avLst/>
          </a:prstGeom>
        </p:spPr>
      </p:pic>
      <p:pic>
        <p:nvPicPr>
          <p:cNvPr id="4" name="Picture 3" descr="allie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10625" y="1727228"/>
            <a:ext cx="1672292" cy="2134959"/>
          </a:xfrm>
          <a:prstGeom prst="rect">
            <a:avLst/>
          </a:prstGeom>
          <a:solidFill>
            <a:schemeClr val="accent2"/>
          </a:solidFill>
          <a:ln w="76200">
            <a:solidFill>
              <a:schemeClr val="accent2"/>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979402" y="1811000"/>
            <a:ext cx="2959043" cy="2219282"/>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7824616" y="4195983"/>
            <a:ext cx="2997757" cy="2248318"/>
          </a:xfrm>
          <a:prstGeom prst="rect">
            <a:avLst/>
          </a:prstGeom>
        </p:spPr>
      </p:pic>
    </p:spTree>
    <p:extLst>
      <p:ext uri="{BB962C8B-B14F-4D97-AF65-F5344CB8AC3E}">
        <p14:creationId xmlns:p14="http://schemas.microsoft.com/office/powerpoint/2010/main" val="28123450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5067" y="0"/>
            <a:ext cx="9141867" cy="685800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7725" y="1258442"/>
            <a:ext cx="5254758" cy="5234205"/>
          </a:xfrm>
          <a:prstGeom prst="rect">
            <a:avLst/>
          </a:prstGeom>
        </p:spPr>
      </p:pic>
      <p:sp>
        <p:nvSpPr>
          <p:cNvPr id="252" name="Shape 252"/>
          <p:cNvSpPr>
            <a:spLocks noGrp="1"/>
          </p:cNvSpPr>
          <p:nvPr>
            <p:ph type="title"/>
          </p:nvPr>
        </p:nvSpPr>
        <p:spPr>
          <a:xfrm>
            <a:off x="1525066" y="385622"/>
            <a:ext cx="6949869" cy="487198"/>
          </a:xfrm>
          <a:prstGeom prst="rect">
            <a:avLst/>
          </a:prstGeom>
        </p:spPr>
        <p:txBody>
          <a:bodyPr>
            <a:normAutofit fontScale="90000"/>
          </a:bodyPr>
          <a:lstStyle/>
          <a:p>
            <a:r>
              <a:rPr dirty="0">
                <a:solidFill>
                  <a:schemeClr val="accent1">
                    <a:lumMod val="50000"/>
                  </a:schemeClr>
                </a:solidFill>
              </a:rPr>
              <a:t>Strategy </a:t>
            </a:r>
            <a:r>
              <a:rPr lang="en-GB" dirty="0">
                <a:solidFill>
                  <a:schemeClr val="accent1">
                    <a:lumMod val="50000"/>
                  </a:schemeClr>
                </a:solidFill>
              </a:rPr>
              <a:t>10: Learn from Failure</a:t>
            </a:r>
            <a:endParaRPr dirty="0">
              <a:solidFill>
                <a:schemeClr val="accent1">
                  <a:lumMod val="50000"/>
                </a:schemeClr>
              </a:solidFill>
            </a:endParaRPr>
          </a:p>
        </p:txBody>
      </p:sp>
      <p:sp>
        <p:nvSpPr>
          <p:cNvPr id="254" name="Shape 254"/>
          <p:cNvSpPr/>
          <p:nvPr/>
        </p:nvSpPr>
        <p:spPr>
          <a:xfrm>
            <a:off x="8459903" y="4502414"/>
            <a:ext cx="3405004" cy="1687918"/>
          </a:xfrm>
          <a:prstGeom prst="roundRect">
            <a:avLst>
              <a:gd name="adj" fmla="val 946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lstStyle/>
          <a:p>
            <a:pPr algn="l">
              <a:defRPr sz="2400"/>
            </a:pPr>
            <a:r>
              <a:rPr sz="2250" dirty="0"/>
              <a:t>Do I recognise this? </a:t>
            </a:r>
          </a:p>
          <a:p>
            <a:pPr algn="l">
              <a:defRPr sz="2400"/>
            </a:pPr>
            <a:r>
              <a:rPr sz="2250" dirty="0"/>
              <a:t>What have I learnt from failures on the past?</a:t>
            </a:r>
          </a:p>
          <a:p>
            <a:pPr algn="l">
              <a:defRPr sz="2400"/>
            </a:pPr>
            <a:endParaRPr sz="2250" dirty="0"/>
          </a:p>
        </p:txBody>
      </p:sp>
    </p:spTree>
    <p:extLst>
      <p:ext uri="{BB962C8B-B14F-4D97-AF65-F5344CB8AC3E}">
        <p14:creationId xmlns:p14="http://schemas.microsoft.com/office/powerpoint/2010/main" val="34107429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9192344" cy="6996720"/>
          </a:xfrm>
          <a:prstGeom prst="rect">
            <a:avLst/>
          </a:prstGeom>
        </p:spPr>
      </p:pic>
      <p:sp>
        <p:nvSpPr>
          <p:cNvPr id="3" name="Cloud Callout 2"/>
          <p:cNvSpPr/>
          <p:nvPr/>
        </p:nvSpPr>
        <p:spPr>
          <a:xfrm>
            <a:off x="8832303" y="1731842"/>
            <a:ext cx="4104456" cy="3024336"/>
          </a:xfrm>
          <a:prstGeom prst="cloudCallout">
            <a:avLst>
              <a:gd name="adj1" fmla="val -34987"/>
              <a:gd name="adj2" fmla="val 112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Are you judging yourself by the wrong standards?</a:t>
            </a:r>
          </a:p>
        </p:txBody>
      </p:sp>
      <p:pic>
        <p:nvPicPr>
          <p:cNvPr id="2" name="Picture 1">
            <a:extLst>
              <a:ext uri="{FF2B5EF4-FFF2-40B4-BE49-F238E27FC236}">
                <a16:creationId xmlns:a16="http://schemas.microsoft.com/office/drawing/2014/main" id="{FD00EF06-0B79-1B46-BEA7-62234D902309}"/>
              </a:ext>
            </a:extLst>
          </p:cNvPr>
          <p:cNvPicPr>
            <a:picLocks noChangeAspect="1"/>
          </p:cNvPicPr>
          <p:nvPr/>
        </p:nvPicPr>
        <p:blipFill>
          <a:blip r:embed="rId4"/>
          <a:stretch>
            <a:fillRect/>
          </a:stretch>
        </p:blipFill>
        <p:spPr>
          <a:xfrm>
            <a:off x="1664607" y="4167316"/>
            <a:ext cx="523422" cy="763913"/>
          </a:xfrm>
          <a:prstGeom prst="rect">
            <a:avLst/>
          </a:prstGeom>
        </p:spPr>
      </p:pic>
      <p:pic>
        <p:nvPicPr>
          <p:cNvPr id="6" name="Picture 5">
            <a:extLst>
              <a:ext uri="{FF2B5EF4-FFF2-40B4-BE49-F238E27FC236}">
                <a16:creationId xmlns:a16="http://schemas.microsoft.com/office/drawing/2014/main" id="{A12C5764-CC4B-F34E-8CDA-0E9990F1A7A1}"/>
              </a:ext>
            </a:extLst>
          </p:cNvPr>
          <p:cNvPicPr>
            <a:picLocks noChangeAspect="1"/>
          </p:cNvPicPr>
          <p:nvPr/>
        </p:nvPicPr>
        <p:blipFill>
          <a:blip r:embed="rId5"/>
          <a:stretch>
            <a:fillRect/>
          </a:stretch>
        </p:blipFill>
        <p:spPr>
          <a:xfrm>
            <a:off x="1056820" y="4167316"/>
            <a:ext cx="523421" cy="807564"/>
          </a:xfrm>
          <a:prstGeom prst="rect">
            <a:avLst/>
          </a:prstGeom>
        </p:spPr>
      </p:pic>
      <p:sp>
        <p:nvSpPr>
          <p:cNvPr id="7" name="Rectangle 6">
            <a:extLst>
              <a:ext uri="{FF2B5EF4-FFF2-40B4-BE49-F238E27FC236}">
                <a16:creationId xmlns:a16="http://schemas.microsoft.com/office/drawing/2014/main" id="{0C32E2DB-8828-974D-9EC2-5A37A2248E31}"/>
              </a:ext>
            </a:extLst>
          </p:cNvPr>
          <p:cNvSpPr/>
          <p:nvPr/>
        </p:nvSpPr>
        <p:spPr>
          <a:xfrm>
            <a:off x="9307287" y="103565"/>
            <a:ext cx="3022324" cy="1754326"/>
          </a:xfrm>
          <a:prstGeom prst="rect">
            <a:avLst/>
          </a:prstGeom>
        </p:spPr>
        <p:txBody>
          <a:bodyPr wrap="square">
            <a:spAutoFit/>
          </a:bodyPr>
          <a:lstStyle/>
          <a:p>
            <a:r>
              <a:rPr lang="en-GB" i="1" dirty="0">
                <a:solidFill>
                  <a:srgbClr val="404040"/>
                </a:solidFill>
                <a:latin typeface="PT Serif" panose="020A0603040505020204" pitchFamily="18" charset="77"/>
              </a:rPr>
              <a:t>Image created by Michael James Schneider @</a:t>
            </a:r>
            <a:r>
              <a:rPr lang="en-GB" i="1" dirty="0" err="1">
                <a:solidFill>
                  <a:srgbClr val="404040"/>
                </a:solidFill>
                <a:latin typeface="PT Serif" panose="020A0603040505020204" pitchFamily="18" charset="77"/>
              </a:rPr>
              <a:t>BLCKSMTHdesign</a:t>
            </a:r>
            <a:r>
              <a:rPr lang="en-GB" i="1" dirty="0">
                <a:solidFill>
                  <a:srgbClr val="404040"/>
                </a:solidFill>
                <a:latin typeface="PT Serif" panose="020A0603040505020204" pitchFamily="18" charset="77"/>
              </a:rPr>
              <a:t> Words by @</a:t>
            </a:r>
            <a:r>
              <a:rPr lang="en-GB" i="1" dirty="0" err="1">
                <a:solidFill>
                  <a:srgbClr val="404040"/>
                </a:solidFill>
                <a:latin typeface="PT Serif" panose="020A0603040505020204" pitchFamily="18" charset="77"/>
              </a:rPr>
              <a:t>jennyjaffe</a:t>
            </a:r>
            <a:r>
              <a:rPr lang="en-GB" i="1" dirty="0">
                <a:solidFill>
                  <a:srgbClr val="404040"/>
                </a:solidFill>
                <a:latin typeface="PT Serif" panose="020A0603040505020204" pitchFamily="18" charset="77"/>
              </a:rPr>
              <a:t>)</a:t>
            </a:r>
          </a:p>
          <a:p>
            <a:br>
              <a:rPr lang="en-GB" dirty="0"/>
            </a:br>
            <a:endParaRPr lang="en-US" dirty="0"/>
          </a:p>
        </p:txBody>
      </p:sp>
    </p:spTree>
    <p:extLst>
      <p:ext uri="{BB962C8B-B14F-4D97-AF65-F5344CB8AC3E}">
        <p14:creationId xmlns:p14="http://schemas.microsoft.com/office/powerpoint/2010/main" val="2277458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609600" y="731836"/>
            <a:ext cx="10972800" cy="1143000"/>
          </a:xfrm>
          <a:prstGeom prst="rect">
            <a:avLst/>
          </a:prstGeom>
        </p:spPr>
        <p:txBody>
          <a:bodyPr>
            <a:normAutofit fontScale="90000"/>
          </a:bodyPr>
          <a:lstStyle>
            <a:lvl1pPr defTabSz="490727">
              <a:defRPr sz="6719"/>
            </a:lvl1pPr>
          </a:lstStyle>
          <a:p>
            <a:r>
              <a:rPr dirty="0">
                <a:solidFill>
                  <a:schemeClr val="accent1">
                    <a:lumMod val="50000"/>
                  </a:schemeClr>
                </a:solidFill>
              </a:rPr>
              <a:t>Start</a:t>
            </a:r>
            <a:r>
              <a:rPr lang="en-GB" dirty="0">
                <a:solidFill>
                  <a:schemeClr val="accent1">
                    <a:lumMod val="50000"/>
                  </a:schemeClr>
                </a:solidFill>
              </a:rPr>
              <a:t> </a:t>
            </a:r>
            <a:r>
              <a:rPr dirty="0">
                <a:solidFill>
                  <a:schemeClr val="accent1">
                    <a:lumMod val="50000"/>
                  </a:schemeClr>
                </a:solidFill>
              </a:rPr>
              <a:t>recognising </a:t>
            </a:r>
            <a:r>
              <a:rPr lang="en-GB" dirty="0">
                <a:solidFill>
                  <a:schemeClr val="accent1">
                    <a:lumMod val="50000"/>
                  </a:schemeClr>
                </a:solidFill>
              </a:rPr>
              <a:t>your triggers and responses</a:t>
            </a:r>
            <a:endParaRPr dirty="0">
              <a:solidFill>
                <a:schemeClr val="accent1">
                  <a:lumMod val="50000"/>
                </a:schemeClr>
              </a:solidFill>
            </a:endParaRPr>
          </a:p>
        </p:txBody>
      </p:sp>
      <p:sp>
        <p:nvSpPr>
          <p:cNvPr id="147" name="Shape 147"/>
          <p:cNvSpPr>
            <a:spLocks noGrp="1"/>
          </p:cNvSpPr>
          <p:nvPr>
            <p:ph idx="1"/>
          </p:nvPr>
        </p:nvSpPr>
        <p:spPr>
          <a:xfrm>
            <a:off x="609600" y="2564904"/>
            <a:ext cx="10972800" cy="3561260"/>
          </a:xfrm>
          <a:prstGeom prst="rect">
            <a:avLst/>
          </a:prstGeom>
          <a:solidFill>
            <a:schemeClr val="bg1"/>
          </a:solidFill>
        </p:spPr>
        <p:txBody>
          <a:bodyPr/>
          <a:lstStyle/>
          <a:p>
            <a:r>
              <a:rPr dirty="0"/>
              <a:t>Why?</a:t>
            </a:r>
          </a:p>
          <a:p>
            <a:pPr lvl="1"/>
            <a:r>
              <a:rPr dirty="0"/>
              <a:t>helps to respond to problems rather than just reacting to them</a:t>
            </a:r>
          </a:p>
          <a:p>
            <a:pPr lvl="1"/>
            <a:r>
              <a:rPr dirty="0"/>
              <a:t>makes it easier to be objective about your situation and come up with solutions when you aren’t feeling low</a:t>
            </a:r>
          </a:p>
          <a:p>
            <a:pPr lvl="1"/>
            <a:r>
              <a:rPr dirty="0"/>
              <a:t>might help you to see a pattern or trigger which you can avoid or tackle</a:t>
            </a:r>
          </a:p>
        </p:txBody>
      </p:sp>
    </p:spTree>
    <p:extLst>
      <p:ext uri="{BB962C8B-B14F-4D97-AF65-F5344CB8AC3E}">
        <p14:creationId xmlns:p14="http://schemas.microsoft.com/office/powerpoint/2010/main" val="18254856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
                                            <p:bg/>
                                          </p:spTgt>
                                        </p:tgtEl>
                                        <p:attrNameLst>
                                          <p:attrName>style.visibility</p:attrName>
                                        </p:attrNameLst>
                                      </p:cBhvr>
                                      <p:to>
                                        <p:strVal val="visible"/>
                                      </p:to>
                                    </p:set>
                                    <p:animEffect transition="in" filter="dissolve">
                                      <p:cBhvr>
                                        <p:cTn id="7" dur="500"/>
                                        <p:tgtEl>
                                          <p:spTgt spid="147">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7">
                                            <p:txEl>
                                              <p:pRg st="0" end="0"/>
                                            </p:txEl>
                                          </p:spTgt>
                                        </p:tgtEl>
                                        <p:attrNameLst>
                                          <p:attrName>style.visibility</p:attrName>
                                        </p:attrNameLst>
                                      </p:cBhvr>
                                      <p:to>
                                        <p:strVal val="visible"/>
                                      </p:to>
                                    </p:set>
                                    <p:animEffect transition="in" filter="dissolve">
                                      <p:cBhvr>
                                        <p:cTn id="12" dur="500"/>
                                        <p:tgtEl>
                                          <p:spTgt spid="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7">
                                            <p:txEl>
                                              <p:pRg st="1" end="1"/>
                                            </p:txEl>
                                          </p:spTgt>
                                        </p:tgtEl>
                                        <p:attrNameLst>
                                          <p:attrName>style.visibility</p:attrName>
                                        </p:attrNameLst>
                                      </p:cBhvr>
                                      <p:to>
                                        <p:strVal val="visible"/>
                                      </p:to>
                                    </p:set>
                                    <p:animEffect transition="in" filter="dissolve">
                                      <p:cBhvr>
                                        <p:cTn id="17" dur="500"/>
                                        <p:tgtEl>
                                          <p:spTgt spid="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7">
                                            <p:txEl>
                                              <p:pRg st="2" end="2"/>
                                            </p:txEl>
                                          </p:spTgt>
                                        </p:tgtEl>
                                        <p:attrNameLst>
                                          <p:attrName>style.visibility</p:attrName>
                                        </p:attrNameLst>
                                      </p:cBhvr>
                                      <p:to>
                                        <p:strVal val="visible"/>
                                      </p:to>
                                    </p:set>
                                    <p:animEffect transition="in" filter="dissolve">
                                      <p:cBhvr>
                                        <p:cTn id="22" dur="500"/>
                                        <p:tgtEl>
                                          <p:spTgt spid="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7">
                                            <p:txEl>
                                              <p:pRg st="3" end="3"/>
                                            </p:txEl>
                                          </p:spTgt>
                                        </p:tgtEl>
                                        <p:attrNameLst>
                                          <p:attrName>style.visibility</p:attrName>
                                        </p:attrNameLst>
                                      </p:cBhvr>
                                      <p:to>
                                        <p:strVal val="visible"/>
                                      </p:to>
                                    </p:set>
                                    <p:animEffect transition="in" filter="dissolve">
                                      <p:cBhvr>
                                        <p:cTn id="27" dur="500"/>
                                        <p:tgtEl>
                                          <p:spTgt spid="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1525067" y="0"/>
            <a:ext cx="9141867" cy="6858000"/>
          </a:xfrm>
          <a:prstGeom prst="rect">
            <a:avLst/>
          </a:prstGeom>
        </p:spPr>
      </p:pic>
      <p:sp>
        <p:nvSpPr>
          <p:cNvPr id="153" name="Shape 153"/>
          <p:cNvSpPr/>
          <p:nvPr/>
        </p:nvSpPr>
        <p:spPr>
          <a:xfrm>
            <a:off x="7688581" y="3255742"/>
            <a:ext cx="2869798"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lang="en-GB" sz="1687" dirty="0"/>
              <a:t>I feel I need to be “seen” working all the time</a:t>
            </a:r>
            <a:endParaRPr sz="1687" dirty="0"/>
          </a:p>
        </p:txBody>
      </p:sp>
      <p:sp>
        <p:nvSpPr>
          <p:cNvPr id="154" name="Shape 154"/>
          <p:cNvSpPr/>
          <p:nvPr/>
        </p:nvSpPr>
        <p:spPr>
          <a:xfrm>
            <a:off x="4661101" y="1181887"/>
            <a:ext cx="2869798"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I’m expected to do too much, all at once</a:t>
            </a:r>
          </a:p>
        </p:txBody>
      </p:sp>
      <p:sp>
        <p:nvSpPr>
          <p:cNvPr id="155" name="Shape 155"/>
          <p:cNvSpPr/>
          <p:nvPr/>
        </p:nvSpPr>
        <p:spPr>
          <a:xfrm>
            <a:off x="5908257" y="2225739"/>
            <a:ext cx="1796261"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 can’t keep up with my workload</a:t>
            </a:r>
          </a:p>
        </p:txBody>
      </p:sp>
      <p:sp>
        <p:nvSpPr>
          <p:cNvPr id="156" name="Shape 156"/>
          <p:cNvSpPr/>
          <p:nvPr/>
        </p:nvSpPr>
        <p:spPr>
          <a:xfrm>
            <a:off x="7688581" y="1181887"/>
            <a:ext cx="2869798"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I don’t know what I’m going to do </a:t>
            </a:r>
            <a:r>
              <a:rPr lang="en-GB" sz="1687" dirty="0"/>
              <a:t>if we stay in lockdown</a:t>
            </a:r>
            <a:endParaRPr sz="1687" dirty="0"/>
          </a:p>
        </p:txBody>
      </p:sp>
      <p:sp>
        <p:nvSpPr>
          <p:cNvPr id="157" name="Shape 157"/>
          <p:cNvSpPr/>
          <p:nvPr/>
        </p:nvSpPr>
        <p:spPr>
          <a:xfrm>
            <a:off x="1599101" y="144960"/>
            <a:ext cx="2869798" cy="892969"/>
          </a:xfrm>
          <a:prstGeom prst="roundRect">
            <a:avLst>
              <a:gd name="adj" fmla="val 15000"/>
            </a:avLst>
          </a:prstGeom>
          <a:solidFill>
            <a:schemeClr val="bg1"/>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I’m worried </a:t>
            </a:r>
            <a:r>
              <a:rPr lang="en-GB" sz="1687" dirty="0"/>
              <a:t>my job might disappear </a:t>
            </a:r>
            <a:endParaRPr sz="1687" dirty="0"/>
          </a:p>
        </p:txBody>
      </p:sp>
      <p:sp>
        <p:nvSpPr>
          <p:cNvPr id="158" name="Shape 158"/>
          <p:cNvSpPr/>
          <p:nvPr/>
        </p:nvSpPr>
        <p:spPr>
          <a:xfrm>
            <a:off x="1633621" y="1181887"/>
            <a:ext cx="2869798" cy="892969"/>
          </a:xfrm>
          <a:prstGeom prst="roundRect">
            <a:avLst>
              <a:gd name="adj" fmla="val 15000"/>
            </a:avLst>
          </a:prstGeom>
          <a:solidFill>
            <a:schemeClr val="bg1"/>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lang="en-GB" sz="1687" dirty="0"/>
              <a:t>I’m doing the lion share of family care</a:t>
            </a:r>
            <a:endParaRPr sz="1687" dirty="0"/>
          </a:p>
        </p:txBody>
      </p:sp>
      <p:sp>
        <p:nvSpPr>
          <p:cNvPr id="159" name="Shape 159"/>
          <p:cNvSpPr/>
          <p:nvPr/>
        </p:nvSpPr>
        <p:spPr>
          <a:xfrm>
            <a:off x="7454136" y="144960"/>
            <a:ext cx="2869798" cy="892969"/>
          </a:xfrm>
          <a:prstGeom prst="roundRect">
            <a:avLst>
              <a:gd name="adj" fmla="val 15000"/>
            </a:avLst>
          </a:prstGeom>
          <a:solidFill>
            <a:schemeClr val="bg1"/>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lang="en-GB" sz="1687" dirty="0"/>
              <a:t>I’ve no chance of progressing against the criteria I’m judged by</a:t>
            </a:r>
            <a:endParaRPr sz="1687" dirty="0"/>
          </a:p>
        </p:txBody>
      </p:sp>
      <p:sp>
        <p:nvSpPr>
          <p:cNvPr id="160" name="Shape 160"/>
          <p:cNvSpPr/>
          <p:nvPr/>
        </p:nvSpPr>
        <p:spPr>
          <a:xfrm>
            <a:off x="1641488" y="3269591"/>
            <a:ext cx="2869798" cy="892969"/>
          </a:xfrm>
          <a:prstGeom prst="roundRect">
            <a:avLst>
              <a:gd name="adj" fmla="val 15000"/>
            </a:avLst>
          </a:prstGeom>
          <a:solidFill>
            <a:srgbClr val="FFFFFF"/>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I’m always being criticised</a:t>
            </a:r>
          </a:p>
        </p:txBody>
      </p:sp>
      <p:sp>
        <p:nvSpPr>
          <p:cNvPr id="161" name="Shape 161"/>
          <p:cNvSpPr/>
          <p:nvPr/>
        </p:nvSpPr>
        <p:spPr>
          <a:xfrm>
            <a:off x="5197870" y="144960"/>
            <a:ext cx="1796261"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 feel tired all the time</a:t>
            </a:r>
          </a:p>
        </p:txBody>
      </p:sp>
      <p:sp>
        <p:nvSpPr>
          <p:cNvPr id="162" name="Shape 162"/>
          <p:cNvSpPr/>
          <p:nvPr/>
        </p:nvSpPr>
        <p:spPr>
          <a:xfrm>
            <a:off x="7848285" y="2218814"/>
            <a:ext cx="2550391"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lang="en-GB" sz="1687" dirty="0"/>
              <a:t>My colleagues seem really productive</a:t>
            </a:r>
            <a:endParaRPr sz="1687" dirty="0"/>
          </a:p>
        </p:txBody>
      </p:sp>
      <p:sp>
        <p:nvSpPr>
          <p:cNvPr id="163" name="Shape 163"/>
          <p:cNvSpPr/>
          <p:nvPr/>
        </p:nvSpPr>
        <p:spPr>
          <a:xfrm>
            <a:off x="1652414" y="2218814"/>
            <a:ext cx="2223905" cy="906818"/>
          </a:xfrm>
          <a:prstGeom prst="roundRect">
            <a:avLst>
              <a:gd name="adj" fmla="val 14771"/>
            </a:avLst>
          </a:prstGeom>
          <a:solidFill>
            <a:schemeClr val="bg1"/>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I</a:t>
            </a:r>
            <a:r>
              <a:rPr lang="en-GB" sz="1687" dirty="0"/>
              <a:t> don’t have all the skills I need to achieve my goals</a:t>
            </a:r>
            <a:endParaRPr sz="1687" dirty="0"/>
          </a:p>
        </p:txBody>
      </p:sp>
      <p:sp>
        <p:nvSpPr>
          <p:cNvPr id="164" name="Shape 164"/>
          <p:cNvSpPr/>
          <p:nvPr/>
        </p:nvSpPr>
        <p:spPr>
          <a:xfrm>
            <a:off x="4661101" y="3269591"/>
            <a:ext cx="2869798"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 don’t know how well I’m doing and never get any useful feedback</a:t>
            </a:r>
          </a:p>
        </p:txBody>
      </p:sp>
      <p:sp>
        <p:nvSpPr>
          <p:cNvPr id="165" name="Shape 165"/>
          <p:cNvSpPr/>
          <p:nvPr/>
        </p:nvSpPr>
        <p:spPr>
          <a:xfrm>
            <a:off x="8545641" y="4326758"/>
            <a:ext cx="1911476" cy="892969"/>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There’s no-one I can talk to about how I feel</a:t>
            </a:r>
          </a:p>
        </p:txBody>
      </p:sp>
      <p:sp>
        <p:nvSpPr>
          <p:cNvPr id="166" name="Shape 166"/>
          <p:cNvSpPr/>
          <p:nvPr/>
        </p:nvSpPr>
        <p:spPr>
          <a:xfrm>
            <a:off x="3697966" y="5302967"/>
            <a:ext cx="2924203" cy="892969"/>
          </a:xfrm>
          <a:prstGeom prst="roundRect">
            <a:avLst>
              <a:gd name="adj" fmla="val 17186"/>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 haven’t done what I thought I could achieve in this time</a:t>
            </a:r>
          </a:p>
        </p:txBody>
      </p:sp>
      <p:sp>
        <p:nvSpPr>
          <p:cNvPr id="167" name="Shape 167"/>
          <p:cNvSpPr/>
          <p:nvPr/>
        </p:nvSpPr>
        <p:spPr>
          <a:xfrm>
            <a:off x="1641488" y="4306518"/>
            <a:ext cx="2869798" cy="892969"/>
          </a:xfrm>
          <a:prstGeom prst="roundRect">
            <a:avLst>
              <a:gd name="adj" fmla="val 15000"/>
            </a:avLst>
          </a:prstGeom>
          <a:solidFill>
            <a:schemeClr val="bg1"/>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 make lots of mistakes</a:t>
            </a:r>
          </a:p>
        </p:txBody>
      </p:sp>
      <p:sp>
        <p:nvSpPr>
          <p:cNvPr id="168" name="Shape 168"/>
          <p:cNvSpPr/>
          <p:nvPr/>
        </p:nvSpPr>
        <p:spPr>
          <a:xfrm>
            <a:off x="4687996" y="4346997"/>
            <a:ext cx="1752112" cy="812012"/>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 don’t have any help</a:t>
            </a:r>
          </a:p>
        </p:txBody>
      </p:sp>
      <p:sp>
        <p:nvSpPr>
          <p:cNvPr id="169" name="Shape 169"/>
          <p:cNvSpPr/>
          <p:nvPr/>
        </p:nvSpPr>
        <p:spPr>
          <a:xfrm>
            <a:off x="4019214" y="2266217"/>
            <a:ext cx="1752112" cy="812012"/>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lang="en-GB" sz="1687" dirty="0"/>
              <a:t>My manager expects </a:t>
            </a:r>
            <a:r>
              <a:rPr lang="en-GB" sz="1687"/>
              <a:t>too much</a:t>
            </a:r>
            <a:endParaRPr sz="1687" dirty="0"/>
          </a:p>
        </p:txBody>
      </p:sp>
      <p:sp>
        <p:nvSpPr>
          <p:cNvPr id="170" name="Shape 170"/>
          <p:cNvSpPr/>
          <p:nvPr/>
        </p:nvSpPr>
        <p:spPr>
          <a:xfrm>
            <a:off x="1676671" y="5357294"/>
            <a:ext cx="1752112" cy="812012"/>
          </a:xfrm>
          <a:prstGeom prst="roundRect">
            <a:avLst>
              <a:gd name="adj" fmla="val 15000"/>
            </a:avLst>
          </a:prstGeom>
          <a:solidFill>
            <a:schemeClr val="bg1"/>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All I ever do is </a:t>
            </a:r>
            <a:r>
              <a:rPr sz="1687"/>
              <a:t>work </a:t>
            </a:r>
            <a:endParaRPr sz="1687" dirty="0"/>
          </a:p>
        </p:txBody>
      </p:sp>
      <p:sp>
        <p:nvSpPr>
          <p:cNvPr id="171" name="Shape 171"/>
          <p:cNvSpPr/>
          <p:nvPr/>
        </p:nvSpPr>
        <p:spPr>
          <a:xfrm>
            <a:off x="6616819" y="4326757"/>
            <a:ext cx="1752112" cy="812012"/>
          </a:xfrm>
          <a:prstGeom prst="roundRect">
            <a:avLst>
              <a:gd name="adj" fmla="val 15000"/>
            </a:avLst>
          </a:prstGeom>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a:t>I’m not sleeping</a:t>
            </a:r>
          </a:p>
        </p:txBody>
      </p:sp>
      <p:sp>
        <p:nvSpPr>
          <p:cNvPr id="172" name="Shape 172"/>
          <p:cNvSpPr/>
          <p:nvPr/>
        </p:nvSpPr>
        <p:spPr>
          <a:xfrm>
            <a:off x="6891351" y="5302967"/>
            <a:ext cx="2223905" cy="892969"/>
          </a:xfrm>
          <a:prstGeom prst="roundRect">
            <a:avLst>
              <a:gd name="adj" fmla="val 15000"/>
            </a:avLst>
          </a:prstGeom>
          <a:solidFill>
            <a:srgbClr val="FFFFFF"/>
          </a:solidFill>
          <a:ln w="25400">
            <a:solidFill>
              <a:srgbClr val="85888D"/>
            </a:solidFill>
            <a:miter lim="400000"/>
          </a:ln>
          <a:extLst>
            <a:ext uri="{C572A759-6A51-4108-AA02-DFA0A04FC94B}">
              <ma14:wrappingTextBoxFlag xmlns="" xmlns:ma14="http://schemas.microsoft.com/office/mac/drawingml/2011/main" val="1"/>
            </a:ext>
          </a:extLst>
        </p:spPr>
        <p:txBody>
          <a:bodyPr lIns="35719" tIns="35719" rIns="35719" bIns="35719" anchor="ctr"/>
          <a:lstStyle>
            <a:lvl1pPr>
              <a:defRPr sz="2400"/>
            </a:lvl1pPr>
          </a:lstStyle>
          <a:p>
            <a:pPr algn="ctr"/>
            <a:r>
              <a:rPr sz="1687" dirty="0"/>
              <a:t>There’s no clarity about what I should be doing</a:t>
            </a:r>
          </a:p>
        </p:txBody>
      </p:sp>
      <p:sp>
        <p:nvSpPr>
          <p:cNvPr id="3" name="Rectangle 2"/>
          <p:cNvSpPr/>
          <p:nvPr/>
        </p:nvSpPr>
        <p:spPr>
          <a:xfrm>
            <a:off x="10558379" y="5949280"/>
            <a:ext cx="1633621"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45511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 all need to ask for help to get through life — how NOT to do it |"/>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63" name="Shape 263"/>
          <p:cNvSpPr>
            <a:spLocks noGrp="1"/>
          </p:cNvSpPr>
          <p:nvPr>
            <p:ph type="title"/>
          </p:nvPr>
        </p:nvSpPr>
        <p:spPr>
          <a:xfrm>
            <a:off x="1166649" y="721805"/>
            <a:ext cx="3874686" cy="2147520"/>
          </a:xfrm>
          <a:prstGeom prst="rect">
            <a:avLst/>
          </a:prstGeom>
        </p:spPr>
        <p:txBody>
          <a:bodyPr vert="horz" lIns="91440" tIns="45720" rIns="91440" bIns="45720" rtlCol="0" anchor="ctr">
            <a:normAutofit/>
          </a:bodyPr>
          <a:lstStyle/>
          <a:p>
            <a:pPr algn="l">
              <a:lnSpc>
                <a:spcPct val="90000"/>
              </a:lnSpc>
            </a:pPr>
            <a:r>
              <a:rPr lang="en-US" sz="4400" kern="1200">
                <a:solidFill>
                  <a:schemeClr val="bg1"/>
                </a:solidFill>
                <a:ea typeface="+mj-ea"/>
              </a:rPr>
              <a:t>When things start to go wrong</a:t>
            </a:r>
          </a:p>
        </p:txBody>
      </p:sp>
      <p:sp>
        <p:nvSpPr>
          <p:cNvPr id="264" name="Shape 264"/>
          <p:cNvSpPr>
            <a:spLocks noGrp="1"/>
          </p:cNvSpPr>
          <p:nvPr>
            <p:ph type="body" sz="half" idx="1"/>
          </p:nvPr>
        </p:nvSpPr>
        <p:spPr>
          <a:xfrm>
            <a:off x="745984" y="5145751"/>
            <a:ext cx="3434128" cy="1761234"/>
          </a:xfrm>
          <a:prstGeom prst="rect">
            <a:avLst/>
          </a:prstGeom>
        </p:spPr>
        <p:txBody>
          <a:bodyPr vert="horz" lIns="91440" tIns="45720" rIns="91440" bIns="45720" rtlCol="0" anchor="ctr">
            <a:normAutofit/>
          </a:bodyPr>
          <a:lstStyle/>
          <a:p>
            <a:pPr algn="l">
              <a:spcAft>
                <a:spcPts val="600"/>
              </a:spcAft>
              <a:defRPr sz="2848"/>
            </a:pPr>
            <a:r>
              <a:rPr lang="en-US" sz="2400" b="1" dirty="0">
                <a:solidFill>
                  <a:schemeClr val="bg1"/>
                </a:solidFill>
              </a:rPr>
              <a:t>Get help</a:t>
            </a:r>
            <a:r>
              <a:rPr lang="en-US" sz="2400" dirty="0">
                <a:solidFill>
                  <a:schemeClr val="bg1"/>
                </a:solidFill>
              </a:rPr>
              <a:t> if you start to feel very negative and down about yourself and your situation.</a:t>
            </a:r>
          </a:p>
          <a:p>
            <a:pPr marL="342900" indent="-342900" algn="l">
              <a:spcAft>
                <a:spcPts val="600"/>
              </a:spcAft>
              <a:buFont typeface="Arial" panose="020B0604020202020204" pitchFamily="34" charset="0"/>
              <a:buChar char="•"/>
              <a:defRPr sz="2848"/>
            </a:pPr>
            <a:endParaRPr lang="en-US" sz="2400" dirty="0">
              <a:solidFill>
                <a:schemeClr val="bg1"/>
              </a:solidFill>
            </a:endParaRPr>
          </a:p>
        </p:txBody>
      </p:sp>
      <p:sp>
        <p:nvSpPr>
          <p:cNvPr id="2" name="Rectangle 1">
            <a:extLst>
              <a:ext uri="{FF2B5EF4-FFF2-40B4-BE49-F238E27FC236}">
                <a16:creationId xmlns:a16="http://schemas.microsoft.com/office/drawing/2014/main" id="{25033C51-8938-4645-B8CA-BB0016631328}"/>
              </a:ext>
            </a:extLst>
          </p:cNvPr>
          <p:cNvSpPr/>
          <p:nvPr/>
        </p:nvSpPr>
        <p:spPr>
          <a:xfrm>
            <a:off x="3603172" y="2496292"/>
            <a:ext cx="6096000" cy="1275734"/>
          </a:xfrm>
          <a:prstGeom prst="rect">
            <a:avLst/>
          </a:prstGeom>
        </p:spPr>
        <p:txBody>
          <a:bodyPr>
            <a:spAutoFit/>
          </a:bodyPr>
          <a:lstStyle/>
          <a:p>
            <a:pPr>
              <a:lnSpc>
                <a:spcPct val="90000"/>
              </a:lnSpc>
              <a:spcAft>
                <a:spcPts val="600"/>
              </a:spcAft>
              <a:defRPr sz="2848"/>
            </a:pPr>
            <a:r>
              <a:rPr lang="en-US" dirty="0">
                <a:solidFill>
                  <a:schemeClr val="bg1"/>
                </a:solidFill>
              </a:rPr>
              <a:t>Notice greater tolerance and understanding about mental health issues </a:t>
            </a:r>
          </a:p>
        </p:txBody>
      </p:sp>
      <p:sp>
        <p:nvSpPr>
          <p:cNvPr id="3" name="Rectangle 2">
            <a:extLst>
              <a:ext uri="{FF2B5EF4-FFF2-40B4-BE49-F238E27FC236}">
                <a16:creationId xmlns:a16="http://schemas.microsoft.com/office/drawing/2014/main" id="{1AAEADF8-6546-E84C-B9A6-C18917A8418B}"/>
              </a:ext>
            </a:extLst>
          </p:cNvPr>
          <p:cNvSpPr/>
          <p:nvPr/>
        </p:nvSpPr>
        <p:spPr>
          <a:xfrm>
            <a:off x="7777216" y="3916183"/>
            <a:ext cx="4224284" cy="2459135"/>
          </a:xfrm>
          <a:prstGeom prst="rect">
            <a:avLst/>
          </a:prstGeom>
        </p:spPr>
        <p:txBody>
          <a:bodyPr wrap="square">
            <a:spAutoFit/>
          </a:bodyPr>
          <a:lstStyle/>
          <a:p>
            <a:pPr>
              <a:lnSpc>
                <a:spcPct val="90000"/>
              </a:lnSpc>
              <a:spcAft>
                <a:spcPts val="600"/>
              </a:spcAft>
              <a:defRPr sz="2848"/>
            </a:pPr>
            <a:r>
              <a:rPr lang="en-US" dirty="0">
                <a:solidFill>
                  <a:schemeClr val="bg1"/>
                </a:solidFill>
              </a:rPr>
              <a:t>Remember this is normal - Statistics suggest that most of us will experience issues either personally or in our close family and social circles.</a:t>
            </a:r>
          </a:p>
        </p:txBody>
      </p:sp>
    </p:spTree>
    <p:extLst>
      <p:ext uri="{BB962C8B-B14F-4D97-AF65-F5344CB8AC3E}">
        <p14:creationId xmlns:p14="http://schemas.microsoft.com/office/powerpoint/2010/main" val="270948577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53C80-FF78-984E-A98F-97767C82A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1606550"/>
            <a:ext cx="3657600" cy="3644900"/>
          </a:xfrm>
          <a:prstGeom prst="rect">
            <a:avLst/>
          </a:prstGeom>
        </p:spPr>
      </p:pic>
    </p:spTree>
    <p:extLst>
      <p:ext uri="{BB962C8B-B14F-4D97-AF65-F5344CB8AC3E}">
        <p14:creationId xmlns:p14="http://schemas.microsoft.com/office/powerpoint/2010/main" val="2592064055"/>
      </p:ext>
    </p:extLst>
  </p:cSld>
  <p:clrMapOvr>
    <a:masterClrMapping/>
  </p:clrMapOvr>
  <p:transition spd="med">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573" y="2608459"/>
            <a:ext cx="7259320" cy="1036784"/>
          </a:xfrm>
        </p:spPr>
        <p:txBody>
          <a:bodyPr>
            <a:normAutofit fontScale="90000"/>
          </a:bodyPr>
          <a:lstStyle/>
          <a:p>
            <a:r>
              <a:rPr lang="en-GB" dirty="0"/>
              <a:t>Resilience and Avoiding Self-Sabotage </a:t>
            </a:r>
          </a:p>
        </p:txBody>
      </p:sp>
      <p:sp>
        <p:nvSpPr>
          <p:cNvPr id="3" name="Subtitle 2"/>
          <p:cNvSpPr>
            <a:spLocks noGrp="1"/>
          </p:cNvSpPr>
          <p:nvPr>
            <p:ph type="subTitle" idx="1"/>
          </p:nvPr>
        </p:nvSpPr>
        <p:spPr>
          <a:xfrm>
            <a:off x="2093853" y="3848056"/>
            <a:ext cx="5527040" cy="548085"/>
          </a:xfrm>
        </p:spPr>
        <p:txBody>
          <a:bodyPr/>
          <a:lstStyle/>
          <a:p>
            <a:r>
              <a:rPr lang="en-GB" dirty="0"/>
              <a:t>Dr Sara </a:t>
            </a:r>
            <a:r>
              <a:rPr lang="en-GB" dirty="0" err="1"/>
              <a:t>Shinton</a:t>
            </a:r>
            <a:r>
              <a:rPr lang="en-GB" dirty="0"/>
              <a:t>, Network Director</a:t>
            </a:r>
          </a:p>
        </p:txBody>
      </p:sp>
      <p:sp>
        <p:nvSpPr>
          <p:cNvPr id="4" name="Subtitle 2">
            <a:extLst>
              <a:ext uri="{FF2B5EF4-FFF2-40B4-BE49-F238E27FC236}">
                <a16:creationId xmlns:a16="http://schemas.microsoft.com/office/drawing/2014/main" id="{29BE50A0-67F8-C244-8593-A22F6741AB00}"/>
              </a:ext>
            </a:extLst>
          </p:cNvPr>
          <p:cNvSpPr>
            <a:spLocks noGrp="1"/>
          </p:cNvSpPr>
          <p:nvPr/>
        </p:nvSpPr>
        <p:spPr>
          <a:xfrm>
            <a:off x="6664960" y="671249"/>
            <a:ext cx="5527040" cy="5480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308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400" b="1" dirty="0"/>
          </a:p>
        </p:txBody>
      </p:sp>
      <p:sp>
        <p:nvSpPr>
          <p:cNvPr id="5" name="Rectangle 4">
            <a:extLst>
              <a:ext uri="{FF2B5EF4-FFF2-40B4-BE49-F238E27FC236}">
                <a16:creationId xmlns:a16="http://schemas.microsoft.com/office/drawing/2014/main" id="{0E407DAA-261D-4747-976F-707CEC2237D4}"/>
              </a:ext>
            </a:extLst>
          </p:cNvPr>
          <p:cNvSpPr/>
          <p:nvPr/>
        </p:nvSpPr>
        <p:spPr>
          <a:xfrm>
            <a:off x="5585460" y="483626"/>
            <a:ext cx="6096000" cy="461665"/>
          </a:xfrm>
          <a:prstGeom prst="rect">
            <a:avLst/>
          </a:prstGeom>
        </p:spPr>
        <p:txBody>
          <a:bodyPr>
            <a:spAutoFit/>
          </a:bodyPr>
          <a:lstStyle/>
          <a:p>
            <a:pPr algn="ctr"/>
            <a:r>
              <a:rPr lang="en-GB" sz="2400" b="1" dirty="0">
                <a:solidFill>
                  <a:srgbClr val="003087"/>
                </a:solidFill>
              </a:rPr>
              <a:t>Future Leaders Fellows Development Network</a:t>
            </a:r>
          </a:p>
        </p:txBody>
      </p:sp>
    </p:spTree>
    <p:extLst>
      <p:ext uri="{BB962C8B-B14F-4D97-AF65-F5344CB8AC3E}">
        <p14:creationId xmlns:p14="http://schemas.microsoft.com/office/powerpoint/2010/main" val="1789195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B46ED5-1B8C-EF4D-8BE0-055CEB3F70BE}"/>
              </a:ext>
            </a:extLst>
          </p:cNvPr>
          <p:cNvSpPr>
            <a:spLocks noGrp="1"/>
          </p:cNvSpPr>
          <p:nvPr>
            <p:ph type="ctrTitle"/>
          </p:nvPr>
        </p:nvSpPr>
        <p:spPr/>
        <p:txBody>
          <a:bodyPr>
            <a:normAutofit fontScale="90000"/>
          </a:bodyPr>
          <a:lstStyle/>
          <a:p>
            <a:r>
              <a:rPr lang="en-US" dirty="0"/>
              <a:t>Embedding Better Habits</a:t>
            </a:r>
          </a:p>
        </p:txBody>
      </p:sp>
      <p:sp>
        <p:nvSpPr>
          <p:cNvPr id="5" name="Subtitle 4">
            <a:extLst>
              <a:ext uri="{FF2B5EF4-FFF2-40B4-BE49-F238E27FC236}">
                <a16:creationId xmlns:a16="http://schemas.microsoft.com/office/drawing/2014/main" id="{3765E6FB-3F87-E042-8B7A-ADC22D37C3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2483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72E03-E810-B641-9EAF-DA580D9C70FC}"/>
              </a:ext>
            </a:extLst>
          </p:cNvPr>
          <p:cNvSpPr>
            <a:spLocks noGrp="1"/>
          </p:cNvSpPr>
          <p:nvPr>
            <p:ph idx="1"/>
          </p:nvPr>
        </p:nvSpPr>
        <p:spPr>
          <a:xfrm>
            <a:off x="1093470" y="1338944"/>
            <a:ext cx="10005060" cy="3090454"/>
          </a:xfrm>
        </p:spPr>
        <p:txBody>
          <a:bodyPr>
            <a:normAutofit fontScale="92500" lnSpcReduction="20000"/>
          </a:bodyPr>
          <a:lstStyle/>
          <a:p>
            <a:pPr marL="0" indent="0">
              <a:buNone/>
            </a:pPr>
            <a:r>
              <a:rPr lang="en-US" sz="5400" dirty="0">
                <a:latin typeface="Bradley Hand ITC" panose="020F0502020204030204" pitchFamily="34" charset="0"/>
                <a:cs typeface="Bradley Hand ITC" panose="020F0502020204030204" pitchFamily="34" charset="0"/>
              </a:rPr>
              <a:t>Habit is habit and not to be flung out of the window by any man, but coaxed downstairs a step at a time.</a:t>
            </a:r>
          </a:p>
          <a:p>
            <a:pPr marL="0" indent="0">
              <a:buNone/>
            </a:pPr>
            <a:endParaRPr lang="en-US" sz="5400" dirty="0">
              <a:latin typeface="Bradley Hand ITC" panose="020F0502020204030204" pitchFamily="34" charset="0"/>
              <a:cs typeface="Bradley Hand ITC" panose="020F0502020204030204" pitchFamily="34" charset="0"/>
            </a:endParaRPr>
          </a:p>
          <a:p>
            <a:pPr marL="0" indent="0" algn="r">
              <a:buNone/>
            </a:pPr>
            <a:r>
              <a:rPr lang="en-US" sz="5400" dirty="0">
                <a:latin typeface="Bradley Hand ITC" panose="020F0502020204030204" pitchFamily="34" charset="0"/>
                <a:cs typeface="Bradley Hand ITC" panose="020F0502020204030204" pitchFamily="34" charset="0"/>
              </a:rPr>
              <a:t>Mark Twain</a:t>
            </a:r>
          </a:p>
        </p:txBody>
      </p:sp>
    </p:spTree>
    <p:extLst>
      <p:ext uri="{BB962C8B-B14F-4D97-AF65-F5344CB8AC3E}">
        <p14:creationId xmlns:p14="http://schemas.microsoft.com/office/powerpoint/2010/main" val="1343825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7306705-DC71-4CE4-8F1D-A1CC2CC34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19" name="Rectangle 1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C46D6A8-3BB5-4959-BE37-5611070FF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CA6DF061-6975-164A-BD7E-9D6D362BD4D9}"/>
              </a:ext>
            </a:extLst>
          </p:cNvPr>
          <p:cNvSpPr>
            <a:spLocks noGrp="1"/>
          </p:cNvSpPr>
          <p:nvPr>
            <p:ph type="title"/>
          </p:nvPr>
        </p:nvSpPr>
        <p:spPr>
          <a:xfrm>
            <a:off x="6364825" y="900622"/>
            <a:ext cx="4821519" cy="1893524"/>
          </a:xfrm>
        </p:spPr>
        <p:txBody>
          <a:bodyPr anchor="b">
            <a:normAutofit/>
          </a:bodyPr>
          <a:lstStyle/>
          <a:p>
            <a:r>
              <a:rPr lang="en-US" sz="4800"/>
              <a:t>Step by Step</a:t>
            </a:r>
          </a:p>
        </p:txBody>
      </p:sp>
      <p:sp>
        <p:nvSpPr>
          <p:cNvPr id="22" name="Oval 21">
            <a:extLst>
              <a:ext uri="{FF2B5EF4-FFF2-40B4-BE49-F238E27FC236}">
                <a16:creationId xmlns:a16="http://schemas.microsoft.com/office/drawing/2014/main" id="{2DA39839-9A67-4073-AD62-5A7EA590B503}"/>
              </a:ext>
            </a:extLst>
          </p:cNvPr>
          <p:cNvSpPr/>
          <p:nvPr/>
        </p:nvSpPr>
        <p:spPr>
          <a:xfrm>
            <a:off x="718042" y="791555"/>
            <a:ext cx="5287612" cy="5287612"/>
          </a:xfrm>
          <a:prstGeom prst="ellipse">
            <a:avLst/>
          </a:prstGeom>
          <a:solidFill>
            <a:prstClr val="ltGray"/>
          </a:solidFill>
        </p:spPr>
      </p:sp>
      <p:sp>
        <p:nvSpPr>
          <p:cNvPr id="23" name="Partial Circle 22">
            <a:extLst>
              <a:ext uri="{FF2B5EF4-FFF2-40B4-BE49-F238E27FC236}">
                <a16:creationId xmlns:a16="http://schemas.microsoft.com/office/drawing/2014/main" id="{08491AE0-1552-484E-9D1A-3184AD27B880}"/>
              </a:ext>
            </a:extLst>
          </p:cNvPr>
          <p:cNvSpPr/>
          <p:nvPr/>
        </p:nvSpPr>
        <p:spPr>
          <a:xfrm>
            <a:off x="718042" y="791555"/>
            <a:ext cx="5287612" cy="5287612"/>
          </a:xfrm>
          <a:prstGeom prst="pie">
            <a:avLst>
              <a:gd name="adj1" fmla="val 16200000"/>
              <a:gd name="adj2" fmla="val 17280000"/>
            </a:avLst>
          </a:prstGeom>
          <a:solidFill>
            <a:schemeClr val="accent1"/>
          </a:solidFill>
        </p:spPr>
      </p:sp>
      <p:sp>
        <p:nvSpPr>
          <p:cNvPr id="24" name="Oval 23">
            <a:extLst>
              <a:ext uri="{FF2B5EF4-FFF2-40B4-BE49-F238E27FC236}">
                <a16:creationId xmlns:a16="http://schemas.microsoft.com/office/drawing/2014/main" id="{7C18B28B-40A2-4907-93BB-29B828209B1C}"/>
              </a:ext>
            </a:extLst>
          </p:cNvPr>
          <p:cNvSpPr/>
          <p:nvPr/>
        </p:nvSpPr>
        <p:spPr>
          <a:xfrm>
            <a:off x="1114612" y="1188125"/>
            <a:ext cx="4494472" cy="4494472"/>
          </a:xfrm>
          <a:prstGeom prst="ellipse">
            <a:avLst/>
          </a:prstGeom>
          <a:solidFill>
            <a:prstClr val="white"/>
          </a:solidFill>
        </p:spPr>
      </p:sp>
      <p:pic>
        <p:nvPicPr>
          <p:cNvPr id="10" name="Graphic 9" descr="Work Item Bug">
            <a:extLst>
              <a:ext uri="{FF2B5EF4-FFF2-40B4-BE49-F238E27FC236}">
                <a16:creationId xmlns:a16="http://schemas.microsoft.com/office/drawing/2014/main" id="{6E76ABC8-DF24-4CEE-8D5E-29C95ACD1BE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8440" y="1901953"/>
            <a:ext cx="3066816" cy="3066816"/>
          </a:xfrm>
          <a:prstGeom prst="rect">
            <a:avLst/>
          </a:prstGeom>
          <a:solidFill>
            <a:prstClr val="white"/>
          </a:solidFill>
        </p:spPr>
      </p:pic>
      <p:sp>
        <p:nvSpPr>
          <p:cNvPr id="6" name="Content Placeholder 5">
            <a:extLst>
              <a:ext uri="{FF2B5EF4-FFF2-40B4-BE49-F238E27FC236}">
                <a16:creationId xmlns:a16="http://schemas.microsoft.com/office/drawing/2014/main" id="{34AF31A6-1485-2A42-A755-F42F165FC1D5}"/>
              </a:ext>
            </a:extLst>
          </p:cNvPr>
          <p:cNvSpPr>
            <a:spLocks noGrp="1"/>
          </p:cNvSpPr>
          <p:nvPr>
            <p:ph idx="1"/>
          </p:nvPr>
        </p:nvSpPr>
        <p:spPr>
          <a:xfrm>
            <a:off x="6364825" y="2965593"/>
            <a:ext cx="4821519" cy="2941544"/>
          </a:xfrm>
        </p:spPr>
        <p:txBody>
          <a:bodyPr>
            <a:normAutofit/>
          </a:bodyPr>
          <a:lstStyle/>
          <a:p>
            <a:pPr marL="0" indent="0">
              <a:buNone/>
            </a:pPr>
            <a:r>
              <a:rPr lang="en-US" sz="3200" b="1" dirty="0">
                <a:latin typeface="Trebuchet MS" charset="0"/>
                <a:ea typeface="ＭＳ Ｐゴシック" charset="0"/>
                <a:cs typeface="Trebuchet MS" charset="0"/>
                <a:sym typeface="Trebuchet MS" charset="0"/>
              </a:rPr>
              <a:t>What could you change to improve your resilience by 5%?</a:t>
            </a:r>
            <a:endParaRPr lang="en-US" sz="1800" dirty="0">
              <a:latin typeface="Arial Rounded MT Bold" charset="0"/>
              <a:ea typeface="ＭＳ Ｐゴシック" charset="0"/>
              <a:sym typeface="Arial Rounded MT Bold" charset="0"/>
            </a:endParaRPr>
          </a:p>
          <a:p>
            <a:endParaRPr lang="en-US" sz="1800" dirty="0"/>
          </a:p>
        </p:txBody>
      </p:sp>
      <p:sp>
        <p:nvSpPr>
          <p:cNvPr id="18" name="Rectangle 17">
            <a:extLst>
              <a:ext uri="{FF2B5EF4-FFF2-40B4-BE49-F238E27FC236}">
                <a16:creationId xmlns:a16="http://schemas.microsoft.com/office/drawing/2014/main" id="{B1F5F7D9-72FE-EA4B-A67E-E876FF279D71}"/>
              </a:ext>
            </a:extLst>
          </p:cNvPr>
          <p:cNvSpPr/>
          <p:nvPr/>
        </p:nvSpPr>
        <p:spPr>
          <a:xfrm>
            <a:off x="6473743" y="6058450"/>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spTree>
    <p:extLst>
      <p:ext uri="{BB962C8B-B14F-4D97-AF65-F5344CB8AC3E}">
        <p14:creationId xmlns:p14="http://schemas.microsoft.com/office/powerpoint/2010/main" val="404822555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3069771" y="0"/>
            <a:ext cx="8658715" cy="1359963"/>
          </a:xfrm>
          <a:prstGeom prst="rect">
            <a:avLst/>
          </a:prstGeom>
        </p:spPr>
        <p:txBody>
          <a:bodyPr anchor="b">
            <a:normAutofit fontScale="90000"/>
          </a:bodyPr>
          <a:lstStyle/>
          <a:p>
            <a:r>
              <a:rPr lang="en-GB" sz="5400" dirty="0"/>
              <a:t>Ten Strategies to Build Resilience</a:t>
            </a:r>
          </a:p>
        </p:txBody>
      </p:sp>
      <p:pic>
        <p:nvPicPr>
          <p:cNvPr id="198" name="Picture 197">
            <a:extLst>
              <a:ext uri="{FF2B5EF4-FFF2-40B4-BE49-F238E27FC236}">
                <a16:creationId xmlns:a16="http://schemas.microsoft.com/office/drawing/2014/main" id="{5F8FB160-12A4-4DCD-B7DC-DAB590B731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Content Placeholder 1"/>
          <p:cNvSpPr>
            <a:spLocks noGrp="1"/>
          </p:cNvSpPr>
          <p:nvPr>
            <p:ph idx="1"/>
          </p:nvPr>
        </p:nvSpPr>
        <p:spPr>
          <a:xfrm>
            <a:off x="5297762" y="1992086"/>
            <a:ext cx="6251110" cy="4198402"/>
          </a:xfrm>
        </p:spPr>
        <p:txBody>
          <a:bodyPr>
            <a:noAutofit/>
          </a:bodyPr>
          <a:lstStyle/>
          <a:p>
            <a:r>
              <a:rPr lang="en-GB" sz="2000" dirty="0"/>
              <a:t>Reduce Isolation</a:t>
            </a:r>
          </a:p>
          <a:p>
            <a:r>
              <a:rPr lang="en-US" sz="2000" dirty="0" err="1"/>
              <a:t>Recognise</a:t>
            </a:r>
            <a:r>
              <a:rPr lang="en-US" sz="2000" dirty="0"/>
              <a:t> Imposter Syndrome</a:t>
            </a:r>
          </a:p>
          <a:p>
            <a:r>
              <a:rPr lang="en-US" sz="2000" dirty="0"/>
              <a:t>Rest Properly</a:t>
            </a:r>
          </a:p>
          <a:p>
            <a:r>
              <a:rPr lang="en-US" sz="2000" dirty="0"/>
              <a:t>Ask for Help</a:t>
            </a:r>
          </a:p>
          <a:p>
            <a:r>
              <a:rPr lang="en-US" sz="2000" dirty="0"/>
              <a:t>Be objective</a:t>
            </a:r>
          </a:p>
          <a:p>
            <a:r>
              <a:rPr lang="en-US" sz="2000" dirty="0"/>
              <a:t>Focus on fewer things, do them better</a:t>
            </a:r>
          </a:p>
          <a:p>
            <a:r>
              <a:rPr lang="en-US" sz="2000" dirty="0"/>
              <a:t>Schedule what isn’t getting done</a:t>
            </a:r>
          </a:p>
          <a:p>
            <a:r>
              <a:rPr lang="en-US" sz="2000" dirty="0"/>
              <a:t>Use technology to help, or reduce</a:t>
            </a:r>
          </a:p>
          <a:p>
            <a:r>
              <a:rPr lang="en-US" sz="2000" dirty="0"/>
              <a:t>Have coping strategies</a:t>
            </a:r>
          </a:p>
          <a:p>
            <a:r>
              <a:rPr lang="en-US" sz="2000" dirty="0"/>
              <a:t>Learn from failure</a:t>
            </a:r>
          </a:p>
          <a:p>
            <a:endParaRPr lang="en-US" sz="2000" dirty="0"/>
          </a:p>
        </p:txBody>
      </p:sp>
    </p:spTree>
    <p:extLst>
      <p:ext uri="{BB962C8B-B14F-4D97-AF65-F5344CB8AC3E}">
        <p14:creationId xmlns:p14="http://schemas.microsoft.com/office/powerpoint/2010/main" val="30453468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2"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6" name="Freeform: Shape 3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98BCBD7-0FAB-1B47-8D5F-00E63CCD1894}"/>
              </a:ext>
            </a:extLst>
          </p:cNvPr>
          <p:cNvSpPr>
            <a:spLocks noGrp="1"/>
          </p:cNvSpPr>
          <p:nvPr>
            <p:ph type="title"/>
          </p:nvPr>
        </p:nvSpPr>
        <p:spPr>
          <a:xfrm>
            <a:off x="786385" y="841248"/>
            <a:ext cx="3515244" cy="5340097"/>
          </a:xfrm>
        </p:spPr>
        <p:txBody>
          <a:bodyPr vert="horz" lIns="91440" tIns="45720" rIns="91440" bIns="45720" rtlCol="0" anchor="ctr">
            <a:normAutofit/>
          </a:bodyPr>
          <a:lstStyle/>
          <a:p>
            <a:r>
              <a:rPr lang="en-US" sz="4800" kern="1200">
                <a:solidFill>
                  <a:schemeClr val="bg1"/>
                </a:solidFill>
                <a:latin typeface="+mj-lt"/>
                <a:ea typeface="+mj-ea"/>
                <a:cs typeface="+mj-cs"/>
              </a:rPr>
              <a:t>Avoiding sabotage</a:t>
            </a:r>
          </a:p>
        </p:txBody>
      </p:sp>
      <p:graphicFrame>
        <p:nvGraphicFramePr>
          <p:cNvPr id="23" name="Content Placeholder 2">
            <a:extLst>
              <a:ext uri="{FF2B5EF4-FFF2-40B4-BE49-F238E27FC236}">
                <a16:creationId xmlns:a16="http://schemas.microsoft.com/office/drawing/2014/main" id="{1C61F653-F4E8-4989-9631-83ED78383C0E}"/>
              </a:ext>
            </a:extLst>
          </p:cNvPr>
          <p:cNvGraphicFramePr>
            <a:graphicFrameLocks noGrp="1"/>
          </p:cNvGraphicFramePr>
          <p:nvPr>
            <p:ph idx="1"/>
            <p:extLst>
              <p:ext uri="{D42A27DB-BD31-4B8C-83A1-F6EECF244321}">
                <p14:modId xmlns:p14="http://schemas.microsoft.com/office/powerpoint/2010/main" val="239150065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152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Double-click to edit"/>
          <p:cNvSpPr txBox="1"/>
          <p:nvPr/>
        </p:nvSpPr>
        <p:spPr>
          <a:xfrm>
            <a:off x="2416969" y="178594"/>
            <a:ext cx="7358063" cy="1714500"/>
          </a:xfrm>
          <a:prstGeom prst="rect">
            <a:avLst/>
          </a:prstGeom>
          <a:ln w="12700">
            <a:miter lim="400000"/>
          </a:ln>
        </p:spPr>
        <p:txBody>
          <a:bodyPr lIns="35719" tIns="35719" rIns="35719" bIns="35719" anchor="ctr">
            <a:normAutofit/>
          </a:bodyPr>
          <a:lstStyle/>
          <a:p>
            <a:pPr>
              <a:defRPr sz="8000">
                <a:solidFill>
                  <a:schemeClr val="accent1">
                    <a:hueOff val="60270"/>
                    <a:satOff val="-20053"/>
                    <a:lumOff val="-13915"/>
                  </a:schemeClr>
                </a:solidFill>
              </a:defRPr>
            </a:pPr>
            <a:endParaRPr sz="5625"/>
          </a:p>
        </p:txBody>
      </p:sp>
      <p:sp>
        <p:nvSpPr>
          <p:cNvPr id="209" name="Arrow"/>
          <p:cNvSpPr/>
          <p:nvPr/>
        </p:nvSpPr>
        <p:spPr>
          <a:xfrm>
            <a:off x="2582491" y="2684442"/>
            <a:ext cx="2126438" cy="2126437"/>
          </a:xfrm>
          <a:prstGeom prst="rightArrow">
            <a:avLst>
              <a:gd name="adj1" fmla="val 32000"/>
              <a:gd name="adj2" fmla="val 40314"/>
            </a:avLst>
          </a:prstGeom>
          <a:blipFill>
            <a:blip r:embed="rId2"/>
          </a:blipFill>
          <a:ln w="12700">
            <a:miter lim="400000"/>
          </a:ln>
          <a:effectLst>
            <a:outerShdw blurRad="50800" dist="12700" rotWithShape="0">
              <a:srgbClr val="000000">
                <a:alpha val="50000"/>
              </a:srgbClr>
            </a:outerShdw>
          </a:effectLst>
        </p:spPr>
        <p:txBody>
          <a:bodyPr lIns="35719" tIns="35719" rIns="35719" bIns="35719" anchor="ctr"/>
          <a:lstStyle/>
          <a:p>
            <a:pPr>
              <a:defRPr sz="2400">
                <a:solidFill>
                  <a:srgbClr val="FFFFFF"/>
                </a:solidFill>
              </a:defRPr>
            </a:pPr>
            <a:endParaRPr sz="1687" dirty="0"/>
          </a:p>
        </p:txBody>
      </p:sp>
      <p:sp>
        <p:nvSpPr>
          <p:cNvPr id="210" name="Arrow"/>
          <p:cNvSpPr/>
          <p:nvPr/>
        </p:nvSpPr>
        <p:spPr>
          <a:xfrm rot="10800000">
            <a:off x="7306341" y="2684442"/>
            <a:ext cx="2115731" cy="2115730"/>
          </a:xfrm>
          <a:prstGeom prst="rightArrow">
            <a:avLst>
              <a:gd name="adj1" fmla="val 32000"/>
              <a:gd name="adj2" fmla="val 40518"/>
            </a:avLst>
          </a:prstGeom>
          <a:gradFill>
            <a:gsLst>
              <a:gs pos="0">
                <a:schemeClr val="accent5">
                  <a:hueOff val="327719"/>
                  <a:satOff val="2828"/>
                  <a:lumOff val="13385"/>
                </a:schemeClr>
              </a:gs>
              <a:gs pos="100000">
                <a:schemeClr val="accent5"/>
              </a:gs>
            </a:gsLst>
            <a:lin ang="5400000"/>
          </a:gradFill>
          <a:ln w="12700">
            <a:miter lim="400000"/>
          </a:ln>
        </p:spPr>
        <p:txBody>
          <a:bodyPr lIns="35719" tIns="35719" rIns="35719" bIns="35719" anchor="ctr"/>
          <a:lstStyle/>
          <a:p>
            <a:pPr>
              <a:defRPr sz="2400">
                <a:solidFill>
                  <a:srgbClr val="FFFFFF"/>
                </a:solidFill>
              </a:defRPr>
            </a:pPr>
            <a:endParaRPr sz="1687" dirty="0"/>
          </a:p>
        </p:txBody>
      </p:sp>
      <p:sp>
        <p:nvSpPr>
          <p:cNvPr id="211" name="Callout"/>
          <p:cNvSpPr/>
          <p:nvPr/>
        </p:nvSpPr>
        <p:spPr>
          <a:xfrm>
            <a:off x="4965526" y="3016249"/>
            <a:ext cx="1768079" cy="1665387"/>
          </a:xfrm>
          <a:custGeom>
            <a:avLst/>
            <a:gdLst/>
            <a:ahLst/>
            <a:cxnLst>
              <a:cxn ang="0">
                <a:pos x="wd2" y="hd2"/>
              </a:cxn>
              <a:cxn ang="5400000">
                <a:pos x="wd2" y="hd2"/>
              </a:cxn>
              <a:cxn ang="10800000">
                <a:pos x="wd2" y="hd2"/>
              </a:cxn>
              <a:cxn ang="16200000">
                <a:pos x="wd2" y="hd2"/>
              </a:cxn>
            </a:cxnLst>
            <a:rect l="0" t="0" r="r" b="b"/>
            <a:pathLst>
              <a:path w="21600" h="21600" extrusionOk="0">
                <a:moveTo>
                  <a:pt x="9051" y="0"/>
                </a:moveTo>
                <a:cubicBezTo>
                  <a:pt x="6944" y="0"/>
                  <a:pt x="5236" y="1813"/>
                  <a:pt x="5236" y="4050"/>
                </a:cubicBezTo>
                <a:lnTo>
                  <a:pt x="5236" y="13323"/>
                </a:lnTo>
                <a:cubicBezTo>
                  <a:pt x="5236" y="13658"/>
                  <a:pt x="5287" y="13977"/>
                  <a:pt x="5359" y="14289"/>
                </a:cubicBezTo>
                <a:lnTo>
                  <a:pt x="0" y="21600"/>
                </a:lnTo>
                <a:lnTo>
                  <a:pt x="7595" y="17061"/>
                </a:lnTo>
                <a:cubicBezTo>
                  <a:pt x="8045" y="17259"/>
                  <a:pt x="8534" y="17373"/>
                  <a:pt x="9051" y="17373"/>
                </a:cubicBezTo>
                <a:lnTo>
                  <a:pt x="17785" y="17373"/>
                </a:lnTo>
                <a:cubicBezTo>
                  <a:pt x="19893" y="17373"/>
                  <a:pt x="21600" y="15560"/>
                  <a:pt x="21600" y="13323"/>
                </a:cubicBezTo>
                <a:lnTo>
                  <a:pt x="21600" y="4050"/>
                </a:lnTo>
                <a:cubicBezTo>
                  <a:pt x="21600" y="1813"/>
                  <a:pt x="19893" y="0"/>
                  <a:pt x="17785" y="0"/>
                </a:cubicBezTo>
                <a:lnTo>
                  <a:pt x="9051" y="0"/>
                </a:lnTo>
                <a:close/>
              </a:path>
            </a:pathLst>
          </a:custGeom>
          <a:solidFill>
            <a:schemeClr val="accent1"/>
          </a:solidFill>
          <a:ln w="12700">
            <a:miter lim="400000"/>
          </a:ln>
        </p:spPr>
        <p:txBody>
          <a:bodyPr lIns="35719" tIns="35719" rIns="35719" bIns="35719" anchor="ctr"/>
          <a:lstStyle/>
          <a:p>
            <a:pPr algn="r">
              <a:defRPr sz="2400">
                <a:solidFill>
                  <a:srgbClr val="FFFFFF"/>
                </a:solidFill>
              </a:defRPr>
            </a:pPr>
            <a:r>
              <a:rPr lang="en-GB" sz="2800" dirty="0"/>
              <a:t>Change. </a:t>
            </a:r>
            <a:endParaRPr sz="2800" dirty="0"/>
          </a:p>
        </p:txBody>
      </p:sp>
    </p:spTree>
    <p:extLst>
      <p:ext uri="{BB962C8B-B14F-4D97-AF65-F5344CB8AC3E}">
        <p14:creationId xmlns:p14="http://schemas.microsoft.com/office/powerpoint/2010/main" val="251980819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EE488-6F7C-6141-AAC9-160E5F61B1D9}"/>
              </a:ext>
            </a:extLst>
          </p:cNvPr>
          <p:cNvSpPr>
            <a:spLocks noGrp="1"/>
          </p:cNvSpPr>
          <p:nvPr>
            <p:ph type="title"/>
          </p:nvPr>
        </p:nvSpPr>
        <p:spPr>
          <a:xfrm>
            <a:off x="943277" y="712269"/>
            <a:ext cx="3370998" cy="5502264"/>
          </a:xfrm>
        </p:spPr>
        <p:txBody>
          <a:bodyPr>
            <a:normAutofit/>
          </a:bodyPr>
          <a:lstStyle/>
          <a:p>
            <a:r>
              <a:rPr lang="en-US">
                <a:solidFill>
                  <a:srgbClr val="FFFFFF"/>
                </a:solidFill>
              </a:rPr>
              <a:t>Better habits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21D5B4F-21E0-4E3B-9530-880F6DDCCCF9}"/>
              </a:ext>
            </a:extLst>
          </p:cNvPr>
          <p:cNvGraphicFramePr>
            <a:graphicFrameLocks noGrp="1"/>
          </p:cNvGraphicFramePr>
          <p:nvPr>
            <p:ph idx="1"/>
            <p:extLst>
              <p:ext uri="{D42A27DB-BD31-4B8C-83A1-F6EECF244321}">
                <p14:modId xmlns:p14="http://schemas.microsoft.com/office/powerpoint/2010/main" val="223414065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0447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multi coloured wooden stick figures">
            <a:extLst>
              <a:ext uri="{FF2B5EF4-FFF2-40B4-BE49-F238E27FC236}">
                <a16:creationId xmlns:a16="http://schemas.microsoft.com/office/drawing/2014/main" id="{5DACD204-BA80-FD41-AE03-24139797EC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31" name="Rectangle 3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DD2CDE-8C08-F844-8D2A-F3881EA2B75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tx1"/>
                </a:solidFill>
              </a:rPr>
              <a:t>The People Problem</a:t>
            </a:r>
          </a:p>
        </p:txBody>
      </p:sp>
      <p:sp>
        <p:nvSpPr>
          <p:cNvPr id="33" name="Rectangle: Rounded Corners 3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776005"/>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Activity"/>
          <p:cNvSpPr txBox="1"/>
          <p:nvPr/>
        </p:nvSpPr>
        <p:spPr>
          <a:xfrm>
            <a:off x="863029" y="1012004"/>
            <a:ext cx="3806942" cy="47954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lvl1pPr>
              <a:defRPr sz="8000">
                <a:solidFill>
                  <a:schemeClr val="accent1">
                    <a:hueOff val="60270"/>
                    <a:satOff val="-20053"/>
                    <a:lumOff val="-13915"/>
                  </a:schemeClr>
                </a:solidFill>
              </a:defRPr>
            </a:lvl1pPr>
          </a:lstStyle>
          <a:p>
            <a:pPr>
              <a:lnSpc>
                <a:spcPct val="90000"/>
              </a:lnSpc>
              <a:spcBef>
                <a:spcPct val="0"/>
              </a:spcBef>
              <a:spcAft>
                <a:spcPts val="600"/>
              </a:spcAft>
            </a:pPr>
            <a:r>
              <a:rPr lang="en-US" sz="4400" kern="1200" dirty="0">
                <a:solidFill>
                  <a:srgbClr val="FFFFFF"/>
                </a:solidFill>
                <a:latin typeface="+mj-lt"/>
                <a:ea typeface="+mj-ea"/>
                <a:cs typeface="+mj-cs"/>
              </a:rPr>
              <a:t>Is it your problem?</a:t>
            </a:r>
          </a:p>
          <a:p>
            <a:pPr>
              <a:lnSpc>
                <a:spcPct val="90000"/>
              </a:lnSpc>
              <a:spcBef>
                <a:spcPct val="0"/>
              </a:spcBef>
              <a:spcAft>
                <a:spcPts val="600"/>
              </a:spcAft>
            </a:pPr>
            <a:endParaRPr lang="en-US" sz="4400" dirty="0">
              <a:solidFill>
                <a:srgbClr val="FFFFFF"/>
              </a:solidFill>
              <a:latin typeface="+mj-lt"/>
              <a:ea typeface="+mj-ea"/>
              <a:cs typeface="+mj-cs"/>
            </a:endParaRPr>
          </a:p>
          <a:p>
            <a:pPr>
              <a:lnSpc>
                <a:spcPct val="90000"/>
              </a:lnSpc>
              <a:spcBef>
                <a:spcPct val="0"/>
              </a:spcBef>
              <a:spcAft>
                <a:spcPts val="600"/>
              </a:spcAft>
            </a:pPr>
            <a:r>
              <a:rPr lang="en-US" sz="4400" kern="1200" dirty="0">
                <a:solidFill>
                  <a:srgbClr val="FFFFFF"/>
                </a:solidFill>
                <a:latin typeface="+mj-lt"/>
                <a:ea typeface="+mj-ea"/>
                <a:cs typeface="+mj-cs"/>
              </a:rPr>
              <a:t>Or something (someone) else?</a:t>
            </a:r>
          </a:p>
        </p:txBody>
      </p:sp>
      <p:graphicFrame>
        <p:nvGraphicFramePr>
          <p:cNvPr id="166" name="Map out what can change and what can't…">
            <a:extLst>
              <a:ext uri="{FF2B5EF4-FFF2-40B4-BE49-F238E27FC236}">
                <a16:creationId xmlns:a16="http://schemas.microsoft.com/office/drawing/2014/main" id="{207C2974-30EC-4BFF-9877-260FB0C173EC}"/>
              </a:ext>
            </a:extLst>
          </p:cNvPr>
          <p:cNvGraphicFramePr/>
          <p:nvPr>
            <p:extLst>
              <p:ext uri="{D42A27DB-BD31-4B8C-83A1-F6EECF244321}">
                <p14:modId xmlns:p14="http://schemas.microsoft.com/office/powerpoint/2010/main" val="42782480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277350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pasted-imag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856" y="1771302"/>
            <a:ext cx="6249665" cy="46880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Rectangle 3"/>
          <p:cNvSpPr/>
          <p:nvPr/>
        </p:nvSpPr>
        <p:spPr>
          <a:xfrm>
            <a:off x="5452644" y="5975275"/>
            <a:ext cx="5000215" cy="369332"/>
          </a:xfrm>
          <a:prstGeom prst="rect">
            <a:avLst/>
          </a:prstGeom>
        </p:spPr>
        <p:txBody>
          <a:bodyPr wrap="none">
            <a:spAutoFit/>
          </a:bodyPr>
          <a:lstStyle/>
          <a:p>
            <a:r>
              <a:rPr lang="en-GB" dirty="0">
                <a:solidFill>
                  <a:srgbClr val="0070C0"/>
                </a:solidFill>
              </a:rPr>
              <a:t>Put any questions or comments in the chat pane </a:t>
            </a:r>
            <a:r>
              <a:rPr lang="en-GB" dirty="0">
                <a:solidFill>
                  <a:srgbClr val="0070C0"/>
                </a:solidFill>
                <a:sym typeface="Wingdings"/>
              </a:rPr>
              <a:t></a:t>
            </a:r>
            <a:endParaRPr lang="en-GB" dirty="0">
              <a:solidFill>
                <a:srgbClr val="0070C0"/>
              </a:solidFill>
            </a:endParaRPr>
          </a:p>
        </p:txBody>
      </p:sp>
      <p:graphicFrame>
        <p:nvGraphicFramePr>
          <p:cNvPr id="30723" name="Content Placeholder 5">
            <a:extLst>
              <a:ext uri="{FF2B5EF4-FFF2-40B4-BE49-F238E27FC236}">
                <a16:creationId xmlns:a16="http://schemas.microsoft.com/office/drawing/2014/main" id="{2BCB2148-63C4-405D-9136-0B08892B2078}"/>
              </a:ext>
            </a:extLst>
          </p:cNvPr>
          <p:cNvGraphicFramePr>
            <a:graphicFrameLocks noGrp="1"/>
          </p:cNvGraphicFramePr>
          <p:nvPr>
            <p:ph idx="1"/>
            <p:extLst>
              <p:ext uri="{D42A27DB-BD31-4B8C-83A1-F6EECF244321}">
                <p14:modId xmlns:p14="http://schemas.microsoft.com/office/powerpoint/2010/main" val="978860693"/>
              </p:ext>
            </p:extLst>
          </p:nvPr>
        </p:nvGraphicFramePr>
        <p:xfrm>
          <a:off x="1910443" y="0"/>
          <a:ext cx="10005060" cy="405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2887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AB57DE-52F2-BE4C-938B-D42D2442FD53}"/>
              </a:ext>
            </a:extLst>
          </p:cNvPr>
          <p:cNvSpPr txBox="1"/>
          <p:nvPr/>
        </p:nvSpPr>
        <p:spPr>
          <a:xfrm>
            <a:off x="7080738" y="647593"/>
            <a:ext cx="4467792" cy="306054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a:solidFill>
                  <a:srgbClr val="FFFFFF"/>
                </a:solidFill>
                <a:latin typeface="+mj-lt"/>
                <a:ea typeface="+mj-ea"/>
                <a:cs typeface="+mj-cs"/>
              </a:rPr>
              <a:t>Protected </a:t>
            </a:r>
          </a:p>
          <a:p>
            <a:pPr algn="ctr">
              <a:lnSpc>
                <a:spcPct val="90000"/>
              </a:lnSpc>
              <a:spcBef>
                <a:spcPct val="0"/>
              </a:spcBef>
              <a:spcAft>
                <a:spcPts val="600"/>
              </a:spcAft>
            </a:pPr>
            <a:r>
              <a:rPr lang="en-US" sz="6000" kern="1200">
                <a:solidFill>
                  <a:srgbClr val="FFFFFF"/>
                </a:solidFill>
                <a:latin typeface="+mj-lt"/>
                <a:ea typeface="+mj-ea"/>
                <a:cs typeface="+mj-cs"/>
              </a:rPr>
              <a:t>Space</a:t>
            </a: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edieval Armor outline">
            <a:extLst>
              <a:ext uri="{FF2B5EF4-FFF2-40B4-BE49-F238E27FC236}">
                <a16:creationId xmlns:a16="http://schemas.microsoft.com/office/drawing/2014/main" id="{7AB4EEA4-2EF6-2648-AB50-6CF9DA4F412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428770851"/>
      </p:ext>
    </p:extLst>
  </p:cSld>
  <p:clrMapOvr>
    <a:masterClrMapping/>
  </p:clrMapOvr>
  <p:transition spd="med">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top, modify or start?"/>
          <p:cNvSpPr txBox="1"/>
          <p:nvPr/>
        </p:nvSpPr>
        <p:spPr>
          <a:xfrm>
            <a:off x="2416969" y="178594"/>
            <a:ext cx="7358063" cy="1714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a:defRPr sz="8000">
                <a:solidFill>
                  <a:schemeClr val="accent1">
                    <a:hueOff val="60270"/>
                    <a:satOff val="-20053"/>
                    <a:lumOff val="-13915"/>
                  </a:schemeClr>
                </a:solidFill>
              </a:defRPr>
            </a:lvl1pPr>
          </a:lstStyle>
          <a:p>
            <a:r>
              <a:rPr sz="5625"/>
              <a:t>Stop, modify or start?</a:t>
            </a:r>
          </a:p>
        </p:txBody>
      </p:sp>
      <p:pic>
        <p:nvPicPr>
          <p:cNvPr id="221" name="asset-3.JPG" descr="asset-3.JPG"/>
          <p:cNvPicPr>
            <a:picLocks noChangeAspect="1"/>
          </p:cNvPicPr>
          <p:nvPr/>
        </p:nvPicPr>
        <p:blipFill>
          <a:blip r:embed="rId2"/>
          <a:stretch>
            <a:fillRect/>
          </a:stretch>
        </p:blipFill>
        <p:spPr>
          <a:xfrm>
            <a:off x="3372446" y="1758855"/>
            <a:ext cx="5447110" cy="4089798"/>
          </a:xfrm>
          <a:prstGeom prst="rect">
            <a:avLst/>
          </a:prstGeom>
          <a:ln w="12700">
            <a:miter lim="400000"/>
          </a:ln>
        </p:spPr>
      </p:pic>
    </p:spTree>
    <p:extLst>
      <p:ext uri="{BB962C8B-B14F-4D97-AF65-F5344CB8AC3E}">
        <p14:creationId xmlns:p14="http://schemas.microsoft.com/office/powerpoint/2010/main" val="164460972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5" name="GROW"/>
          <p:cNvSpPr txBox="1"/>
          <p:nvPr/>
        </p:nvSpPr>
        <p:spPr>
          <a:xfrm>
            <a:off x="4036096" y="4538485"/>
            <a:ext cx="7249234" cy="20745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t">
            <a:normAutofit/>
          </a:bodyPr>
          <a:lstStyle>
            <a:lvl1pPr>
              <a:defRPr sz="8000">
                <a:solidFill>
                  <a:schemeClr val="accent1">
                    <a:hueOff val="60270"/>
                    <a:satOff val="-20053"/>
                    <a:lumOff val="-13915"/>
                  </a:schemeClr>
                </a:solidFill>
              </a:defRPr>
            </a:lvl1pPr>
          </a:lstStyle>
          <a:p>
            <a:pPr>
              <a:lnSpc>
                <a:spcPct val="90000"/>
              </a:lnSpc>
              <a:spcBef>
                <a:spcPct val="0"/>
              </a:spcBef>
              <a:spcAft>
                <a:spcPts val="600"/>
              </a:spcAft>
            </a:pPr>
            <a:r>
              <a:rPr lang="en-US" sz="4000" kern="1200" dirty="0">
                <a:solidFill>
                  <a:schemeClr val="tx1"/>
                </a:solidFill>
                <a:latin typeface="+mj-lt"/>
                <a:ea typeface="+mj-ea"/>
                <a:cs typeface="+mj-cs"/>
              </a:rPr>
              <a:t>GROW</a:t>
            </a:r>
          </a:p>
          <a:p>
            <a:pPr>
              <a:lnSpc>
                <a:spcPct val="90000"/>
              </a:lnSpc>
              <a:spcBef>
                <a:spcPct val="0"/>
              </a:spcBef>
              <a:spcAft>
                <a:spcPts val="600"/>
              </a:spcAft>
            </a:pPr>
            <a:endParaRPr lang="en-US" sz="4000" kern="1200" dirty="0">
              <a:solidFill>
                <a:schemeClr val="tx1"/>
              </a:solidFill>
              <a:latin typeface="+mj-lt"/>
              <a:ea typeface="+mj-ea"/>
              <a:cs typeface="+mj-cs"/>
            </a:endParaRPr>
          </a:p>
          <a:p>
            <a:pPr>
              <a:lnSpc>
                <a:spcPct val="90000"/>
              </a:lnSpc>
              <a:spcBef>
                <a:spcPct val="0"/>
              </a:spcBef>
              <a:spcAft>
                <a:spcPts val="600"/>
              </a:spcAft>
            </a:pPr>
            <a:r>
              <a:rPr lang="en-US" sz="4000" dirty="0">
                <a:solidFill>
                  <a:schemeClr val="tx1"/>
                </a:solidFill>
                <a:latin typeface="+mj-lt"/>
                <a:ea typeface="+mj-ea"/>
                <a:cs typeface="+mj-cs"/>
              </a:rPr>
              <a:t>Goal – Reality – Options -- Will</a:t>
            </a:r>
            <a:endParaRPr lang="en-US" sz="4000" kern="1200" dirty="0">
              <a:solidFill>
                <a:schemeClr val="tx1"/>
              </a:solidFill>
              <a:latin typeface="+mj-lt"/>
              <a:ea typeface="+mj-ea"/>
              <a:cs typeface="+mj-cs"/>
            </a:endParaRPr>
          </a:p>
        </p:txBody>
      </p:sp>
      <p:sp>
        <p:nvSpPr>
          <p:cNvPr id="106" name="Freeform: Shape 10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6" name="asset.JPG" descr="asset.JPG"/>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27" name="asset-4.JPG" descr="asset-4.JPG"/>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10" name="Oval 10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9" name="asset-6.JPG" descr="asset-6.JPG"/>
          <p:cNvPicPr>
            <a:picLocks noChangeAspect="1"/>
          </p:cNvPicPr>
          <p:nvPr/>
        </p:nvPicPr>
        <p:blipFill rotWithShape="1">
          <a:blip r:embed="rId4" cstate="screen">
            <a:extLst>
              <a:ext uri="{28A0092B-C50C-407E-A947-70E740481C1C}">
                <a14:useLocalDpi xmlns:a14="http://schemas.microsoft.com/office/drawing/2010/main"/>
              </a:ext>
            </a:extLst>
          </a:blip>
          <a:srcRect r="-4" b="-4"/>
          <a:stretch/>
        </p:blipFill>
        <p:spPr>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12" name="Freeform: Shape 111">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8" name="asset-5.JPG" descr="asset-5.JPG"/>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spTree>
    <p:extLst>
      <p:ext uri="{BB962C8B-B14F-4D97-AF65-F5344CB8AC3E}">
        <p14:creationId xmlns:p14="http://schemas.microsoft.com/office/powerpoint/2010/main" val="4242283775"/>
      </p:ext>
    </p:extLst>
  </p:cSld>
  <p:clrMapOvr>
    <a:overrideClrMapping bg1="dk1" tx1="lt1" bg2="dk2" tx2="lt2" accent1="accent1" accent2="accent2" accent3="accent3" accent4="accent4" accent5="accent5" accent6="accent6" hlink="hlink" folHlink="folHlink"/>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a:t>
            </a:r>
          </a:p>
        </p:txBody>
      </p:sp>
      <p:sp>
        <p:nvSpPr>
          <p:cNvPr id="3" name="Content Placeholder 2"/>
          <p:cNvSpPr>
            <a:spLocks noGrp="1"/>
          </p:cNvSpPr>
          <p:nvPr>
            <p:ph idx="1"/>
          </p:nvPr>
        </p:nvSpPr>
        <p:spPr/>
        <p:txBody>
          <a:bodyPr>
            <a:normAutofit/>
          </a:bodyPr>
          <a:lstStyle/>
          <a:p>
            <a:r>
              <a:rPr lang="en-US" dirty="0"/>
              <a:t>Look after yourself</a:t>
            </a:r>
          </a:p>
          <a:p>
            <a:r>
              <a:rPr lang="en-US" dirty="0"/>
              <a:t>We’ll keep building the resources you need – let us know</a:t>
            </a:r>
          </a:p>
          <a:p>
            <a:r>
              <a:rPr lang="en-US" dirty="0"/>
              <a:t>Do as much of this with pen and paper as a strategy for digital rationing</a:t>
            </a:r>
          </a:p>
          <a:p>
            <a:r>
              <a:rPr lang="en-US" dirty="0"/>
              <a:t>Get some fresh air</a:t>
            </a:r>
          </a:p>
          <a:p>
            <a:r>
              <a:rPr lang="en-US" dirty="0"/>
              <a:t>Take your weekends off </a:t>
            </a:r>
          </a:p>
          <a:p>
            <a:endParaRPr lang="en-US" dirty="0"/>
          </a:p>
          <a:p>
            <a:r>
              <a:rPr lang="en-US" dirty="0"/>
              <a:t>Suggestions for future sessions welcome!</a:t>
            </a:r>
          </a:p>
        </p:txBody>
      </p:sp>
    </p:spTree>
    <p:extLst>
      <p:ext uri="{BB962C8B-B14F-4D97-AF65-F5344CB8AC3E}">
        <p14:creationId xmlns:p14="http://schemas.microsoft.com/office/powerpoint/2010/main" val="182946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40BD-2ADE-054E-A611-51225515D19B}"/>
              </a:ext>
            </a:extLst>
          </p:cNvPr>
          <p:cNvSpPr>
            <a:spLocks noGrp="1"/>
          </p:cNvSpPr>
          <p:nvPr>
            <p:ph type="title"/>
          </p:nvPr>
        </p:nvSpPr>
        <p:spPr/>
        <p:txBody>
          <a:bodyPr/>
          <a:lstStyle/>
          <a:p>
            <a:r>
              <a:rPr lang="en-GB" dirty="0"/>
              <a:t>Reminder: This session has been recorded</a:t>
            </a:r>
          </a:p>
        </p:txBody>
      </p:sp>
      <p:sp>
        <p:nvSpPr>
          <p:cNvPr id="3" name="Content Placeholder 2">
            <a:extLst>
              <a:ext uri="{FF2B5EF4-FFF2-40B4-BE49-F238E27FC236}">
                <a16:creationId xmlns:a16="http://schemas.microsoft.com/office/drawing/2014/main" id="{EB65D393-CD68-1344-A4C9-0E35EB0CBBE5}"/>
              </a:ext>
            </a:extLst>
          </p:cNvPr>
          <p:cNvSpPr>
            <a:spLocks noGrp="1"/>
          </p:cNvSpPr>
          <p:nvPr>
            <p:ph idx="1"/>
          </p:nvPr>
        </p:nvSpPr>
        <p:spPr>
          <a:xfrm>
            <a:off x="6983326" y="2530597"/>
            <a:ext cx="4741986" cy="1796806"/>
          </a:xfrm>
        </p:spPr>
        <p:txBody>
          <a:bodyPr>
            <a:normAutofit/>
          </a:bodyPr>
          <a:lstStyle/>
          <a:p>
            <a:pPr marL="0" indent="0">
              <a:buNone/>
            </a:pPr>
            <a:r>
              <a:rPr lang="en-GB" dirty="0"/>
              <a:t>Please message me if you would prefer any of your comments/ discussion to be edited out of the session</a:t>
            </a:r>
          </a:p>
        </p:txBody>
      </p:sp>
      <p:pic>
        <p:nvPicPr>
          <p:cNvPr id="5" name="Picture 4" descr="A picture containing text&#10;&#10;Description automatically generated">
            <a:extLst>
              <a:ext uri="{FF2B5EF4-FFF2-40B4-BE49-F238E27FC236}">
                <a16:creationId xmlns:a16="http://schemas.microsoft.com/office/drawing/2014/main" id="{1666F941-D49B-B442-93B7-0BB0DCF7221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466688" y="1863969"/>
            <a:ext cx="5769991" cy="4628906"/>
          </a:xfrm>
          <a:prstGeom prst="rect">
            <a:avLst/>
          </a:prstGeom>
        </p:spPr>
      </p:pic>
      <p:sp>
        <p:nvSpPr>
          <p:cNvPr id="6" name="TextBox 5">
            <a:extLst>
              <a:ext uri="{FF2B5EF4-FFF2-40B4-BE49-F238E27FC236}">
                <a16:creationId xmlns:a16="http://schemas.microsoft.com/office/drawing/2014/main" id="{02420045-39A2-6F41-8227-6E229FECC41D}"/>
              </a:ext>
            </a:extLst>
          </p:cNvPr>
          <p:cNvSpPr txBox="1"/>
          <p:nvPr/>
        </p:nvSpPr>
        <p:spPr>
          <a:xfrm>
            <a:off x="0" y="6565132"/>
            <a:ext cx="5205046" cy="230832"/>
          </a:xfrm>
          <a:prstGeom prst="rect">
            <a:avLst/>
          </a:prstGeom>
          <a:noFill/>
        </p:spPr>
        <p:txBody>
          <a:bodyPr wrap="square" rtlCol="0">
            <a:spAutoFit/>
          </a:bodyPr>
          <a:lstStyle/>
          <a:p>
            <a:r>
              <a:rPr lang="en-GB" sz="900" dirty="0">
                <a:solidFill>
                  <a:schemeClr val="bg1"/>
                </a:solidFill>
                <a:hlinkClick r:id="rId3" tooltip="https://gamebanana.com/sprays/64320">
                  <a:extLst>
                    <a:ext uri="{A12FA001-AC4F-418D-AE19-62706E023703}">
                      <ahyp:hlinkClr xmlns:ahyp="http://schemas.microsoft.com/office/drawing/2018/hyperlinkcolor" val="tx"/>
                    </a:ext>
                  </a:extLst>
                </a:hlinkClick>
              </a:rPr>
              <a:t>This Photo</a:t>
            </a:r>
            <a:r>
              <a:rPr lang="en-GB" sz="900" dirty="0">
                <a:solidFill>
                  <a:schemeClr val="bg1"/>
                </a:solidFill>
              </a:rPr>
              <a:t> by Unknown Author is licensed under </a:t>
            </a:r>
            <a:r>
              <a:rPr lang="en-GB"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900" dirty="0">
              <a:solidFill>
                <a:schemeClr val="bg1"/>
              </a:solidFill>
            </a:endParaRPr>
          </a:p>
        </p:txBody>
      </p:sp>
    </p:spTree>
    <p:extLst>
      <p:ext uri="{BB962C8B-B14F-4D97-AF65-F5344CB8AC3E}">
        <p14:creationId xmlns:p14="http://schemas.microsoft.com/office/powerpoint/2010/main" val="2025201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1934-9C90-6D48-8279-A2E97EFEA84C}"/>
              </a:ext>
            </a:extLst>
          </p:cNvPr>
          <p:cNvSpPr>
            <a:spLocks noGrp="1"/>
          </p:cNvSpPr>
          <p:nvPr>
            <p:ph type="ctrTitle"/>
          </p:nvPr>
        </p:nvSpPr>
        <p:spPr/>
        <p:txBody>
          <a:bodyPr/>
          <a:lstStyle/>
          <a:p>
            <a:r>
              <a:rPr lang="en-GB" dirty="0"/>
              <a:t>Thank You</a:t>
            </a:r>
          </a:p>
        </p:txBody>
      </p:sp>
      <p:sp>
        <p:nvSpPr>
          <p:cNvPr id="5" name="Subtitle 4">
            <a:extLst>
              <a:ext uri="{FF2B5EF4-FFF2-40B4-BE49-F238E27FC236}">
                <a16:creationId xmlns:a16="http://schemas.microsoft.com/office/drawing/2014/main" id="{32A44A8C-7D73-1240-A191-C894F3EE0F8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6002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47728" y="548680"/>
            <a:ext cx="5403982" cy="5403982"/>
          </a:xfrm>
          <a:prstGeom prst="rect">
            <a:avLst/>
          </a:prstGeom>
        </p:spPr>
      </p:pic>
      <p:sp>
        <p:nvSpPr>
          <p:cNvPr id="8" name="TextBox 7"/>
          <p:cNvSpPr txBox="1"/>
          <p:nvPr/>
        </p:nvSpPr>
        <p:spPr>
          <a:xfrm>
            <a:off x="7928217" y="6155431"/>
            <a:ext cx="2672270" cy="307777"/>
          </a:xfrm>
          <a:prstGeom prst="rect">
            <a:avLst/>
          </a:prstGeom>
          <a:noFill/>
        </p:spPr>
        <p:txBody>
          <a:bodyPr wrap="none" rtlCol="0">
            <a:spAutoFit/>
          </a:bodyPr>
          <a:lstStyle/>
          <a:p>
            <a:r>
              <a:rPr lang="en-US" sz="1400" dirty="0"/>
              <a:t>Image: </a:t>
            </a:r>
            <a:r>
              <a:rPr lang="en-US" sz="1400" dirty="0">
                <a:hlinkClick r:id="rId4"/>
              </a:rPr>
              <a:t>https://www.freepik.com</a:t>
            </a:r>
            <a:endParaRPr lang="en-US" sz="1400" dirty="0"/>
          </a:p>
        </p:txBody>
      </p:sp>
      <p:sp>
        <p:nvSpPr>
          <p:cNvPr id="11" name="TextBox 10"/>
          <p:cNvSpPr txBox="1"/>
          <p:nvPr/>
        </p:nvSpPr>
        <p:spPr>
          <a:xfrm>
            <a:off x="9264352" y="1268760"/>
            <a:ext cx="2338963" cy="3785652"/>
          </a:xfrm>
          <a:prstGeom prst="rect">
            <a:avLst/>
          </a:prstGeom>
          <a:noFill/>
        </p:spPr>
        <p:txBody>
          <a:bodyPr wrap="square" rtlCol="0">
            <a:spAutoFit/>
          </a:bodyPr>
          <a:lstStyle/>
          <a:p>
            <a:r>
              <a:rPr lang="en-US" sz="2400" b="1" dirty="0">
                <a:solidFill>
                  <a:srgbClr val="FF0000"/>
                </a:solidFill>
              </a:rPr>
              <a:t>Mental health advice</a:t>
            </a:r>
          </a:p>
          <a:p>
            <a:endParaRPr lang="en-US" sz="2400" b="1" dirty="0">
              <a:solidFill>
                <a:srgbClr val="FF0000"/>
              </a:solidFill>
            </a:endParaRPr>
          </a:p>
          <a:p>
            <a:r>
              <a:rPr lang="en-US" sz="2400" b="1" dirty="0">
                <a:solidFill>
                  <a:srgbClr val="FF0000"/>
                </a:solidFill>
              </a:rPr>
              <a:t>Clinical expertise</a:t>
            </a:r>
          </a:p>
          <a:p>
            <a:endParaRPr lang="en-US" sz="2400" b="1" dirty="0">
              <a:solidFill>
                <a:srgbClr val="FF0000"/>
              </a:solidFill>
            </a:endParaRPr>
          </a:p>
          <a:p>
            <a:r>
              <a:rPr lang="en-US" sz="2400" b="1" dirty="0">
                <a:solidFill>
                  <a:srgbClr val="FF0000"/>
                </a:solidFill>
              </a:rPr>
              <a:t>Set of rules</a:t>
            </a:r>
          </a:p>
          <a:p>
            <a:endParaRPr lang="en-US" sz="2400" b="1" dirty="0">
              <a:solidFill>
                <a:srgbClr val="FF0000"/>
              </a:solidFill>
            </a:endParaRPr>
          </a:p>
          <a:p>
            <a:r>
              <a:rPr lang="en-US" sz="2400" b="1" dirty="0">
                <a:solidFill>
                  <a:srgbClr val="FF0000"/>
                </a:solidFill>
              </a:rPr>
              <a:t>Accepting nonsense</a:t>
            </a:r>
          </a:p>
        </p:txBody>
      </p:sp>
      <p:sp>
        <p:nvSpPr>
          <p:cNvPr id="12" name="TextBox 11"/>
          <p:cNvSpPr txBox="1"/>
          <p:nvPr/>
        </p:nvSpPr>
        <p:spPr>
          <a:xfrm>
            <a:off x="720134" y="1797678"/>
            <a:ext cx="2714952" cy="4154984"/>
          </a:xfrm>
          <a:prstGeom prst="rect">
            <a:avLst/>
          </a:prstGeom>
          <a:noFill/>
        </p:spPr>
        <p:txBody>
          <a:bodyPr wrap="square" rtlCol="0">
            <a:spAutoFit/>
          </a:bodyPr>
          <a:lstStyle/>
          <a:p>
            <a:pPr algn="r"/>
            <a:r>
              <a:rPr lang="en-US" sz="2400" b="1" dirty="0">
                <a:solidFill>
                  <a:schemeClr val="accent1">
                    <a:lumMod val="50000"/>
                  </a:schemeClr>
                </a:solidFill>
              </a:rPr>
              <a:t>Wellbeing advice</a:t>
            </a:r>
          </a:p>
          <a:p>
            <a:pPr algn="r"/>
            <a:endParaRPr lang="en-US" sz="2400" b="1" dirty="0">
              <a:solidFill>
                <a:schemeClr val="accent1">
                  <a:lumMod val="50000"/>
                </a:schemeClr>
              </a:solidFill>
            </a:endParaRPr>
          </a:p>
          <a:p>
            <a:pPr algn="r"/>
            <a:r>
              <a:rPr lang="en-US" sz="2400" b="1" dirty="0">
                <a:solidFill>
                  <a:schemeClr val="accent1">
                    <a:lumMod val="50000"/>
                  </a:schemeClr>
                </a:solidFill>
              </a:rPr>
              <a:t>Researcher development expertise</a:t>
            </a:r>
          </a:p>
          <a:p>
            <a:pPr algn="r"/>
            <a:endParaRPr lang="en-US" sz="2400" b="1" dirty="0">
              <a:solidFill>
                <a:schemeClr val="accent1">
                  <a:lumMod val="50000"/>
                </a:schemeClr>
              </a:solidFill>
            </a:endParaRPr>
          </a:p>
          <a:p>
            <a:pPr algn="r"/>
            <a:r>
              <a:rPr lang="en-US" sz="2400" b="1" dirty="0">
                <a:solidFill>
                  <a:schemeClr val="accent1">
                    <a:lumMod val="50000"/>
                  </a:schemeClr>
                </a:solidFill>
              </a:rPr>
              <a:t>Suggestions from physicists</a:t>
            </a:r>
          </a:p>
          <a:p>
            <a:pPr algn="r"/>
            <a:endParaRPr lang="en-US" sz="2400" b="1" dirty="0">
              <a:solidFill>
                <a:schemeClr val="accent1">
                  <a:lumMod val="50000"/>
                </a:schemeClr>
              </a:solidFill>
            </a:endParaRPr>
          </a:p>
          <a:p>
            <a:pPr algn="r"/>
            <a:r>
              <a:rPr lang="en-US" sz="2400" b="1" dirty="0">
                <a:solidFill>
                  <a:schemeClr val="accent1">
                    <a:lumMod val="50000"/>
                  </a:schemeClr>
                </a:solidFill>
              </a:rPr>
              <a:t>Standing up to nonsense</a:t>
            </a:r>
          </a:p>
        </p:txBody>
      </p:sp>
    </p:spTree>
    <p:extLst>
      <p:ext uri="{BB962C8B-B14F-4D97-AF65-F5344CB8AC3E}">
        <p14:creationId xmlns:p14="http://schemas.microsoft.com/office/powerpoint/2010/main" val="20011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611214"/>
            <a:ext cx="4890616" cy="1143000"/>
          </a:xfrm>
        </p:spPr>
        <p:txBody>
          <a:bodyPr>
            <a:normAutofit fontScale="90000"/>
          </a:bodyPr>
          <a:lstStyle/>
          <a:p>
            <a:r>
              <a:rPr lang="en-US" dirty="0"/>
              <a:t>Why me?</a:t>
            </a:r>
            <a:br>
              <a:rPr lang="en-US" dirty="0"/>
            </a:br>
            <a:br>
              <a:rPr lang="en-US" dirty="0"/>
            </a:br>
            <a:r>
              <a:rPr lang="en-US" dirty="0"/>
              <a:t>IOP guide author</a:t>
            </a:r>
            <a:br>
              <a:rPr lang="en-US" dirty="0"/>
            </a:br>
            <a:br>
              <a:rPr lang="en-US" dirty="0"/>
            </a:br>
            <a:r>
              <a:rPr lang="en-US" dirty="0"/>
              <a:t>20 years supporting researchers</a:t>
            </a:r>
            <a:br>
              <a:rPr lang="en-US" dirty="0"/>
            </a:br>
            <a:br>
              <a:rPr lang="en-US" dirty="0"/>
            </a:br>
            <a:r>
              <a:rPr lang="en-US" dirty="0"/>
              <a:t> </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70675" y="35000"/>
            <a:ext cx="6295429" cy="6295429"/>
          </a:xfrm>
        </p:spPr>
      </p:pic>
      <p:sp>
        <p:nvSpPr>
          <p:cNvPr id="5" name="Rectangle 4"/>
          <p:cNvSpPr/>
          <p:nvPr/>
        </p:nvSpPr>
        <p:spPr>
          <a:xfrm>
            <a:off x="7217600" y="0"/>
            <a:ext cx="6096000" cy="369332"/>
          </a:xfrm>
          <a:prstGeom prst="rect">
            <a:avLst/>
          </a:prstGeom>
        </p:spPr>
        <p:txBody>
          <a:bodyPr>
            <a:spAutoFit/>
          </a:bodyPr>
          <a:lstStyle/>
          <a:p>
            <a:r>
              <a:rPr lang="en-US" dirty="0"/>
              <a:t>People vector created by </a:t>
            </a:r>
            <a:r>
              <a:rPr lang="en-US" dirty="0" err="1"/>
              <a:t>freepik</a:t>
            </a:r>
            <a:r>
              <a:rPr lang="en-US" dirty="0"/>
              <a:t> - </a:t>
            </a:r>
            <a:r>
              <a:rPr lang="en-US" dirty="0" err="1">
                <a:solidFill>
                  <a:schemeClr val="accent1">
                    <a:lumMod val="50000"/>
                  </a:schemeClr>
                </a:solidFill>
              </a:rPr>
              <a:t>www.freepik.com</a:t>
            </a:r>
            <a:endParaRPr lang="en-US" dirty="0">
              <a:solidFill>
                <a:schemeClr val="accent1">
                  <a:lumMod val="50000"/>
                </a:schemeClr>
              </a:solidFill>
            </a:endParaRPr>
          </a:p>
        </p:txBody>
      </p:sp>
      <p:sp>
        <p:nvSpPr>
          <p:cNvPr id="6" name="TextBox 5"/>
          <p:cNvSpPr txBox="1"/>
          <p:nvPr/>
        </p:nvSpPr>
        <p:spPr>
          <a:xfrm>
            <a:off x="825938" y="5549156"/>
            <a:ext cx="4485523" cy="769441"/>
          </a:xfrm>
          <a:prstGeom prst="rect">
            <a:avLst/>
          </a:prstGeom>
          <a:noFill/>
        </p:spPr>
        <p:txBody>
          <a:bodyPr wrap="none" rtlCol="0">
            <a:spAutoFit/>
          </a:bodyPr>
          <a:lstStyle/>
          <a:p>
            <a:r>
              <a:rPr lang="en-US" sz="4400"/>
              <a:t>Full of bad habits</a:t>
            </a:r>
          </a:p>
        </p:txBody>
      </p:sp>
    </p:spTree>
    <p:extLst>
      <p:ext uri="{BB962C8B-B14F-4D97-AF65-F5344CB8AC3E}">
        <p14:creationId xmlns:p14="http://schemas.microsoft.com/office/powerpoint/2010/main" val="271845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B2F72CA-306E-6F4C-A405-EDD773D65E99}"/>
              </a:ext>
            </a:extLst>
          </p:cNvPr>
          <p:cNvSpPr/>
          <p:nvPr/>
        </p:nvSpPr>
        <p:spPr>
          <a:xfrm>
            <a:off x="871220" y="2248823"/>
            <a:ext cx="6006192" cy="3928139"/>
          </a:xfrm>
          <a:prstGeom prst="rect">
            <a:avLst/>
          </a:prstGeom>
        </p:spPr>
        <p:txBody>
          <a:bodyPr vert="horz" lIns="91440" tIns="45720" rIns="91440" bIns="45720" rtlCol="0">
            <a:normAutofit/>
          </a:bodyPr>
          <a:lstStyle/>
          <a:p>
            <a:pPr>
              <a:lnSpc>
                <a:spcPct val="90000"/>
              </a:lnSpc>
              <a:spcAft>
                <a:spcPts val="600"/>
              </a:spcAft>
            </a:pPr>
            <a:r>
              <a:rPr lang="en-US" sz="4000" dirty="0">
                <a:solidFill>
                  <a:schemeClr val="accent1"/>
                </a:solidFill>
              </a:rPr>
              <a:t>https://</a:t>
            </a:r>
            <a:r>
              <a:rPr lang="en-US" sz="4000" dirty="0" err="1">
                <a:solidFill>
                  <a:schemeClr val="accent1"/>
                </a:solidFill>
              </a:rPr>
              <a:t>www.iop.org</a:t>
            </a:r>
            <a:r>
              <a:rPr lang="en-US" sz="4000" dirty="0">
                <a:solidFill>
                  <a:schemeClr val="accent1"/>
                </a:solidFill>
              </a:rPr>
              <a:t>/sites/default/files/2018-10/resilience-</a:t>
            </a:r>
            <a:r>
              <a:rPr lang="en-US" sz="4000" dirty="0" err="1">
                <a:solidFill>
                  <a:schemeClr val="accent1"/>
                </a:solidFill>
              </a:rPr>
              <a:t>toolkit.pdf</a:t>
            </a:r>
            <a:endParaRPr lang="en-US" sz="4000" dirty="0">
              <a:solidFill>
                <a:schemeClr val="accent1"/>
              </a:solidFill>
            </a:endParaRPr>
          </a:p>
        </p:txBody>
      </p:sp>
      <p:sp>
        <p:nvSpPr>
          <p:cNvPr id="36" name="Rectangle 3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0A4A56-F540-5C48-BFCE-E9358E622F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3826" y="862763"/>
            <a:ext cx="3788081" cy="5151142"/>
          </a:xfrm>
          <a:prstGeom prst="rect">
            <a:avLst/>
          </a:prstGeom>
        </p:spPr>
      </p:pic>
    </p:spTree>
    <p:extLst>
      <p:ext uri="{BB962C8B-B14F-4D97-AF65-F5344CB8AC3E}">
        <p14:creationId xmlns:p14="http://schemas.microsoft.com/office/powerpoint/2010/main" val="20042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92075"/>
            <a:ext cx="13919175" cy="6662169"/>
          </a:xfrm>
          <a:prstGeom prst="rect">
            <a:avLst/>
          </a:prstGeom>
        </p:spPr>
      </p:pic>
      <p:sp>
        <p:nvSpPr>
          <p:cNvPr id="2" name="Title 1"/>
          <p:cNvSpPr>
            <a:spLocks noGrp="1"/>
          </p:cNvSpPr>
          <p:nvPr>
            <p:ph type="title"/>
          </p:nvPr>
        </p:nvSpPr>
        <p:spPr>
          <a:xfrm>
            <a:off x="-96688" y="-99392"/>
            <a:ext cx="10972800" cy="1143000"/>
          </a:xfrm>
        </p:spPr>
        <p:txBody>
          <a:bodyPr/>
          <a:lstStyle/>
          <a:p>
            <a:r>
              <a:rPr lang="en-US" sz="6000" b="1" dirty="0">
                <a:solidFill>
                  <a:schemeClr val="bg1"/>
                </a:solidFill>
              </a:rPr>
              <a:t>Don’t just sit there!</a:t>
            </a:r>
          </a:p>
        </p:txBody>
      </p:sp>
      <p:sp>
        <p:nvSpPr>
          <p:cNvPr id="3" name="Content Placeholder 2"/>
          <p:cNvSpPr>
            <a:spLocks noGrp="1"/>
          </p:cNvSpPr>
          <p:nvPr>
            <p:ph idx="1"/>
          </p:nvPr>
        </p:nvSpPr>
        <p:spPr>
          <a:xfrm>
            <a:off x="8112224" y="3645024"/>
            <a:ext cx="4512544" cy="2769172"/>
          </a:xfrm>
        </p:spPr>
        <p:txBody>
          <a:bodyPr/>
          <a:lstStyle/>
          <a:p>
            <a:r>
              <a:rPr lang="en-US" dirty="0"/>
              <a:t>Interrupt me</a:t>
            </a:r>
          </a:p>
          <a:p>
            <a:r>
              <a:rPr lang="en-US" dirty="0"/>
              <a:t>Ask questions</a:t>
            </a:r>
          </a:p>
          <a:p>
            <a:r>
              <a:rPr lang="en-US" dirty="0"/>
              <a:t>Share perspectives and ideas</a:t>
            </a:r>
          </a:p>
          <a:p>
            <a:endParaRPr lang="en-US" dirty="0"/>
          </a:p>
        </p:txBody>
      </p:sp>
    </p:spTree>
    <p:extLst>
      <p:ext uri="{BB962C8B-B14F-4D97-AF65-F5344CB8AC3E}">
        <p14:creationId xmlns:p14="http://schemas.microsoft.com/office/powerpoint/2010/main" val="2243697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363481BC114E438EC3E81B3D29921E" ma:contentTypeVersion="10" ma:contentTypeDescription="Create a new document." ma:contentTypeScope="" ma:versionID="02fa6947a42188a303806c84a6249c26">
  <xsd:schema xmlns:xsd="http://www.w3.org/2001/XMLSchema" xmlns:xs="http://www.w3.org/2001/XMLSchema" xmlns:p="http://schemas.microsoft.com/office/2006/metadata/properties" xmlns:ns2="13fc6f49-9e44-4c08-88fd-93f21326d754" xmlns:ns3="a736c8a2-c427-4683-9009-279daccd4435" targetNamespace="http://schemas.microsoft.com/office/2006/metadata/properties" ma:root="true" ma:fieldsID="ca78edf25aa081cc41575e7a20e76cf2" ns2:_="" ns3:_="">
    <xsd:import namespace="13fc6f49-9e44-4c08-88fd-93f21326d754"/>
    <xsd:import namespace="a736c8a2-c427-4683-9009-279daccd44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c6f49-9e44-4c08-88fd-93f21326d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36c8a2-c427-4683-9009-279daccd44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BB95A-7D01-4AFC-B940-BAF5D52A3368}">
  <ds:schemaRefs>
    <ds:schemaRef ds:uri="http://schemas.microsoft.com/sharepoint/v3/contenttype/forms"/>
  </ds:schemaRefs>
</ds:datastoreItem>
</file>

<file path=customXml/itemProps2.xml><?xml version="1.0" encoding="utf-8"?>
<ds:datastoreItem xmlns:ds="http://schemas.openxmlformats.org/officeDocument/2006/customXml" ds:itemID="{215A3A02-8225-4274-A4EC-700C2397FF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636227-C64E-4BE8-AEFD-F7D7D4A40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fc6f49-9e44-4c08-88fd-93f21326d754"/>
    <ds:schemaRef ds:uri="a736c8a2-c427-4683-9009-279daccd4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4707</TotalTime>
  <Words>3343</Words>
  <Application>Microsoft Macintosh PowerPoint</Application>
  <PresentationFormat>Widescreen</PresentationFormat>
  <Paragraphs>355</Paragraphs>
  <Slides>54</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Arial Rounded MT Bold</vt:lpstr>
      <vt:lpstr>Bradley Hand ITC</vt:lpstr>
      <vt:lpstr>Calibri</vt:lpstr>
      <vt:lpstr>Calibri Light</vt:lpstr>
      <vt:lpstr>Helvetica</vt:lpstr>
      <vt:lpstr>Helvetica Light</vt:lpstr>
      <vt:lpstr>PT Serif</vt:lpstr>
      <vt:lpstr>Trebuchet MS</vt:lpstr>
      <vt:lpstr>Office Theme</vt:lpstr>
      <vt:lpstr>Resilience and Avoiding Self-Sabotage </vt:lpstr>
      <vt:lpstr>This session is being recorded</vt:lpstr>
      <vt:lpstr>About the Bridging Courses</vt:lpstr>
      <vt:lpstr>Resilience and Avoiding Self-Sabotage </vt:lpstr>
      <vt:lpstr>PowerPoint Presentation</vt:lpstr>
      <vt:lpstr>PowerPoint Presentation</vt:lpstr>
      <vt:lpstr>Why me?  IOP guide author  20 years supporting researchers   </vt:lpstr>
      <vt:lpstr>PowerPoint Presentation</vt:lpstr>
      <vt:lpstr>Don’t just sit there!</vt:lpstr>
      <vt:lpstr>PowerPoint Presentation</vt:lpstr>
      <vt:lpstr>No quick fixes</vt:lpstr>
      <vt:lpstr>My Resilience ≠ Your Resilience</vt:lpstr>
      <vt:lpstr>Know your own disorder</vt:lpstr>
      <vt:lpstr>A bit of personal context</vt:lpstr>
      <vt:lpstr>Uncertainty is corrosive  It’s ok not to be ok </vt:lpstr>
      <vt:lpstr>What’s your story?</vt:lpstr>
      <vt:lpstr>Dig into the story</vt:lpstr>
      <vt:lpstr>What can you do?</vt:lpstr>
      <vt:lpstr>PowerPoint Presentation</vt:lpstr>
      <vt:lpstr>PowerPoint Presentation</vt:lpstr>
      <vt:lpstr>Good practice and tips</vt:lpstr>
      <vt:lpstr>PowerPoint Presentation</vt:lpstr>
      <vt:lpstr>Ten Strategies to Build Resilience</vt:lpstr>
      <vt:lpstr>Some motivations</vt:lpstr>
      <vt:lpstr>Strategy 1: Reduce Isolation</vt:lpstr>
      <vt:lpstr>Strategy 2: Recognise  Imposter Syndrome</vt:lpstr>
      <vt:lpstr>Strategy 3: Rest Properly</vt:lpstr>
      <vt:lpstr>PowerPoint Presentation</vt:lpstr>
      <vt:lpstr>PowerPoint Presentation</vt:lpstr>
      <vt:lpstr>Strategy 6: focus on fewer  things, do them better</vt:lpstr>
      <vt:lpstr>Strategy 7: schedule  everything you aren’t getting done</vt:lpstr>
      <vt:lpstr>Strategy 8: technology should  help not hinder</vt:lpstr>
      <vt:lpstr>Strategy 9: Coping Strategies</vt:lpstr>
      <vt:lpstr>Strategy 10: Learn from Failure</vt:lpstr>
      <vt:lpstr>PowerPoint Presentation</vt:lpstr>
      <vt:lpstr>Start recognising your triggers and responses</vt:lpstr>
      <vt:lpstr>PowerPoint Presentation</vt:lpstr>
      <vt:lpstr>When things start to go wrong</vt:lpstr>
      <vt:lpstr>PowerPoint Presentation</vt:lpstr>
      <vt:lpstr>Embedding Better Habits</vt:lpstr>
      <vt:lpstr>PowerPoint Presentation</vt:lpstr>
      <vt:lpstr>Step by Step</vt:lpstr>
      <vt:lpstr>Ten Strategies to Build Resilience</vt:lpstr>
      <vt:lpstr>Avoiding sabotage</vt:lpstr>
      <vt:lpstr>PowerPoint Presentation</vt:lpstr>
      <vt:lpstr>Better habits</vt:lpstr>
      <vt:lpstr>The People Problem</vt:lpstr>
      <vt:lpstr>PowerPoint Presentation</vt:lpstr>
      <vt:lpstr>PowerPoint Presentation</vt:lpstr>
      <vt:lpstr>PowerPoint Presentation</vt:lpstr>
      <vt:lpstr>PowerPoint Presentation</vt:lpstr>
      <vt:lpstr>Finally!</vt:lpstr>
      <vt:lpstr>Reminder: This session has been recorded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Priorities and Managing Time</dc:title>
  <dc:creator>SHINTON Sara</dc:creator>
  <cp:lastModifiedBy>SHINTON Sara</cp:lastModifiedBy>
  <cp:revision>46</cp:revision>
  <dcterms:created xsi:type="dcterms:W3CDTF">2021-01-15T12:02:04Z</dcterms:created>
  <dcterms:modified xsi:type="dcterms:W3CDTF">2021-01-27T13:44:28Z</dcterms:modified>
</cp:coreProperties>
</file>