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1"/>
  </p:notesMasterIdLst>
  <p:handoutMasterIdLst>
    <p:handoutMasterId r:id="rId92"/>
  </p:handoutMasterIdLst>
  <p:sldIdLst>
    <p:sldId id="260" r:id="rId5"/>
    <p:sldId id="585" r:id="rId6"/>
    <p:sldId id="261" r:id="rId7"/>
    <p:sldId id="710" r:id="rId8"/>
    <p:sldId id="726" r:id="rId9"/>
    <p:sldId id="353" r:id="rId10"/>
    <p:sldId id="750" r:id="rId11"/>
    <p:sldId id="274" r:id="rId12"/>
    <p:sldId id="714" r:id="rId13"/>
    <p:sldId id="727" r:id="rId14"/>
    <p:sldId id="358" r:id="rId15"/>
    <p:sldId id="384" r:id="rId16"/>
    <p:sldId id="728" r:id="rId17"/>
    <p:sldId id="357" r:id="rId18"/>
    <p:sldId id="718" r:id="rId19"/>
    <p:sldId id="719" r:id="rId20"/>
    <p:sldId id="359" r:id="rId21"/>
    <p:sldId id="385" r:id="rId22"/>
    <p:sldId id="360" r:id="rId23"/>
    <p:sldId id="382" r:id="rId24"/>
    <p:sldId id="717" r:id="rId25"/>
    <p:sldId id="746" r:id="rId26"/>
    <p:sldId id="720" r:id="rId27"/>
    <p:sldId id="724" r:id="rId28"/>
    <p:sldId id="386" r:id="rId29"/>
    <p:sldId id="749" r:id="rId30"/>
    <p:sldId id="258" r:id="rId31"/>
    <p:sldId id="751" r:id="rId32"/>
    <p:sldId id="729" r:id="rId33"/>
    <p:sldId id="363" r:id="rId34"/>
    <p:sldId id="722" r:id="rId35"/>
    <p:sldId id="723" r:id="rId36"/>
    <p:sldId id="364" r:id="rId37"/>
    <p:sldId id="731" r:id="rId38"/>
    <p:sldId id="732" r:id="rId39"/>
    <p:sldId id="733" r:id="rId40"/>
    <p:sldId id="388" r:id="rId41"/>
    <p:sldId id="730" r:id="rId42"/>
    <p:sldId id="734" r:id="rId43"/>
    <p:sldId id="365" r:id="rId44"/>
    <p:sldId id="387" r:id="rId45"/>
    <p:sldId id="366" r:id="rId46"/>
    <p:sldId id="389" r:id="rId47"/>
    <p:sldId id="736" r:id="rId48"/>
    <p:sldId id="367" r:id="rId49"/>
    <p:sldId id="390" r:id="rId50"/>
    <p:sldId id="737" r:id="rId51"/>
    <p:sldId id="368" r:id="rId52"/>
    <p:sldId id="391" r:id="rId53"/>
    <p:sldId id="738" r:id="rId54"/>
    <p:sldId id="392" r:id="rId55"/>
    <p:sldId id="752" r:id="rId56"/>
    <p:sldId id="370" r:id="rId57"/>
    <p:sldId id="393" r:id="rId58"/>
    <p:sldId id="371" r:id="rId59"/>
    <p:sldId id="394" r:id="rId60"/>
    <p:sldId id="372" r:id="rId61"/>
    <p:sldId id="395" r:id="rId62"/>
    <p:sldId id="373" r:id="rId63"/>
    <p:sldId id="396" r:id="rId64"/>
    <p:sldId id="748" r:id="rId65"/>
    <p:sldId id="739" r:id="rId66"/>
    <p:sldId id="747" r:id="rId67"/>
    <p:sldId id="715" r:id="rId68"/>
    <p:sldId id="397" r:id="rId69"/>
    <p:sldId id="398" r:id="rId70"/>
    <p:sldId id="377" r:id="rId71"/>
    <p:sldId id="740" r:id="rId72"/>
    <p:sldId id="753" r:id="rId73"/>
    <p:sldId id="741" r:id="rId74"/>
    <p:sldId id="266" r:id="rId75"/>
    <p:sldId id="267" r:id="rId76"/>
    <p:sldId id="268" r:id="rId77"/>
    <p:sldId id="743" r:id="rId78"/>
    <p:sldId id="744" r:id="rId79"/>
    <p:sldId id="745" r:id="rId80"/>
    <p:sldId id="742" r:id="rId81"/>
    <p:sldId id="378" r:id="rId82"/>
    <p:sldId id="281" r:id="rId83"/>
    <p:sldId id="283" r:id="rId84"/>
    <p:sldId id="284" r:id="rId85"/>
    <p:sldId id="381" r:id="rId86"/>
    <p:sldId id="380" r:id="rId87"/>
    <p:sldId id="299" r:id="rId88"/>
    <p:sldId id="586" r:id="rId89"/>
    <p:sldId id="725"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307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0" autoAdjust="0"/>
    <p:restoredTop sz="68467"/>
  </p:normalViewPr>
  <p:slideViewPr>
    <p:cSldViewPr snapToGrid="0">
      <p:cViewPr varScale="1">
        <p:scale>
          <a:sx n="79" d="100"/>
          <a:sy n="79" d="100"/>
        </p:scale>
        <p:origin x="1024" y="192"/>
      </p:cViewPr>
      <p:guideLst/>
    </p:cSldViewPr>
  </p:slideViewPr>
  <p:notesTextViewPr>
    <p:cViewPr>
      <p:scale>
        <a:sx n="3" d="2"/>
        <a:sy n="3" d="2"/>
      </p:scale>
      <p:origin x="0" y="0"/>
    </p:cViewPr>
  </p:notesTextViewPr>
  <p:sorterViewPr>
    <p:cViewPr>
      <p:scale>
        <a:sx n="1" d="1"/>
        <a:sy n="1" d="1"/>
      </p:scale>
      <p:origin x="0" y="0"/>
    </p:cViewPr>
  </p:sorterViewPr>
  <p:notesViewPr>
    <p:cSldViewPr snapToGrid="0">
      <p:cViewPr varScale="1">
        <p:scale>
          <a:sx n="71" d="100"/>
          <a:sy n="71" d="100"/>
        </p:scale>
        <p:origin x="3220"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D96EF-8265-4F99-AC80-18A9828B46A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8D8A601-F804-4851-8FC0-F125F880EAEE}">
      <dgm:prSet custT="1"/>
      <dgm:spPr/>
      <dgm:t>
        <a:bodyPr/>
        <a:lstStyle/>
        <a:p>
          <a:pPr>
            <a:lnSpc>
              <a:spcPct val="100000"/>
            </a:lnSpc>
          </a:pPr>
          <a:r>
            <a:rPr lang="en-GB" sz="1600" dirty="0"/>
            <a:t>This event is one of a series of Bridging Courses taking place until Spring 2021.  They are aimed at new FLFs who do not have access to leadership training in their host institution.  </a:t>
          </a:r>
          <a:endParaRPr lang="en-US" sz="1600" dirty="0"/>
        </a:p>
      </dgm:t>
    </dgm:pt>
    <dgm:pt modelId="{0E6823F8-6ACD-4FC4-813E-10243E16E6A7}" type="parTrans" cxnId="{9FC12266-906C-4705-8775-A7060AF160D0}">
      <dgm:prSet/>
      <dgm:spPr/>
      <dgm:t>
        <a:bodyPr/>
        <a:lstStyle/>
        <a:p>
          <a:endParaRPr lang="en-US"/>
        </a:p>
      </dgm:t>
    </dgm:pt>
    <dgm:pt modelId="{DDDE0ED5-B0CC-4670-8EE7-AE670C50F149}" type="sibTrans" cxnId="{9FC12266-906C-4705-8775-A7060AF160D0}">
      <dgm:prSet/>
      <dgm:spPr/>
      <dgm:t>
        <a:bodyPr/>
        <a:lstStyle/>
        <a:p>
          <a:endParaRPr lang="en-US"/>
        </a:p>
      </dgm:t>
    </dgm:pt>
    <dgm:pt modelId="{7735E1B0-CFDC-4680-A02F-A95B1EF6BFAA}">
      <dgm:prSet custT="1"/>
      <dgm:spPr/>
      <dgm:t>
        <a:bodyPr/>
        <a:lstStyle/>
        <a:p>
          <a:pPr>
            <a:lnSpc>
              <a:spcPct val="100000"/>
            </a:lnSpc>
          </a:pPr>
          <a:r>
            <a:rPr lang="en-GB" sz="1600" dirty="0"/>
            <a:t>Whilst they do not replace a formal leadership programme, they provide an opportunity to engage in a variety of relevant topics and take time to reflect on your leadership of self and others. </a:t>
          </a:r>
          <a:endParaRPr lang="en-US" sz="1600" dirty="0"/>
        </a:p>
      </dgm:t>
    </dgm:pt>
    <dgm:pt modelId="{9545E5FF-3237-48F3-8E23-45E75EF8BFB6}" type="parTrans" cxnId="{9C53A7C8-79DC-431B-8BEF-746F50AD7579}">
      <dgm:prSet/>
      <dgm:spPr/>
      <dgm:t>
        <a:bodyPr/>
        <a:lstStyle/>
        <a:p>
          <a:endParaRPr lang="en-US"/>
        </a:p>
      </dgm:t>
    </dgm:pt>
    <dgm:pt modelId="{6DB684EE-3984-4CB2-95C4-1DA1CA838AD0}" type="sibTrans" cxnId="{9C53A7C8-79DC-431B-8BEF-746F50AD7579}">
      <dgm:prSet/>
      <dgm:spPr/>
      <dgm:t>
        <a:bodyPr/>
        <a:lstStyle/>
        <a:p>
          <a:endParaRPr lang="en-US"/>
        </a:p>
      </dgm:t>
    </dgm:pt>
    <dgm:pt modelId="{C0D9C037-BA8B-F243-9DED-765861FA3876}">
      <dgm:prSet custT="1"/>
      <dgm:spPr/>
      <dgm:t>
        <a:bodyPr/>
        <a:lstStyle/>
        <a:p>
          <a:pPr>
            <a:lnSpc>
              <a:spcPct val="100000"/>
            </a:lnSpc>
          </a:pPr>
          <a:r>
            <a:rPr lang="en-GB" sz="1600" dirty="0"/>
            <a:t>Fellow to Fellow interaction is tricky in these sessions, but a "coffee room" link will enable us to meet in small groups during the break.</a:t>
          </a:r>
        </a:p>
      </dgm:t>
    </dgm:pt>
    <dgm:pt modelId="{F8952BC3-3218-DB40-95BB-4156BE8C2BE8}" type="parTrans" cxnId="{1428B463-3B8F-AC4B-A4AD-4832A0094302}">
      <dgm:prSet/>
      <dgm:spPr/>
      <dgm:t>
        <a:bodyPr/>
        <a:lstStyle/>
        <a:p>
          <a:endParaRPr lang="en-GB"/>
        </a:p>
      </dgm:t>
    </dgm:pt>
    <dgm:pt modelId="{4A9BC478-29BA-C746-AC00-5B32D51AAFE1}" type="sibTrans" cxnId="{1428B463-3B8F-AC4B-A4AD-4832A0094302}">
      <dgm:prSet/>
      <dgm:spPr/>
      <dgm:t>
        <a:bodyPr/>
        <a:lstStyle/>
        <a:p>
          <a:endParaRPr lang="en-GB"/>
        </a:p>
      </dgm:t>
    </dgm:pt>
    <dgm:pt modelId="{D7E00B76-5CD9-4F07-9F49-89DD7C074158}" type="pres">
      <dgm:prSet presAssocID="{A39D96EF-8265-4F99-AC80-18A9828B46A0}" presName="root" presStyleCnt="0">
        <dgm:presLayoutVars>
          <dgm:dir/>
          <dgm:resizeHandles val="exact"/>
        </dgm:presLayoutVars>
      </dgm:prSet>
      <dgm:spPr/>
    </dgm:pt>
    <dgm:pt modelId="{01B55619-CDF7-4171-9E53-2E7BDDCCB834}" type="pres">
      <dgm:prSet presAssocID="{C8D8A601-F804-4851-8FC0-F125F880EAEE}" presName="compNode" presStyleCnt="0"/>
      <dgm:spPr/>
    </dgm:pt>
    <dgm:pt modelId="{A1F88C68-1315-40BB-9ACA-D2007A1D5CE3}" type="pres">
      <dgm:prSet presAssocID="{C8D8A601-F804-4851-8FC0-F125F880EAEE}" presName="iconRect" presStyleLbl="node1" presStyleIdx="0" presStyleCnt="3" custLinFactNeighborX="-44376" custLinFactNeighborY="5339"/>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B953FB5-4C5E-4410-9162-15ADF4F3089D}" type="pres">
      <dgm:prSet presAssocID="{C8D8A601-F804-4851-8FC0-F125F880EAEE}" presName="spaceRect" presStyleCnt="0"/>
      <dgm:spPr/>
    </dgm:pt>
    <dgm:pt modelId="{1186FB18-FA9A-4C63-9E23-9158A7572145}" type="pres">
      <dgm:prSet presAssocID="{C8D8A601-F804-4851-8FC0-F125F880EAEE}" presName="textRect" presStyleLbl="revTx" presStyleIdx="0" presStyleCnt="3" custScaleX="193876" custLinFactX="-9147" custLinFactNeighborX="-100000" custLinFactNeighborY="-6875">
        <dgm:presLayoutVars>
          <dgm:chMax val="1"/>
          <dgm:chPref val="1"/>
        </dgm:presLayoutVars>
      </dgm:prSet>
      <dgm:spPr/>
    </dgm:pt>
    <dgm:pt modelId="{D16E415E-5A13-4667-9427-EADFC7D96175}" type="pres">
      <dgm:prSet presAssocID="{DDDE0ED5-B0CC-4670-8EE7-AE670C50F149}" presName="sibTrans" presStyleCnt="0"/>
      <dgm:spPr/>
    </dgm:pt>
    <dgm:pt modelId="{BF1B028A-FEA2-F948-9B82-EFA3437415D6}" type="pres">
      <dgm:prSet presAssocID="{C0D9C037-BA8B-F243-9DED-765861FA3876}" presName="compNode" presStyleCnt="0"/>
      <dgm:spPr/>
    </dgm:pt>
    <dgm:pt modelId="{3DA1DA7F-BB8C-7247-8AEB-8EDB6F544826}" type="pres">
      <dgm:prSet presAssocID="{C0D9C037-BA8B-F243-9DED-765861FA3876}" presName="iconRect" presStyleLbl="node1" presStyleIdx="1" presStyleCnt="3" custLinFactNeighborX="2584" custLinFactNeighborY="238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834B7C7E-1B05-AA4D-AF2C-A2824AF4E9AD}" type="pres">
      <dgm:prSet presAssocID="{C0D9C037-BA8B-F243-9DED-765861FA3876}" presName="spaceRect" presStyleCnt="0"/>
      <dgm:spPr/>
    </dgm:pt>
    <dgm:pt modelId="{06B713ED-7EF8-6846-9454-748EA254679A}" type="pres">
      <dgm:prSet presAssocID="{C0D9C037-BA8B-F243-9DED-765861FA3876}" presName="textRect" presStyleLbl="revTx" presStyleIdx="1" presStyleCnt="3" custScaleX="160414">
        <dgm:presLayoutVars>
          <dgm:chMax val="1"/>
          <dgm:chPref val="1"/>
        </dgm:presLayoutVars>
      </dgm:prSet>
      <dgm:spPr/>
    </dgm:pt>
    <dgm:pt modelId="{4B3380B8-98A8-6A4E-8907-7129557EFB52}" type="pres">
      <dgm:prSet presAssocID="{4A9BC478-29BA-C746-AC00-5B32D51AAFE1}" presName="sibTrans" presStyleCnt="0"/>
      <dgm:spPr/>
    </dgm:pt>
    <dgm:pt modelId="{3880A22F-A634-4F7F-A6C6-71C95ED2A4C3}" type="pres">
      <dgm:prSet presAssocID="{7735E1B0-CFDC-4680-A02F-A95B1EF6BFAA}" presName="compNode" presStyleCnt="0"/>
      <dgm:spPr/>
    </dgm:pt>
    <dgm:pt modelId="{08733EE0-A105-4089-8AB1-CD0F7AD9763E}" type="pres">
      <dgm:prSet presAssocID="{7735E1B0-CFDC-4680-A02F-A95B1EF6BFAA}" presName="iconRect" presStyleLbl="node1" presStyleIdx="2" presStyleCnt="3" custLinFactNeighborX="28333" custLinFactNeighborY="5339"/>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49397F98-9FD0-4D58-809E-175EEFD62589}" type="pres">
      <dgm:prSet presAssocID="{7735E1B0-CFDC-4680-A02F-A95B1EF6BFAA}" presName="spaceRect" presStyleCnt="0"/>
      <dgm:spPr/>
    </dgm:pt>
    <dgm:pt modelId="{BC2B8461-76C6-412B-A99D-7E0292267B0F}" type="pres">
      <dgm:prSet presAssocID="{7735E1B0-CFDC-4680-A02F-A95B1EF6BFAA}" presName="textRect" presStyleLbl="revTx" presStyleIdx="2" presStyleCnt="3" custScaleX="232681" custLinFactNeighborX="99756" custLinFactNeighborY="-11493">
        <dgm:presLayoutVars>
          <dgm:chMax val="1"/>
          <dgm:chPref val="1"/>
        </dgm:presLayoutVars>
      </dgm:prSet>
      <dgm:spPr/>
    </dgm:pt>
  </dgm:ptLst>
  <dgm:cxnLst>
    <dgm:cxn modelId="{A833F92B-87D8-4D12-802D-5ECE629C29C4}" type="presOf" srcId="{7735E1B0-CFDC-4680-A02F-A95B1EF6BFAA}" destId="{BC2B8461-76C6-412B-A99D-7E0292267B0F}" srcOrd="0" destOrd="0" presId="urn:microsoft.com/office/officeart/2018/2/layout/IconLabelList"/>
    <dgm:cxn modelId="{1428B463-3B8F-AC4B-A4AD-4832A0094302}" srcId="{A39D96EF-8265-4F99-AC80-18A9828B46A0}" destId="{C0D9C037-BA8B-F243-9DED-765861FA3876}" srcOrd="1" destOrd="0" parTransId="{F8952BC3-3218-DB40-95BB-4156BE8C2BE8}" sibTransId="{4A9BC478-29BA-C746-AC00-5B32D51AAFE1}"/>
    <dgm:cxn modelId="{C480B963-8B17-BC48-B03B-6E998E40D257}" type="presOf" srcId="{C0D9C037-BA8B-F243-9DED-765861FA3876}" destId="{06B713ED-7EF8-6846-9454-748EA254679A}" srcOrd="0" destOrd="0" presId="urn:microsoft.com/office/officeart/2018/2/layout/IconLabelList"/>
    <dgm:cxn modelId="{1BEAF165-1529-438E-A1AC-75313F10CE23}" type="presOf" srcId="{C8D8A601-F804-4851-8FC0-F125F880EAEE}" destId="{1186FB18-FA9A-4C63-9E23-9158A7572145}" srcOrd="0" destOrd="0" presId="urn:microsoft.com/office/officeart/2018/2/layout/IconLabelList"/>
    <dgm:cxn modelId="{9FC12266-906C-4705-8775-A7060AF160D0}" srcId="{A39D96EF-8265-4F99-AC80-18A9828B46A0}" destId="{C8D8A601-F804-4851-8FC0-F125F880EAEE}" srcOrd="0" destOrd="0" parTransId="{0E6823F8-6ACD-4FC4-813E-10243E16E6A7}" sibTransId="{DDDE0ED5-B0CC-4670-8EE7-AE670C50F149}"/>
    <dgm:cxn modelId="{94B1FB8A-4BAE-47BB-9209-1A6253166B31}" type="presOf" srcId="{A39D96EF-8265-4F99-AC80-18A9828B46A0}" destId="{D7E00B76-5CD9-4F07-9F49-89DD7C074158}" srcOrd="0" destOrd="0" presId="urn:microsoft.com/office/officeart/2018/2/layout/IconLabelList"/>
    <dgm:cxn modelId="{9C53A7C8-79DC-431B-8BEF-746F50AD7579}" srcId="{A39D96EF-8265-4F99-AC80-18A9828B46A0}" destId="{7735E1B0-CFDC-4680-A02F-A95B1EF6BFAA}" srcOrd="2" destOrd="0" parTransId="{9545E5FF-3237-48F3-8E23-45E75EF8BFB6}" sibTransId="{6DB684EE-3984-4CB2-95C4-1DA1CA838AD0}"/>
    <dgm:cxn modelId="{1414E325-0AD8-4A2E-9E2C-32B9DB3A61A0}" type="presParOf" srcId="{D7E00B76-5CD9-4F07-9F49-89DD7C074158}" destId="{01B55619-CDF7-4171-9E53-2E7BDDCCB834}" srcOrd="0" destOrd="0" presId="urn:microsoft.com/office/officeart/2018/2/layout/IconLabelList"/>
    <dgm:cxn modelId="{6CAEA6AE-96D0-4C2B-BA58-5729B67AE90C}" type="presParOf" srcId="{01B55619-CDF7-4171-9E53-2E7BDDCCB834}" destId="{A1F88C68-1315-40BB-9ACA-D2007A1D5CE3}" srcOrd="0" destOrd="0" presId="urn:microsoft.com/office/officeart/2018/2/layout/IconLabelList"/>
    <dgm:cxn modelId="{E924838C-6A2D-4130-BD54-1AAF1F1A3D27}" type="presParOf" srcId="{01B55619-CDF7-4171-9E53-2E7BDDCCB834}" destId="{3B953FB5-4C5E-4410-9162-15ADF4F3089D}" srcOrd="1" destOrd="0" presId="urn:microsoft.com/office/officeart/2018/2/layout/IconLabelList"/>
    <dgm:cxn modelId="{139AE2C1-0264-4E54-88AD-2968515A45B6}" type="presParOf" srcId="{01B55619-CDF7-4171-9E53-2E7BDDCCB834}" destId="{1186FB18-FA9A-4C63-9E23-9158A7572145}" srcOrd="2" destOrd="0" presId="urn:microsoft.com/office/officeart/2018/2/layout/IconLabelList"/>
    <dgm:cxn modelId="{DBAF70C9-191B-4747-8ECD-4302D0EAB66E}" type="presParOf" srcId="{D7E00B76-5CD9-4F07-9F49-89DD7C074158}" destId="{D16E415E-5A13-4667-9427-EADFC7D96175}" srcOrd="1" destOrd="0" presId="urn:microsoft.com/office/officeart/2018/2/layout/IconLabelList"/>
    <dgm:cxn modelId="{7B034FE4-3CE0-6245-BF79-072C143DC102}" type="presParOf" srcId="{D7E00B76-5CD9-4F07-9F49-89DD7C074158}" destId="{BF1B028A-FEA2-F948-9B82-EFA3437415D6}" srcOrd="2" destOrd="0" presId="urn:microsoft.com/office/officeart/2018/2/layout/IconLabelList"/>
    <dgm:cxn modelId="{EDF87C9D-240E-AA40-AC7B-BFFF2ADF269F}" type="presParOf" srcId="{BF1B028A-FEA2-F948-9B82-EFA3437415D6}" destId="{3DA1DA7F-BB8C-7247-8AEB-8EDB6F544826}" srcOrd="0" destOrd="0" presId="urn:microsoft.com/office/officeart/2018/2/layout/IconLabelList"/>
    <dgm:cxn modelId="{9905505B-D9DB-4D49-AC30-1AF1B73D09B4}" type="presParOf" srcId="{BF1B028A-FEA2-F948-9B82-EFA3437415D6}" destId="{834B7C7E-1B05-AA4D-AF2C-A2824AF4E9AD}" srcOrd="1" destOrd="0" presId="urn:microsoft.com/office/officeart/2018/2/layout/IconLabelList"/>
    <dgm:cxn modelId="{6B1685C0-9874-7445-8112-4CE714C40FDA}" type="presParOf" srcId="{BF1B028A-FEA2-F948-9B82-EFA3437415D6}" destId="{06B713ED-7EF8-6846-9454-748EA254679A}" srcOrd="2" destOrd="0" presId="urn:microsoft.com/office/officeart/2018/2/layout/IconLabelList"/>
    <dgm:cxn modelId="{D1A7AA5E-9795-D349-A12F-0BA28C9464DA}" type="presParOf" srcId="{D7E00B76-5CD9-4F07-9F49-89DD7C074158}" destId="{4B3380B8-98A8-6A4E-8907-7129557EFB52}" srcOrd="3" destOrd="0" presId="urn:microsoft.com/office/officeart/2018/2/layout/IconLabelList"/>
    <dgm:cxn modelId="{8DF11F24-84A7-4A7B-A952-A21D4740091E}" type="presParOf" srcId="{D7E00B76-5CD9-4F07-9F49-89DD7C074158}" destId="{3880A22F-A634-4F7F-A6C6-71C95ED2A4C3}" srcOrd="4" destOrd="0" presId="urn:microsoft.com/office/officeart/2018/2/layout/IconLabelList"/>
    <dgm:cxn modelId="{1C91A7AE-2075-4C16-8C32-0864017F8E3D}" type="presParOf" srcId="{3880A22F-A634-4F7F-A6C6-71C95ED2A4C3}" destId="{08733EE0-A105-4089-8AB1-CD0F7AD9763E}" srcOrd="0" destOrd="0" presId="urn:microsoft.com/office/officeart/2018/2/layout/IconLabelList"/>
    <dgm:cxn modelId="{2F59F360-13D6-4FA9-85D7-83A9CB9A6140}" type="presParOf" srcId="{3880A22F-A634-4F7F-A6C6-71C95ED2A4C3}" destId="{49397F98-9FD0-4D58-809E-175EEFD62589}" srcOrd="1" destOrd="0" presId="urn:microsoft.com/office/officeart/2018/2/layout/IconLabelList"/>
    <dgm:cxn modelId="{6E7DAA9B-5B50-4C8B-86D5-2E6091972D82}" type="presParOf" srcId="{3880A22F-A634-4F7F-A6C6-71C95ED2A4C3}" destId="{BC2B8461-76C6-412B-A99D-7E0292267B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D96EF-8265-4F99-AC80-18A9828B46A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8D8A601-F804-4851-8FC0-F125F880EAEE}">
      <dgm:prSet custT="1"/>
      <dgm:spPr/>
      <dgm:t>
        <a:bodyPr/>
        <a:lstStyle/>
        <a:p>
          <a:pPr>
            <a:lnSpc>
              <a:spcPct val="100000"/>
            </a:lnSpc>
          </a:pPr>
          <a:r>
            <a:rPr lang="en-GB" sz="1600" dirty="0"/>
            <a:t>This event is one of a series of Bridging Courses taking place until Spring 2021.  They are aimed at new FLFs who do not have access to leadership training in their host institution.  </a:t>
          </a:r>
          <a:endParaRPr lang="en-US" sz="1600" dirty="0"/>
        </a:p>
      </dgm:t>
    </dgm:pt>
    <dgm:pt modelId="{0E6823F8-6ACD-4FC4-813E-10243E16E6A7}" type="parTrans" cxnId="{9FC12266-906C-4705-8775-A7060AF160D0}">
      <dgm:prSet/>
      <dgm:spPr/>
      <dgm:t>
        <a:bodyPr/>
        <a:lstStyle/>
        <a:p>
          <a:endParaRPr lang="en-US"/>
        </a:p>
      </dgm:t>
    </dgm:pt>
    <dgm:pt modelId="{DDDE0ED5-B0CC-4670-8EE7-AE670C50F149}" type="sibTrans" cxnId="{9FC12266-906C-4705-8775-A7060AF160D0}">
      <dgm:prSet/>
      <dgm:spPr/>
      <dgm:t>
        <a:bodyPr/>
        <a:lstStyle/>
        <a:p>
          <a:endParaRPr lang="en-US"/>
        </a:p>
      </dgm:t>
    </dgm:pt>
    <dgm:pt modelId="{7735E1B0-CFDC-4680-A02F-A95B1EF6BFAA}">
      <dgm:prSet custT="1"/>
      <dgm:spPr/>
      <dgm:t>
        <a:bodyPr/>
        <a:lstStyle/>
        <a:p>
          <a:pPr>
            <a:lnSpc>
              <a:spcPct val="100000"/>
            </a:lnSpc>
          </a:pPr>
          <a:r>
            <a:rPr lang="en-GB" sz="1600" dirty="0"/>
            <a:t>Whilst they do not replace a formal leadership programme, they provide an opportunity to engage in a variety of relevant topics and take time to reflect on your leadership of self and others. </a:t>
          </a:r>
          <a:endParaRPr lang="en-US" sz="1600" dirty="0"/>
        </a:p>
      </dgm:t>
    </dgm:pt>
    <dgm:pt modelId="{9545E5FF-3237-48F3-8E23-45E75EF8BFB6}" type="parTrans" cxnId="{9C53A7C8-79DC-431B-8BEF-746F50AD7579}">
      <dgm:prSet/>
      <dgm:spPr/>
      <dgm:t>
        <a:bodyPr/>
        <a:lstStyle/>
        <a:p>
          <a:endParaRPr lang="en-US"/>
        </a:p>
      </dgm:t>
    </dgm:pt>
    <dgm:pt modelId="{6DB684EE-3984-4CB2-95C4-1DA1CA838AD0}" type="sibTrans" cxnId="{9C53A7C8-79DC-431B-8BEF-746F50AD7579}">
      <dgm:prSet/>
      <dgm:spPr/>
      <dgm:t>
        <a:bodyPr/>
        <a:lstStyle/>
        <a:p>
          <a:endParaRPr lang="en-US"/>
        </a:p>
      </dgm:t>
    </dgm:pt>
    <dgm:pt modelId="{D7E00B76-5CD9-4F07-9F49-89DD7C074158}" type="pres">
      <dgm:prSet presAssocID="{A39D96EF-8265-4F99-AC80-18A9828B46A0}" presName="root" presStyleCnt="0">
        <dgm:presLayoutVars>
          <dgm:dir/>
          <dgm:resizeHandles val="exact"/>
        </dgm:presLayoutVars>
      </dgm:prSet>
      <dgm:spPr/>
    </dgm:pt>
    <dgm:pt modelId="{01B55619-CDF7-4171-9E53-2E7BDDCCB834}" type="pres">
      <dgm:prSet presAssocID="{C8D8A601-F804-4851-8FC0-F125F880EAEE}" presName="compNode" presStyleCnt="0"/>
      <dgm:spPr/>
    </dgm:pt>
    <dgm:pt modelId="{A1F88C68-1315-40BB-9ACA-D2007A1D5CE3}" type="pres">
      <dgm:prSet presAssocID="{C8D8A601-F804-4851-8FC0-F125F880EAEE}" presName="iconRect" presStyleLbl="node1" presStyleIdx="0" presStyleCnt="2" custLinFactNeighborX="-44376" custLinFactNeighborY="5339"/>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B953FB5-4C5E-4410-9162-15ADF4F3089D}" type="pres">
      <dgm:prSet presAssocID="{C8D8A601-F804-4851-8FC0-F125F880EAEE}" presName="spaceRect" presStyleCnt="0"/>
      <dgm:spPr/>
    </dgm:pt>
    <dgm:pt modelId="{1186FB18-FA9A-4C63-9E23-9158A7572145}" type="pres">
      <dgm:prSet presAssocID="{C8D8A601-F804-4851-8FC0-F125F880EAEE}" presName="textRect" presStyleLbl="revTx" presStyleIdx="0" presStyleCnt="2" custScaleX="193876" custLinFactX="-9147" custLinFactNeighborX="-100000" custLinFactNeighborY="-6875">
        <dgm:presLayoutVars>
          <dgm:chMax val="1"/>
          <dgm:chPref val="1"/>
        </dgm:presLayoutVars>
      </dgm:prSet>
      <dgm:spPr/>
    </dgm:pt>
    <dgm:pt modelId="{D16E415E-5A13-4667-9427-EADFC7D96175}" type="pres">
      <dgm:prSet presAssocID="{DDDE0ED5-B0CC-4670-8EE7-AE670C50F149}" presName="sibTrans" presStyleCnt="0"/>
      <dgm:spPr/>
    </dgm:pt>
    <dgm:pt modelId="{3880A22F-A634-4F7F-A6C6-71C95ED2A4C3}" type="pres">
      <dgm:prSet presAssocID="{7735E1B0-CFDC-4680-A02F-A95B1EF6BFAA}" presName="compNode" presStyleCnt="0"/>
      <dgm:spPr/>
    </dgm:pt>
    <dgm:pt modelId="{08733EE0-A105-4089-8AB1-CD0F7AD9763E}" type="pres">
      <dgm:prSet presAssocID="{7735E1B0-CFDC-4680-A02F-A95B1EF6BFAA}" presName="iconRect" presStyleLbl="node1" presStyleIdx="1" presStyleCnt="2" custLinFactNeighborX="28333" custLinFactNeighborY="5339"/>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49397F98-9FD0-4D58-809E-175EEFD62589}" type="pres">
      <dgm:prSet presAssocID="{7735E1B0-CFDC-4680-A02F-A95B1EF6BFAA}" presName="spaceRect" presStyleCnt="0"/>
      <dgm:spPr/>
    </dgm:pt>
    <dgm:pt modelId="{BC2B8461-76C6-412B-A99D-7E0292267B0F}" type="pres">
      <dgm:prSet presAssocID="{7735E1B0-CFDC-4680-A02F-A95B1EF6BFAA}" presName="textRect" presStyleLbl="revTx" presStyleIdx="1" presStyleCnt="2" custScaleX="232681" custLinFactNeighborX="99756" custLinFactNeighborY="-11493">
        <dgm:presLayoutVars>
          <dgm:chMax val="1"/>
          <dgm:chPref val="1"/>
        </dgm:presLayoutVars>
      </dgm:prSet>
      <dgm:spPr/>
    </dgm:pt>
  </dgm:ptLst>
  <dgm:cxnLst>
    <dgm:cxn modelId="{A833F92B-87D8-4D12-802D-5ECE629C29C4}" type="presOf" srcId="{7735E1B0-CFDC-4680-A02F-A95B1EF6BFAA}" destId="{BC2B8461-76C6-412B-A99D-7E0292267B0F}" srcOrd="0" destOrd="0" presId="urn:microsoft.com/office/officeart/2018/2/layout/IconLabelList"/>
    <dgm:cxn modelId="{1BEAF165-1529-438E-A1AC-75313F10CE23}" type="presOf" srcId="{C8D8A601-F804-4851-8FC0-F125F880EAEE}" destId="{1186FB18-FA9A-4C63-9E23-9158A7572145}" srcOrd="0" destOrd="0" presId="urn:microsoft.com/office/officeart/2018/2/layout/IconLabelList"/>
    <dgm:cxn modelId="{9FC12266-906C-4705-8775-A7060AF160D0}" srcId="{A39D96EF-8265-4F99-AC80-18A9828B46A0}" destId="{C8D8A601-F804-4851-8FC0-F125F880EAEE}" srcOrd="0" destOrd="0" parTransId="{0E6823F8-6ACD-4FC4-813E-10243E16E6A7}" sibTransId="{DDDE0ED5-B0CC-4670-8EE7-AE670C50F149}"/>
    <dgm:cxn modelId="{94B1FB8A-4BAE-47BB-9209-1A6253166B31}" type="presOf" srcId="{A39D96EF-8265-4F99-AC80-18A9828B46A0}" destId="{D7E00B76-5CD9-4F07-9F49-89DD7C074158}" srcOrd="0" destOrd="0" presId="urn:microsoft.com/office/officeart/2018/2/layout/IconLabelList"/>
    <dgm:cxn modelId="{9C53A7C8-79DC-431B-8BEF-746F50AD7579}" srcId="{A39D96EF-8265-4F99-AC80-18A9828B46A0}" destId="{7735E1B0-CFDC-4680-A02F-A95B1EF6BFAA}" srcOrd="1" destOrd="0" parTransId="{9545E5FF-3237-48F3-8E23-45E75EF8BFB6}" sibTransId="{6DB684EE-3984-4CB2-95C4-1DA1CA838AD0}"/>
    <dgm:cxn modelId="{1414E325-0AD8-4A2E-9E2C-32B9DB3A61A0}" type="presParOf" srcId="{D7E00B76-5CD9-4F07-9F49-89DD7C074158}" destId="{01B55619-CDF7-4171-9E53-2E7BDDCCB834}" srcOrd="0" destOrd="0" presId="urn:microsoft.com/office/officeart/2018/2/layout/IconLabelList"/>
    <dgm:cxn modelId="{6CAEA6AE-96D0-4C2B-BA58-5729B67AE90C}" type="presParOf" srcId="{01B55619-CDF7-4171-9E53-2E7BDDCCB834}" destId="{A1F88C68-1315-40BB-9ACA-D2007A1D5CE3}" srcOrd="0" destOrd="0" presId="urn:microsoft.com/office/officeart/2018/2/layout/IconLabelList"/>
    <dgm:cxn modelId="{E924838C-6A2D-4130-BD54-1AAF1F1A3D27}" type="presParOf" srcId="{01B55619-CDF7-4171-9E53-2E7BDDCCB834}" destId="{3B953FB5-4C5E-4410-9162-15ADF4F3089D}" srcOrd="1" destOrd="0" presId="urn:microsoft.com/office/officeart/2018/2/layout/IconLabelList"/>
    <dgm:cxn modelId="{139AE2C1-0264-4E54-88AD-2968515A45B6}" type="presParOf" srcId="{01B55619-CDF7-4171-9E53-2E7BDDCCB834}" destId="{1186FB18-FA9A-4C63-9E23-9158A7572145}" srcOrd="2" destOrd="0" presId="urn:microsoft.com/office/officeart/2018/2/layout/IconLabelList"/>
    <dgm:cxn modelId="{DBAF70C9-191B-4747-8ECD-4302D0EAB66E}" type="presParOf" srcId="{D7E00B76-5CD9-4F07-9F49-89DD7C074158}" destId="{D16E415E-5A13-4667-9427-EADFC7D96175}" srcOrd="1" destOrd="0" presId="urn:microsoft.com/office/officeart/2018/2/layout/IconLabelList"/>
    <dgm:cxn modelId="{8DF11F24-84A7-4A7B-A952-A21D4740091E}" type="presParOf" srcId="{D7E00B76-5CD9-4F07-9F49-89DD7C074158}" destId="{3880A22F-A634-4F7F-A6C6-71C95ED2A4C3}" srcOrd="2" destOrd="0" presId="urn:microsoft.com/office/officeart/2018/2/layout/IconLabelList"/>
    <dgm:cxn modelId="{1C91A7AE-2075-4C16-8C32-0864017F8E3D}" type="presParOf" srcId="{3880A22F-A634-4F7F-A6C6-71C95ED2A4C3}" destId="{08733EE0-A105-4089-8AB1-CD0F7AD9763E}" srcOrd="0" destOrd="0" presId="urn:microsoft.com/office/officeart/2018/2/layout/IconLabelList"/>
    <dgm:cxn modelId="{2F59F360-13D6-4FA9-85D7-83A9CB9A6140}" type="presParOf" srcId="{3880A22F-A634-4F7F-A6C6-71C95ED2A4C3}" destId="{49397F98-9FD0-4D58-809E-175EEFD62589}" srcOrd="1" destOrd="0" presId="urn:microsoft.com/office/officeart/2018/2/layout/IconLabelList"/>
    <dgm:cxn modelId="{6E7DAA9B-5B50-4C8B-86D5-2E6091972D82}" type="presParOf" srcId="{3880A22F-A634-4F7F-A6C6-71C95ED2A4C3}" destId="{BC2B8461-76C6-412B-A99D-7E0292267B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09E80E-FB08-4443-B31F-3262A7D48B98}"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AEECCCE-8AF8-4CC8-B035-11CCAAAA6D32}">
      <dgm:prSet/>
      <dgm:spPr/>
      <dgm:t>
        <a:bodyPr/>
        <a:lstStyle/>
        <a:p>
          <a:r>
            <a:rPr lang="en-US" dirty="0"/>
            <a:t>Understand what’s going on</a:t>
          </a:r>
        </a:p>
      </dgm:t>
    </dgm:pt>
    <dgm:pt modelId="{0200D49B-7272-4466-8405-FE37C2E05965}" type="parTrans" cxnId="{A5D17901-7553-49B8-8A67-A5202F6C7C2A}">
      <dgm:prSet/>
      <dgm:spPr/>
      <dgm:t>
        <a:bodyPr/>
        <a:lstStyle/>
        <a:p>
          <a:endParaRPr lang="en-US"/>
        </a:p>
      </dgm:t>
    </dgm:pt>
    <dgm:pt modelId="{AC55CF73-A217-474E-B4E2-70E37D3D4D35}" type="sibTrans" cxnId="{A5D17901-7553-49B8-8A67-A5202F6C7C2A}">
      <dgm:prSet/>
      <dgm:spPr/>
      <dgm:t>
        <a:bodyPr/>
        <a:lstStyle/>
        <a:p>
          <a:endParaRPr lang="en-US"/>
        </a:p>
      </dgm:t>
    </dgm:pt>
    <dgm:pt modelId="{CFC347DE-5DF9-4BE5-BB42-5EA66B36C266}">
      <dgm:prSet/>
      <dgm:spPr/>
      <dgm:t>
        <a:bodyPr/>
        <a:lstStyle/>
        <a:p>
          <a:r>
            <a:rPr lang="en-US" dirty="0"/>
            <a:t>Look at a range of solutions and find the match</a:t>
          </a:r>
        </a:p>
      </dgm:t>
    </dgm:pt>
    <dgm:pt modelId="{5DB99B90-37BE-489F-8136-03D81AD1E244}" type="parTrans" cxnId="{77F534E3-56A1-4113-B7F2-3B5100A5A906}">
      <dgm:prSet/>
      <dgm:spPr/>
      <dgm:t>
        <a:bodyPr/>
        <a:lstStyle/>
        <a:p>
          <a:endParaRPr lang="en-US"/>
        </a:p>
      </dgm:t>
    </dgm:pt>
    <dgm:pt modelId="{5EA9AC33-5DEB-45A2-A903-8779A1B1F35B}" type="sibTrans" cxnId="{77F534E3-56A1-4113-B7F2-3B5100A5A906}">
      <dgm:prSet/>
      <dgm:spPr/>
      <dgm:t>
        <a:bodyPr/>
        <a:lstStyle/>
        <a:p>
          <a:endParaRPr lang="en-US"/>
        </a:p>
      </dgm:t>
    </dgm:pt>
    <dgm:pt modelId="{1F3C1BA8-BFE4-46D0-B515-7D353A4642E5}">
      <dgm:prSet/>
      <dgm:spPr/>
      <dgm:t>
        <a:bodyPr/>
        <a:lstStyle/>
        <a:p>
          <a:r>
            <a:rPr lang="en-US" dirty="0"/>
            <a:t>Embed better habits and decisions in your routine</a:t>
          </a:r>
        </a:p>
      </dgm:t>
    </dgm:pt>
    <dgm:pt modelId="{CA1EFC3C-013D-44BB-A3C4-0CB3936EC811}" type="parTrans" cxnId="{0F461AD1-B8B8-4119-99CF-632118361756}">
      <dgm:prSet/>
      <dgm:spPr/>
      <dgm:t>
        <a:bodyPr/>
        <a:lstStyle/>
        <a:p>
          <a:endParaRPr lang="en-US"/>
        </a:p>
      </dgm:t>
    </dgm:pt>
    <dgm:pt modelId="{12622190-6C46-4243-9233-65336A9CE570}" type="sibTrans" cxnId="{0F461AD1-B8B8-4119-99CF-632118361756}">
      <dgm:prSet/>
      <dgm:spPr/>
      <dgm:t>
        <a:bodyPr/>
        <a:lstStyle/>
        <a:p>
          <a:endParaRPr lang="en-US"/>
        </a:p>
      </dgm:t>
    </dgm:pt>
    <dgm:pt modelId="{83BDD467-89C1-40FB-ACE3-B45034164D06}" type="pres">
      <dgm:prSet presAssocID="{4D09E80E-FB08-4443-B31F-3262A7D48B98}" presName="root" presStyleCnt="0">
        <dgm:presLayoutVars>
          <dgm:dir/>
          <dgm:resizeHandles val="exact"/>
        </dgm:presLayoutVars>
      </dgm:prSet>
      <dgm:spPr/>
    </dgm:pt>
    <dgm:pt modelId="{783A413A-4701-4A5F-ADAF-3DACE72589E0}" type="pres">
      <dgm:prSet presAssocID="{2AEECCCE-8AF8-4CC8-B035-11CCAAAA6D32}" presName="compNode" presStyleCnt="0"/>
      <dgm:spPr/>
    </dgm:pt>
    <dgm:pt modelId="{43E86621-C254-4195-A833-2111144E8B04}" type="pres">
      <dgm:prSet presAssocID="{2AEECCCE-8AF8-4CC8-B035-11CCAAAA6D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28DD09A-CAAD-46FE-A3EE-1E73ED725A97}" type="pres">
      <dgm:prSet presAssocID="{2AEECCCE-8AF8-4CC8-B035-11CCAAAA6D32}" presName="spaceRect" presStyleCnt="0"/>
      <dgm:spPr/>
    </dgm:pt>
    <dgm:pt modelId="{AC64AE82-D807-4322-BCC7-4A465B9CAC42}" type="pres">
      <dgm:prSet presAssocID="{2AEECCCE-8AF8-4CC8-B035-11CCAAAA6D32}" presName="textRect" presStyleLbl="revTx" presStyleIdx="0" presStyleCnt="3">
        <dgm:presLayoutVars>
          <dgm:chMax val="1"/>
          <dgm:chPref val="1"/>
        </dgm:presLayoutVars>
      </dgm:prSet>
      <dgm:spPr/>
    </dgm:pt>
    <dgm:pt modelId="{DA39A7B7-8143-43BF-B206-B80C68455DEB}" type="pres">
      <dgm:prSet presAssocID="{AC55CF73-A217-474E-B4E2-70E37D3D4D35}" presName="sibTrans" presStyleCnt="0"/>
      <dgm:spPr/>
    </dgm:pt>
    <dgm:pt modelId="{975EC170-25D8-47E2-AF26-7F01C87F5A64}" type="pres">
      <dgm:prSet presAssocID="{CFC347DE-5DF9-4BE5-BB42-5EA66B36C266}" presName="compNode" presStyleCnt="0"/>
      <dgm:spPr/>
    </dgm:pt>
    <dgm:pt modelId="{DB9B2A4B-1185-4BDB-BCA4-68A2712D26FA}" type="pres">
      <dgm:prSet presAssocID="{CFC347DE-5DF9-4BE5-BB42-5EA66B36C2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5810B89A-BFCD-4273-977C-008FD28B2217}" type="pres">
      <dgm:prSet presAssocID="{CFC347DE-5DF9-4BE5-BB42-5EA66B36C266}" presName="spaceRect" presStyleCnt="0"/>
      <dgm:spPr/>
    </dgm:pt>
    <dgm:pt modelId="{19FDE7C1-F7D7-450F-90B6-B7FBCA5A7661}" type="pres">
      <dgm:prSet presAssocID="{CFC347DE-5DF9-4BE5-BB42-5EA66B36C266}" presName="textRect" presStyleLbl="revTx" presStyleIdx="1" presStyleCnt="3">
        <dgm:presLayoutVars>
          <dgm:chMax val="1"/>
          <dgm:chPref val="1"/>
        </dgm:presLayoutVars>
      </dgm:prSet>
      <dgm:spPr/>
    </dgm:pt>
    <dgm:pt modelId="{68C36A71-E111-422A-A365-67DB6ED2BB26}" type="pres">
      <dgm:prSet presAssocID="{5EA9AC33-5DEB-45A2-A903-8779A1B1F35B}" presName="sibTrans" presStyleCnt="0"/>
      <dgm:spPr/>
    </dgm:pt>
    <dgm:pt modelId="{BD94418E-F4F8-472A-B53C-5E9F72618506}" type="pres">
      <dgm:prSet presAssocID="{1F3C1BA8-BFE4-46D0-B515-7D353A4642E5}" presName="compNode" presStyleCnt="0"/>
      <dgm:spPr/>
    </dgm:pt>
    <dgm:pt modelId="{5E9B6593-EB4E-4BAF-B584-0C7F51D855BD}" type="pres">
      <dgm:prSet presAssocID="{1F3C1BA8-BFE4-46D0-B515-7D353A4642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29BDEB56-A1AC-4AC9-92CB-72F73F1AB663}" type="pres">
      <dgm:prSet presAssocID="{1F3C1BA8-BFE4-46D0-B515-7D353A4642E5}" presName="spaceRect" presStyleCnt="0"/>
      <dgm:spPr/>
    </dgm:pt>
    <dgm:pt modelId="{4F9B5E02-E12C-4BD2-B487-86DE4E66B8D4}" type="pres">
      <dgm:prSet presAssocID="{1F3C1BA8-BFE4-46D0-B515-7D353A4642E5}" presName="textRect" presStyleLbl="revTx" presStyleIdx="2" presStyleCnt="3">
        <dgm:presLayoutVars>
          <dgm:chMax val="1"/>
          <dgm:chPref val="1"/>
        </dgm:presLayoutVars>
      </dgm:prSet>
      <dgm:spPr/>
    </dgm:pt>
  </dgm:ptLst>
  <dgm:cxnLst>
    <dgm:cxn modelId="{A5D17901-7553-49B8-8A67-A5202F6C7C2A}" srcId="{4D09E80E-FB08-4443-B31F-3262A7D48B98}" destId="{2AEECCCE-8AF8-4CC8-B035-11CCAAAA6D32}" srcOrd="0" destOrd="0" parTransId="{0200D49B-7272-4466-8405-FE37C2E05965}" sibTransId="{AC55CF73-A217-474E-B4E2-70E37D3D4D35}"/>
    <dgm:cxn modelId="{AB4DA30D-0286-46B4-865F-970945328427}" type="presOf" srcId="{4D09E80E-FB08-4443-B31F-3262A7D48B98}" destId="{83BDD467-89C1-40FB-ACE3-B45034164D06}" srcOrd="0" destOrd="0" presId="urn:microsoft.com/office/officeart/2018/2/layout/IconLabelList"/>
    <dgm:cxn modelId="{488A045D-C9E7-4A04-9B5E-1EA05A76F631}" type="presOf" srcId="{1F3C1BA8-BFE4-46D0-B515-7D353A4642E5}" destId="{4F9B5E02-E12C-4BD2-B487-86DE4E66B8D4}" srcOrd="0" destOrd="0" presId="urn:microsoft.com/office/officeart/2018/2/layout/IconLabelList"/>
    <dgm:cxn modelId="{0F461AD1-B8B8-4119-99CF-632118361756}" srcId="{4D09E80E-FB08-4443-B31F-3262A7D48B98}" destId="{1F3C1BA8-BFE4-46D0-B515-7D353A4642E5}" srcOrd="2" destOrd="0" parTransId="{CA1EFC3C-013D-44BB-A3C4-0CB3936EC811}" sibTransId="{12622190-6C46-4243-9233-65336A9CE570}"/>
    <dgm:cxn modelId="{77F534E3-56A1-4113-B7F2-3B5100A5A906}" srcId="{4D09E80E-FB08-4443-B31F-3262A7D48B98}" destId="{CFC347DE-5DF9-4BE5-BB42-5EA66B36C266}" srcOrd="1" destOrd="0" parTransId="{5DB99B90-37BE-489F-8136-03D81AD1E244}" sibTransId="{5EA9AC33-5DEB-45A2-A903-8779A1B1F35B}"/>
    <dgm:cxn modelId="{743F89E8-DE4D-435A-BA09-46D489280085}" type="presOf" srcId="{2AEECCCE-8AF8-4CC8-B035-11CCAAAA6D32}" destId="{AC64AE82-D807-4322-BCC7-4A465B9CAC42}" srcOrd="0" destOrd="0" presId="urn:microsoft.com/office/officeart/2018/2/layout/IconLabelList"/>
    <dgm:cxn modelId="{AC9303FB-11C6-4A76-9C7F-5A67504DB4C6}" type="presOf" srcId="{CFC347DE-5DF9-4BE5-BB42-5EA66B36C266}" destId="{19FDE7C1-F7D7-450F-90B6-B7FBCA5A7661}" srcOrd="0" destOrd="0" presId="urn:microsoft.com/office/officeart/2018/2/layout/IconLabelList"/>
    <dgm:cxn modelId="{04C74D14-F695-496B-A0C4-6FE61837CF39}" type="presParOf" srcId="{83BDD467-89C1-40FB-ACE3-B45034164D06}" destId="{783A413A-4701-4A5F-ADAF-3DACE72589E0}" srcOrd="0" destOrd="0" presId="urn:microsoft.com/office/officeart/2018/2/layout/IconLabelList"/>
    <dgm:cxn modelId="{8A0B3ABB-6AA1-432E-AE48-E9C75DCE9BCB}" type="presParOf" srcId="{783A413A-4701-4A5F-ADAF-3DACE72589E0}" destId="{43E86621-C254-4195-A833-2111144E8B04}" srcOrd="0" destOrd="0" presId="urn:microsoft.com/office/officeart/2018/2/layout/IconLabelList"/>
    <dgm:cxn modelId="{D77F31F3-D33E-438B-B5C9-B153AF7DD262}" type="presParOf" srcId="{783A413A-4701-4A5F-ADAF-3DACE72589E0}" destId="{228DD09A-CAAD-46FE-A3EE-1E73ED725A97}" srcOrd="1" destOrd="0" presId="urn:microsoft.com/office/officeart/2018/2/layout/IconLabelList"/>
    <dgm:cxn modelId="{CC97822D-3628-413D-ACAA-7158B7C0FD18}" type="presParOf" srcId="{783A413A-4701-4A5F-ADAF-3DACE72589E0}" destId="{AC64AE82-D807-4322-BCC7-4A465B9CAC42}" srcOrd="2" destOrd="0" presId="urn:microsoft.com/office/officeart/2018/2/layout/IconLabelList"/>
    <dgm:cxn modelId="{6034558E-60F3-4824-8EE8-F333D33BEA62}" type="presParOf" srcId="{83BDD467-89C1-40FB-ACE3-B45034164D06}" destId="{DA39A7B7-8143-43BF-B206-B80C68455DEB}" srcOrd="1" destOrd="0" presId="urn:microsoft.com/office/officeart/2018/2/layout/IconLabelList"/>
    <dgm:cxn modelId="{276A0228-480A-405A-AD34-58BFA9325A9F}" type="presParOf" srcId="{83BDD467-89C1-40FB-ACE3-B45034164D06}" destId="{975EC170-25D8-47E2-AF26-7F01C87F5A64}" srcOrd="2" destOrd="0" presId="urn:microsoft.com/office/officeart/2018/2/layout/IconLabelList"/>
    <dgm:cxn modelId="{CCE9CDCC-451D-4E65-A19F-BCAE01F00B49}" type="presParOf" srcId="{975EC170-25D8-47E2-AF26-7F01C87F5A64}" destId="{DB9B2A4B-1185-4BDB-BCA4-68A2712D26FA}" srcOrd="0" destOrd="0" presId="urn:microsoft.com/office/officeart/2018/2/layout/IconLabelList"/>
    <dgm:cxn modelId="{DF142C32-2848-4866-8412-0A6651DCD2F9}" type="presParOf" srcId="{975EC170-25D8-47E2-AF26-7F01C87F5A64}" destId="{5810B89A-BFCD-4273-977C-008FD28B2217}" srcOrd="1" destOrd="0" presId="urn:microsoft.com/office/officeart/2018/2/layout/IconLabelList"/>
    <dgm:cxn modelId="{6E44BD5E-374F-4D12-94B0-FAEABBCEBEF9}" type="presParOf" srcId="{975EC170-25D8-47E2-AF26-7F01C87F5A64}" destId="{19FDE7C1-F7D7-450F-90B6-B7FBCA5A7661}" srcOrd="2" destOrd="0" presId="urn:microsoft.com/office/officeart/2018/2/layout/IconLabelList"/>
    <dgm:cxn modelId="{3E6CF1CA-BCC7-4FA9-91A1-990DA3704CB6}" type="presParOf" srcId="{83BDD467-89C1-40FB-ACE3-B45034164D06}" destId="{68C36A71-E111-422A-A365-67DB6ED2BB26}" srcOrd="3" destOrd="0" presId="urn:microsoft.com/office/officeart/2018/2/layout/IconLabelList"/>
    <dgm:cxn modelId="{49811BB2-E1F0-46DB-8734-72CD097AD55E}" type="presParOf" srcId="{83BDD467-89C1-40FB-ACE3-B45034164D06}" destId="{BD94418E-F4F8-472A-B53C-5E9F72618506}" srcOrd="4" destOrd="0" presId="urn:microsoft.com/office/officeart/2018/2/layout/IconLabelList"/>
    <dgm:cxn modelId="{5095215C-7EE0-49DC-8FCB-5B1773C1ED60}" type="presParOf" srcId="{BD94418E-F4F8-472A-B53C-5E9F72618506}" destId="{5E9B6593-EB4E-4BAF-B584-0C7F51D855BD}" srcOrd="0" destOrd="0" presId="urn:microsoft.com/office/officeart/2018/2/layout/IconLabelList"/>
    <dgm:cxn modelId="{90EA5DA0-468C-4A54-9683-51B0F7387E14}" type="presParOf" srcId="{BD94418E-F4F8-472A-B53C-5E9F72618506}" destId="{29BDEB56-A1AC-4AC9-92CB-72F73F1AB663}" srcOrd="1" destOrd="0" presId="urn:microsoft.com/office/officeart/2018/2/layout/IconLabelList"/>
    <dgm:cxn modelId="{9DA1A75D-56D8-406D-A645-A3BC3AD8D2CC}" type="presParOf" srcId="{BD94418E-F4F8-472A-B53C-5E9F72618506}" destId="{4F9B5E02-E12C-4BD2-B487-86DE4E66B8D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151F73-C6D7-4870-9466-5A87B020546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D8559A5-92D6-49F3-BA4C-20D7E6E9BEC2}">
      <dgm:prSet/>
      <dgm:spPr/>
      <dgm:t>
        <a:bodyPr/>
        <a:lstStyle/>
        <a:p>
          <a:r>
            <a:rPr lang="en-US" dirty="0"/>
            <a:t>Start with an honest list of what you have done</a:t>
          </a:r>
        </a:p>
      </dgm:t>
    </dgm:pt>
    <dgm:pt modelId="{0029A5F8-2112-4E7C-8EC4-F57DA8A2E6CF}" type="parTrans" cxnId="{ED15C0F2-E816-48F4-A82D-492A321487E6}">
      <dgm:prSet/>
      <dgm:spPr/>
      <dgm:t>
        <a:bodyPr/>
        <a:lstStyle/>
        <a:p>
          <a:endParaRPr lang="en-US"/>
        </a:p>
      </dgm:t>
    </dgm:pt>
    <dgm:pt modelId="{A215C12D-BAEA-42A1-887D-01E567B7E21A}" type="sibTrans" cxnId="{ED15C0F2-E816-48F4-A82D-492A321487E6}">
      <dgm:prSet/>
      <dgm:spPr/>
      <dgm:t>
        <a:bodyPr/>
        <a:lstStyle/>
        <a:p>
          <a:endParaRPr lang="en-US"/>
        </a:p>
      </dgm:t>
    </dgm:pt>
    <dgm:pt modelId="{1B76A28E-221D-4E37-9C07-DDD158F1A800}">
      <dgm:prSet/>
      <dgm:spPr/>
      <dgm:t>
        <a:bodyPr/>
        <a:lstStyle/>
        <a:p>
          <a:r>
            <a:rPr lang="en-US"/>
            <a:t>Why are you doing that task?</a:t>
          </a:r>
        </a:p>
      </dgm:t>
    </dgm:pt>
    <dgm:pt modelId="{2E951A19-985E-4337-B046-BB32AF0582C7}" type="parTrans" cxnId="{60BF4E6E-AE51-44C4-ACD8-5F1028B52680}">
      <dgm:prSet/>
      <dgm:spPr/>
      <dgm:t>
        <a:bodyPr/>
        <a:lstStyle/>
        <a:p>
          <a:endParaRPr lang="en-US"/>
        </a:p>
      </dgm:t>
    </dgm:pt>
    <dgm:pt modelId="{CCBC3168-B20C-4AFB-87ED-DAC881E6F245}" type="sibTrans" cxnId="{60BF4E6E-AE51-44C4-ACD8-5F1028B52680}">
      <dgm:prSet/>
      <dgm:spPr/>
      <dgm:t>
        <a:bodyPr/>
        <a:lstStyle/>
        <a:p>
          <a:endParaRPr lang="en-US"/>
        </a:p>
      </dgm:t>
    </dgm:pt>
    <dgm:pt modelId="{62A57C8A-DBA3-479C-A355-EE7491CFB971}">
      <dgm:prSet/>
      <dgm:spPr/>
      <dgm:t>
        <a:bodyPr/>
        <a:lstStyle/>
        <a:p>
          <a:r>
            <a:rPr lang="en-US"/>
            <a:t>Why have you prioritized this over other options?</a:t>
          </a:r>
        </a:p>
      </dgm:t>
    </dgm:pt>
    <dgm:pt modelId="{710DBFCE-7C59-4C0C-ADFA-BC1122ED9A73}" type="parTrans" cxnId="{A182DE6C-3468-48A3-AEB1-ECEACFEAACE4}">
      <dgm:prSet/>
      <dgm:spPr/>
      <dgm:t>
        <a:bodyPr/>
        <a:lstStyle/>
        <a:p>
          <a:endParaRPr lang="en-US"/>
        </a:p>
      </dgm:t>
    </dgm:pt>
    <dgm:pt modelId="{C9E3DAD4-63A5-4553-89FF-15AB8570C4B4}" type="sibTrans" cxnId="{A182DE6C-3468-48A3-AEB1-ECEACFEAACE4}">
      <dgm:prSet/>
      <dgm:spPr/>
      <dgm:t>
        <a:bodyPr/>
        <a:lstStyle/>
        <a:p>
          <a:endParaRPr lang="en-US"/>
        </a:p>
      </dgm:t>
    </dgm:pt>
    <dgm:pt modelId="{D71E59E1-1D11-471E-91C0-66120A3EF106}">
      <dgm:prSet/>
      <dgm:spPr/>
      <dgm:t>
        <a:bodyPr/>
        <a:lstStyle/>
        <a:p>
          <a:r>
            <a:rPr lang="en-US"/>
            <a:t>Part of your role?</a:t>
          </a:r>
        </a:p>
      </dgm:t>
    </dgm:pt>
    <dgm:pt modelId="{86FC575F-960C-45E6-8E1C-5479A49F19E4}" type="parTrans" cxnId="{AD45C42A-4FCD-4435-8B51-C79D5CCFBB9D}">
      <dgm:prSet/>
      <dgm:spPr/>
      <dgm:t>
        <a:bodyPr/>
        <a:lstStyle/>
        <a:p>
          <a:endParaRPr lang="en-US"/>
        </a:p>
      </dgm:t>
    </dgm:pt>
    <dgm:pt modelId="{6146C8C4-2BBD-4E88-B5D2-F09FF268106E}" type="sibTrans" cxnId="{AD45C42A-4FCD-4435-8B51-C79D5CCFBB9D}">
      <dgm:prSet/>
      <dgm:spPr/>
      <dgm:t>
        <a:bodyPr/>
        <a:lstStyle/>
        <a:p>
          <a:endParaRPr lang="en-US"/>
        </a:p>
      </dgm:t>
    </dgm:pt>
    <dgm:pt modelId="{6AB6FF49-B671-4090-A134-D6C633F05625}">
      <dgm:prSet/>
      <dgm:spPr/>
      <dgm:t>
        <a:bodyPr/>
        <a:lstStyle/>
        <a:p>
          <a:r>
            <a:rPr lang="en-US"/>
            <a:t>Motivates you?</a:t>
          </a:r>
        </a:p>
      </dgm:t>
    </dgm:pt>
    <dgm:pt modelId="{6430F1F0-5311-4E3D-9215-C1D098749880}" type="parTrans" cxnId="{BDBA50BB-9259-40A8-AE57-3A0BFCFC91C8}">
      <dgm:prSet/>
      <dgm:spPr/>
      <dgm:t>
        <a:bodyPr/>
        <a:lstStyle/>
        <a:p>
          <a:endParaRPr lang="en-US"/>
        </a:p>
      </dgm:t>
    </dgm:pt>
    <dgm:pt modelId="{675536F8-5062-4CAA-B96E-5624A245BC94}" type="sibTrans" cxnId="{BDBA50BB-9259-40A8-AE57-3A0BFCFC91C8}">
      <dgm:prSet/>
      <dgm:spPr/>
      <dgm:t>
        <a:bodyPr/>
        <a:lstStyle/>
        <a:p>
          <a:endParaRPr lang="en-US"/>
        </a:p>
      </dgm:t>
    </dgm:pt>
    <dgm:pt modelId="{C7C7E236-BC28-4E63-9998-ED4933D27D0F}">
      <dgm:prSet/>
      <dgm:spPr/>
      <dgm:t>
        <a:bodyPr/>
        <a:lstStyle/>
        <a:p>
          <a:r>
            <a:rPr lang="en-US" dirty="0"/>
            <a:t>Art of the possible?</a:t>
          </a:r>
        </a:p>
      </dgm:t>
    </dgm:pt>
    <dgm:pt modelId="{A7023ADF-FFF6-4B28-B0F7-26789227DFF4}" type="parTrans" cxnId="{92670A20-91CC-4F6C-9A82-D8C3056D4E61}">
      <dgm:prSet/>
      <dgm:spPr/>
      <dgm:t>
        <a:bodyPr/>
        <a:lstStyle/>
        <a:p>
          <a:endParaRPr lang="en-US"/>
        </a:p>
      </dgm:t>
    </dgm:pt>
    <dgm:pt modelId="{4C715E13-120D-4004-8B5E-7D2D18E77BCE}" type="sibTrans" cxnId="{92670A20-91CC-4F6C-9A82-D8C3056D4E61}">
      <dgm:prSet/>
      <dgm:spPr/>
      <dgm:t>
        <a:bodyPr/>
        <a:lstStyle/>
        <a:p>
          <a:endParaRPr lang="en-US"/>
        </a:p>
      </dgm:t>
    </dgm:pt>
    <dgm:pt modelId="{C451F8D2-016C-9F40-82B1-331A377072A0}" type="pres">
      <dgm:prSet presAssocID="{5B151F73-C6D7-4870-9466-5A87B0205462}" presName="Name0" presStyleCnt="0">
        <dgm:presLayoutVars>
          <dgm:dir/>
          <dgm:animLvl val="lvl"/>
          <dgm:resizeHandles val="exact"/>
        </dgm:presLayoutVars>
      </dgm:prSet>
      <dgm:spPr/>
    </dgm:pt>
    <dgm:pt modelId="{2F2CF15F-118A-7349-AC2F-716A411F8E0D}" type="pres">
      <dgm:prSet presAssocID="{62A57C8A-DBA3-479C-A355-EE7491CFB971}" presName="boxAndChildren" presStyleCnt="0"/>
      <dgm:spPr/>
    </dgm:pt>
    <dgm:pt modelId="{9AE0AD16-EBC5-D146-A17A-3C383B0A4B89}" type="pres">
      <dgm:prSet presAssocID="{62A57C8A-DBA3-479C-A355-EE7491CFB971}" presName="parentTextBox" presStyleLbl="node1" presStyleIdx="0" presStyleCnt="3"/>
      <dgm:spPr/>
    </dgm:pt>
    <dgm:pt modelId="{DAD927C2-613E-1D46-A4C0-CD2E48BDC526}" type="pres">
      <dgm:prSet presAssocID="{62A57C8A-DBA3-479C-A355-EE7491CFB971}" presName="entireBox" presStyleLbl="node1" presStyleIdx="0" presStyleCnt="3"/>
      <dgm:spPr/>
    </dgm:pt>
    <dgm:pt modelId="{4E537F06-057A-5A42-B0FA-42A765B374ED}" type="pres">
      <dgm:prSet presAssocID="{62A57C8A-DBA3-479C-A355-EE7491CFB971}" presName="descendantBox" presStyleCnt="0"/>
      <dgm:spPr/>
    </dgm:pt>
    <dgm:pt modelId="{EEF44932-ACCE-F74C-819E-5EC3D543AEEB}" type="pres">
      <dgm:prSet presAssocID="{D71E59E1-1D11-471E-91C0-66120A3EF106}" presName="childTextBox" presStyleLbl="fgAccFollowNode1" presStyleIdx="0" presStyleCnt="3">
        <dgm:presLayoutVars>
          <dgm:bulletEnabled val="1"/>
        </dgm:presLayoutVars>
      </dgm:prSet>
      <dgm:spPr/>
    </dgm:pt>
    <dgm:pt modelId="{38CB57CF-C01A-EF43-A2CD-A67F1E4A13F1}" type="pres">
      <dgm:prSet presAssocID="{6AB6FF49-B671-4090-A134-D6C633F05625}" presName="childTextBox" presStyleLbl="fgAccFollowNode1" presStyleIdx="1" presStyleCnt="3">
        <dgm:presLayoutVars>
          <dgm:bulletEnabled val="1"/>
        </dgm:presLayoutVars>
      </dgm:prSet>
      <dgm:spPr/>
    </dgm:pt>
    <dgm:pt modelId="{E61475D0-29F0-5949-AD57-8090F165C075}" type="pres">
      <dgm:prSet presAssocID="{C7C7E236-BC28-4E63-9998-ED4933D27D0F}" presName="childTextBox" presStyleLbl="fgAccFollowNode1" presStyleIdx="2" presStyleCnt="3">
        <dgm:presLayoutVars>
          <dgm:bulletEnabled val="1"/>
        </dgm:presLayoutVars>
      </dgm:prSet>
      <dgm:spPr/>
    </dgm:pt>
    <dgm:pt modelId="{ADE3B57F-F3AA-314A-B367-E277E48DE831}" type="pres">
      <dgm:prSet presAssocID="{CCBC3168-B20C-4AFB-87ED-DAC881E6F245}" presName="sp" presStyleCnt="0"/>
      <dgm:spPr/>
    </dgm:pt>
    <dgm:pt modelId="{C35F3315-52A1-CD43-857A-5BAB974FF5C9}" type="pres">
      <dgm:prSet presAssocID="{1B76A28E-221D-4E37-9C07-DDD158F1A800}" presName="arrowAndChildren" presStyleCnt="0"/>
      <dgm:spPr/>
    </dgm:pt>
    <dgm:pt modelId="{52C8B990-7BB1-6B42-BE57-B84656822C11}" type="pres">
      <dgm:prSet presAssocID="{1B76A28E-221D-4E37-9C07-DDD158F1A800}" presName="parentTextArrow" presStyleLbl="node1" presStyleIdx="1" presStyleCnt="3"/>
      <dgm:spPr/>
    </dgm:pt>
    <dgm:pt modelId="{021F8FF1-7F33-B34E-BF4F-4A40BD525445}" type="pres">
      <dgm:prSet presAssocID="{A215C12D-BAEA-42A1-887D-01E567B7E21A}" presName="sp" presStyleCnt="0"/>
      <dgm:spPr/>
    </dgm:pt>
    <dgm:pt modelId="{887C0DDE-D15D-7748-B273-23CCEB0EA751}" type="pres">
      <dgm:prSet presAssocID="{1D8559A5-92D6-49F3-BA4C-20D7E6E9BEC2}" presName="arrowAndChildren" presStyleCnt="0"/>
      <dgm:spPr/>
    </dgm:pt>
    <dgm:pt modelId="{87965FC9-3949-AF48-B06E-A5F0293F6EEF}" type="pres">
      <dgm:prSet presAssocID="{1D8559A5-92D6-49F3-BA4C-20D7E6E9BEC2}" presName="parentTextArrow" presStyleLbl="node1" presStyleIdx="2" presStyleCnt="3"/>
      <dgm:spPr/>
    </dgm:pt>
  </dgm:ptLst>
  <dgm:cxnLst>
    <dgm:cxn modelId="{CA0A2503-4174-364F-92BF-C6E61B633281}" type="presOf" srcId="{1B76A28E-221D-4E37-9C07-DDD158F1A800}" destId="{52C8B990-7BB1-6B42-BE57-B84656822C11}" srcOrd="0" destOrd="0" presId="urn:microsoft.com/office/officeart/2005/8/layout/process4"/>
    <dgm:cxn modelId="{92670A20-91CC-4F6C-9A82-D8C3056D4E61}" srcId="{62A57C8A-DBA3-479C-A355-EE7491CFB971}" destId="{C7C7E236-BC28-4E63-9998-ED4933D27D0F}" srcOrd="2" destOrd="0" parTransId="{A7023ADF-FFF6-4B28-B0F7-26789227DFF4}" sibTransId="{4C715E13-120D-4004-8B5E-7D2D18E77BCE}"/>
    <dgm:cxn modelId="{AD45C42A-4FCD-4435-8B51-C79D5CCFBB9D}" srcId="{62A57C8A-DBA3-479C-A355-EE7491CFB971}" destId="{D71E59E1-1D11-471E-91C0-66120A3EF106}" srcOrd="0" destOrd="0" parTransId="{86FC575F-960C-45E6-8E1C-5479A49F19E4}" sibTransId="{6146C8C4-2BBD-4E88-B5D2-F09FF268106E}"/>
    <dgm:cxn modelId="{4D513D38-8C3B-9444-80AF-0833FC552B90}" type="presOf" srcId="{1D8559A5-92D6-49F3-BA4C-20D7E6E9BEC2}" destId="{87965FC9-3949-AF48-B06E-A5F0293F6EEF}" srcOrd="0" destOrd="0" presId="urn:microsoft.com/office/officeart/2005/8/layout/process4"/>
    <dgm:cxn modelId="{EA733B67-30F8-AC45-A848-B58CDDBA338D}" type="presOf" srcId="{62A57C8A-DBA3-479C-A355-EE7491CFB971}" destId="{9AE0AD16-EBC5-D146-A17A-3C383B0A4B89}" srcOrd="0" destOrd="0" presId="urn:microsoft.com/office/officeart/2005/8/layout/process4"/>
    <dgm:cxn modelId="{A182DE6C-3468-48A3-AEB1-ECEACFEAACE4}" srcId="{5B151F73-C6D7-4870-9466-5A87B0205462}" destId="{62A57C8A-DBA3-479C-A355-EE7491CFB971}" srcOrd="2" destOrd="0" parTransId="{710DBFCE-7C59-4C0C-ADFA-BC1122ED9A73}" sibTransId="{C9E3DAD4-63A5-4553-89FF-15AB8570C4B4}"/>
    <dgm:cxn modelId="{60BF4E6E-AE51-44C4-ACD8-5F1028B52680}" srcId="{5B151F73-C6D7-4870-9466-5A87B0205462}" destId="{1B76A28E-221D-4E37-9C07-DDD158F1A800}" srcOrd="1" destOrd="0" parTransId="{2E951A19-985E-4337-B046-BB32AF0582C7}" sibTransId="{CCBC3168-B20C-4AFB-87ED-DAC881E6F245}"/>
    <dgm:cxn modelId="{402C0697-4E98-7448-97AC-EFFDFB759780}" type="presOf" srcId="{6AB6FF49-B671-4090-A134-D6C633F05625}" destId="{38CB57CF-C01A-EF43-A2CD-A67F1E4A13F1}" srcOrd="0" destOrd="0" presId="urn:microsoft.com/office/officeart/2005/8/layout/process4"/>
    <dgm:cxn modelId="{BF8AC6B5-2DBE-1447-A9D2-7AE3E038E7A9}" type="presOf" srcId="{D71E59E1-1D11-471E-91C0-66120A3EF106}" destId="{EEF44932-ACCE-F74C-819E-5EC3D543AEEB}" srcOrd="0" destOrd="0" presId="urn:microsoft.com/office/officeart/2005/8/layout/process4"/>
    <dgm:cxn modelId="{BDBA50BB-9259-40A8-AE57-3A0BFCFC91C8}" srcId="{62A57C8A-DBA3-479C-A355-EE7491CFB971}" destId="{6AB6FF49-B671-4090-A134-D6C633F05625}" srcOrd="1" destOrd="0" parTransId="{6430F1F0-5311-4E3D-9215-C1D098749880}" sibTransId="{675536F8-5062-4CAA-B96E-5624A245BC94}"/>
    <dgm:cxn modelId="{AE5719BF-9B9A-D44F-BC77-3FAF4C5B7FDE}" type="presOf" srcId="{5B151F73-C6D7-4870-9466-5A87B0205462}" destId="{C451F8D2-016C-9F40-82B1-331A377072A0}" srcOrd="0" destOrd="0" presId="urn:microsoft.com/office/officeart/2005/8/layout/process4"/>
    <dgm:cxn modelId="{DB01F9E2-9869-DE49-82CB-068230755C5E}" type="presOf" srcId="{C7C7E236-BC28-4E63-9998-ED4933D27D0F}" destId="{E61475D0-29F0-5949-AD57-8090F165C075}" srcOrd="0" destOrd="0" presId="urn:microsoft.com/office/officeart/2005/8/layout/process4"/>
    <dgm:cxn modelId="{ED15C0F2-E816-48F4-A82D-492A321487E6}" srcId="{5B151F73-C6D7-4870-9466-5A87B0205462}" destId="{1D8559A5-92D6-49F3-BA4C-20D7E6E9BEC2}" srcOrd="0" destOrd="0" parTransId="{0029A5F8-2112-4E7C-8EC4-F57DA8A2E6CF}" sibTransId="{A215C12D-BAEA-42A1-887D-01E567B7E21A}"/>
    <dgm:cxn modelId="{A4319FFF-ABBE-714D-ACE0-C0C367631CD0}" type="presOf" srcId="{62A57C8A-DBA3-479C-A355-EE7491CFB971}" destId="{DAD927C2-613E-1D46-A4C0-CD2E48BDC526}" srcOrd="1" destOrd="0" presId="urn:microsoft.com/office/officeart/2005/8/layout/process4"/>
    <dgm:cxn modelId="{626BF92C-1D12-3345-93A9-8A80D0E00AD5}" type="presParOf" srcId="{C451F8D2-016C-9F40-82B1-331A377072A0}" destId="{2F2CF15F-118A-7349-AC2F-716A411F8E0D}" srcOrd="0" destOrd="0" presId="urn:microsoft.com/office/officeart/2005/8/layout/process4"/>
    <dgm:cxn modelId="{93F750BF-CAB6-F04F-906C-5924AD49CE6C}" type="presParOf" srcId="{2F2CF15F-118A-7349-AC2F-716A411F8E0D}" destId="{9AE0AD16-EBC5-D146-A17A-3C383B0A4B89}" srcOrd="0" destOrd="0" presId="urn:microsoft.com/office/officeart/2005/8/layout/process4"/>
    <dgm:cxn modelId="{7592F634-C78A-9845-B092-DFCC721138E3}" type="presParOf" srcId="{2F2CF15F-118A-7349-AC2F-716A411F8E0D}" destId="{DAD927C2-613E-1D46-A4C0-CD2E48BDC526}" srcOrd="1" destOrd="0" presId="urn:microsoft.com/office/officeart/2005/8/layout/process4"/>
    <dgm:cxn modelId="{9A6759D7-7393-9047-92E3-62A523E318BA}" type="presParOf" srcId="{2F2CF15F-118A-7349-AC2F-716A411F8E0D}" destId="{4E537F06-057A-5A42-B0FA-42A765B374ED}" srcOrd="2" destOrd="0" presId="urn:microsoft.com/office/officeart/2005/8/layout/process4"/>
    <dgm:cxn modelId="{97D08351-407C-C04C-82C5-20F65DA2765F}" type="presParOf" srcId="{4E537F06-057A-5A42-B0FA-42A765B374ED}" destId="{EEF44932-ACCE-F74C-819E-5EC3D543AEEB}" srcOrd="0" destOrd="0" presId="urn:microsoft.com/office/officeart/2005/8/layout/process4"/>
    <dgm:cxn modelId="{60857185-84F2-9749-87A1-07615436AF71}" type="presParOf" srcId="{4E537F06-057A-5A42-B0FA-42A765B374ED}" destId="{38CB57CF-C01A-EF43-A2CD-A67F1E4A13F1}" srcOrd="1" destOrd="0" presId="urn:microsoft.com/office/officeart/2005/8/layout/process4"/>
    <dgm:cxn modelId="{BC52AC4A-79AC-324F-81C0-A2DDEFFEDEB2}" type="presParOf" srcId="{4E537F06-057A-5A42-B0FA-42A765B374ED}" destId="{E61475D0-29F0-5949-AD57-8090F165C075}" srcOrd="2" destOrd="0" presId="urn:microsoft.com/office/officeart/2005/8/layout/process4"/>
    <dgm:cxn modelId="{86183FCE-9B63-3F4C-8571-27A76E84AEA6}" type="presParOf" srcId="{C451F8D2-016C-9F40-82B1-331A377072A0}" destId="{ADE3B57F-F3AA-314A-B367-E277E48DE831}" srcOrd="1" destOrd="0" presId="urn:microsoft.com/office/officeart/2005/8/layout/process4"/>
    <dgm:cxn modelId="{6E9DB3B6-1B99-7F48-AE1A-79FC9EA011FA}" type="presParOf" srcId="{C451F8D2-016C-9F40-82B1-331A377072A0}" destId="{C35F3315-52A1-CD43-857A-5BAB974FF5C9}" srcOrd="2" destOrd="0" presId="urn:microsoft.com/office/officeart/2005/8/layout/process4"/>
    <dgm:cxn modelId="{2522EC5D-810C-E946-88E2-7C9386CCA924}" type="presParOf" srcId="{C35F3315-52A1-CD43-857A-5BAB974FF5C9}" destId="{52C8B990-7BB1-6B42-BE57-B84656822C11}" srcOrd="0" destOrd="0" presId="urn:microsoft.com/office/officeart/2005/8/layout/process4"/>
    <dgm:cxn modelId="{7F022937-8F1A-144F-9F08-AB2BCBD14AD0}" type="presParOf" srcId="{C451F8D2-016C-9F40-82B1-331A377072A0}" destId="{021F8FF1-7F33-B34E-BF4F-4A40BD525445}" srcOrd="3" destOrd="0" presId="urn:microsoft.com/office/officeart/2005/8/layout/process4"/>
    <dgm:cxn modelId="{DCAA9977-B999-3944-AF54-9FA727132EC5}" type="presParOf" srcId="{C451F8D2-016C-9F40-82B1-331A377072A0}" destId="{887C0DDE-D15D-7748-B273-23CCEB0EA751}" srcOrd="4" destOrd="0" presId="urn:microsoft.com/office/officeart/2005/8/layout/process4"/>
    <dgm:cxn modelId="{D40A9109-602B-3548-BE7E-07A2F6AAB584}" type="presParOf" srcId="{887C0DDE-D15D-7748-B273-23CCEB0EA751}" destId="{87965FC9-3949-AF48-B06E-A5F0293F6EE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D34D69-ED4E-4815-BA47-5399BD9C550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1E38E3-9638-44D5-8832-0529B5E21F97}">
      <dgm:prSet/>
      <dgm:spPr/>
      <dgm:t>
        <a:bodyPr/>
        <a:lstStyle/>
        <a:p>
          <a:r>
            <a:rPr lang="en-US"/>
            <a:t>Map out what can change and what can't</a:t>
          </a:r>
        </a:p>
      </dgm:t>
    </dgm:pt>
    <dgm:pt modelId="{C8520E8B-404F-440E-AEEE-E6297CDDA8FB}" type="parTrans" cxnId="{9B99C102-E1B1-4B3D-9E61-A70841632D37}">
      <dgm:prSet/>
      <dgm:spPr/>
      <dgm:t>
        <a:bodyPr/>
        <a:lstStyle/>
        <a:p>
          <a:endParaRPr lang="en-US"/>
        </a:p>
      </dgm:t>
    </dgm:pt>
    <dgm:pt modelId="{F13A7592-9E05-4919-A971-3E0B09A6B19F}" type="sibTrans" cxnId="{9B99C102-E1B1-4B3D-9E61-A70841632D37}">
      <dgm:prSet/>
      <dgm:spPr/>
      <dgm:t>
        <a:bodyPr/>
        <a:lstStyle/>
        <a:p>
          <a:endParaRPr lang="en-US"/>
        </a:p>
      </dgm:t>
    </dgm:pt>
    <dgm:pt modelId="{5788CB27-9F2F-44F0-AA29-F8E2C2F3EBD2}">
      <dgm:prSet/>
      <dgm:spPr/>
      <dgm:t>
        <a:bodyPr/>
        <a:lstStyle/>
        <a:p>
          <a:r>
            <a:rPr lang="en-US"/>
            <a:t>Map out what is within your power to change </a:t>
          </a:r>
        </a:p>
      </dgm:t>
    </dgm:pt>
    <dgm:pt modelId="{098CD182-B082-44DE-8DB1-161F86B45D42}" type="parTrans" cxnId="{3A09A775-0A59-4255-9113-5B7CC9FD4A98}">
      <dgm:prSet/>
      <dgm:spPr/>
      <dgm:t>
        <a:bodyPr/>
        <a:lstStyle/>
        <a:p>
          <a:endParaRPr lang="en-US"/>
        </a:p>
      </dgm:t>
    </dgm:pt>
    <dgm:pt modelId="{5CE2E12E-03EB-486B-840B-D1DB3E7A6053}" type="sibTrans" cxnId="{3A09A775-0A59-4255-9113-5B7CC9FD4A98}">
      <dgm:prSet/>
      <dgm:spPr/>
      <dgm:t>
        <a:bodyPr/>
        <a:lstStyle/>
        <a:p>
          <a:endParaRPr lang="en-US"/>
        </a:p>
      </dgm:t>
    </dgm:pt>
    <dgm:pt modelId="{B65C016A-DEE0-4478-9AC6-A6019AB563AF}">
      <dgm:prSet/>
      <dgm:spPr/>
      <dgm:t>
        <a:bodyPr/>
        <a:lstStyle/>
        <a:p>
          <a:r>
            <a:rPr lang="en-US"/>
            <a:t>Map out what requires change in others</a:t>
          </a:r>
        </a:p>
      </dgm:t>
    </dgm:pt>
    <dgm:pt modelId="{D6D05354-8599-4ED4-A9AE-954BD7C87FF5}" type="parTrans" cxnId="{B9C0EC84-6E1E-4E05-8401-E3FCF71CF4D3}">
      <dgm:prSet/>
      <dgm:spPr/>
      <dgm:t>
        <a:bodyPr/>
        <a:lstStyle/>
        <a:p>
          <a:endParaRPr lang="en-US"/>
        </a:p>
      </dgm:t>
    </dgm:pt>
    <dgm:pt modelId="{A7745063-3AA1-46B1-A3F5-08D09126D559}" type="sibTrans" cxnId="{B9C0EC84-6E1E-4E05-8401-E3FCF71CF4D3}">
      <dgm:prSet/>
      <dgm:spPr/>
      <dgm:t>
        <a:bodyPr/>
        <a:lstStyle/>
        <a:p>
          <a:endParaRPr lang="en-US"/>
        </a:p>
      </dgm:t>
    </dgm:pt>
    <dgm:pt modelId="{988054E7-2B0C-4E5E-8167-11159F422400}" type="pres">
      <dgm:prSet presAssocID="{9FD34D69-ED4E-4815-BA47-5399BD9C550B}" presName="root" presStyleCnt="0">
        <dgm:presLayoutVars>
          <dgm:dir/>
          <dgm:resizeHandles val="exact"/>
        </dgm:presLayoutVars>
      </dgm:prSet>
      <dgm:spPr/>
    </dgm:pt>
    <dgm:pt modelId="{C244CF90-C83E-4898-AD87-C697B6ECDF1A}" type="pres">
      <dgm:prSet presAssocID="{BA1E38E3-9638-44D5-8832-0529B5E21F97}" presName="compNode" presStyleCnt="0"/>
      <dgm:spPr/>
    </dgm:pt>
    <dgm:pt modelId="{158A1FB2-1CB3-4B9A-9336-D6CF5C0FC2D4}" type="pres">
      <dgm:prSet presAssocID="{BA1E38E3-9638-44D5-8832-0529B5E21F97}" presName="bgRect" presStyleLbl="bgShp" presStyleIdx="0" presStyleCnt="3"/>
      <dgm:spPr/>
    </dgm:pt>
    <dgm:pt modelId="{94CC1218-2835-47F7-A1A9-8892E1585F15}" type="pres">
      <dgm:prSet presAssocID="{BA1E38E3-9638-44D5-8832-0529B5E21F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CD04F21-6F69-4ACF-BC6E-3FCD5DEE61CB}" type="pres">
      <dgm:prSet presAssocID="{BA1E38E3-9638-44D5-8832-0529B5E21F97}" presName="spaceRect" presStyleCnt="0"/>
      <dgm:spPr/>
    </dgm:pt>
    <dgm:pt modelId="{F38109CF-30D6-410C-8D22-5960B848078B}" type="pres">
      <dgm:prSet presAssocID="{BA1E38E3-9638-44D5-8832-0529B5E21F97}" presName="parTx" presStyleLbl="revTx" presStyleIdx="0" presStyleCnt="3">
        <dgm:presLayoutVars>
          <dgm:chMax val="0"/>
          <dgm:chPref val="0"/>
        </dgm:presLayoutVars>
      </dgm:prSet>
      <dgm:spPr/>
    </dgm:pt>
    <dgm:pt modelId="{EFBE18D6-0AE3-4DB4-B22E-68ABDB92F0B6}" type="pres">
      <dgm:prSet presAssocID="{F13A7592-9E05-4919-A971-3E0B09A6B19F}" presName="sibTrans" presStyleCnt="0"/>
      <dgm:spPr/>
    </dgm:pt>
    <dgm:pt modelId="{BD64E464-2E89-4456-9F45-834C0C01DFC4}" type="pres">
      <dgm:prSet presAssocID="{5788CB27-9F2F-44F0-AA29-F8E2C2F3EBD2}" presName="compNode" presStyleCnt="0"/>
      <dgm:spPr/>
    </dgm:pt>
    <dgm:pt modelId="{E4161ABD-D525-47DB-A0F7-CB83E341A888}" type="pres">
      <dgm:prSet presAssocID="{5788CB27-9F2F-44F0-AA29-F8E2C2F3EBD2}" presName="bgRect" presStyleLbl="bgShp" presStyleIdx="1" presStyleCnt="3"/>
      <dgm:spPr/>
    </dgm:pt>
    <dgm:pt modelId="{046F5006-62F5-4433-A3D5-15832FD920B1}" type="pres">
      <dgm:prSet presAssocID="{5788CB27-9F2F-44F0-AA29-F8E2C2F3EB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with pin"/>
        </a:ext>
      </dgm:extLst>
    </dgm:pt>
    <dgm:pt modelId="{00E78B8B-53DD-4ED3-8AAB-A24C4232DB48}" type="pres">
      <dgm:prSet presAssocID="{5788CB27-9F2F-44F0-AA29-F8E2C2F3EBD2}" presName="spaceRect" presStyleCnt="0"/>
      <dgm:spPr/>
    </dgm:pt>
    <dgm:pt modelId="{59BD9964-6238-4E95-9B44-EE79BB226598}" type="pres">
      <dgm:prSet presAssocID="{5788CB27-9F2F-44F0-AA29-F8E2C2F3EBD2}" presName="parTx" presStyleLbl="revTx" presStyleIdx="1" presStyleCnt="3">
        <dgm:presLayoutVars>
          <dgm:chMax val="0"/>
          <dgm:chPref val="0"/>
        </dgm:presLayoutVars>
      </dgm:prSet>
      <dgm:spPr/>
    </dgm:pt>
    <dgm:pt modelId="{94DC39B4-055F-417B-B3B6-04F1E25FB7AD}" type="pres">
      <dgm:prSet presAssocID="{5CE2E12E-03EB-486B-840B-D1DB3E7A6053}" presName="sibTrans" presStyleCnt="0"/>
      <dgm:spPr/>
    </dgm:pt>
    <dgm:pt modelId="{A863B25A-20D1-4DE6-BAED-9A489B36C435}" type="pres">
      <dgm:prSet presAssocID="{B65C016A-DEE0-4478-9AC6-A6019AB563AF}" presName="compNode" presStyleCnt="0"/>
      <dgm:spPr/>
    </dgm:pt>
    <dgm:pt modelId="{ECBB9D9B-DBA0-4BAB-9E4B-55EDB57FE6A1}" type="pres">
      <dgm:prSet presAssocID="{B65C016A-DEE0-4478-9AC6-A6019AB563AF}" presName="bgRect" presStyleLbl="bgShp" presStyleIdx="2" presStyleCnt="3"/>
      <dgm:spPr/>
    </dgm:pt>
    <dgm:pt modelId="{9CD5ECF1-AF76-43E2-B1CB-28C529FFD467}" type="pres">
      <dgm:prSet presAssocID="{B65C016A-DEE0-4478-9AC6-A6019AB563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AFC0586-11F2-4DD6-B2B6-7A354FD5FA5A}" type="pres">
      <dgm:prSet presAssocID="{B65C016A-DEE0-4478-9AC6-A6019AB563AF}" presName="spaceRect" presStyleCnt="0"/>
      <dgm:spPr/>
    </dgm:pt>
    <dgm:pt modelId="{2B30CE0A-464C-4485-9AF7-1D2C0D57E8EF}" type="pres">
      <dgm:prSet presAssocID="{B65C016A-DEE0-4478-9AC6-A6019AB563AF}" presName="parTx" presStyleLbl="revTx" presStyleIdx="2" presStyleCnt="3">
        <dgm:presLayoutVars>
          <dgm:chMax val="0"/>
          <dgm:chPref val="0"/>
        </dgm:presLayoutVars>
      </dgm:prSet>
      <dgm:spPr/>
    </dgm:pt>
  </dgm:ptLst>
  <dgm:cxnLst>
    <dgm:cxn modelId="{9B99C102-E1B1-4B3D-9E61-A70841632D37}" srcId="{9FD34D69-ED4E-4815-BA47-5399BD9C550B}" destId="{BA1E38E3-9638-44D5-8832-0529B5E21F97}" srcOrd="0" destOrd="0" parTransId="{C8520E8B-404F-440E-AEEE-E6297CDDA8FB}" sibTransId="{F13A7592-9E05-4919-A971-3E0B09A6B19F}"/>
    <dgm:cxn modelId="{A3ECB209-5CF9-4354-955B-610608B979CE}" type="presOf" srcId="{B65C016A-DEE0-4478-9AC6-A6019AB563AF}" destId="{2B30CE0A-464C-4485-9AF7-1D2C0D57E8EF}" srcOrd="0" destOrd="0" presId="urn:microsoft.com/office/officeart/2018/2/layout/IconVerticalSolidList"/>
    <dgm:cxn modelId="{C6C7273A-9B9E-4860-9554-A3BEBB8CDEC2}" type="presOf" srcId="{BA1E38E3-9638-44D5-8832-0529B5E21F97}" destId="{F38109CF-30D6-410C-8D22-5960B848078B}" srcOrd="0" destOrd="0" presId="urn:microsoft.com/office/officeart/2018/2/layout/IconVerticalSolidList"/>
    <dgm:cxn modelId="{E1382052-04B0-48FA-AF6E-5F9F27CC6A65}" type="presOf" srcId="{9FD34D69-ED4E-4815-BA47-5399BD9C550B}" destId="{988054E7-2B0C-4E5E-8167-11159F422400}" srcOrd="0" destOrd="0" presId="urn:microsoft.com/office/officeart/2018/2/layout/IconVerticalSolidList"/>
    <dgm:cxn modelId="{0E4B9D53-7CAB-45CC-9896-C92B0C92F98F}" type="presOf" srcId="{5788CB27-9F2F-44F0-AA29-F8E2C2F3EBD2}" destId="{59BD9964-6238-4E95-9B44-EE79BB226598}" srcOrd="0" destOrd="0" presId="urn:microsoft.com/office/officeart/2018/2/layout/IconVerticalSolidList"/>
    <dgm:cxn modelId="{3A09A775-0A59-4255-9113-5B7CC9FD4A98}" srcId="{9FD34D69-ED4E-4815-BA47-5399BD9C550B}" destId="{5788CB27-9F2F-44F0-AA29-F8E2C2F3EBD2}" srcOrd="1" destOrd="0" parTransId="{098CD182-B082-44DE-8DB1-161F86B45D42}" sibTransId="{5CE2E12E-03EB-486B-840B-D1DB3E7A6053}"/>
    <dgm:cxn modelId="{B9C0EC84-6E1E-4E05-8401-E3FCF71CF4D3}" srcId="{9FD34D69-ED4E-4815-BA47-5399BD9C550B}" destId="{B65C016A-DEE0-4478-9AC6-A6019AB563AF}" srcOrd="2" destOrd="0" parTransId="{D6D05354-8599-4ED4-A9AE-954BD7C87FF5}" sibTransId="{A7745063-3AA1-46B1-A3F5-08D09126D559}"/>
    <dgm:cxn modelId="{A6CEC940-3145-4E06-99AC-EDD97ED91F3D}" type="presParOf" srcId="{988054E7-2B0C-4E5E-8167-11159F422400}" destId="{C244CF90-C83E-4898-AD87-C697B6ECDF1A}" srcOrd="0" destOrd="0" presId="urn:microsoft.com/office/officeart/2018/2/layout/IconVerticalSolidList"/>
    <dgm:cxn modelId="{22F941DE-B432-4987-929E-0801248944D1}" type="presParOf" srcId="{C244CF90-C83E-4898-AD87-C697B6ECDF1A}" destId="{158A1FB2-1CB3-4B9A-9336-D6CF5C0FC2D4}" srcOrd="0" destOrd="0" presId="urn:microsoft.com/office/officeart/2018/2/layout/IconVerticalSolidList"/>
    <dgm:cxn modelId="{2A283258-8665-4F52-A83E-7093535C6459}" type="presParOf" srcId="{C244CF90-C83E-4898-AD87-C697B6ECDF1A}" destId="{94CC1218-2835-47F7-A1A9-8892E1585F15}" srcOrd="1" destOrd="0" presId="urn:microsoft.com/office/officeart/2018/2/layout/IconVerticalSolidList"/>
    <dgm:cxn modelId="{5C7B0B2B-D6C9-48EE-9BE8-6E0761461397}" type="presParOf" srcId="{C244CF90-C83E-4898-AD87-C697B6ECDF1A}" destId="{3CD04F21-6F69-4ACF-BC6E-3FCD5DEE61CB}" srcOrd="2" destOrd="0" presId="urn:microsoft.com/office/officeart/2018/2/layout/IconVerticalSolidList"/>
    <dgm:cxn modelId="{53C273F7-236C-41B7-A340-4A5DFCE12DF9}" type="presParOf" srcId="{C244CF90-C83E-4898-AD87-C697B6ECDF1A}" destId="{F38109CF-30D6-410C-8D22-5960B848078B}" srcOrd="3" destOrd="0" presId="urn:microsoft.com/office/officeart/2018/2/layout/IconVerticalSolidList"/>
    <dgm:cxn modelId="{CBABBC84-0BD5-4647-82B4-D91C1E101AB3}" type="presParOf" srcId="{988054E7-2B0C-4E5E-8167-11159F422400}" destId="{EFBE18D6-0AE3-4DB4-B22E-68ABDB92F0B6}" srcOrd="1" destOrd="0" presId="urn:microsoft.com/office/officeart/2018/2/layout/IconVerticalSolidList"/>
    <dgm:cxn modelId="{1C961571-564A-4AFE-B1E8-1FCB42C5350D}" type="presParOf" srcId="{988054E7-2B0C-4E5E-8167-11159F422400}" destId="{BD64E464-2E89-4456-9F45-834C0C01DFC4}" srcOrd="2" destOrd="0" presId="urn:microsoft.com/office/officeart/2018/2/layout/IconVerticalSolidList"/>
    <dgm:cxn modelId="{897BF231-482B-4161-BCA7-42C4543DC756}" type="presParOf" srcId="{BD64E464-2E89-4456-9F45-834C0C01DFC4}" destId="{E4161ABD-D525-47DB-A0F7-CB83E341A888}" srcOrd="0" destOrd="0" presId="urn:microsoft.com/office/officeart/2018/2/layout/IconVerticalSolidList"/>
    <dgm:cxn modelId="{8D02FC97-DA99-4516-84B6-EAB86837AEEA}" type="presParOf" srcId="{BD64E464-2E89-4456-9F45-834C0C01DFC4}" destId="{046F5006-62F5-4433-A3D5-15832FD920B1}" srcOrd="1" destOrd="0" presId="urn:microsoft.com/office/officeart/2018/2/layout/IconVerticalSolidList"/>
    <dgm:cxn modelId="{EA6E53BC-465E-4698-B0E4-6927922C8FFC}" type="presParOf" srcId="{BD64E464-2E89-4456-9F45-834C0C01DFC4}" destId="{00E78B8B-53DD-4ED3-8AAB-A24C4232DB48}" srcOrd="2" destOrd="0" presId="urn:microsoft.com/office/officeart/2018/2/layout/IconVerticalSolidList"/>
    <dgm:cxn modelId="{30E29DDD-6435-4C39-9779-334F43B3D2BA}" type="presParOf" srcId="{BD64E464-2E89-4456-9F45-834C0C01DFC4}" destId="{59BD9964-6238-4E95-9B44-EE79BB226598}" srcOrd="3" destOrd="0" presId="urn:microsoft.com/office/officeart/2018/2/layout/IconVerticalSolidList"/>
    <dgm:cxn modelId="{E7D8E650-A9B5-4D64-864D-CF423F28DD76}" type="presParOf" srcId="{988054E7-2B0C-4E5E-8167-11159F422400}" destId="{94DC39B4-055F-417B-B3B6-04F1E25FB7AD}" srcOrd="3" destOrd="0" presId="urn:microsoft.com/office/officeart/2018/2/layout/IconVerticalSolidList"/>
    <dgm:cxn modelId="{24671244-33F9-46C0-A8E7-72965C378F24}" type="presParOf" srcId="{988054E7-2B0C-4E5E-8167-11159F422400}" destId="{A863B25A-20D1-4DE6-BAED-9A489B36C435}" srcOrd="4" destOrd="0" presId="urn:microsoft.com/office/officeart/2018/2/layout/IconVerticalSolidList"/>
    <dgm:cxn modelId="{FB8CE8CA-1B96-4D97-B157-1971ACA61345}" type="presParOf" srcId="{A863B25A-20D1-4DE6-BAED-9A489B36C435}" destId="{ECBB9D9B-DBA0-4BAB-9E4B-55EDB57FE6A1}" srcOrd="0" destOrd="0" presId="urn:microsoft.com/office/officeart/2018/2/layout/IconVerticalSolidList"/>
    <dgm:cxn modelId="{F68C9144-265C-45AB-82B1-6B5B5AC680C1}" type="presParOf" srcId="{A863B25A-20D1-4DE6-BAED-9A489B36C435}" destId="{9CD5ECF1-AF76-43E2-B1CB-28C529FFD467}" srcOrd="1" destOrd="0" presId="urn:microsoft.com/office/officeart/2018/2/layout/IconVerticalSolidList"/>
    <dgm:cxn modelId="{36C2EB4A-23FD-4B92-B23E-AF5DB21A7D8F}" type="presParOf" srcId="{A863B25A-20D1-4DE6-BAED-9A489B36C435}" destId="{2AFC0586-11F2-4DD6-B2B6-7A354FD5FA5A}" srcOrd="2" destOrd="0" presId="urn:microsoft.com/office/officeart/2018/2/layout/IconVerticalSolidList"/>
    <dgm:cxn modelId="{E89063DF-A706-41C0-9011-12615EB589FF}" type="presParOf" srcId="{A863B25A-20D1-4DE6-BAED-9A489B36C435}" destId="{2B30CE0A-464C-4485-9AF7-1D2C0D57E8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1BB18D-818A-4B03-83A2-9040E6243D6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0426186-CF50-4388-834D-A12A9588D0E8}">
      <dgm:prSet/>
      <dgm:spPr/>
      <dgm:t>
        <a:bodyPr/>
        <a:lstStyle/>
        <a:p>
          <a:r>
            <a:rPr lang="en-US"/>
            <a:t>How will you know when things are making a difference?</a:t>
          </a:r>
        </a:p>
      </dgm:t>
    </dgm:pt>
    <dgm:pt modelId="{A5ACACFD-E810-4270-93AF-C9EC77443A2F}" type="parTrans" cxnId="{8E56AAB8-59FD-4F73-99C3-CD9B67CE646D}">
      <dgm:prSet/>
      <dgm:spPr/>
      <dgm:t>
        <a:bodyPr/>
        <a:lstStyle/>
        <a:p>
          <a:endParaRPr lang="en-US"/>
        </a:p>
      </dgm:t>
    </dgm:pt>
    <dgm:pt modelId="{97592763-69AD-4396-8015-C746603A4E7F}" type="sibTrans" cxnId="{8E56AAB8-59FD-4F73-99C3-CD9B67CE646D}">
      <dgm:prSet/>
      <dgm:spPr/>
      <dgm:t>
        <a:bodyPr/>
        <a:lstStyle/>
        <a:p>
          <a:endParaRPr lang="en-US"/>
        </a:p>
      </dgm:t>
    </dgm:pt>
    <dgm:pt modelId="{692D47F8-9595-4A5E-8C50-B03E1BF2EA07}">
      <dgm:prSet/>
      <dgm:spPr/>
      <dgm:t>
        <a:bodyPr/>
        <a:lstStyle/>
        <a:p>
          <a:r>
            <a:rPr lang="en-US"/>
            <a:t>What are the signs you'll be looking for?</a:t>
          </a:r>
        </a:p>
      </dgm:t>
    </dgm:pt>
    <dgm:pt modelId="{25E4736B-9E7F-48CC-B62A-C55042A8FDEF}" type="parTrans" cxnId="{B98B5427-0F75-4811-AD07-A2F35517B608}">
      <dgm:prSet/>
      <dgm:spPr/>
      <dgm:t>
        <a:bodyPr/>
        <a:lstStyle/>
        <a:p>
          <a:endParaRPr lang="en-US"/>
        </a:p>
      </dgm:t>
    </dgm:pt>
    <dgm:pt modelId="{4DBCA386-72A6-4043-A189-3978EFCED28B}" type="sibTrans" cxnId="{B98B5427-0F75-4811-AD07-A2F35517B608}">
      <dgm:prSet/>
      <dgm:spPr/>
      <dgm:t>
        <a:bodyPr/>
        <a:lstStyle/>
        <a:p>
          <a:endParaRPr lang="en-US"/>
        </a:p>
      </dgm:t>
    </dgm:pt>
    <dgm:pt modelId="{643AD15F-E16C-9442-8B73-BB1B24D65FB3}" type="pres">
      <dgm:prSet presAssocID="{1B1BB18D-818A-4B03-83A2-9040E6243D61}" presName="outerComposite" presStyleCnt="0">
        <dgm:presLayoutVars>
          <dgm:chMax val="5"/>
          <dgm:dir/>
          <dgm:resizeHandles val="exact"/>
        </dgm:presLayoutVars>
      </dgm:prSet>
      <dgm:spPr/>
    </dgm:pt>
    <dgm:pt modelId="{ADCD6F37-CAAF-FC4E-B9AD-F90928417630}" type="pres">
      <dgm:prSet presAssocID="{1B1BB18D-818A-4B03-83A2-9040E6243D61}" presName="dummyMaxCanvas" presStyleCnt="0">
        <dgm:presLayoutVars/>
      </dgm:prSet>
      <dgm:spPr/>
    </dgm:pt>
    <dgm:pt modelId="{56F072B5-8B82-7148-81CF-AAA7E88DBCA2}" type="pres">
      <dgm:prSet presAssocID="{1B1BB18D-818A-4B03-83A2-9040E6243D61}" presName="TwoNodes_1" presStyleLbl="node1" presStyleIdx="0" presStyleCnt="2" custLinFactY="-16738" custLinFactNeighborX="8256" custLinFactNeighborY="-100000">
        <dgm:presLayoutVars>
          <dgm:bulletEnabled val="1"/>
        </dgm:presLayoutVars>
      </dgm:prSet>
      <dgm:spPr/>
    </dgm:pt>
    <dgm:pt modelId="{90A8F2C4-2B8A-B54C-9BEE-C543DABFC28D}" type="pres">
      <dgm:prSet presAssocID="{1B1BB18D-818A-4B03-83A2-9040E6243D61}" presName="TwoNodes_2" presStyleLbl="node1" presStyleIdx="1" presStyleCnt="2">
        <dgm:presLayoutVars>
          <dgm:bulletEnabled val="1"/>
        </dgm:presLayoutVars>
      </dgm:prSet>
      <dgm:spPr/>
    </dgm:pt>
    <dgm:pt modelId="{923B1D4D-1551-2746-96B9-22A4A76C07DB}" type="pres">
      <dgm:prSet presAssocID="{1B1BB18D-818A-4B03-83A2-9040E6243D61}" presName="TwoConn_1-2" presStyleLbl="fgAccFollowNode1" presStyleIdx="0" presStyleCnt="1">
        <dgm:presLayoutVars>
          <dgm:bulletEnabled val="1"/>
        </dgm:presLayoutVars>
      </dgm:prSet>
      <dgm:spPr/>
    </dgm:pt>
    <dgm:pt modelId="{7353AE49-4A76-834C-BE90-A2C638FC0942}" type="pres">
      <dgm:prSet presAssocID="{1B1BB18D-818A-4B03-83A2-9040E6243D61}" presName="TwoNodes_1_text" presStyleLbl="node1" presStyleIdx="1" presStyleCnt="2">
        <dgm:presLayoutVars>
          <dgm:bulletEnabled val="1"/>
        </dgm:presLayoutVars>
      </dgm:prSet>
      <dgm:spPr/>
    </dgm:pt>
    <dgm:pt modelId="{FF3F234D-20AA-9D4E-8DB7-FA2B6CCBAF81}" type="pres">
      <dgm:prSet presAssocID="{1B1BB18D-818A-4B03-83A2-9040E6243D61}" presName="TwoNodes_2_text" presStyleLbl="node1" presStyleIdx="1" presStyleCnt="2">
        <dgm:presLayoutVars>
          <dgm:bulletEnabled val="1"/>
        </dgm:presLayoutVars>
      </dgm:prSet>
      <dgm:spPr/>
    </dgm:pt>
  </dgm:ptLst>
  <dgm:cxnLst>
    <dgm:cxn modelId="{A5306B00-2A0A-2D40-B8D8-56AC33E02F72}" type="presOf" srcId="{50426186-CF50-4388-834D-A12A9588D0E8}" destId="{7353AE49-4A76-834C-BE90-A2C638FC0942}" srcOrd="1" destOrd="0" presId="urn:microsoft.com/office/officeart/2005/8/layout/vProcess5"/>
    <dgm:cxn modelId="{1B2F7B03-DBB8-0A46-82CC-BA80DDAB40B3}" type="presOf" srcId="{692D47F8-9595-4A5E-8C50-B03E1BF2EA07}" destId="{90A8F2C4-2B8A-B54C-9BEE-C543DABFC28D}" srcOrd="0" destOrd="0" presId="urn:microsoft.com/office/officeart/2005/8/layout/vProcess5"/>
    <dgm:cxn modelId="{73925B1E-EEB3-374A-9EB1-65F5F3CBD1F9}" type="presOf" srcId="{1B1BB18D-818A-4B03-83A2-9040E6243D61}" destId="{643AD15F-E16C-9442-8B73-BB1B24D65FB3}" srcOrd="0" destOrd="0" presId="urn:microsoft.com/office/officeart/2005/8/layout/vProcess5"/>
    <dgm:cxn modelId="{B98B5427-0F75-4811-AD07-A2F35517B608}" srcId="{1B1BB18D-818A-4B03-83A2-9040E6243D61}" destId="{692D47F8-9595-4A5E-8C50-B03E1BF2EA07}" srcOrd="1" destOrd="0" parTransId="{25E4736B-9E7F-48CC-B62A-C55042A8FDEF}" sibTransId="{4DBCA386-72A6-4043-A189-3978EFCED28B}"/>
    <dgm:cxn modelId="{61921A2A-A3D4-644C-ACE0-D147755BE7D4}" type="presOf" srcId="{97592763-69AD-4396-8015-C746603A4E7F}" destId="{923B1D4D-1551-2746-96B9-22A4A76C07DB}" srcOrd="0" destOrd="0" presId="urn:microsoft.com/office/officeart/2005/8/layout/vProcess5"/>
    <dgm:cxn modelId="{A8912840-7E75-0744-AAE2-2C017E13591C}" type="presOf" srcId="{50426186-CF50-4388-834D-A12A9588D0E8}" destId="{56F072B5-8B82-7148-81CF-AAA7E88DBCA2}" srcOrd="0" destOrd="0" presId="urn:microsoft.com/office/officeart/2005/8/layout/vProcess5"/>
    <dgm:cxn modelId="{440A926A-3BD4-1B49-BC96-025CECCD63D7}" type="presOf" srcId="{692D47F8-9595-4A5E-8C50-B03E1BF2EA07}" destId="{FF3F234D-20AA-9D4E-8DB7-FA2B6CCBAF81}" srcOrd="1" destOrd="0" presId="urn:microsoft.com/office/officeart/2005/8/layout/vProcess5"/>
    <dgm:cxn modelId="{8E56AAB8-59FD-4F73-99C3-CD9B67CE646D}" srcId="{1B1BB18D-818A-4B03-83A2-9040E6243D61}" destId="{50426186-CF50-4388-834D-A12A9588D0E8}" srcOrd="0" destOrd="0" parTransId="{A5ACACFD-E810-4270-93AF-C9EC77443A2F}" sibTransId="{97592763-69AD-4396-8015-C746603A4E7F}"/>
    <dgm:cxn modelId="{1CEE266E-EC24-1C42-AC00-EAC65AAC011F}" type="presParOf" srcId="{643AD15F-E16C-9442-8B73-BB1B24D65FB3}" destId="{ADCD6F37-CAAF-FC4E-B9AD-F90928417630}" srcOrd="0" destOrd="0" presId="urn:microsoft.com/office/officeart/2005/8/layout/vProcess5"/>
    <dgm:cxn modelId="{CDD24B93-5C74-B640-8056-28AA367F2564}" type="presParOf" srcId="{643AD15F-E16C-9442-8B73-BB1B24D65FB3}" destId="{56F072B5-8B82-7148-81CF-AAA7E88DBCA2}" srcOrd="1" destOrd="0" presId="urn:microsoft.com/office/officeart/2005/8/layout/vProcess5"/>
    <dgm:cxn modelId="{B37C7969-20EC-6443-8B5A-52DA677C76FF}" type="presParOf" srcId="{643AD15F-E16C-9442-8B73-BB1B24D65FB3}" destId="{90A8F2C4-2B8A-B54C-9BEE-C543DABFC28D}" srcOrd="2" destOrd="0" presId="urn:microsoft.com/office/officeart/2005/8/layout/vProcess5"/>
    <dgm:cxn modelId="{5639CED1-3592-1B45-A5DE-469AC4BB1648}" type="presParOf" srcId="{643AD15F-E16C-9442-8B73-BB1B24D65FB3}" destId="{923B1D4D-1551-2746-96B9-22A4A76C07DB}" srcOrd="3" destOrd="0" presId="urn:microsoft.com/office/officeart/2005/8/layout/vProcess5"/>
    <dgm:cxn modelId="{A7A206F5-3B68-724D-88E9-9B3D81265FD2}" type="presParOf" srcId="{643AD15F-E16C-9442-8B73-BB1B24D65FB3}" destId="{7353AE49-4A76-834C-BE90-A2C638FC0942}" srcOrd="4" destOrd="0" presId="urn:microsoft.com/office/officeart/2005/8/layout/vProcess5"/>
    <dgm:cxn modelId="{1B336B68-3A24-B84D-ABFD-53F4B9893F7A}" type="presParOf" srcId="{643AD15F-E16C-9442-8B73-BB1B24D65FB3}" destId="{FF3F234D-20AA-9D4E-8DB7-FA2B6CCBAF8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88C68-1315-40BB-9ACA-D2007A1D5CE3}">
      <dsp:nvSpPr>
        <dsp:cNvPr id="0" name=""/>
        <dsp:cNvSpPr/>
      </dsp:nvSpPr>
      <dsp:spPr>
        <a:xfrm>
          <a:off x="1355274" y="682622"/>
          <a:ext cx="810000" cy="810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6FB18-FA9A-4C63-9E23-9158A7572145}">
      <dsp:nvSpPr>
        <dsp:cNvPr id="0" name=""/>
        <dsp:cNvSpPr/>
      </dsp:nvSpPr>
      <dsp:spPr>
        <a:xfrm>
          <a:off x="0" y="1729536"/>
          <a:ext cx="3489768" cy="127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This event is one of a series of Bridging Courses taking place until Spring 2021.  They are aimed at new FLFs who do not have access to leadership training in their host institution.  </a:t>
          </a:r>
          <a:endParaRPr lang="en-US" sz="1600" kern="1200" dirty="0"/>
        </a:p>
      </dsp:txBody>
      <dsp:txXfrm>
        <a:off x="0" y="1729536"/>
        <a:ext cx="3489768" cy="1272893"/>
      </dsp:txXfrm>
    </dsp:sp>
    <dsp:sp modelId="{3DA1DA7F-BB8C-7247-8AEB-8EDB6F544826}">
      <dsp:nvSpPr>
        <dsp:cNvPr id="0" name=""/>
        <dsp:cNvSpPr/>
      </dsp:nvSpPr>
      <dsp:spPr>
        <a:xfrm>
          <a:off x="5239260" y="658686"/>
          <a:ext cx="810000" cy="81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713ED-7EF8-6846-9454-748EA254679A}">
      <dsp:nvSpPr>
        <dsp:cNvPr id="0" name=""/>
        <dsp:cNvSpPr/>
      </dsp:nvSpPr>
      <dsp:spPr>
        <a:xfrm>
          <a:off x="4179604" y="1817048"/>
          <a:ext cx="2887451" cy="127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Fellow to Fellow interaction is tricky in these sessions, but a "coffee room" link will enable us to meet in small groups during the break.</a:t>
          </a:r>
        </a:p>
      </dsp:txBody>
      <dsp:txXfrm>
        <a:off x="4179604" y="1817048"/>
        <a:ext cx="2887451" cy="1272893"/>
      </dsp:txXfrm>
    </dsp:sp>
    <dsp:sp modelId="{08733EE0-A105-4089-8AB1-CD0F7AD9763E}">
      <dsp:nvSpPr>
        <dsp:cNvPr id="0" name=""/>
        <dsp:cNvSpPr/>
      </dsp:nvSpPr>
      <dsp:spPr>
        <a:xfrm>
          <a:off x="9300682" y="682622"/>
          <a:ext cx="810000" cy="81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B8461-76C6-412B-A99D-7E0292267B0F}">
      <dsp:nvSpPr>
        <dsp:cNvPr id="0" name=""/>
        <dsp:cNvSpPr/>
      </dsp:nvSpPr>
      <dsp:spPr>
        <a:xfrm>
          <a:off x="7756893" y="1670754"/>
          <a:ext cx="4188258" cy="127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Whilst they do not replace a formal leadership programme, they provide an opportunity to engage in a variety of relevant topics and take time to reflect on your leadership of self and others. </a:t>
          </a:r>
          <a:endParaRPr lang="en-US" sz="1600" kern="1200" dirty="0"/>
        </a:p>
      </dsp:txBody>
      <dsp:txXfrm>
        <a:off x="7756893" y="1670754"/>
        <a:ext cx="4188258" cy="1272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88C68-1315-40BB-9ACA-D2007A1D5CE3}">
      <dsp:nvSpPr>
        <dsp:cNvPr id="0" name=""/>
        <dsp:cNvSpPr/>
      </dsp:nvSpPr>
      <dsp:spPr>
        <a:xfrm>
          <a:off x="1505014" y="771066"/>
          <a:ext cx="1199812" cy="119981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6FB18-FA9A-4C63-9E23-9158A7572145}">
      <dsp:nvSpPr>
        <dsp:cNvPr id="0" name=""/>
        <dsp:cNvSpPr/>
      </dsp:nvSpPr>
      <dsp:spPr>
        <a:xfrm>
          <a:off x="0" y="2201401"/>
          <a:ext cx="5169218" cy="76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This event is one of a series of Bridging Courses taking place until Spring 2021.  They are aimed at new FLFs who do not have access to leadership training in their host institution.  </a:t>
          </a:r>
          <a:endParaRPr lang="en-US" sz="1600" kern="1200" dirty="0"/>
        </a:p>
      </dsp:txBody>
      <dsp:txXfrm>
        <a:off x="0" y="2201401"/>
        <a:ext cx="5169218" cy="768100"/>
      </dsp:txXfrm>
    </dsp:sp>
    <dsp:sp modelId="{08733EE0-A105-4089-8AB1-CD0F7AD9763E}">
      <dsp:nvSpPr>
        <dsp:cNvPr id="0" name=""/>
        <dsp:cNvSpPr/>
      </dsp:nvSpPr>
      <dsp:spPr>
        <a:xfrm>
          <a:off x="8530518" y="771066"/>
          <a:ext cx="1199812" cy="119981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B8461-76C6-412B-A99D-7E0292267B0F}">
      <dsp:nvSpPr>
        <dsp:cNvPr id="0" name=""/>
        <dsp:cNvSpPr/>
      </dsp:nvSpPr>
      <dsp:spPr>
        <a:xfrm>
          <a:off x="5741293" y="2165930"/>
          <a:ext cx="6203857" cy="76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Whilst they do not replace a formal leadership programme, they provide an opportunity to engage in a variety of relevant topics and take time to reflect on your leadership of self and others. </a:t>
          </a:r>
          <a:endParaRPr lang="en-US" sz="1600" kern="1200" dirty="0"/>
        </a:p>
      </dsp:txBody>
      <dsp:txXfrm>
        <a:off x="5741293" y="2165930"/>
        <a:ext cx="6203857" cy="768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6621-C254-4195-A833-2111144E8B04}">
      <dsp:nvSpPr>
        <dsp:cNvPr id="0" name=""/>
        <dsp:cNvSpPr/>
      </dsp:nvSpPr>
      <dsp:spPr>
        <a:xfrm>
          <a:off x="1209598" y="1079526"/>
          <a:ext cx="1299738" cy="129973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64AE82-D807-4322-BCC7-4A465B9CAC42}">
      <dsp:nvSpPr>
        <dsp:cNvPr id="0" name=""/>
        <dsp:cNvSpPr/>
      </dsp:nvSpPr>
      <dsp:spPr>
        <a:xfrm>
          <a:off x="415313" y="273589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Understand what’s going on</a:t>
          </a:r>
        </a:p>
      </dsp:txBody>
      <dsp:txXfrm>
        <a:off x="415313" y="2735897"/>
        <a:ext cx="2888307" cy="720000"/>
      </dsp:txXfrm>
    </dsp:sp>
    <dsp:sp modelId="{DB9B2A4B-1185-4BDB-BCA4-68A2712D26FA}">
      <dsp:nvSpPr>
        <dsp:cNvPr id="0" name=""/>
        <dsp:cNvSpPr/>
      </dsp:nvSpPr>
      <dsp:spPr>
        <a:xfrm>
          <a:off x="4603358" y="1079526"/>
          <a:ext cx="1299738" cy="129973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FDE7C1-F7D7-450F-90B6-B7FBCA5A7661}">
      <dsp:nvSpPr>
        <dsp:cNvPr id="0" name=""/>
        <dsp:cNvSpPr/>
      </dsp:nvSpPr>
      <dsp:spPr>
        <a:xfrm>
          <a:off x="3809074" y="273589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Look at a range of solutions and find the match</a:t>
          </a:r>
        </a:p>
      </dsp:txBody>
      <dsp:txXfrm>
        <a:off x="3809074" y="2735897"/>
        <a:ext cx="2888307" cy="720000"/>
      </dsp:txXfrm>
    </dsp:sp>
    <dsp:sp modelId="{5E9B6593-EB4E-4BAF-B584-0C7F51D855BD}">
      <dsp:nvSpPr>
        <dsp:cNvPr id="0" name=""/>
        <dsp:cNvSpPr/>
      </dsp:nvSpPr>
      <dsp:spPr>
        <a:xfrm>
          <a:off x="7997119" y="1079526"/>
          <a:ext cx="1299738" cy="129973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9B5E02-E12C-4BD2-B487-86DE4E66B8D4}">
      <dsp:nvSpPr>
        <dsp:cNvPr id="0" name=""/>
        <dsp:cNvSpPr/>
      </dsp:nvSpPr>
      <dsp:spPr>
        <a:xfrm>
          <a:off x="7202835" y="273589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Embed better habits and decisions in your routine</a:t>
          </a:r>
        </a:p>
      </dsp:txBody>
      <dsp:txXfrm>
        <a:off x="7202835" y="2735897"/>
        <a:ext cx="288830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927C2-613E-1D46-A4C0-CD2E48BDC526}">
      <dsp:nvSpPr>
        <dsp:cNvPr id="0" name=""/>
        <dsp:cNvSpPr/>
      </dsp:nvSpPr>
      <dsp:spPr>
        <a:xfrm>
          <a:off x="0" y="4109809"/>
          <a:ext cx="7452360" cy="1348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Why have you prioritized this over other options?</a:t>
          </a:r>
        </a:p>
      </dsp:txBody>
      <dsp:txXfrm>
        <a:off x="0" y="4109809"/>
        <a:ext cx="7452360" cy="728422"/>
      </dsp:txXfrm>
    </dsp:sp>
    <dsp:sp modelId="{EEF44932-ACCE-F74C-819E-5EC3D543AEEB}">
      <dsp:nvSpPr>
        <dsp:cNvPr id="0" name=""/>
        <dsp:cNvSpPr/>
      </dsp:nvSpPr>
      <dsp:spPr>
        <a:xfrm>
          <a:off x="3638" y="4811253"/>
          <a:ext cx="2481694" cy="62050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Part of your role?</a:t>
          </a:r>
        </a:p>
      </dsp:txBody>
      <dsp:txXfrm>
        <a:off x="3638" y="4811253"/>
        <a:ext cx="2481694" cy="620508"/>
      </dsp:txXfrm>
    </dsp:sp>
    <dsp:sp modelId="{38CB57CF-C01A-EF43-A2CD-A67F1E4A13F1}">
      <dsp:nvSpPr>
        <dsp:cNvPr id="0" name=""/>
        <dsp:cNvSpPr/>
      </dsp:nvSpPr>
      <dsp:spPr>
        <a:xfrm>
          <a:off x="2485332" y="4811253"/>
          <a:ext cx="2481694" cy="62050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Motivates you?</a:t>
          </a:r>
        </a:p>
      </dsp:txBody>
      <dsp:txXfrm>
        <a:off x="2485332" y="4811253"/>
        <a:ext cx="2481694" cy="620508"/>
      </dsp:txXfrm>
    </dsp:sp>
    <dsp:sp modelId="{E61475D0-29F0-5949-AD57-8090F165C075}">
      <dsp:nvSpPr>
        <dsp:cNvPr id="0" name=""/>
        <dsp:cNvSpPr/>
      </dsp:nvSpPr>
      <dsp:spPr>
        <a:xfrm>
          <a:off x="4967027" y="4811253"/>
          <a:ext cx="2481694" cy="62050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Art of the possible?</a:t>
          </a:r>
        </a:p>
      </dsp:txBody>
      <dsp:txXfrm>
        <a:off x="4967027" y="4811253"/>
        <a:ext cx="2481694" cy="620508"/>
      </dsp:txXfrm>
    </dsp:sp>
    <dsp:sp modelId="{52C8B990-7BB1-6B42-BE57-B84656822C11}">
      <dsp:nvSpPr>
        <dsp:cNvPr id="0" name=""/>
        <dsp:cNvSpPr/>
      </dsp:nvSpPr>
      <dsp:spPr>
        <a:xfrm rot="10800000">
          <a:off x="0" y="2055387"/>
          <a:ext cx="7452360" cy="2074656"/>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Why are you doing that task?</a:t>
          </a:r>
        </a:p>
      </dsp:txBody>
      <dsp:txXfrm rot="10800000">
        <a:off x="0" y="2055387"/>
        <a:ext cx="7452360" cy="1348049"/>
      </dsp:txXfrm>
    </dsp:sp>
    <dsp:sp modelId="{87965FC9-3949-AF48-B06E-A5F0293F6EEF}">
      <dsp:nvSpPr>
        <dsp:cNvPr id="0" name=""/>
        <dsp:cNvSpPr/>
      </dsp:nvSpPr>
      <dsp:spPr>
        <a:xfrm rot="10800000">
          <a:off x="0" y="965"/>
          <a:ext cx="7452360" cy="207465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Start with an honest list of what you have done</a:t>
          </a:r>
        </a:p>
      </dsp:txBody>
      <dsp:txXfrm rot="10800000">
        <a:off x="0" y="965"/>
        <a:ext cx="7452360" cy="1348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A1FB2-1CB3-4B9A-9336-D6CF5C0FC2D4}">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C1218-2835-47F7-A1A9-8892E1585F1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8109CF-30D6-410C-8D22-5960B848078B}">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Map out what can change and what can't</a:t>
          </a:r>
        </a:p>
      </dsp:txBody>
      <dsp:txXfrm>
        <a:off x="1941716" y="718"/>
        <a:ext cx="4571887" cy="1681139"/>
      </dsp:txXfrm>
    </dsp:sp>
    <dsp:sp modelId="{E4161ABD-D525-47DB-A0F7-CB83E341A888}">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F5006-62F5-4433-A3D5-15832FD920B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BD9964-6238-4E95-9B44-EE79BB226598}">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Map out what is within your power to change </a:t>
          </a:r>
        </a:p>
      </dsp:txBody>
      <dsp:txXfrm>
        <a:off x="1941716" y="2102143"/>
        <a:ext cx="4571887" cy="1681139"/>
      </dsp:txXfrm>
    </dsp:sp>
    <dsp:sp modelId="{ECBB9D9B-DBA0-4BAB-9E4B-55EDB57FE6A1}">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5ECF1-AF76-43E2-B1CB-28C529FFD467}">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30CE0A-464C-4485-9AF7-1D2C0D57E8EF}">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Map out what requires change in others</a:t>
          </a:r>
        </a:p>
      </dsp:txBody>
      <dsp:txXfrm>
        <a:off x="1941716" y="4203567"/>
        <a:ext cx="4571887" cy="1681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072B5-8B82-7148-81CF-AAA7E88DBCA2}">
      <dsp:nvSpPr>
        <dsp:cNvPr id="0" name=""/>
        <dsp:cNvSpPr/>
      </dsp:nvSpPr>
      <dsp:spPr>
        <a:xfrm>
          <a:off x="702115" y="0"/>
          <a:ext cx="8504301" cy="1825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How will you know when things are making a difference?</a:t>
          </a:r>
        </a:p>
      </dsp:txBody>
      <dsp:txXfrm>
        <a:off x="755587" y="53472"/>
        <a:ext cx="6617341" cy="1718712"/>
      </dsp:txXfrm>
    </dsp:sp>
    <dsp:sp modelId="{90A8F2C4-2B8A-B54C-9BEE-C543DABFC28D}">
      <dsp:nvSpPr>
        <dsp:cNvPr id="0" name=""/>
        <dsp:cNvSpPr/>
      </dsp:nvSpPr>
      <dsp:spPr>
        <a:xfrm>
          <a:off x="1500758" y="2231358"/>
          <a:ext cx="8504301" cy="1825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What are the signs you'll be looking for?</a:t>
          </a:r>
        </a:p>
      </dsp:txBody>
      <dsp:txXfrm>
        <a:off x="1554230" y="2284830"/>
        <a:ext cx="5709921" cy="1718712"/>
      </dsp:txXfrm>
    </dsp:sp>
    <dsp:sp modelId="{923B1D4D-1551-2746-96B9-22A4A76C07DB}">
      <dsp:nvSpPr>
        <dsp:cNvPr id="0" name=""/>
        <dsp:cNvSpPr/>
      </dsp:nvSpPr>
      <dsp:spPr>
        <a:xfrm>
          <a:off x="7317624" y="1435169"/>
          <a:ext cx="1186676" cy="11866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84626" y="1435169"/>
        <a:ext cx="652672" cy="89297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44A53F-249A-414C-A587-F948E97205E2}" type="datetimeFigureOut">
              <a:rPr lang="en-GB" smtClean="0"/>
              <a:t>18/01/2021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0CAE3B-E161-49B0-9716-CBDFDC6BCDF4}" type="slidenum">
              <a:rPr lang="en-GB" smtClean="0"/>
              <a:t>‹#›</a:t>
            </a:fld>
            <a:endParaRPr lang="en-GB"/>
          </a:p>
        </p:txBody>
      </p:sp>
    </p:spTree>
    <p:extLst>
      <p:ext uri="{BB962C8B-B14F-4D97-AF65-F5344CB8AC3E}">
        <p14:creationId xmlns:p14="http://schemas.microsoft.com/office/powerpoint/2010/main" val="202782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060F3-D9D3-AF40-B494-B81A8B0B6CFB}" type="datetimeFigureOut">
              <a:rPr lang="en-GB" smtClean="0"/>
              <a:t>18/01/2021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24A1B-34E6-4E4C-A7BC-AFC6ECC45815}" type="slidenum">
              <a:rPr lang="en-GB" smtClean="0"/>
              <a:t>‹#›</a:t>
            </a:fld>
            <a:endParaRPr lang="en-GB"/>
          </a:p>
        </p:txBody>
      </p:sp>
    </p:spTree>
    <p:extLst>
      <p:ext uri="{BB962C8B-B14F-4D97-AF65-F5344CB8AC3E}">
        <p14:creationId xmlns:p14="http://schemas.microsoft.com/office/powerpoint/2010/main" val="42283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1</a:t>
            </a:fld>
            <a:endParaRPr lang="en-GB"/>
          </a:p>
        </p:txBody>
      </p:sp>
    </p:spTree>
    <p:extLst>
      <p:ext uri="{BB962C8B-B14F-4D97-AF65-F5344CB8AC3E}">
        <p14:creationId xmlns:p14="http://schemas.microsoft.com/office/powerpoint/2010/main" val="362249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r>
              <a:rPr lang="en-US" altLang="en-US"/>
              <a:t>Working on things that on closer inspection are not your responsibility or serving you . Other people’s problems</a:t>
            </a:r>
          </a:p>
        </p:txBody>
      </p:sp>
    </p:spTree>
    <p:extLst>
      <p:ext uri="{BB962C8B-B14F-4D97-AF65-F5344CB8AC3E}">
        <p14:creationId xmlns:p14="http://schemas.microsoft.com/office/powerpoint/2010/main" val="186616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en-US" dirty="0">
                <a:ea typeface="ＭＳ Ｐゴシック" charset="0"/>
              </a:rPr>
              <a:t>Running on empty. Too tired to operate effectively</a:t>
            </a:r>
          </a:p>
          <a:p>
            <a:r>
              <a:rPr lang="en-US" sz="1200" dirty="0"/>
              <a:t>Please don’t try to apply “business as usual” strategies. This session is designed to help you be as effective as it’s reasonable to be. Online working is draining. Anxiety and uncertainty are distracting. Working in the midst of your family creates tensions on your time. </a:t>
            </a:r>
          </a:p>
          <a:p>
            <a:endParaRPr lang="en-US" sz="1200" dirty="0"/>
          </a:p>
          <a:p>
            <a:r>
              <a:rPr lang="en-US" sz="1200" dirty="0"/>
              <a:t>Building resilience and recharging might be the best use of your time at the moment. </a:t>
            </a:r>
          </a:p>
          <a:p>
            <a:pPr eaLnBrk="1">
              <a:defRPr/>
            </a:pPr>
            <a:endParaRPr lang="en-US" dirty="0">
              <a:ea typeface="ＭＳ Ｐゴシック" charset="0"/>
            </a:endParaRPr>
          </a:p>
        </p:txBody>
      </p:sp>
    </p:spTree>
    <p:extLst>
      <p:ext uri="{BB962C8B-B14F-4D97-AF65-F5344CB8AC3E}">
        <p14:creationId xmlns:p14="http://schemas.microsoft.com/office/powerpoint/2010/main" val="307749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en-US" dirty="0">
                <a:ea typeface="ＭＳ Ｐゴシック" charset="0"/>
              </a:rPr>
              <a:t>Running on empty. Too tired to operate effectively</a:t>
            </a:r>
          </a:p>
        </p:txBody>
      </p:sp>
    </p:spTree>
    <p:extLst>
      <p:ext uri="{BB962C8B-B14F-4D97-AF65-F5344CB8AC3E}">
        <p14:creationId xmlns:p14="http://schemas.microsoft.com/office/powerpoint/2010/main" val="270673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24</a:t>
            </a:fld>
            <a:endParaRPr lang="en-GB"/>
          </a:p>
        </p:txBody>
      </p:sp>
    </p:spTree>
    <p:extLst>
      <p:ext uri="{BB962C8B-B14F-4D97-AF65-F5344CB8AC3E}">
        <p14:creationId xmlns:p14="http://schemas.microsoft.com/office/powerpoint/2010/main" val="422738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you do</a:t>
            </a:r>
          </a:p>
          <a:p>
            <a:r>
              <a:rPr lang="en-US" dirty="0"/>
              <a:t>Why did you </a:t>
            </a:r>
            <a:r>
              <a:rPr lang="en-US" dirty="0" err="1"/>
              <a:t>prioritise</a:t>
            </a:r>
            <a:r>
              <a:rPr lang="en-US" dirty="0"/>
              <a:t> this</a:t>
            </a:r>
          </a:p>
          <a:p>
            <a:r>
              <a:rPr lang="en-US" dirty="0"/>
              <a:t>Who was involved in the thing you did – why did you do it</a:t>
            </a:r>
          </a:p>
          <a:p>
            <a:r>
              <a:rPr lang="en-US" dirty="0"/>
              <a:t>Are you happy about doing the thing – was this the right use of your time?</a:t>
            </a:r>
          </a:p>
          <a:p>
            <a:endParaRPr lang="en-US" dirty="0"/>
          </a:p>
          <a:p>
            <a:r>
              <a:rPr lang="en-US" dirty="0"/>
              <a:t>http://</a:t>
            </a:r>
            <a:r>
              <a:rPr lang="en-US" dirty="0" err="1"/>
              <a:t>www.docs.hss.ed.ac.uk</a:t>
            </a:r>
            <a:r>
              <a:rPr lang="en-US" dirty="0"/>
              <a:t>/</a:t>
            </a:r>
            <a:r>
              <a:rPr lang="en-US" dirty="0" err="1"/>
              <a:t>iad</a:t>
            </a:r>
            <a:r>
              <a:rPr lang="en-US" dirty="0"/>
              <a:t>/Researchers/</a:t>
            </a:r>
            <a:r>
              <a:rPr lang="en-US" dirty="0" err="1"/>
              <a:t>Research_staff</a:t>
            </a:r>
            <a:r>
              <a:rPr lang="en-US" dirty="0"/>
              <a:t>/</a:t>
            </a:r>
            <a:r>
              <a:rPr lang="en-US" dirty="0" err="1"/>
              <a:t>Time_Management_Online_Resource_FINAL.pdf</a:t>
            </a:r>
            <a:r>
              <a:rPr lang="en-US" dirty="0"/>
              <a:t> </a:t>
            </a:r>
          </a:p>
        </p:txBody>
      </p:sp>
      <p:sp>
        <p:nvSpPr>
          <p:cNvPr id="4" name="Slide Number Placeholder 3"/>
          <p:cNvSpPr>
            <a:spLocks noGrp="1"/>
          </p:cNvSpPr>
          <p:nvPr>
            <p:ph type="sldNum" sz="quarter" idx="5"/>
          </p:nvPr>
        </p:nvSpPr>
        <p:spPr/>
        <p:txBody>
          <a:bodyPr/>
          <a:lstStyle/>
          <a:p>
            <a:fld id="{A5324A1B-34E6-4E4C-A7BC-AFC6ECC45815}" type="slidenum">
              <a:rPr lang="en-GB" smtClean="0"/>
              <a:t>25</a:t>
            </a:fld>
            <a:endParaRPr lang="en-GB"/>
          </a:p>
        </p:txBody>
      </p:sp>
    </p:spTree>
    <p:extLst>
      <p:ext uri="{BB962C8B-B14F-4D97-AF65-F5344CB8AC3E}">
        <p14:creationId xmlns:p14="http://schemas.microsoft.com/office/powerpoint/2010/main" val="202845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26</a:t>
            </a:fld>
            <a:endParaRPr lang="en-GB"/>
          </a:p>
        </p:txBody>
      </p:sp>
    </p:spTree>
    <p:extLst>
      <p:ext uri="{BB962C8B-B14F-4D97-AF65-F5344CB8AC3E}">
        <p14:creationId xmlns:p14="http://schemas.microsoft.com/office/powerpoint/2010/main" val="186311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034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sz="1200" b="0" i="0" kern="1200" dirty="0">
                <a:solidFill>
                  <a:schemeClr val="tx1"/>
                </a:solidFill>
                <a:effectLst/>
                <a:latin typeface="+mn-lt"/>
                <a:ea typeface="+mn-ea"/>
                <a:cs typeface="+mn-cs"/>
              </a:rPr>
              <a:t>https://</a:t>
            </a:r>
            <a:r>
              <a:rPr lang="en-GB" sz="1200" b="0" i="0" kern="1200" dirty="0" err="1">
                <a:solidFill>
                  <a:schemeClr val="tx1"/>
                </a:solidFill>
                <a:effectLst/>
                <a:latin typeface="+mn-lt"/>
                <a:ea typeface="+mn-ea"/>
                <a:cs typeface="+mn-cs"/>
              </a:rPr>
              <a:t>eu.bbcollab.com</a:t>
            </a:r>
            <a:r>
              <a:rPr lang="en-GB" sz="1200" b="0" i="0" kern="1200" dirty="0">
                <a:solidFill>
                  <a:schemeClr val="tx1"/>
                </a:solidFill>
                <a:effectLst/>
                <a:latin typeface="+mn-lt"/>
                <a:ea typeface="+mn-ea"/>
                <a:cs typeface="+mn-cs"/>
              </a:rPr>
              <a:t>/guest/d11e2f46d4974deaa343f52da6b42316</a:t>
            </a:r>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28</a:t>
            </a:fld>
            <a:endParaRPr lang="en-GB"/>
          </a:p>
        </p:txBody>
      </p:sp>
    </p:spTree>
    <p:extLst>
      <p:ext uri="{BB962C8B-B14F-4D97-AF65-F5344CB8AC3E}">
        <p14:creationId xmlns:p14="http://schemas.microsoft.com/office/powerpoint/2010/main" val="160297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30</a:t>
            </a:fld>
            <a:endParaRPr lang="en-GB"/>
          </a:p>
        </p:txBody>
      </p:sp>
    </p:spTree>
    <p:extLst>
      <p:ext uri="{BB962C8B-B14F-4D97-AF65-F5344CB8AC3E}">
        <p14:creationId xmlns:p14="http://schemas.microsoft.com/office/powerpoint/2010/main" val="263875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Think about your medium or long term goals: what do you want to have done, learnt, or have on your CV this time next year, or in 3 to 5 years’ time?  What do you want life and work to feel like.  If you watched the presentation on optimism (focussing on the future), which is another video included in this online resource, you might want to use the outcomes of that exercise to help you here.</a:t>
            </a:r>
          </a:p>
          <a:p>
            <a:endParaRPr lang="en-GB" dirty="0"/>
          </a:p>
          <a:p>
            <a:r>
              <a:rPr lang="en-GB" dirty="0"/>
              <a:t>[2] Now, think of three rules you could set for the opportunities you will say yes or no to, or the tasks you say yes or no to spending quality time on.  </a:t>
            </a:r>
          </a:p>
          <a:p>
            <a:endParaRPr lang="en-GB" dirty="0"/>
          </a:p>
          <a:p>
            <a:r>
              <a:rPr lang="en-GB" dirty="0"/>
              <a:t>[3] If you can say yes, then you know that this task or opportunity will lead you towards that future goal.  Saying no means it will be a distraction or delay.</a:t>
            </a:r>
          </a:p>
          <a:p>
            <a:endParaRPr lang="en-GB" dirty="0"/>
          </a:p>
          <a:p>
            <a:endParaRPr lang="en-GB" dirty="0"/>
          </a:p>
        </p:txBody>
      </p:sp>
      <p:sp>
        <p:nvSpPr>
          <p:cNvPr id="4" name="Slide Number Placeholder 3"/>
          <p:cNvSpPr>
            <a:spLocks noGrp="1"/>
          </p:cNvSpPr>
          <p:nvPr>
            <p:ph type="sldNum" sz="quarter" idx="10"/>
          </p:nvPr>
        </p:nvSpPr>
        <p:spPr/>
        <p:txBody>
          <a:bodyPr/>
          <a:lstStyle/>
          <a:p>
            <a:fld id="{13B9ADE1-8E40-B148-826B-3C9C328071CF}" type="slidenum">
              <a:rPr lang="en-US" smtClean="0"/>
              <a:t>35</a:t>
            </a:fld>
            <a:endParaRPr lang="en-US"/>
          </a:p>
        </p:txBody>
      </p:sp>
    </p:spTree>
    <p:extLst>
      <p:ext uri="{BB962C8B-B14F-4D97-AF65-F5344CB8AC3E}">
        <p14:creationId xmlns:p14="http://schemas.microsoft.com/office/powerpoint/2010/main" val="385538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6</a:t>
            </a:fld>
            <a:endParaRPr lang="en-GB"/>
          </a:p>
        </p:txBody>
      </p:sp>
    </p:spTree>
    <p:extLst>
      <p:ext uri="{BB962C8B-B14F-4D97-AF65-F5344CB8AC3E}">
        <p14:creationId xmlns:p14="http://schemas.microsoft.com/office/powerpoint/2010/main" val="114864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frame the rules as questions, such as:</a:t>
            </a:r>
          </a:p>
          <a:p>
            <a:pPr marL="171450" indent="-171450">
              <a:buFont typeface="Arial" panose="020B0604020202020204" pitchFamily="34" charset="0"/>
              <a:buChar char="•"/>
            </a:pPr>
            <a:r>
              <a:rPr lang="en-GB" dirty="0"/>
              <a:t>Will it enable me to build my networks?</a:t>
            </a:r>
          </a:p>
          <a:p>
            <a:pPr marL="171450" indent="-171450">
              <a:buFont typeface="Arial" panose="020B0604020202020204" pitchFamily="34" charset="0"/>
              <a:buChar char="•"/>
            </a:pPr>
            <a:r>
              <a:rPr lang="en-GB" dirty="0"/>
              <a:t>Will this mean I am able to spend more time working from home?</a:t>
            </a:r>
          </a:p>
          <a:p>
            <a:pPr marL="171450" indent="-171450">
              <a:buFont typeface="Arial" panose="020B0604020202020204" pitchFamily="34" charset="0"/>
              <a:buChar char="•"/>
            </a:pPr>
            <a:r>
              <a:rPr lang="en-GB" dirty="0"/>
              <a:t>Will this mean that I develop a new leadership skill?</a:t>
            </a:r>
          </a:p>
          <a:p>
            <a:pPr marL="171450" indent="-171450">
              <a:buFont typeface="Arial" panose="020B0604020202020204" pitchFamily="34" charset="0"/>
              <a:buChar char="•"/>
            </a:pPr>
            <a:r>
              <a:rPr lang="en-GB" dirty="0"/>
              <a:t>Could this lead to some funding?</a:t>
            </a:r>
          </a:p>
          <a:p>
            <a:pPr marL="171450" indent="-171450">
              <a:buFont typeface="Arial" panose="020B0604020202020204" pitchFamily="34" charset="0"/>
              <a:buChar char="•"/>
            </a:pPr>
            <a:r>
              <a:rPr lang="en-GB" dirty="0"/>
              <a:t>Will this raise my profile or enhance my reputation?</a:t>
            </a:r>
          </a:p>
          <a:p>
            <a:pPr marL="171450" indent="-171450">
              <a:buFont typeface="Arial" panose="020B0604020202020204" pitchFamily="34" charset="0"/>
              <a:buChar char="•"/>
            </a:pPr>
            <a:r>
              <a:rPr lang="en-GB" dirty="0"/>
              <a:t>Will this involve working with people that inspire me or I have fun with?</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Now…</a:t>
            </a:r>
          </a:p>
          <a:p>
            <a:endParaRPr lang="en-GB" dirty="0"/>
          </a:p>
        </p:txBody>
      </p:sp>
      <p:sp>
        <p:nvSpPr>
          <p:cNvPr id="4" name="Slide Number Placeholder 3"/>
          <p:cNvSpPr>
            <a:spLocks noGrp="1"/>
          </p:cNvSpPr>
          <p:nvPr>
            <p:ph type="sldNum" sz="quarter" idx="10"/>
          </p:nvPr>
        </p:nvSpPr>
        <p:spPr/>
        <p:txBody>
          <a:bodyPr/>
          <a:lstStyle/>
          <a:p>
            <a:fld id="{13B9ADE1-8E40-B148-826B-3C9C328071CF}" type="slidenum">
              <a:rPr lang="en-US" smtClean="0"/>
              <a:t>36</a:t>
            </a:fld>
            <a:endParaRPr lang="en-US"/>
          </a:p>
        </p:txBody>
      </p:sp>
    </p:spTree>
    <p:extLst>
      <p:ext uri="{BB962C8B-B14F-4D97-AF65-F5344CB8AC3E}">
        <p14:creationId xmlns:p14="http://schemas.microsoft.com/office/powerpoint/2010/main" val="326270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47</a:t>
            </a:fld>
            <a:endParaRPr lang="en-GB"/>
          </a:p>
        </p:txBody>
      </p:sp>
    </p:spTree>
    <p:extLst>
      <p:ext uri="{BB962C8B-B14F-4D97-AF65-F5344CB8AC3E}">
        <p14:creationId xmlns:p14="http://schemas.microsoft.com/office/powerpoint/2010/main" val="197166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dart.ed.ac.uk</a:t>
            </a:r>
            <a:r>
              <a:rPr lang="en-US" dirty="0"/>
              <a:t>/radical-no/</a:t>
            </a:r>
          </a:p>
          <a:p>
            <a:endParaRPr lang="en-US" dirty="0"/>
          </a:p>
          <a:p>
            <a:r>
              <a:rPr lang="en-US" dirty="0"/>
              <a:t>http://</a:t>
            </a:r>
            <a:r>
              <a:rPr lang="en-US" dirty="0" err="1"/>
              <a:t>dart.ed.ac.uk</a:t>
            </a:r>
            <a:r>
              <a:rPr lang="en-US" dirty="0"/>
              <a:t>/nine-months-no/</a:t>
            </a:r>
          </a:p>
          <a:p>
            <a:endParaRPr lang="en-US" dirty="0"/>
          </a:p>
          <a:p>
            <a:r>
              <a:rPr lang="en-US" dirty="0"/>
              <a:t>https://</a:t>
            </a:r>
            <a:r>
              <a:rPr lang="en-US" dirty="0" err="1"/>
              <a:t>dart.ed.ac.uk</a:t>
            </a:r>
            <a:r>
              <a:rPr lang="en-US" dirty="0"/>
              <a:t>/time-management/</a:t>
            </a:r>
          </a:p>
          <a:p>
            <a:endParaRPr lang="en-US" dirty="0"/>
          </a:p>
          <a:p>
            <a:r>
              <a:rPr lang="en-US" dirty="0"/>
              <a:t>https://</a:t>
            </a:r>
            <a:r>
              <a:rPr lang="en-US" dirty="0" err="1"/>
              <a:t>dart.ed.ac.uk</a:t>
            </a:r>
            <a:r>
              <a:rPr lang="en-US" dirty="0"/>
              <a:t>/time-to-say-yes/ </a:t>
            </a:r>
          </a:p>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52</a:t>
            </a:fld>
            <a:endParaRPr lang="en-GB"/>
          </a:p>
        </p:txBody>
      </p:sp>
    </p:spTree>
    <p:extLst>
      <p:ext uri="{BB962C8B-B14F-4D97-AF65-F5344CB8AC3E}">
        <p14:creationId xmlns:p14="http://schemas.microsoft.com/office/powerpoint/2010/main" val="3742102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57</a:t>
            </a:fld>
            <a:endParaRPr lang="en-GB"/>
          </a:p>
        </p:txBody>
      </p:sp>
    </p:spTree>
    <p:extLst>
      <p:ext uri="{BB962C8B-B14F-4D97-AF65-F5344CB8AC3E}">
        <p14:creationId xmlns:p14="http://schemas.microsoft.com/office/powerpoint/2010/main" val="332279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sz="1200" b="0" i="0" kern="1200" dirty="0">
                <a:solidFill>
                  <a:schemeClr val="tx1"/>
                </a:solidFill>
                <a:effectLst/>
                <a:latin typeface="+mn-lt"/>
                <a:ea typeface="+mn-ea"/>
                <a:cs typeface="+mn-cs"/>
              </a:rPr>
              <a:t>https://</a:t>
            </a:r>
            <a:r>
              <a:rPr lang="en-GB" sz="1200" b="0" i="0" kern="1200" dirty="0" err="1">
                <a:solidFill>
                  <a:schemeClr val="tx1"/>
                </a:solidFill>
                <a:effectLst/>
                <a:latin typeface="+mn-lt"/>
                <a:ea typeface="+mn-ea"/>
                <a:cs typeface="+mn-cs"/>
              </a:rPr>
              <a:t>eu.bbcollab.com</a:t>
            </a:r>
            <a:r>
              <a:rPr lang="en-GB" sz="1200" b="0" i="0" kern="1200" dirty="0">
                <a:solidFill>
                  <a:schemeClr val="tx1"/>
                </a:solidFill>
                <a:effectLst/>
                <a:latin typeface="+mn-lt"/>
                <a:ea typeface="+mn-ea"/>
                <a:cs typeface="+mn-cs"/>
              </a:rPr>
              <a:t>/guest/d11e2f46d4974deaa343f52da6b42316</a:t>
            </a:r>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61</a:t>
            </a:fld>
            <a:endParaRPr lang="en-GB"/>
          </a:p>
        </p:txBody>
      </p:sp>
    </p:spTree>
    <p:extLst>
      <p:ext uri="{BB962C8B-B14F-4D97-AF65-F5344CB8AC3E}">
        <p14:creationId xmlns:p14="http://schemas.microsoft.com/office/powerpoint/2010/main" val="490136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68</a:t>
            </a:fld>
            <a:endParaRPr lang="en-GB"/>
          </a:p>
        </p:txBody>
      </p:sp>
    </p:spTree>
    <p:extLst>
      <p:ext uri="{BB962C8B-B14F-4D97-AF65-F5344CB8AC3E}">
        <p14:creationId xmlns:p14="http://schemas.microsoft.com/office/powerpoint/2010/main" val="1779106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dart.ed.ac.uk</a:t>
            </a:r>
            <a:r>
              <a:rPr lang="en-US" dirty="0"/>
              <a:t>/radical-no/</a:t>
            </a:r>
          </a:p>
          <a:p>
            <a:endParaRPr lang="en-US" dirty="0"/>
          </a:p>
          <a:p>
            <a:r>
              <a:rPr lang="en-US" dirty="0"/>
              <a:t>http://</a:t>
            </a:r>
            <a:r>
              <a:rPr lang="en-US" dirty="0" err="1"/>
              <a:t>dart.ed.ac.uk</a:t>
            </a:r>
            <a:r>
              <a:rPr lang="en-US" dirty="0"/>
              <a:t>/nine-months-no/</a:t>
            </a:r>
          </a:p>
          <a:p>
            <a:endParaRPr lang="en-US" dirty="0"/>
          </a:p>
          <a:p>
            <a:r>
              <a:rPr lang="en-US" dirty="0"/>
              <a:t>https://</a:t>
            </a:r>
            <a:r>
              <a:rPr lang="en-US" dirty="0" err="1"/>
              <a:t>dart.ed.ac.uk</a:t>
            </a:r>
            <a:r>
              <a:rPr lang="en-US" dirty="0"/>
              <a:t>/time-management/</a:t>
            </a:r>
          </a:p>
          <a:p>
            <a:endParaRPr lang="en-US" dirty="0"/>
          </a:p>
          <a:p>
            <a:r>
              <a:rPr lang="en-US" dirty="0"/>
              <a:t>https://</a:t>
            </a:r>
            <a:r>
              <a:rPr lang="en-US" dirty="0" err="1"/>
              <a:t>dart.ed.ac.uk</a:t>
            </a:r>
            <a:r>
              <a:rPr lang="en-US" dirty="0"/>
              <a:t>/time-to-say-yes/ </a:t>
            </a:r>
          </a:p>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69</a:t>
            </a:fld>
            <a:endParaRPr lang="en-GB"/>
          </a:p>
        </p:txBody>
      </p:sp>
    </p:spTree>
    <p:extLst>
      <p:ext uri="{BB962C8B-B14F-4D97-AF65-F5344CB8AC3E}">
        <p14:creationId xmlns:p14="http://schemas.microsoft.com/office/powerpoint/2010/main" val="1506639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70</a:t>
            </a:fld>
            <a:endParaRPr lang="en-GB"/>
          </a:p>
        </p:txBody>
      </p:sp>
    </p:spTree>
    <p:extLst>
      <p:ext uri="{BB962C8B-B14F-4D97-AF65-F5344CB8AC3E}">
        <p14:creationId xmlns:p14="http://schemas.microsoft.com/office/powerpoint/2010/main" val="3401799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71</a:t>
            </a:fld>
            <a:endParaRPr lang="en-GB"/>
          </a:p>
        </p:txBody>
      </p:sp>
    </p:spTree>
    <p:extLst>
      <p:ext uri="{BB962C8B-B14F-4D97-AF65-F5344CB8AC3E}">
        <p14:creationId xmlns:p14="http://schemas.microsoft.com/office/powerpoint/2010/main" val="3298719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link to difficult conversations</a:t>
            </a:r>
          </a:p>
          <a:p>
            <a:endParaRPr lang="en-US" dirty="0"/>
          </a:p>
          <a:p>
            <a:r>
              <a:rPr lang="en-US" dirty="0"/>
              <a:t>https://</a:t>
            </a:r>
            <a:r>
              <a:rPr lang="en-US" dirty="0" err="1"/>
              <a:t>www.judyringer.com</a:t>
            </a:r>
            <a:r>
              <a:rPr lang="en-US" dirty="0"/>
              <a:t>/resources/articles/we-have-to-talk-a-stepbystep-checklist-for-difficult-conversations.php</a:t>
            </a:r>
          </a:p>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74</a:t>
            </a:fld>
            <a:endParaRPr lang="en-GB"/>
          </a:p>
        </p:txBody>
      </p:sp>
    </p:spTree>
    <p:extLst>
      <p:ext uri="{BB962C8B-B14F-4D97-AF65-F5344CB8AC3E}">
        <p14:creationId xmlns:p14="http://schemas.microsoft.com/office/powerpoint/2010/main" val="315582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9</a:t>
            </a:fld>
            <a:endParaRPr lang="en-GB"/>
          </a:p>
        </p:txBody>
      </p:sp>
    </p:spTree>
    <p:extLst>
      <p:ext uri="{BB962C8B-B14F-4D97-AF65-F5344CB8AC3E}">
        <p14:creationId xmlns:p14="http://schemas.microsoft.com/office/powerpoint/2010/main" val="1157464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Lobbying – reporting – using your power and influence – “politics” of </a:t>
            </a:r>
            <a:r>
              <a:rPr lang="en-US" dirty="0" err="1"/>
              <a:t>organisation</a:t>
            </a:r>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76</a:t>
            </a:fld>
            <a:endParaRPr lang="en-GB"/>
          </a:p>
        </p:txBody>
      </p:sp>
    </p:spTree>
    <p:extLst>
      <p:ext uri="{BB962C8B-B14F-4D97-AF65-F5344CB8AC3E}">
        <p14:creationId xmlns:p14="http://schemas.microsoft.com/office/powerpoint/2010/main" val="3205245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77</a:t>
            </a:fld>
            <a:endParaRPr lang="en-GB"/>
          </a:p>
        </p:txBody>
      </p:sp>
    </p:spTree>
    <p:extLst>
      <p:ext uri="{BB962C8B-B14F-4D97-AF65-F5344CB8AC3E}">
        <p14:creationId xmlns:p14="http://schemas.microsoft.com/office/powerpoint/2010/main" val="211411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en-US" dirty="0">
                <a:ea typeface="ＭＳ Ｐゴシック" charset="0"/>
              </a:rPr>
              <a:t>Overload and </a:t>
            </a:r>
            <a:r>
              <a:rPr lang="en-US" dirty="0" err="1">
                <a:ea typeface="ＭＳ Ｐゴシック" charset="0"/>
              </a:rPr>
              <a:t>overcommitment</a:t>
            </a:r>
            <a:r>
              <a:rPr lang="en-US" dirty="0">
                <a:ea typeface="ＭＳ Ｐゴシック" charset="0"/>
              </a:rPr>
              <a:t>. Saying yes to too many things</a:t>
            </a:r>
          </a:p>
        </p:txBody>
      </p:sp>
    </p:spTree>
    <p:extLst>
      <p:ext uri="{BB962C8B-B14F-4D97-AF65-F5344CB8AC3E}">
        <p14:creationId xmlns:p14="http://schemas.microsoft.com/office/powerpoint/2010/main" val="209706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en-US" dirty="0">
                <a:ea typeface="ＭＳ Ｐゴシック" charset="0"/>
              </a:rPr>
              <a:t>Overload and </a:t>
            </a:r>
            <a:r>
              <a:rPr lang="en-US" dirty="0" err="1">
                <a:ea typeface="ＭＳ Ｐゴシック" charset="0"/>
              </a:rPr>
              <a:t>overcommitment</a:t>
            </a:r>
            <a:r>
              <a:rPr lang="en-US" dirty="0">
                <a:ea typeface="ＭＳ Ｐゴシック" charset="0"/>
              </a:rPr>
              <a:t>. Saying yes to too many things</a:t>
            </a:r>
          </a:p>
          <a:p>
            <a:pPr eaLnBrk="1">
              <a:defRPr/>
            </a:pPr>
            <a:endParaRPr lang="en-US" dirty="0">
              <a:ea typeface="ＭＳ Ｐゴシック" charset="0"/>
            </a:endParaRPr>
          </a:p>
          <a:p>
            <a:pPr eaLnBrk="1">
              <a:defRPr/>
            </a:pPr>
            <a:r>
              <a:rPr lang="en-US" dirty="0">
                <a:ea typeface="ＭＳ Ｐゴシック" charset="0"/>
              </a:rPr>
              <a:t>This fragmentation of academic time</a:t>
            </a:r>
          </a:p>
        </p:txBody>
      </p:sp>
    </p:spTree>
    <p:extLst>
      <p:ext uri="{BB962C8B-B14F-4D97-AF65-F5344CB8AC3E}">
        <p14:creationId xmlns:p14="http://schemas.microsoft.com/office/powerpoint/2010/main" val="102015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en-US" dirty="0">
                <a:ea typeface="ＭＳ Ｐゴシック" charset="0"/>
              </a:rPr>
              <a:t>Overload and </a:t>
            </a:r>
            <a:r>
              <a:rPr lang="en-US" dirty="0" err="1">
                <a:ea typeface="ＭＳ Ｐゴシック" charset="0"/>
              </a:rPr>
              <a:t>overcommitment</a:t>
            </a:r>
            <a:r>
              <a:rPr lang="en-US" dirty="0">
                <a:ea typeface="ＭＳ Ｐゴシック" charset="0"/>
              </a:rPr>
              <a:t>. Saying yes to too many things</a:t>
            </a:r>
          </a:p>
        </p:txBody>
      </p:sp>
    </p:spTree>
    <p:extLst>
      <p:ext uri="{BB962C8B-B14F-4D97-AF65-F5344CB8AC3E}">
        <p14:creationId xmlns:p14="http://schemas.microsoft.com/office/powerpoint/2010/main" val="304327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r>
              <a:rPr lang="en-US" altLang="en-US"/>
              <a:t>Procrastination and inability to work unless there’s a pressing deadline</a:t>
            </a:r>
          </a:p>
        </p:txBody>
      </p:sp>
    </p:spTree>
    <p:extLst>
      <p:ext uri="{BB962C8B-B14F-4D97-AF65-F5344CB8AC3E}">
        <p14:creationId xmlns:p14="http://schemas.microsoft.com/office/powerpoint/2010/main" val="33788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rPr>
              <a:t>Being a leader means taking responsibility, but you can go too far</a:t>
            </a:r>
          </a:p>
          <a:p>
            <a:r>
              <a:rPr lang="en-US" sz="1200" dirty="0">
                <a:solidFill>
                  <a:srgbClr val="000000"/>
                </a:solidFill>
              </a:rPr>
              <a:t>Feeling guilty, avoiding conflict, feeling exploited may be signs you’ve taken on too much responsibility  </a:t>
            </a:r>
          </a:p>
          <a:p>
            <a:r>
              <a:rPr lang="en-US" sz="1200" dirty="0">
                <a:solidFill>
                  <a:srgbClr val="000000"/>
                </a:solidFill>
              </a:rPr>
              <a:t>Helping and supporting others is important, but is this a sign of something else?</a:t>
            </a:r>
          </a:p>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15</a:t>
            </a:fld>
            <a:endParaRPr lang="en-GB"/>
          </a:p>
        </p:txBody>
      </p:sp>
    </p:spTree>
    <p:extLst>
      <p:ext uri="{BB962C8B-B14F-4D97-AF65-F5344CB8AC3E}">
        <p14:creationId xmlns:p14="http://schemas.microsoft.com/office/powerpoint/2010/main" val="86489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Time management is also affected if you are fearful about making the wrong decisions. </a:t>
            </a:r>
          </a:p>
          <a:p>
            <a:endParaRPr lang="en-US" sz="1200" dirty="0"/>
          </a:p>
          <a:p>
            <a:r>
              <a:rPr lang="en-US" sz="1200" dirty="0"/>
              <a:t>If you worry that committing to an action might draw attention to your lack of knowledge or experience, this might also be affecting you.</a:t>
            </a:r>
          </a:p>
          <a:p>
            <a:endParaRPr lang="en-US" sz="1200" dirty="0"/>
          </a:p>
          <a:p>
            <a:r>
              <a:rPr lang="en-US" sz="1200" dirty="0"/>
              <a:t>Imposter syndrome is real, but none of us appeared fully formed </a:t>
            </a:r>
            <a:r>
              <a:rPr lang="mr-IN" sz="1200" dirty="0"/>
              <a:t>–</a:t>
            </a:r>
            <a:r>
              <a:rPr lang="en-US" sz="1200" dirty="0"/>
              <a:t> we got here by learning from mistakes and feedback.</a:t>
            </a:r>
          </a:p>
        </p:txBody>
      </p:sp>
    </p:spTree>
    <p:extLst>
      <p:ext uri="{BB962C8B-B14F-4D97-AF65-F5344CB8AC3E}">
        <p14:creationId xmlns:p14="http://schemas.microsoft.com/office/powerpoint/2010/main" val="3840445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960" y="291312"/>
            <a:ext cx="3011945" cy="888058"/>
          </a:xfrm>
          <a:prstGeom prst="rect">
            <a:avLst/>
          </a:prstGeom>
        </p:spPr>
      </p:pic>
      <p:sp>
        <p:nvSpPr>
          <p:cNvPr id="8" name="Title 1"/>
          <p:cNvSpPr>
            <a:spLocks noGrp="1"/>
          </p:cNvSpPr>
          <p:nvPr>
            <p:ph type="ctrTitle"/>
          </p:nvPr>
        </p:nvSpPr>
        <p:spPr>
          <a:xfrm>
            <a:off x="2357120" y="2386450"/>
            <a:ext cx="7259320" cy="1712278"/>
          </a:xfrm>
        </p:spPr>
        <p:txBody>
          <a:bodyPr anchor="b"/>
          <a:lstStyle>
            <a:lvl1pPr algn="ctr">
              <a:defRPr sz="6000">
                <a:solidFill>
                  <a:srgbClr val="003087"/>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215640" y="4372887"/>
            <a:ext cx="5527040" cy="548085"/>
          </a:xfrm>
        </p:spPr>
        <p:txBody>
          <a:bodyPr/>
          <a:lstStyle>
            <a:lvl1pPr marL="0" indent="0" algn="ctr">
              <a:buNone/>
              <a:defRPr sz="2400">
                <a:solidFill>
                  <a:srgbClr val="0030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3986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11" name="Image"/>
          <p:cNvSpPr>
            <a:spLocks noGrp="1"/>
          </p:cNvSpPr>
          <p:nvPr>
            <p:ph type="pic" sz="half" idx="21"/>
          </p:nvPr>
        </p:nvSpPr>
        <p:spPr>
          <a:xfrm>
            <a:off x="2286000" y="598289"/>
            <a:ext cx="7620000" cy="3808002"/>
          </a:xfrm>
          <a:prstGeom prst="rect">
            <a:avLst/>
          </a:prstGeom>
        </p:spPr>
        <p:txBody>
          <a:bodyPr lIns="91439" tIns="45719" rIns="91439" bIns="45719" anchor="t">
            <a:noAutofit/>
          </a:bodyPr>
          <a:lstStyle/>
          <a:p>
            <a:endParaRPr/>
          </a:p>
        </p:txBody>
      </p:sp>
      <p:sp>
        <p:nvSpPr>
          <p:cNvPr id="12" name="Body Level One…"/>
          <p:cNvSpPr txBox="1">
            <a:spLocks noGrp="1"/>
          </p:cNvSpPr>
          <p:nvPr>
            <p:ph type="body" sz="quarter" idx="1"/>
          </p:nvPr>
        </p:nvSpPr>
        <p:spPr>
          <a:xfrm>
            <a:off x="1190625" y="5170289"/>
            <a:ext cx="9810750" cy="794742"/>
          </a:xfrm>
          <a:prstGeom prst="rect">
            <a:avLst/>
          </a:prstGeom>
        </p:spPr>
        <p:txBody>
          <a:bodyPr anchor="t"/>
          <a:lstStyle>
            <a:lvl1pPr marL="0" indent="0" algn="ctr">
              <a:spcBef>
                <a:spcPts val="0"/>
              </a:spcBef>
              <a:buSzTx/>
              <a:buNone/>
              <a:defRPr sz="2250"/>
            </a:lvl1pPr>
            <a:lvl2pPr marL="0" indent="241093" algn="ctr">
              <a:spcBef>
                <a:spcPts val="0"/>
              </a:spcBef>
              <a:buSzTx/>
              <a:buNone/>
              <a:defRPr sz="2250"/>
            </a:lvl2pPr>
            <a:lvl3pPr marL="0" indent="482186" algn="ctr">
              <a:spcBef>
                <a:spcPts val="0"/>
              </a:spcBef>
              <a:buSzTx/>
              <a:buNone/>
              <a:defRPr sz="2250"/>
            </a:lvl3pPr>
            <a:lvl4pPr marL="0" indent="723279" algn="ctr">
              <a:spcBef>
                <a:spcPts val="0"/>
              </a:spcBef>
              <a:buSzTx/>
              <a:buNone/>
              <a:defRPr sz="2250"/>
            </a:lvl4pPr>
            <a:lvl5pPr marL="0" indent="964372"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Title Text"/>
          <p:cNvSpPr txBox="1">
            <a:spLocks noGrp="1"/>
          </p:cNvSpPr>
          <p:nvPr>
            <p:ph type="title"/>
          </p:nvPr>
        </p:nvSpPr>
        <p:spPr>
          <a:xfrm>
            <a:off x="1190625" y="4107656"/>
            <a:ext cx="9810750" cy="1000125"/>
          </a:xfrm>
          <a:prstGeom prst="rect">
            <a:avLst/>
          </a:prstGeom>
        </p:spPr>
        <p:txBody>
          <a:bodyPr anchor="b">
            <a:normAutofit/>
          </a:bodyPr>
          <a:lstStyle/>
          <a:p>
            <a:r>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51152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17310" y="6500812"/>
            <a:ext cx="345473" cy="2678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43748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357120" y="2386450"/>
            <a:ext cx="7259320" cy="1712278"/>
          </a:xfrm>
        </p:spPr>
        <p:txBody>
          <a:bodyPr anchor="b"/>
          <a:lstStyle>
            <a:lvl1pPr algn="ctr">
              <a:defRPr sz="6000">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215640" y="4372887"/>
            <a:ext cx="5527040" cy="54808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960" y="291312"/>
            <a:ext cx="3026310" cy="888058"/>
          </a:xfrm>
          <a:prstGeom prst="rect">
            <a:avLst/>
          </a:prstGeom>
        </p:spPr>
      </p:pic>
    </p:spTree>
    <p:extLst>
      <p:ext uri="{BB962C8B-B14F-4D97-AF65-F5344CB8AC3E}">
        <p14:creationId xmlns:p14="http://schemas.microsoft.com/office/powerpoint/2010/main" val="28914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05060" cy="1325563"/>
          </a:xfrm>
        </p:spPr>
        <p:txBody>
          <a:bodyPr/>
          <a:lstStyle>
            <a:lvl1pPr>
              <a:defRPr>
                <a:solidFill>
                  <a:srgbClr val="00308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005060" cy="4057015"/>
          </a:xfrm>
        </p:spPr>
        <p:txBody>
          <a:bodyPr/>
          <a:lstStyle>
            <a:lvl1pPr>
              <a:defRPr>
                <a:solidFill>
                  <a:srgbClr val="003087"/>
                </a:solidFill>
              </a:defRPr>
            </a:lvl1pPr>
            <a:lvl2pPr>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554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888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05060" cy="1325563"/>
          </a:xfrm>
        </p:spPr>
        <p:txBody>
          <a:bodyPr/>
          <a:lstStyle>
            <a:lvl1pPr>
              <a:defRPr>
                <a:solidFill>
                  <a:srgbClr val="00308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005060" cy="4057015"/>
          </a:xfrm>
        </p:spPr>
        <p:txBody>
          <a:bodyPr/>
          <a:lstStyle>
            <a:lvl1pPr>
              <a:defRPr>
                <a:solidFill>
                  <a:srgbClr val="003087"/>
                </a:solidFill>
              </a:defRPr>
            </a:lvl1pPr>
            <a:lvl2pPr>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149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087"/>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3087"/>
                </a:solidFill>
              </a:defRPr>
            </a:lvl1pPr>
            <a:lvl2pPr>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711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4140" y="2163616"/>
            <a:ext cx="7259320" cy="1036784"/>
          </a:xfrm>
        </p:spPr>
        <p:txBody>
          <a:bodyPr anchor="b"/>
          <a:lstStyle>
            <a:lvl1pPr algn="ctr">
              <a:defRPr sz="6000">
                <a:solidFill>
                  <a:srgbClr val="003087"/>
                </a:solidFill>
              </a:defRPr>
            </a:lvl1pPr>
          </a:lstStyle>
          <a:p>
            <a:r>
              <a:rPr lang="en-US" dirty="0"/>
              <a:t>Click to edit title style</a:t>
            </a:r>
            <a:endParaRPr lang="en-GB" dirty="0"/>
          </a:p>
        </p:txBody>
      </p:sp>
      <p:sp>
        <p:nvSpPr>
          <p:cNvPr id="3" name="Subtitle 2"/>
          <p:cNvSpPr>
            <a:spLocks noGrp="1"/>
          </p:cNvSpPr>
          <p:nvPr>
            <p:ph type="subTitle" idx="1"/>
          </p:nvPr>
        </p:nvSpPr>
        <p:spPr>
          <a:xfrm>
            <a:off x="2217420" y="3403213"/>
            <a:ext cx="5527040" cy="548085"/>
          </a:xfrm>
        </p:spPr>
        <p:txBody>
          <a:bodyPr/>
          <a:lstStyle>
            <a:lvl1pPr marL="0" indent="0" algn="ctr">
              <a:buNone/>
              <a:defRPr sz="2400">
                <a:solidFill>
                  <a:srgbClr val="0030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960" y="291312"/>
            <a:ext cx="3011945" cy="888058"/>
          </a:xfrm>
          <a:prstGeom prst="rect">
            <a:avLst/>
          </a:prstGeom>
        </p:spPr>
      </p:pic>
      <p:pic>
        <p:nvPicPr>
          <p:cNvPr id="5" name="Picture 12" descr="Logo, company name&#10;&#10;Description automatically generated">
            <a:extLst>
              <a:ext uri="{FF2B5EF4-FFF2-40B4-BE49-F238E27FC236}">
                <a16:creationId xmlns:a16="http://schemas.microsoft.com/office/drawing/2014/main" id="{0AB7FE7B-0D11-4986-B1B6-5702DFF7014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101" y="5438841"/>
            <a:ext cx="2003738" cy="684253"/>
          </a:xfrm>
          <a:prstGeom prst="rect">
            <a:avLst/>
          </a:prstGeom>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7035" y="5397251"/>
            <a:ext cx="1473273" cy="767429"/>
          </a:xfrm>
          <a:prstGeom prst="rect">
            <a:avLst/>
          </a:prstGeom>
        </p:spPr>
      </p:pic>
      <p:pic>
        <p:nvPicPr>
          <p:cNvPr id="8" name="Picture 7"/>
          <p:cNvPicPr>
            <a:picLocks noChangeAspect="1"/>
          </p:cNvPicPr>
          <p:nvPr userDrawn="1"/>
        </p:nvPicPr>
        <p:blipFill rotWithShape="1">
          <a:blip r:embed="rId6" cstate="screen">
            <a:extLst>
              <a:ext uri="{28A0092B-C50C-407E-A947-70E740481C1C}">
                <a14:useLocalDpi xmlns:a14="http://schemas.microsoft.com/office/drawing/2010/main"/>
              </a:ext>
            </a:extLst>
          </a:blip>
          <a:srcRect t="25630" b="25483"/>
          <a:stretch/>
        </p:blipFill>
        <p:spPr>
          <a:xfrm>
            <a:off x="4224505" y="5499920"/>
            <a:ext cx="1310256" cy="603851"/>
          </a:xfrm>
          <a:prstGeom prst="rect">
            <a:avLst/>
          </a:prstGeom>
        </p:spPr>
      </p:pic>
      <p:pic>
        <p:nvPicPr>
          <p:cNvPr id="9" name="Picture 8"/>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274257" y="6148149"/>
            <a:ext cx="1191553" cy="539036"/>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18831" y="5565430"/>
            <a:ext cx="1454172" cy="431073"/>
          </a:xfrm>
          <a:prstGeom prst="rect">
            <a:avLst/>
          </a:prstGeom>
        </p:spPr>
      </p:pic>
      <p:pic>
        <p:nvPicPr>
          <p:cNvPr id="11" name="Picture 1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186550" y="6273932"/>
            <a:ext cx="1145511" cy="413253"/>
          </a:xfrm>
          <a:prstGeom prst="rect">
            <a:avLst/>
          </a:prstGeom>
        </p:spPr>
      </p:pic>
      <p:pic>
        <p:nvPicPr>
          <p:cNvPr id="12" name="Picture 1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88347" y="6140570"/>
            <a:ext cx="1465170" cy="451298"/>
          </a:xfrm>
          <a:prstGeom prst="rect">
            <a:avLst/>
          </a:prstGeom>
        </p:spPr>
      </p:pic>
    </p:spTree>
    <p:extLst>
      <p:ext uri="{BB962C8B-B14F-4D97-AF65-F5344CB8AC3E}">
        <p14:creationId xmlns:p14="http://schemas.microsoft.com/office/powerpoint/2010/main" val="40044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B02B7B-C501-7E43-A6DE-FB72D975F8B3}"/>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F05299A5-A06A-3A40-B2B1-DA96054FB75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EB37179-11B2-A741-A36C-3539A861A740}"/>
              </a:ext>
            </a:extLst>
          </p:cNvPr>
          <p:cNvSpPr>
            <a:spLocks noGrp="1"/>
          </p:cNvSpPr>
          <p:nvPr>
            <p:ph type="sldNum" sz="quarter" idx="12"/>
          </p:nvPr>
        </p:nvSpPr>
        <p:spPr/>
        <p:txBody>
          <a:bodyPr/>
          <a:lstStyle>
            <a:lvl1pPr>
              <a:defRPr/>
            </a:lvl1pPr>
          </a:lstStyle>
          <a:p>
            <a:pPr>
              <a:defRPr/>
            </a:pPr>
            <a:fld id="{18B05144-FEA6-9C4B-8458-95CD51C29B91}" type="slidenum">
              <a:rPr lang="en-GB" altLang="en-US"/>
              <a:pPr>
                <a:defRPr/>
              </a:pPr>
              <a:t>‹#›</a:t>
            </a:fld>
            <a:endParaRPr lang="en-GB" altLang="en-US"/>
          </a:p>
        </p:txBody>
      </p:sp>
    </p:spTree>
    <p:extLst>
      <p:ext uri="{BB962C8B-B14F-4D97-AF65-F5344CB8AC3E}">
        <p14:creationId xmlns:p14="http://schemas.microsoft.com/office/powerpoint/2010/main" val="3363562742"/>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950B93B-7D99-4238-843D-7340518FF9F0}"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8DA1BB-77E7-4E1B-8DAD-E08F2FE500C3}" type="slidenum">
              <a:rPr lang="en-GB" smtClean="0"/>
              <a:t>‹#›</a:t>
            </a:fld>
            <a:endParaRPr lang="en-GB"/>
          </a:p>
        </p:txBody>
      </p:sp>
    </p:spTree>
    <p:extLst>
      <p:ext uri="{BB962C8B-B14F-4D97-AF65-F5344CB8AC3E}">
        <p14:creationId xmlns:p14="http://schemas.microsoft.com/office/powerpoint/2010/main" val="84440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F0751-948D-4C06-BF24-DEA20DF118BB}"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5872-04FB-449B-B2F2-B3B752A13BD7}" type="slidenum">
              <a:rPr lang="en-GB" smtClean="0"/>
              <a:t>‹#›</a:t>
            </a:fld>
            <a:endParaRPr lang="en-GB"/>
          </a:p>
        </p:txBody>
      </p:sp>
    </p:spTree>
    <p:extLst>
      <p:ext uri="{BB962C8B-B14F-4D97-AF65-F5344CB8AC3E}">
        <p14:creationId xmlns:p14="http://schemas.microsoft.com/office/powerpoint/2010/main" val="883834888"/>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53" r:id="rId4"/>
    <p:sldLayoutId id="2147483666" r:id="rId5"/>
    <p:sldLayoutId id="2147483660" r:id="rId6"/>
    <p:sldLayoutId id="2147483667"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gamebanana.com/sprays/64320" TargetMode="Externa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jurisprudenciaderechofamilia.wordpress.com/2015/02/03/cabe-recurso-de-apelacion-contra-el-auto-sobre-discrepancias-en-la-patria-potestad-del-art-156-2-c-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jurisprudenciaderechofamilia.wordpress.com/2015/02/03/cabe-recurso-de-apelacion-contra-el-auto-sobre-discrepancias-en-la-patria-potestad-del-art-156-2-c-c/"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63.sv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933142" TargetMode="External"/><Relationship Id="rId4" Type="http://schemas.openxmlformats.org/officeDocument/2006/relationships/hyperlink" Target="https://pixabay.com/users/geralt-9301/?utm_source=link-attribution&amp;utm_medium=referral&amp;utm_campaign=image&amp;utm_content=933142"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pixabay.com/users/TheDigitalArtist-202249/?utm_source=link-attribution&amp;utm_medium=referral&amp;utm_campaign=image&amp;utm_content=1634515" TargetMode="External"/><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hyperlink" Target="https://pixabay.com/?utm_source=link-attribution&amp;utm_medium=referral&amp;utm_campaign=image&amp;utm_content=1634515"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pixabay.com/users/TheDigitalArtist-202249/?utm_source=link-attribution&amp;utm_medium=referral&amp;utm_campaign=image&amp;utm_content=1634515" TargetMode="External"/><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hyperlink" Target="https://pixabay.com/?utm_source=link-attribution&amp;utm_medium=referral&amp;utm_campaign=image&amp;utm_content=1634515"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pixabay.com/users/TheDigitalArtist-202249/?utm_source=link-attribution&amp;utm_medium=referral&amp;utm_campaign=image&amp;utm_content=1634515" TargetMode="External"/><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hyperlink" Target="https://pixabay.com/?utm_source=link-attribution&amp;utm_medium=referral&amp;utm_campaign=image&amp;utm_content=163451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76.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85.png"/></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85.png"/></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6.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0.xml"/><Relationship Id="rId5" Type="http://schemas.openxmlformats.org/officeDocument/2006/relationships/image" Target="../media/image92.jpeg"/><Relationship Id="rId4" Type="http://schemas.openxmlformats.org/officeDocument/2006/relationships/image" Target="../media/image9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s://gamebanana.com/sprays/64320" TargetMode="External"/><Relationship Id="rId2" Type="http://schemas.openxmlformats.org/officeDocument/2006/relationships/image" Target="../media/image93.pn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573" y="2608459"/>
            <a:ext cx="7259320" cy="1036784"/>
          </a:xfrm>
        </p:spPr>
        <p:txBody>
          <a:bodyPr>
            <a:normAutofit fontScale="90000"/>
          </a:bodyPr>
          <a:lstStyle/>
          <a:p>
            <a:r>
              <a:rPr lang="en-GB" dirty="0"/>
              <a:t>Setting Priorities and Managing Time</a:t>
            </a:r>
          </a:p>
        </p:txBody>
      </p:sp>
      <p:sp>
        <p:nvSpPr>
          <p:cNvPr id="3" name="Subtitle 2"/>
          <p:cNvSpPr>
            <a:spLocks noGrp="1"/>
          </p:cNvSpPr>
          <p:nvPr>
            <p:ph type="subTitle" idx="1"/>
          </p:nvPr>
        </p:nvSpPr>
        <p:spPr>
          <a:xfrm>
            <a:off x="2093853" y="3848056"/>
            <a:ext cx="5527040" cy="548085"/>
          </a:xfrm>
        </p:spPr>
        <p:txBody>
          <a:bodyPr/>
          <a:lstStyle/>
          <a:p>
            <a:r>
              <a:rPr lang="en-GB" dirty="0"/>
              <a:t>Dr Sara </a:t>
            </a:r>
            <a:r>
              <a:rPr lang="en-GB" dirty="0" err="1"/>
              <a:t>Shinton</a:t>
            </a:r>
            <a:endParaRPr lang="en-GB" dirty="0"/>
          </a:p>
        </p:txBody>
      </p:sp>
      <p:sp>
        <p:nvSpPr>
          <p:cNvPr id="4" name="Subtitle 2">
            <a:extLst>
              <a:ext uri="{FF2B5EF4-FFF2-40B4-BE49-F238E27FC236}">
                <a16:creationId xmlns:a16="http://schemas.microsoft.com/office/drawing/2014/main" id="{29BE50A0-67F8-C244-8593-A22F6741AB00}"/>
              </a:ext>
            </a:extLst>
          </p:cNvPr>
          <p:cNvSpPr>
            <a:spLocks noGrp="1"/>
          </p:cNvSpPr>
          <p:nvPr/>
        </p:nvSpPr>
        <p:spPr>
          <a:xfrm>
            <a:off x="6664960" y="671249"/>
            <a:ext cx="5527040" cy="5480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308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dirty="0"/>
          </a:p>
        </p:txBody>
      </p:sp>
      <p:sp>
        <p:nvSpPr>
          <p:cNvPr id="5" name="Rectangle 4">
            <a:extLst>
              <a:ext uri="{FF2B5EF4-FFF2-40B4-BE49-F238E27FC236}">
                <a16:creationId xmlns:a16="http://schemas.microsoft.com/office/drawing/2014/main" id="{0E407DAA-261D-4747-976F-707CEC2237D4}"/>
              </a:ext>
            </a:extLst>
          </p:cNvPr>
          <p:cNvSpPr/>
          <p:nvPr/>
        </p:nvSpPr>
        <p:spPr>
          <a:xfrm>
            <a:off x="5585460" y="483626"/>
            <a:ext cx="6096000" cy="461665"/>
          </a:xfrm>
          <a:prstGeom prst="rect">
            <a:avLst/>
          </a:prstGeom>
        </p:spPr>
        <p:txBody>
          <a:bodyPr>
            <a:spAutoFit/>
          </a:bodyPr>
          <a:lstStyle/>
          <a:p>
            <a:pPr algn="ctr"/>
            <a:r>
              <a:rPr lang="en-GB" sz="2400" b="1" dirty="0">
                <a:solidFill>
                  <a:srgbClr val="003087"/>
                </a:solidFill>
              </a:rPr>
              <a:t>Future Leaders Fellows Development Network</a:t>
            </a:r>
          </a:p>
        </p:txBody>
      </p:sp>
      <p:sp>
        <p:nvSpPr>
          <p:cNvPr id="6" name="TextBox 5">
            <a:extLst>
              <a:ext uri="{FF2B5EF4-FFF2-40B4-BE49-F238E27FC236}">
                <a16:creationId xmlns:a16="http://schemas.microsoft.com/office/drawing/2014/main" id="{9AE1F480-3952-0540-AC5E-207255E52628}"/>
              </a:ext>
            </a:extLst>
          </p:cNvPr>
          <p:cNvSpPr txBox="1"/>
          <p:nvPr/>
        </p:nvSpPr>
        <p:spPr>
          <a:xfrm>
            <a:off x="1879250" y="4588330"/>
            <a:ext cx="5956246" cy="523220"/>
          </a:xfrm>
          <a:prstGeom prst="rect">
            <a:avLst/>
          </a:prstGeom>
          <a:noFill/>
        </p:spPr>
        <p:txBody>
          <a:bodyPr wrap="none" rtlCol="0">
            <a:spAutoFit/>
          </a:bodyPr>
          <a:lstStyle/>
          <a:p>
            <a:r>
              <a:rPr lang="en-GB" sz="2800" b="1" dirty="0">
                <a:solidFill>
                  <a:schemeClr val="accent2"/>
                </a:solidFill>
              </a:rPr>
              <a:t>Welcome!  We will get started at 11:00</a:t>
            </a:r>
          </a:p>
        </p:txBody>
      </p:sp>
    </p:spTree>
    <p:extLst>
      <p:ext uri="{BB962C8B-B14F-4D97-AF65-F5344CB8AC3E}">
        <p14:creationId xmlns:p14="http://schemas.microsoft.com/office/powerpoint/2010/main" val="11649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D4A55-3D52-7E4E-95B3-961F99436D11}"/>
              </a:ext>
            </a:extLst>
          </p:cNvPr>
          <p:cNvSpPr>
            <a:spLocks noGrp="1"/>
          </p:cNvSpPr>
          <p:nvPr>
            <p:ph type="ctrTitle"/>
          </p:nvPr>
        </p:nvSpPr>
        <p:spPr/>
        <p:txBody>
          <a:bodyPr>
            <a:normAutofit fontScale="90000"/>
          </a:bodyPr>
          <a:lstStyle/>
          <a:p>
            <a:r>
              <a:rPr lang="en-US" dirty="0"/>
              <a:t>What is going on with your time management?</a:t>
            </a:r>
          </a:p>
        </p:txBody>
      </p:sp>
      <p:sp>
        <p:nvSpPr>
          <p:cNvPr id="6" name="Subtitle 5">
            <a:extLst>
              <a:ext uri="{FF2B5EF4-FFF2-40B4-BE49-F238E27FC236}">
                <a16:creationId xmlns:a16="http://schemas.microsoft.com/office/drawing/2014/main" id="{38486919-274E-D24D-BB63-F8BB71961B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428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059" y="604434"/>
            <a:ext cx="6063111" cy="5044698"/>
          </a:xfrm>
          <a:prstGeom prst="rect">
            <a:avLst/>
          </a:prstGeom>
        </p:spPr>
      </p:pic>
      <p:sp>
        <p:nvSpPr>
          <p:cNvPr id="4" name="Rectangle 3"/>
          <p:cNvSpPr/>
          <p:nvPr/>
        </p:nvSpPr>
        <p:spPr>
          <a:xfrm>
            <a:off x="1224678" y="5748562"/>
            <a:ext cx="3232936" cy="369332"/>
          </a:xfrm>
          <a:prstGeom prst="rect">
            <a:avLst/>
          </a:prstGeom>
        </p:spPr>
        <p:txBody>
          <a:bodyPr wrap="none">
            <a:spAutoFit/>
          </a:bodyPr>
          <a:lstStyle/>
          <a:p>
            <a:r>
              <a:rPr lang="en-US" dirty="0"/>
              <a:t>Image by </a:t>
            </a:r>
            <a:r>
              <a:rPr lang="en-US" dirty="0" err="1"/>
              <a:t>kmicican</a:t>
            </a:r>
            <a:r>
              <a:rPr lang="en-US" dirty="0"/>
              <a:t> from </a:t>
            </a:r>
            <a:r>
              <a:rPr lang="en-US" dirty="0" err="1"/>
              <a:t>Pixabay</a:t>
            </a:r>
            <a:r>
              <a:rPr lang="en-US" dirty="0"/>
              <a:t> </a:t>
            </a:r>
          </a:p>
        </p:txBody>
      </p:sp>
      <p:sp>
        <p:nvSpPr>
          <p:cNvPr id="6" name="Rectangle 5"/>
          <p:cNvSpPr/>
          <p:nvPr/>
        </p:nvSpPr>
        <p:spPr>
          <a:xfrm>
            <a:off x="898269" y="279165"/>
            <a:ext cx="307667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Overload?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95487B81-61BA-CC4A-A714-15F23129B82E}"/>
              </a:ext>
            </a:extLst>
          </p:cNvPr>
          <p:cNvSpPr/>
          <p:nvPr/>
        </p:nvSpPr>
        <p:spPr>
          <a:xfrm>
            <a:off x="5603475" y="6117894"/>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27239228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059" y="604434"/>
            <a:ext cx="6063111" cy="5044698"/>
          </a:xfrm>
          <a:prstGeom prst="rect">
            <a:avLst/>
          </a:prstGeom>
        </p:spPr>
      </p:pic>
      <p:sp>
        <p:nvSpPr>
          <p:cNvPr id="4" name="Rectangle 3"/>
          <p:cNvSpPr/>
          <p:nvPr/>
        </p:nvSpPr>
        <p:spPr>
          <a:xfrm>
            <a:off x="1224678" y="5748562"/>
            <a:ext cx="3232936" cy="369332"/>
          </a:xfrm>
          <a:prstGeom prst="rect">
            <a:avLst/>
          </a:prstGeom>
        </p:spPr>
        <p:txBody>
          <a:bodyPr wrap="none">
            <a:spAutoFit/>
          </a:bodyPr>
          <a:lstStyle/>
          <a:p>
            <a:r>
              <a:rPr lang="en-US" dirty="0"/>
              <a:t>Image by </a:t>
            </a:r>
            <a:r>
              <a:rPr lang="en-US" dirty="0" err="1"/>
              <a:t>kmicican</a:t>
            </a:r>
            <a:r>
              <a:rPr lang="en-US" dirty="0"/>
              <a:t> from </a:t>
            </a:r>
            <a:r>
              <a:rPr lang="en-US" dirty="0" err="1"/>
              <a:t>Pixabay</a:t>
            </a:r>
            <a:r>
              <a:rPr lang="en-US" dirty="0"/>
              <a:t> </a:t>
            </a:r>
          </a:p>
        </p:txBody>
      </p:sp>
      <p:sp>
        <p:nvSpPr>
          <p:cNvPr id="6" name="Rectangle 5"/>
          <p:cNvSpPr/>
          <p:nvPr/>
        </p:nvSpPr>
        <p:spPr>
          <a:xfrm>
            <a:off x="898269" y="279165"/>
            <a:ext cx="307667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Overload?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Oval Callout 4">
            <a:extLst>
              <a:ext uri="{FF2B5EF4-FFF2-40B4-BE49-F238E27FC236}">
                <a16:creationId xmlns:a16="http://schemas.microsoft.com/office/drawing/2014/main" id="{AC12DCC8-5EC9-6E4D-B040-921FCF6AF777}"/>
              </a:ext>
            </a:extLst>
          </p:cNvPr>
          <p:cNvSpPr/>
          <p:nvPr/>
        </p:nvSpPr>
        <p:spPr>
          <a:xfrm>
            <a:off x="7279421" y="17118"/>
            <a:ext cx="1785459" cy="749535"/>
          </a:xfrm>
          <a:prstGeom prst="wedgeEllipseCallout">
            <a:avLst>
              <a:gd name="adj1" fmla="val -61987"/>
              <a:gd name="adj2" fmla="val 733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me!</a:t>
            </a:r>
          </a:p>
        </p:txBody>
      </p:sp>
      <p:sp>
        <p:nvSpPr>
          <p:cNvPr id="8" name="Oval Callout 7">
            <a:extLst>
              <a:ext uri="{FF2B5EF4-FFF2-40B4-BE49-F238E27FC236}">
                <a16:creationId xmlns:a16="http://schemas.microsoft.com/office/drawing/2014/main" id="{33F7ED8A-3E96-2241-A8A6-E3D494D90E23}"/>
              </a:ext>
            </a:extLst>
          </p:cNvPr>
          <p:cNvSpPr/>
          <p:nvPr/>
        </p:nvSpPr>
        <p:spPr>
          <a:xfrm>
            <a:off x="10118221" y="1830379"/>
            <a:ext cx="1785459" cy="749535"/>
          </a:xfrm>
          <a:prstGeom prst="wedgeEllipseCallout">
            <a:avLst>
              <a:gd name="adj1" fmla="val -203739"/>
              <a:gd name="adj2" fmla="val -2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overdue</a:t>
            </a:r>
          </a:p>
        </p:txBody>
      </p:sp>
      <p:sp>
        <p:nvSpPr>
          <p:cNvPr id="9" name="Oval Callout 8">
            <a:extLst>
              <a:ext uri="{FF2B5EF4-FFF2-40B4-BE49-F238E27FC236}">
                <a16:creationId xmlns:a16="http://schemas.microsoft.com/office/drawing/2014/main" id="{84CC5FC4-B261-9F42-A40A-0A0E8534D652}"/>
              </a:ext>
            </a:extLst>
          </p:cNvPr>
          <p:cNvSpPr/>
          <p:nvPr/>
        </p:nvSpPr>
        <p:spPr>
          <a:xfrm>
            <a:off x="7690390" y="3869618"/>
            <a:ext cx="2748981" cy="1411120"/>
          </a:xfrm>
          <a:prstGeom prst="wedgeEllipseCallout">
            <a:avLst>
              <a:gd name="adj1" fmla="val -79872"/>
              <a:gd name="adj2" fmla="val -141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not important but someone’s shouting for me!</a:t>
            </a:r>
          </a:p>
        </p:txBody>
      </p:sp>
      <p:sp>
        <p:nvSpPr>
          <p:cNvPr id="10" name="Oval Callout 9">
            <a:extLst>
              <a:ext uri="{FF2B5EF4-FFF2-40B4-BE49-F238E27FC236}">
                <a16:creationId xmlns:a16="http://schemas.microsoft.com/office/drawing/2014/main" id="{F198EC90-E934-EB43-A700-A2054BE84DC4}"/>
              </a:ext>
            </a:extLst>
          </p:cNvPr>
          <p:cNvSpPr/>
          <p:nvPr/>
        </p:nvSpPr>
        <p:spPr>
          <a:xfrm>
            <a:off x="8529008" y="2857500"/>
            <a:ext cx="3374672" cy="1012118"/>
          </a:xfrm>
          <a:prstGeom prst="wedgeEllipseCallout">
            <a:avLst>
              <a:gd name="adj1" fmla="val -84728"/>
              <a:gd name="adj2" fmla="val -102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You’ve started me 8 times – why not make it 9?</a:t>
            </a:r>
          </a:p>
        </p:txBody>
      </p:sp>
      <p:sp>
        <p:nvSpPr>
          <p:cNvPr id="11" name="Oval Callout 10">
            <a:extLst>
              <a:ext uri="{FF2B5EF4-FFF2-40B4-BE49-F238E27FC236}">
                <a16:creationId xmlns:a16="http://schemas.microsoft.com/office/drawing/2014/main" id="{77EA9E35-AE32-4344-8D63-5589C0E58028}"/>
              </a:ext>
            </a:extLst>
          </p:cNvPr>
          <p:cNvSpPr/>
          <p:nvPr/>
        </p:nvSpPr>
        <p:spPr>
          <a:xfrm>
            <a:off x="7636278" y="1097445"/>
            <a:ext cx="1785459" cy="749535"/>
          </a:xfrm>
          <a:prstGeom prst="wedgeEllipseCallout">
            <a:avLst>
              <a:gd name="adj1" fmla="val -61987"/>
              <a:gd name="adj2" fmla="val 733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me!</a:t>
            </a:r>
          </a:p>
        </p:txBody>
      </p:sp>
      <p:sp>
        <p:nvSpPr>
          <p:cNvPr id="12" name="Oval Callout 11">
            <a:extLst>
              <a:ext uri="{FF2B5EF4-FFF2-40B4-BE49-F238E27FC236}">
                <a16:creationId xmlns:a16="http://schemas.microsoft.com/office/drawing/2014/main" id="{CC17776B-BD1E-4849-B9D8-1D47920A46DD}"/>
              </a:ext>
            </a:extLst>
          </p:cNvPr>
          <p:cNvSpPr/>
          <p:nvPr/>
        </p:nvSpPr>
        <p:spPr>
          <a:xfrm>
            <a:off x="4310541" y="6044"/>
            <a:ext cx="1785459" cy="749535"/>
          </a:xfrm>
          <a:prstGeom prst="wedgeEllipseCallout">
            <a:avLst>
              <a:gd name="adj1" fmla="val 68791"/>
              <a:gd name="adj2" fmla="val 101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me!</a:t>
            </a:r>
          </a:p>
        </p:txBody>
      </p:sp>
      <p:sp>
        <p:nvSpPr>
          <p:cNvPr id="14" name="Oval Callout 13">
            <a:extLst>
              <a:ext uri="{FF2B5EF4-FFF2-40B4-BE49-F238E27FC236}">
                <a16:creationId xmlns:a16="http://schemas.microsoft.com/office/drawing/2014/main" id="{86F58FA2-E462-D246-B1C0-B0A880A9E360}"/>
              </a:ext>
            </a:extLst>
          </p:cNvPr>
          <p:cNvSpPr/>
          <p:nvPr/>
        </p:nvSpPr>
        <p:spPr>
          <a:xfrm>
            <a:off x="5353789" y="4531203"/>
            <a:ext cx="1785459" cy="749535"/>
          </a:xfrm>
          <a:prstGeom prst="wedgeEllipseCallout">
            <a:avLst>
              <a:gd name="adj1" fmla="val 42269"/>
              <a:gd name="adj2" fmla="val -484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me!</a:t>
            </a:r>
          </a:p>
        </p:txBody>
      </p:sp>
      <p:sp>
        <p:nvSpPr>
          <p:cNvPr id="13" name="Oval Callout 12">
            <a:extLst>
              <a:ext uri="{FF2B5EF4-FFF2-40B4-BE49-F238E27FC236}">
                <a16:creationId xmlns:a16="http://schemas.microsoft.com/office/drawing/2014/main" id="{1BB2F228-74D2-7340-B2D4-69C8CAA60778}"/>
              </a:ext>
            </a:extLst>
          </p:cNvPr>
          <p:cNvSpPr/>
          <p:nvPr/>
        </p:nvSpPr>
        <p:spPr>
          <a:xfrm>
            <a:off x="4197395" y="3479345"/>
            <a:ext cx="2049124" cy="1479668"/>
          </a:xfrm>
          <a:prstGeom prst="wedgeEllipseCallout">
            <a:avLst>
              <a:gd name="adj1" fmla="val 67026"/>
              <a:gd name="adj2" fmla="val -172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Someone else should be doing me</a:t>
            </a:r>
          </a:p>
        </p:txBody>
      </p:sp>
    </p:spTree>
    <p:extLst>
      <p:ext uri="{BB962C8B-B14F-4D97-AF65-F5344CB8AC3E}">
        <p14:creationId xmlns:p14="http://schemas.microsoft.com/office/powerpoint/2010/main" val="35655457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059" y="604434"/>
            <a:ext cx="6063111" cy="5044698"/>
          </a:xfrm>
          <a:prstGeom prst="rect">
            <a:avLst/>
          </a:prstGeom>
        </p:spPr>
      </p:pic>
      <p:sp>
        <p:nvSpPr>
          <p:cNvPr id="4" name="Rectangle 3"/>
          <p:cNvSpPr/>
          <p:nvPr/>
        </p:nvSpPr>
        <p:spPr>
          <a:xfrm>
            <a:off x="1224678" y="5748562"/>
            <a:ext cx="3232936" cy="369332"/>
          </a:xfrm>
          <a:prstGeom prst="rect">
            <a:avLst/>
          </a:prstGeom>
        </p:spPr>
        <p:txBody>
          <a:bodyPr wrap="none">
            <a:spAutoFit/>
          </a:bodyPr>
          <a:lstStyle/>
          <a:p>
            <a:r>
              <a:rPr lang="en-US" dirty="0"/>
              <a:t>Image by </a:t>
            </a:r>
            <a:r>
              <a:rPr lang="en-US" dirty="0" err="1"/>
              <a:t>kmicican</a:t>
            </a:r>
            <a:r>
              <a:rPr lang="en-US" dirty="0"/>
              <a:t> from </a:t>
            </a:r>
            <a:r>
              <a:rPr lang="en-US" dirty="0" err="1"/>
              <a:t>Pixabay</a:t>
            </a:r>
            <a:r>
              <a:rPr lang="en-US" dirty="0"/>
              <a:t> </a:t>
            </a:r>
          </a:p>
        </p:txBody>
      </p:sp>
      <p:sp>
        <p:nvSpPr>
          <p:cNvPr id="6" name="Rectangle 5"/>
          <p:cNvSpPr/>
          <p:nvPr/>
        </p:nvSpPr>
        <p:spPr>
          <a:xfrm>
            <a:off x="898269" y="279165"/>
            <a:ext cx="307667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Overload?</a:t>
            </a:r>
          </a:p>
        </p:txBody>
      </p:sp>
      <p:sp>
        <p:nvSpPr>
          <p:cNvPr id="7" name="TextBox 6"/>
          <p:cNvSpPr txBox="1"/>
          <p:nvPr/>
        </p:nvSpPr>
        <p:spPr>
          <a:xfrm>
            <a:off x="8183104" y="1565329"/>
            <a:ext cx="3812867" cy="400110"/>
          </a:xfrm>
          <a:prstGeom prst="rect">
            <a:avLst/>
          </a:prstGeom>
          <a:noFill/>
          <a:ln>
            <a:solidFill>
              <a:schemeClr val="accent1"/>
            </a:solidFill>
          </a:ln>
        </p:spPr>
        <p:txBody>
          <a:bodyPr wrap="square" rtlCol="0">
            <a:spAutoFit/>
          </a:bodyPr>
          <a:lstStyle/>
          <a:p>
            <a:r>
              <a:rPr lang="en-US" sz="2000" dirty="0"/>
              <a:t>Where did these all come from?</a:t>
            </a:r>
          </a:p>
        </p:txBody>
      </p:sp>
    </p:spTree>
    <p:extLst>
      <p:ext uri="{BB962C8B-B14F-4D97-AF65-F5344CB8AC3E}">
        <p14:creationId xmlns:p14="http://schemas.microsoft.com/office/powerpoint/2010/main" val="34349671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nsertedImage.png"/>
          <p:cNvPicPr>
            <a:picLocks noChangeAspect="1"/>
          </p:cNvPicPr>
          <p:nvPr/>
        </p:nvPicPr>
        <p:blipFill>
          <a:blip r:embed="rId3" cstate="screen">
            <a:extLst>
              <a:ext uri="{28A0092B-C50C-407E-A947-70E740481C1C}">
                <a14:useLocalDpi xmlns:a14="http://schemas.microsoft.com/office/drawing/2010/main"/>
              </a:ext>
            </a:extLst>
          </a:blip>
          <a:srcRect l="-987" r="-987"/>
          <a:stretch>
            <a:fillRect/>
          </a:stretch>
        </p:blipFill>
        <p:spPr bwMode="auto">
          <a:xfrm>
            <a:off x="1178130" y="509008"/>
            <a:ext cx="7835801" cy="5421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9252487" y="2448732"/>
            <a:ext cx="2572719" cy="1815882"/>
          </a:xfrm>
          <a:prstGeom prst="rect">
            <a:avLst/>
          </a:prstGeom>
          <a:noFill/>
        </p:spPr>
        <p:txBody>
          <a:bodyPr wrap="square" rtlCol="0">
            <a:spAutoFit/>
          </a:bodyPr>
          <a:lstStyle/>
          <a:p>
            <a:pPr algn="ctr"/>
            <a:r>
              <a:rPr lang="en-US" sz="2800" dirty="0"/>
              <a:t>My time </a:t>
            </a:r>
            <a:r>
              <a:rPr lang="en-US" sz="2800"/>
              <a:t>management problem in a nutshell</a:t>
            </a:r>
          </a:p>
        </p:txBody>
      </p:sp>
      <p:sp>
        <p:nvSpPr>
          <p:cNvPr id="5" name="Rectangle 4">
            <a:extLst>
              <a:ext uri="{FF2B5EF4-FFF2-40B4-BE49-F238E27FC236}">
                <a16:creationId xmlns:a16="http://schemas.microsoft.com/office/drawing/2014/main" id="{897FDE6A-BB24-3440-BD8C-0339417129C0}"/>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42287594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EE8D52-EBE8-1A42-979F-52D0BFCBEAF5}"/>
              </a:ext>
            </a:extLst>
          </p:cNvPr>
          <p:cNvPicPr>
            <a:picLocks noChangeAspect="1" noChangeArrowheads="1"/>
          </p:cNvPicPr>
          <p:nvPr/>
        </p:nvPicPr>
        <p:blipFill rotWithShape="1">
          <a:blip r:embed="rId3" cstate="screen">
            <a:alphaModFix/>
            <a:extLst>
              <a:ext uri="{28A0092B-C50C-407E-A947-70E740481C1C}">
                <a14:useLocalDpi xmlns:a14="http://schemas.microsoft.com/office/drawing/2010/main"/>
              </a:ext>
            </a:extLst>
          </a:blip>
          <a:srcRect r="-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FF078DA-CA4A-4C42-A876-590B1CFDDA9C}"/>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Taking on too much responsibility</a:t>
            </a:r>
          </a:p>
        </p:txBody>
      </p:sp>
      <p:sp>
        <p:nvSpPr>
          <p:cNvPr id="3" name="Content Placeholder 2">
            <a:extLst>
              <a:ext uri="{FF2B5EF4-FFF2-40B4-BE49-F238E27FC236}">
                <a16:creationId xmlns:a16="http://schemas.microsoft.com/office/drawing/2014/main" id="{F0FE7C0A-37BF-EB44-9134-7191E177522A}"/>
              </a:ext>
            </a:extLst>
          </p:cNvPr>
          <p:cNvSpPr>
            <a:spLocks noGrp="1"/>
          </p:cNvSpPr>
          <p:nvPr>
            <p:ph idx="1"/>
          </p:nvPr>
        </p:nvSpPr>
        <p:spPr>
          <a:xfrm>
            <a:off x="804997" y="2272143"/>
            <a:ext cx="4706803" cy="3788830"/>
          </a:xfrm>
        </p:spPr>
        <p:txBody>
          <a:bodyPr anchor="ctr">
            <a:normAutofit/>
          </a:bodyPr>
          <a:lstStyle/>
          <a:p>
            <a:endParaRPr lang="en-US" sz="2000">
              <a:solidFill>
                <a:srgbClr val="000000"/>
              </a:solidFill>
            </a:endParaRPr>
          </a:p>
        </p:txBody>
      </p:sp>
      <p:sp>
        <p:nvSpPr>
          <p:cNvPr id="6" name="Rectangle 5">
            <a:extLst>
              <a:ext uri="{FF2B5EF4-FFF2-40B4-BE49-F238E27FC236}">
                <a16:creationId xmlns:a16="http://schemas.microsoft.com/office/drawing/2014/main" id="{D5AF3F5C-EC5A-5A4F-84F5-AE59B2EA00A1}"/>
              </a:ext>
            </a:extLst>
          </p:cNvPr>
          <p:cNvSpPr/>
          <p:nvPr/>
        </p:nvSpPr>
        <p:spPr>
          <a:xfrm>
            <a:off x="5377459" y="6385019"/>
            <a:ext cx="2145844" cy="369332"/>
          </a:xfrm>
          <a:prstGeom prst="rect">
            <a:avLst/>
          </a:prstGeom>
        </p:spPr>
        <p:txBody>
          <a:bodyPr wrap="none">
            <a:spAutoFit/>
          </a:bodyPr>
          <a:lstStyle/>
          <a:p>
            <a:r>
              <a:rPr lang="en-US" dirty="0"/>
              <a:t>Image by Tim Walker</a:t>
            </a:r>
          </a:p>
        </p:txBody>
      </p:sp>
    </p:spTree>
    <p:extLst>
      <p:ext uri="{BB962C8B-B14F-4D97-AF65-F5344CB8AC3E}">
        <p14:creationId xmlns:p14="http://schemas.microsoft.com/office/powerpoint/2010/main" val="50696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EE8D52-EBE8-1A42-979F-52D0BFCBEAF5}"/>
              </a:ext>
            </a:extLst>
          </p:cNvPr>
          <p:cNvPicPr>
            <a:picLocks noChangeAspect="1" noChangeArrowheads="1"/>
          </p:cNvPicPr>
          <p:nvPr/>
        </p:nvPicPr>
        <p:blipFill rotWithShape="1">
          <a:blip r:embed="rId2" cstate="screen">
            <a:alphaModFix/>
            <a:extLst>
              <a:ext uri="{28A0092B-C50C-407E-A947-70E740481C1C}">
                <a14:useLocalDpi xmlns:a14="http://schemas.microsoft.com/office/drawing/2010/main"/>
              </a:ext>
            </a:extLst>
          </a:blip>
          <a:srcRect r="-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FF078DA-CA4A-4C42-A876-590B1CFDDA9C}"/>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Taking on too much responsibility</a:t>
            </a:r>
          </a:p>
        </p:txBody>
      </p:sp>
      <p:sp>
        <p:nvSpPr>
          <p:cNvPr id="3" name="Content Placeholder 2">
            <a:extLst>
              <a:ext uri="{FF2B5EF4-FFF2-40B4-BE49-F238E27FC236}">
                <a16:creationId xmlns:a16="http://schemas.microsoft.com/office/drawing/2014/main" id="{F0FE7C0A-37BF-EB44-9134-7191E177522A}"/>
              </a:ext>
            </a:extLst>
          </p:cNvPr>
          <p:cNvSpPr>
            <a:spLocks noGrp="1"/>
          </p:cNvSpPr>
          <p:nvPr>
            <p:ph idx="1"/>
          </p:nvPr>
        </p:nvSpPr>
        <p:spPr>
          <a:xfrm>
            <a:off x="804997" y="2272143"/>
            <a:ext cx="4706803" cy="3788830"/>
          </a:xfrm>
        </p:spPr>
        <p:txBody>
          <a:bodyPr anchor="ctr">
            <a:normAutofit/>
          </a:bodyPr>
          <a:lstStyle/>
          <a:p>
            <a:r>
              <a:rPr lang="en-US" sz="2000" dirty="0">
                <a:solidFill>
                  <a:srgbClr val="000000"/>
                </a:solidFill>
              </a:rPr>
              <a:t>Being a leader means taking responsibility, but you can go too far</a:t>
            </a:r>
          </a:p>
          <a:p>
            <a:r>
              <a:rPr lang="en-US" sz="2000" dirty="0">
                <a:solidFill>
                  <a:srgbClr val="000000"/>
                </a:solidFill>
              </a:rPr>
              <a:t>Feeling guilty, avoiding conflict, feeling exploited may be signs you’ve taken on too much responsibility  </a:t>
            </a:r>
          </a:p>
          <a:p>
            <a:r>
              <a:rPr lang="en-US" sz="2000" dirty="0">
                <a:solidFill>
                  <a:srgbClr val="000000"/>
                </a:solidFill>
              </a:rPr>
              <a:t>Helping and supporting others is important, but is this a sign of something else?</a:t>
            </a:r>
          </a:p>
        </p:txBody>
      </p:sp>
      <p:sp>
        <p:nvSpPr>
          <p:cNvPr id="7" name="Rectangle 6">
            <a:extLst>
              <a:ext uri="{FF2B5EF4-FFF2-40B4-BE49-F238E27FC236}">
                <a16:creationId xmlns:a16="http://schemas.microsoft.com/office/drawing/2014/main" id="{714F169B-FDD6-354C-9E35-A2D984C6D7B3}"/>
              </a:ext>
            </a:extLst>
          </p:cNvPr>
          <p:cNvSpPr/>
          <p:nvPr/>
        </p:nvSpPr>
        <p:spPr>
          <a:xfrm>
            <a:off x="5377459" y="6385019"/>
            <a:ext cx="2145844" cy="369332"/>
          </a:xfrm>
          <a:prstGeom prst="rect">
            <a:avLst/>
          </a:prstGeom>
        </p:spPr>
        <p:txBody>
          <a:bodyPr wrap="none">
            <a:spAutoFit/>
          </a:bodyPr>
          <a:lstStyle/>
          <a:p>
            <a:r>
              <a:rPr lang="en-US" dirty="0"/>
              <a:t>Image by Tim Walker</a:t>
            </a:r>
          </a:p>
        </p:txBody>
      </p:sp>
    </p:spTree>
    <p:extLst>
      <p:ext uri="{BB962C8B-B14F-4D97-AF65-F5344CB8AC3E}">
        <p14:creationId xmlns:p14="http://schemas.microsoft.com/office/powerpoint/2010/main" val="9354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3667" y="356656"/>
            <a:ext cx="60401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Imposter Syndrome?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9997" y="1966627"/>
            <a:ext cx="5604785" cy="3634353"/>
          </a:xfrm>
          <a:prstGeom prst="rect">
            <a:avLst/>
          </a:prstGeom>
        </p:spPr>
      </p:pic>
      <p:sp>
        <p:nvSpPr>
          <p:cNvPr id="5" name="Rectangle 4"/>
          <p:cNvSpPr/>
          <p:nvPr/>
        </p:nvSpPr>
        <p:spPr>
          <a:xfrm>
            <a:off x="5923724" y="6488668"/>
            <a:ext cx="4715522" cy="369332"/>
          </a:xfrm>
          <a:prstGeom prst="rect">
            <a:avLst/>
          </a:prstGeom>
        </p:spPr>
        <p:txBody>
          <a:bodyPr wrap="none">
            <a:spAutoFit/>
          </a:bodyPr>
          <a:lstStyle/>
          <a:p>
            <a:r>
              <a:rPr lang="en-US" dirty="0"/>
              <a:t>Image by </a:t>
            </a:r>
            <a:r>
              <a:rPr lang="en-US" dirty="0" err="1"/>
              <a:t>Clker</a:t>
            </a:r>
            <a:r>
              <a:rPr lang="en-US" dirty="0"/>
              <a:t>-Free-Vector-Images from </a:t>
            </a:r>
            <a:r>
              <a:rPr lang="en-US" dirty="0" err="1"/>
              <a:t>Pixabay</a:t>
            </a:r>
            <a:endParaRPr lang="en-US" dirty="0"/>
          </a:p>
        </p:txBody>
      </p:sp>
      <p:sp>
        <p:nvSpPr>
          <p:cNvPr id="6" name="Rectangle 5">
            <a:extLst>
              <a:ext uri="{FF2B5EF4-FFF2-40B4-BE49-F238E27FC236}">
                <a16:creationId xmlns:a16="http://schemas.microsoft.com/office/drawing/2014/main" id="{81B5E7D4-11DC-CD48-AFAC-29CA8DA7C40E}"/>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31071289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3667" y="356656"/>
            <a:ext cx="60401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Imposter Syndrome?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9997" y="1966627"/>
            <a:ext cx="5604785" cy="3634353"/>
          </a:xfrm>
          <a:prstGeom prst="rect">
            <a:avLst/>
          </a:prstGeom>
        </p:spPr>
      </p:pic>
      <p:sp>
        <p:nvSpPr>
          <p:cNvPr id="5" name="Rectangle 4"/>
          <p:cNvSpPr/>
          <p:nvPr/>
        </p:nvSpPr>
        <p:spPr>
          <a:xfrm rot="16200000">
            <a:off x="-2041829" y="3523883"/>
            <a:ext cx="4715522" cy="369332"/>
          </a:xfrm>
          <a:prstGeom prst="rect">
            <a:avLst/>
          </a:prstGeom>
        </p:spPr>
        <p:txBody>
          <a:bodyPr wrap="none">
            <a:spAutoFit/>
          </a:bodyPr>
          <a:lstStyle/>
          <a:p>
            <a:r>
              <a:rPr lang="en-US" dirty="0"/>
              <a:t>Image by </a:t>
            </a:r>
            <a:r>
              <a:rPr lang="en-US" dirty="0" err="1"/>
              <a:t>Clker</a:t>
            </a:r>
            <a:r>
              <a:rPr lang="en-US" dirty="0"/>
              <a:t>-Free-Vector-Images from </a:t>
            </a:r>
            <a:r>
              <a:rPr lang="en-US" dirty="0" err="1"/>
              <a:t>Pixabay</a:t>
            </a:r>
            <a:endParaRPr lang="en-US" dirty="0"/>
          </a:p>
        </p:txBody>
      </p:sp>
      <p:sp>
        <p:nvSpPr>
          <p:cNvPr id="6" name="TextBox 5"/>
          <p:cNvSpPr txBox="1"/>
          <p:nvPr/>
        </p:nvSpPr>
        <p:spPr>
          <a:xfrm>
            <a:off x="8063201" y="1507947"/>
            <a:ext cx="3812867" cy="4401205"/>
          </a:xfrm>
          <a:prstGeom prst="rect">
            <a:avLst/>
          </a:prstGeom>
          <a:noFill/>
          <a:ln>
            <a:solidFill>
              <a:schemeClr val="accent1"/>
            </a:solidFill>
          </a:ln>
        </p:spPr>
        <p:txBody>
          <a:bodyPr wrap="square" rtlCol="0">
            <a:spAutoFit/>
          </a:bodyPr>
          <a:lstStyle/>
          <a:p>
            <a:r>
              <a:rPr lang="en-US" sz="2000" dirty="0"/>
              <a:t>Time management is also affected if you are fearful about making the wrong decisions. </a:t>
            </a:r>
          </a:p>
          <a:p>
            <a:endParaRPr lang="en-US" sz="2000" dirty="0"/>
          </a:p>
          <a:p>
            <a:r>
              <a:rPr lang="en-US" sz="2000" dirty="0"/>
              <a:t>If you worry that committing to an action might draw attention to your lack of knowledge or experience, this might also be affecting you.</a:t>
            </a:r>
          </a:p>
          <a:p>
            <a:endParaRPr lang="en-US" sz="2000" dirty="0"/>
          </a:p>
          <a:p>
            <a:r>
              <a:rPr lang="en-US" sz="2000" dirty="0"/>
              <a:t>Imposter syndrome is real, but none of us appeared fully formed </a:t>
            </a:r>
            <a:r>
              <a:rPr lang="mr-IN" sz="2000" dirty="0"/>
              <a:t>–</a:t>
            </a:r>
            <a:r>
              <a:rPr lang="en-US" sz="2000" dirty="0"/>
              <a:t> we got here by learning from mistakes and feedback.</a:t>
            </a:r>
          </a:p>
        </p:txBody>
      </p:sp>
    </p:spTree>
    <p:extLst>
      <p:ext uri="{BB962C8B-B14F-4D97-AF65-F5344CB8AC3E}">
        <p14:creationId xmlns:p14="http://schemas.microsoft.com/office/powerpoint/2010/main" val="42606133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asse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39615" y="1413642"/>
            <a:ext cx="4180165" cy="41810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Rectangle 1"/>
          <p:cNvSpPr/>
          <p:nvPr/>
        </p:nvSpPr>
        <p:spPr>
          <a:xfrm>
            <a:off x="873592" y="269205"/>
            <a:ext cx="6547626" cy="1754326"/>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Welcome to Covid-19. </a:t>
            </a:r>
          </a:p>
          <a:p>
            <a:pPr algn="ctr"/>
            <a:r>
              <a:rPr lang="en-US" sz="5400" b="0" cap="none" spc="0" dirty="0">
                <a:ln w="0"/>
                <a:solidFill>
                  <a:schemeClr val="accent1"/>
                </a:solidFill>
                <a:effectLst>
                  <a:outerShdw blurRad="38100" dist="25400" dir="5400000" algn="ctr" rotWithShape="0">
                    <a:srgbClr val="6E747A">
                      <a:alpha val="43000"/>
                    </a:srgbClr>
                  </a:outerShdw>
                </a:effectLst>
              </a:rPr>
              <a:t>Current Status: </a:t>
            </a:r>
          </a:p>
        </p:txBody>
      </p:sp>
      <p:sp>
        <p:nvSpPr>
          <p:cNvPr id="4" name="Rectangle 3"/>
          <p:cNvSpPr/>
          <p:nvPr/>
        </p:nvSpPr>
        <p:spPr>
          <a:xfrm>
            <a:off x="3378915" y="6354145"/>
            <a:ext cx="5000215" cy="369332"/>
          </a:xfrm>
          <a:prstGeom prst="rect">
            <a:avLst/>
          </a:prstGeom>
        </p:spPr>
        <p:txBody>
          <a:bodyPr wrap="none">
            <a:spAutoFit/>
          </a:bodyPr>
          <a:lstStyle/>
          <a:p>
            <a:r>
              <a:rPr lang="en-GB">
                <a:solidFill>
                  <a:srgbClr val="0070C0"/>
                </a:solidFill>
              </a:rPr>
              <a:t>Put any questions or comments in the chat pane </a:t>
            </a:r>
            <a:r>
              <a:rPr lang="en-GB">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2721174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fade">
                                      <p:cBhvr>
                                        <p:cTn id="7" dur="3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40BD-2ADE-054E-A611-51225515D19B}"/>
              </a:ext>
            </a:extLst>
          </p:cNvPr>
          <p:cNvSpPr>
            <a:spLocks noGrp="1"/>
          </p:cNvSpPr>
          <p:nvPr>
            <p:ph type="title"/>
          </p:nvPr>
        </p:nvSpPr>
        <p:spPr/>
        <p:txBody>
          <a:bodyPr/>
          <a:lstStyle/>
          <a:p>
            <a:r>
              <a:rPr lang="en-GB" dirty="0"/>
              <a:t>This session is being recorded</a:t>
            </a:r>
          </a:p>
        </p:txBody>
      </p:sp>
      <p:sp>
        <p:nvSpPr>
          <p:cNvPr id="3" name="Content Placeholder 2">
            <a:extLst>
              <a:ext uri="{FF2B5EF4-FFF2-40B4-BE49-F238E27FC236}">
                <a16:creationId xmlns:a16="http://schemas.microsoft.com/office/drawing/2014/main" id="{EB65D393-CD68-1344-A4C9-0E35EB0CBBE5}"/>
              </a:ext>
            </a:extLst>
          </p:cNvPr>
          <p:cNvSpPr>
            <a:spLocks noGrp="1"/>
          </p:cNvSpPr>
          <p:nvPr>
            <p:ph idx="1"/>
          </p:nvPr>
        </p:nvSpPr>
        <p:spPr>
          <a:xfrm>
            <a:off x="6983326" y="2530597"/>
            <a:ext cx="4741986" cy="1796806"/>
          </a:xfrm>
        </p:spPr>
        <p:txBody>
          <a:bodyPr>
            <a:normAutofit/>
          </a:bodyPr>
          <a:lstStyle/>
          <a:p>
            <a:pPr marL="0" indent="0">
              <a:buNone/>
            </a:pPr>
            <a:r>
              <a:rPr lang="en-GB" dirty="0"/>
              <a:t>Please message me if you would prefer any of your comments/ discussion to be edited out of the session</a:t>
            </a:r>
          </a:p>
        </p:txBody>
      </p:sp>
      <p:pic>
        <p:nvPicPr>
          <p:cNvPr id="5" name="Picture 4" descr="A picture containing text&#10;&#10;Description automatically generated">
            <a:extLst>
              <a:ext uri="{FF2B5EF4-FFF2-40B4-BE49-F238E27FC236}">
                <a16:creationId xmlns:a16="http://schemas.microsoft.com/office/drawing/2014/main" id="{1666F941-D49B-B442-93B7-0BB0DCF72214}"/>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66688" y="722884"/>
            <a:ext cx="5769991" cy="5769991"/>
          </a:xfrm>
          <a:prstGeom prst="rect">
            <a:avLst/>
          </a:prstGeom>
        </p:spPr>
      </p:pic>
      <p:sp>
        <p:nvSpPr>
          <p:cNvPr id="6" name="TextBox 5">
            <a:extLst>
              <a:ext uri="{FF2B5EF4-FFF2-40B4-BE49-F238E27FC236}">
                <a16:creationId xmlns:a16="http://schemas.microsoft.com/office/drawing/2014/main" id="{02420045-39A2-6F41-8227-6E229FECC41D}"/>
              </a:ext>
            </a:extLst>
          </p:cNvPr>
          <p:cNvSpPr txBox="1"/>
          <p:nvPr/>
        </p:nvSpPr>
        <p:spPr>
          <a:xfrm>
            <a:off x="0" y="6565132"/>
            <a:ext cx="5205046" cy="230832"/>
          </a:xfrm>
          <a:prstGeom prst="rect">
            <a:avLst/>
          </a:prstGeom>
          <a:noFill/>
        </p:spPr>
        <p:txBody>
          <a:bodyPr wrap="square" rtlCol="0">
            <a:spAutoFit/>
          </a:bodyPr>
          <a:lstStyle/>
          <a:p>
            <a:r>
              <a:rPr lang="en-GB" sz="900" dirty="0">
                <a:solidFill>
                  <a:schemeClr val="bg1"/>
                </a:solidFill>
                <a:hlinkClick r:id="rId3" tooltip="https://gamebanana.com/sprays/64320">
                  <a:extLst>
                    <a:ext uri="{A12FA001-AC4F-418D-AE19-62706E023703}">
                      <ahyp:hlinkClr xmlns:ahyp="http://schemas.microsoft.com/office/drawing/2018/hyperlinkcolor" val="tx"/>
                    </a:ext>
                  </a:extLst>
                </a:hlinkClick>
              </a:rPr>
              <a:t>This Photo</a:t>
            </a:r>
            <a:r>
              <a:rPr lang="en-GB" sz="900" dirty="0">
                <a:solidFill>
                  <a:schemeClr val="bg1"/>
                </a:solidFill>
              </a:rPr>
              <a:t> by Unknown Author is licensed under </a:t>
            </a:r>
            <a:r>
              <a:rPr lang="en-GB" sz="900" dirty="0">
                <a:solidFill>
                  <a:schemeClr val="bg1"/>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900" dirty="0">
              <a:solidFill>
                <a:schemeClr val="bg1"/>
              </a:solidFill>
            </a:endParaRPr>
          </a:p>
        </p:txBody>
      </p:sp>
    </p:spTree>
    <p:extLst>
      <p:ext uri="{BB962C8B-B14F-4D97-AF65-F5344CB8AC3E}">
        <p14:creationId xmlns:p14="http://schemas.microsoft.com/office/powerpoint/2010/main" val="121833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asse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39615" y="1413642"/>
            <a:ext cx="4180165" cy="41810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Rectangle 1"/>
          <p:cNvSpPr/>
          <p:nvPr/>
        </p:nvSpPr>
        <p:spPr>
          <a:xfrm>
            <a:off x="873592" y="269205"/>
            <a:ext cx="6547626" cy="1754326"/>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Welcome to Covid-19. </a:t>
            </a:r>
          </a:p>
          <a:p>
            <a:pPr algn="ctr"/>
            <a:r>
              <a:rPr lang="en-US" sz="5400" b="0" cap="none" spc="0" dirty="0">
                <a:ln w="0"/>
                <a:solidFill>
                  <a:schemeClr val="accent1"/>
                </a:solidFill>
                <a:effectLst>
                  <a:outerShdw blurRad="38100" dist="25400" dir="5400000" algn="ctr" rotWithShape="0">
                    <a:srgbClr val="6E747A">
                      <a:alpha val="43000"/>
                    </a:srgbClr>
                  </a:outerShdw>
                </a:effectLst>
              </a:rPr>
              <a:t>Current Status: </a:t>
            </a:r>
          </a:p>
        </p:txBody>
      </p:sp>
      <p:sp>
        <p:nvSpPr>
          <p:cNvPr id="3" name="TextBox 2"/>
          <p:cNvSpPr txBox="1"/>
          <p:nvPr/>
        </p:nvSpPr>
        <p:spPr>
          <a:xfrm>
            <a:off x="653143" y="2324746"/>
            <a:ext cx="5685664" cy="2862322"/>
          </a:xfrm>
          <a:prstGeom prst="rect">
            <a:avLst/>
          </a:prstGeom>
          <a:noFill/>
          <a:ln>
            <a:solidFill>
              <a:schemeClr val="accent1"/>
            </a:solidFill>
          </a:ln>
        </p:spPr>
        <p:txBody>
          <a:bodyPr wrap="square" rtlCol="0">
            <a:spAutoFit/>
          </a:bodyPr>
          <a:lstStyle/>
          <a:p>
            <a:r>
              <a:rPr lang="en-US" sz="2000" dirty="0"/>
              <a:t>Please don’t try to apply “business as usual” strategies. This session is designed to help you be as effective as it’s reasonable to be. Online working is draining. Anxiety and uncertainty are distracting. Working in the midst of your family creates tensions on your time. </a:t>
            </a:r>
          </a:p>
          <a:p>
            <a:endParaRPr lang="en-US" sz="2000" dirty="0"/>
          </a:p>
          <a:p>
            <a:r>
              <a:rPr lang="en-US" sz="2000" dirty="0"/>
              <a:t>Building resilience and recharging might be the best use of your time at the moment. </a:t>
            </a:r>
          </a:p>
        </p:txBody>
      </p:sp>
      <p:sp>
        <p:nvSpPr>
          <p:cNvPr id="6" name="Rectangle 5">
            <a:extLst>
              <a:ext uri="{FF2B5EF4-FFF2-40B4-BE49-F238E27FC236}">
                <a16:creationId xmlns:a16="http://schemas.microsoft.com/office/drawing/2014/main" id="{C543193F-A9D8-3A49-BE89-0A7088BF6D69}"/>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599664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ntropy: The Hidden Force That Complicates Life">
            <a:extLst>
              <a:ext uri="{FF2B5EF4-FFF2-40B4-BE49-F238E27FC236}">
                <a16:creationId xmlns:a16="http://schemas.microsoft.com/office/drawing/2014/main" id="{523F344C-31AC-8A42-AA0C-26741B5A449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 b="-3"/>
          <a:stretch/>
        </p:blipFill>
        <p:spPr bwMode="auto">
          <a:xfrm>
            <a:off x="2058924" y="1674664"/>
            <a:ext cx="8074152" cy="501548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73C19-1154-144B-8079-92D87BFBAF13}"/>
              </a:ext>
            </a:extLst>
          </p:cNvPr>
          <p:cNvSpPr>
            <a:spLocks noGrp="1"/>
          </p:cNvSpPr>
          <p:nvPr>
            <p:ph type="title"/>
          </p:nvPr>
        </p:nvSpPr>
        <p:spPr>
          <a:xfrm>
            <a:off x="838200" y="585216"/>
            <a:ext cx="10515600" cy="1325563"/>
          </a:xfrm>
        </p:spPr>
        <p:txBody>
          <a:bodyPr>
            <a:normAutofit/>
          </a:bodyPr>
          <a:lstStyle/>
          <a:p>
            <a:r>
              <a:rPr lang="en-US">
                <a:solidFill>
                  <a:schemeClr val="bg1"/>
                </a:solidFill>
              </a:rPr>
              <a:t>Know your own disorder</a:t>
            </a:r>
          </a:p>
        </p:txBody>
      </p:sp>
      <p:sp>
        <p:nvSpPr>
          <p:cNvPr id="6" name="Rectangle 5">
            <a:extLst>
              <a:ext uri="{FF2B5EF4-FFF2-40B4-BE49-F238E27FC236}">
                <a16:creationId xmlns:a16="http://schemas.microsoft.com/office/drawing/2014/main" id="{ACCA23FC-C34E-704F-890B-BC03D857B8C5}"/>
              </a:ext>
            </a:extLst>
          </p:cNvPr>
          <p:cNvSpPr/>
          <p:nvPr/>
        </p:nvSpPr>
        <p:spPr>
          <a:xfrm rot="16200000">
            <a:off x="-1917341" y="4430485"/>
            <a:ext cx="4462568" cy="369332"/>
          </a:xfrm>
          <a:prstGeom prst="rect">
            <a:avLst/>
          </a:prstGeom>
        </p:spPr>
        <p:txBody>
          <a:bodyPr wrap="none">
            <a:spAutoFit/>
          </a:bodyPr>
          <a:lstStyle/>
          <a:p>
            <a:r>
              <a:rPr lang="en-US" dirty="0"/>
              <a:t>Image from https://</a:t>
            </a:r>
            <a:r>
              <a:rPr lang="en-US" dirty="0" err="1"/>
              <a:t>fs.blog</a:t>
            </a:r>
            <a:r>
              <a:rPr lang="en-US" dirty="0"/>
              <a:t>/2018/11/entropy/</a:t>
            </a:r>
          </a:p>
        </p:txBody>
      </p:sp>
    </p:spTree>
    <p:extLst>
      <p:ext uri="{BB962C8B-B14F-4D97-AF65-F5344CB8AC3E}">
        <p14:creationId xmlns:p14="http://schemas.microsoft.com/office/powerpoint/2010/main" val="43397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3C19-1154-144B-8079-92D87BFBAF13}"/>
              </a:ext>
            </a:extLst>
          </p:cNvPr>
          <p:cNvSpPr>
            <a:spLocks noGrp="1"/>
          </p:cNvSpPr>
          <p:nvPr>
            <p:ph type="title"/>
          </p:nvPr>
        </p:nvSpPr>
        <p:spPr>
          <a:xfrm>
            <a:off x="838200" y="585216"/>
            <a:ext cx="10515600" cy="1325563"/>
          </a:xfrm>
          <a:solidFill>
            <a:schemeClr val="tx1"/>
          </a:solidFill>
        </p:spPr>
        <p:txBody>
          <a:bodyPr>
            <a:normAutofit/>
          </a:bodyPr>
          <a:lstStyle/>
          <a:p>
            <a:r>
              <a:rPr lang="en-US">
                <a:solidFill>
                  <a:schemeClr val="bg1"/>
                </a:solidFill>
              </a:rPr>
              <a:t>Know your own disorder</a:t>
            </a:r>
          </a:p>
        </p:txBody>
      </p:sp>
      <p:pic>
        <p:nvPicPr>
          <p:cNvPr id="1026" name="Picture 2" descr="Entropy: The Hidden Force That Complicates Life">
            <a:extLst>
              <a:ext uri="{FF2B5EF4-FFF2-40B4-BE49-F238E27FC236}">
                <a16:creationId xmlns:a16="http://schemas.microsoft.com/office/drawing/2014/main" id="{523F344C-31AC-8A42-AA0C-26741B5A449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 b="-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DA69C6-5B74-AC4F-B7F1-43E549338A8C}"/>
              </a:ext>
            </a:extLst>
          </p:cNvPr>
          <p:cNvSpPr>
            <a:spLocks noGrp="1"/>
          </p:cNvSpPr>
          <p:nvPr>
            <p:ph idx="1"/>
          </p:nvPr>
        </p:nvSpPr>
        <p:spPr>
          <a:xfrm>
            <a:off x="7546848" y="2516777"/>
            <a:ext cx="3803904" cy="3660185"/>
          </a:xfrm>
        </p:spPr>
        <p:txBody>
          <a:bodyPr anchor="ctr">
            <a:normAutofit/>
          </a:bodyPr>
          <a:lstStyle/>
          <a:p>
            <a:r>
              <a:rPr lang="en-US" sz="2200" dirty="0"/>
              <a:t>What are you doing that is reducing the energy you have available for work?</a:t>
            </a:r>
          </a:p>
          <a:p>
            <a:r>
              <a:rPr lang="en-US" sz="2200" dirty="0"/>
              <a:t>What personal “disorder” are you bringing to your time and priority management?</a:t>
            </a:r>
          </a:p>
          <a:p>
            <a:r>
              <a:rPr lang="en-US" sz="2200" dirty="0"/>
              <a:t>Don’t waste more time on time management until you know what the problem is</a:t>
            </a:r>
          </a:p>
        </p:txBody>
      </p:sp>
      <p:sp>
        <p:nvSpPr>
          <p:cNvPr id="6" name="Rectangle 5">
            <a:extLst>
              <a:ext uri="{FF2B5EF4-FFF2-40B4-BE49-F238E27FC236}">
                <a16:creationId xmlns:a16="http://schemas.microsoft.com/office/drawing/2014/main" id="{ACCA23FC-C34E-704F-890B-BC03D857B8C5}"/>
              </a:ext>
            </a:extLst>
          </p:cNvPr>
          <p:cNvSpPr/>
          <p:nvPr/>
        </p:nvSpPr>
        <p:spPr>
          <a:xfrm rot="16200000">
            <a:off x="-1917341" y="4430485"/>
            <a:ext cx="4462568" cy="369332"/>
          </a:xfrm>
          <a:prstGeom prst="rect">
            <a:avLst/>
          </a:prstGeom>
        </p:spPr>
        <p:txBody>
          <a:bodyPr wrap="none">
            <a:spAutoFit/>
          </a:bodyPr>
          <a:lstStyle/>
          <a:p>
            <a:r>
              <a:rPr lang="en-US" dirty="0"/>
              <a:t>Image from https://</a:t>
            </a:r>
            <a:r>
              <a:rPr lang="en-US" dirty="0" err="1"/>
              <a:t>fs.blog</a:t>
            </a:r>
            <a:r>
              <a:rPr lang="en-US" dirty="0"/>
              <a:t>/2018/11/entropy/</a:t>
            </a:r>
          </a:p>
        </p:txBody>
      </p:sp>
    </p:spTree>
    <p:extLst>
      <p:ext uri="{BB962C8B-B14F-4D97-AF65-F5344CB8AC3E}">
        <p14:creationId xmlns:p14="http://schemas.microsoft.com/office/powerpoint/2010/main" val="343629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E3F5F5-4EDC-4628-94BA-390B6B3F4D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E65158-0845-2241-A691-17E425489E0B}"/>
              </a:ext>
            </a:extLst>
          </p:cNvPr>
          <p:cNvSpPr>
            <a:spLocks noGrp="1"/>
          </p:cNvSpPr>
          <p:nvPr>
            <p:ph type="title"/>
          </p:nvPr>
        </p:nvSpPr>
        <p:spPr>
          <a:xfrm>
            <a:off x="371093" y="726295"/>
            <a:ext cx="5294921" cy="1559705"/>
          </a:xfrm>
        </p:spPr>
        <p:txBody>
          <a:bodyPr vert="horz" lIns="91440" tIns="45720" rIns="91440" bIns="45720" rtlCol="0" anchor="b">
            <a:normAutofit/>
          </a:bodyPr>
          <a:lstStyle/>
          <a:p>
            <a:r>
              <a:rPr lang="en-US" dirty="0">
                <a:solidFill>
                  <a:schemeClr val="tx1"/>
                </a:solidFill>
              </a:rPr>
              <a:t>What’s your story?</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C830C9D-6B1E-CB45-BBB2-3F533E96F634}"/>
              </a:ext>
            </a:extLst>
          </p:cNvPr>
          <p:cNvSpPr/>
          <p:nvPr/>
        </p:nvSpPr>
        <p:spPr>
          <a:xfrm>
            <a:off x="371094" y="2718054"/>
            <a:ext cx="5724906" cy="3207258"/>
          </a:xfrm>
          <a:prstGeom prst="rect">
            <a:avLst/>
          </a:prstGeom>
        </p:spPr>
        <p:txBody>
          <a:bodyPr vert="horz" lIns="91440" tIns="45720" rIns="91440" bIns="45720" rtlCol="0" anchor="t">
            <a:noAutofit/>
          </a:bodyPr>
          <a:lstStyle/>
          <a:p>
            <a:pPr indent="-228600">
              <a:lnSpc>
                <a:spcPct val="90000"/>
              </a:lnSpc>
              <a:spcBef>
                <a:spcPts val="2953"/>
              </a:spcBef>
              <a:buFont typeface="Arial" panose="020B0604020202020204" pitchFamily="34" charset="0"/>
              <a:buChar char="•"/>
              <a:defRPr/>
            </a:pPr>
            <a:r>
              <a:rPr lang="en-US" sz="2000" dirty="0">
                <a:sym typeface="Helvetica" charset="0"/>
              </a:rPr>
              <a:t>Reflect on your own time management, personal brand of “disorder” and habits</a:t>
            </a:r>
          </a:p>
          <a:p>
            <a:pPr indent="-228600">
              <a:lnSpc>
                <a:spcPct val="90000"/>
              </a:lnSpc>
              <a:spcBef>
                <a:spcPts val="2953"/>
              </a:spcBef>
              <a:buFont typeface="Arial" panose="020B0604020202020204" pitchFamily="34" charset="0"/>
              <a:buChar char="•"/>
              <a:defRPr/>
            </a:pPr>
            <a:r>
              <a:rPr lang="en-US" sz="2000" dirty="0">
                <a:sym typeface="Helvetica" charset="0"/>
              </a:rPr>
              <a:t>What are the characteristics of your problem?</a:t>
            </a:r>
          </a:p>
          <a:p>
            <a:pPr indent="-228600">
              <a:lnSpc>
                <a:spcPct val="90000"/>
              </a:lnSpc>
              <a:spcBef>
                <a:spcPts val="2953"/>
              </a:spcBef>
              <a:buFont typeface="Arial" panose="020B0604020202020204" pitchFamily="34" charset="0"/>
              <a:buChar char="•"/>
              <a:defRPr/>
            </a:pPr>
            <a:endParaRPr lang="en-US" sz="2000" dirty="0">
              <a:sym typeface="Helvetica" charset="0"/>
            </a:endParaRPr>
          </a:p>
          <a:p>
            <a:pPr indent="-228600">
              <a:lnSpc>
                <a:spcPct val="90000"/>
              </a:lnSpc>
              <a:spcBef>
                <a:spcPts val="2953"/>
              </a:spcBef>
              <a:buFont typeface="Arial" panose="020B0604020202020204" pitchFamily="34" charset="0"/>
              <a:buChar char="•"/>
              <a:defRPr/>
            </a:pPr>
            <a:r>
              <a:rPr lang="en-US" sz="2000" i="1" dirty="0">
                <a:sym typeface="Helvetica" charset="0"/>
              </a:rPr>
              <a:t>There are lots of ways to track your time – find one that you find easy to engage with</a:t>
            </a:r>
            <a:endParaRPr lang="en-US" sz="2000" i="1" dirty="0">
              <a:sym typeface="Arial Rounded MT Bold" charset="0"/>
            </a:endParaRPr>
          </a:p>
        </p:txBody>
      </p:sp>
    </p:spTree>
    <p:extLst>
      <p:ext uri="{BB962C8B-B14F-4D97-AF65-F5344CB8AC3E}">
        <p14:creationId xmlns:p14="http://schemas.microsoft.com/office/powerpoint/2010/main" val="162202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2C280-1AB6-E34E-B988-57E3A3FA6BB5}"/>
              </a:ext>
            </a:extLst>
          </p:cNvPr>
          <p:cNvSpPr>
            <a:spLocks noGrp="1"/>
          </p:cNvSpPr>
          <p:nvPr>
            <p:ph type="title"/>
          </p:nvPr>
        </p:nvSpPr>
        <p:spPr>
          <a:xfrm>
            <a:off x="655320" y="429030"/>
            <a:ext cx="2834640" cy="5457589"/>
          </a:xfrm>
        </p:spPr>
        <p:txBody>
          <a:bodyPr anchor="ctr">
            <a:normAutofit/>
          </a:bodyPr>
          <a:lstStyle/>
          <a:p>
            <a:r>
              <a:rPr lang="en-US" sz="4000" dirty="0"/>
              <a:t>Dig into the story</a:t>
            </a:r>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55856426-6D0E-4AFA-8BBB-41B05D08345E}"/>
              </a:ext>
            </a:extLst>
          </p:cNvPr>
          <p:cNvGraphicFramePr>
            <a:graphicFrameLocks noGrp="1"/>
          </p:cNvGraphicFramePr>
          <p:nvPr>
            <p:ph idx="1"/>
            <p:extLst>
              <p:ext uri="{D42A27DB-BD31-4B8C-83A1-F6EECF244321}">
                <p14:modId xmlns:p14="http://schemas.microsoft.com/office/powerpoint/2010/main" val="3176627665"/>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075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0295" y="1396289"/>
            <a:ext cx="4668257" cy="1325563"/>
          </a:xfrm>
        </p:spPr>
        <p:txBody>
          <a:bodyPr vert="horz" lIns="91440" tIns="45720" rIns="91440" bIns="45720" rtlCol="0">
            <a:normAutofit/>
          </a:bodyPr>
          <a:lstStyle/>
          <a:p>
            <a:r>
              <a:rPr lang="en-US" dirty="0">
                <a:solidFill>
                  <a:schemeClr val="tx1"/>
                </a:solidFill>
              </a:rPr>
              <a:t>Use time grids if they help</a:t>
            </a:r>
          </a:p>
        </p:txBody>
      </p:sp>
      <p:sp>
        <p:nvSpPr>
          <p:cNvPr id="26" name="Freeform: Shape 2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Square&#10;&#10;Description automatically generated"/>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Picture 5" descr="Table&#10;&#10;Description automatically generated"/>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4" descr="Table&#10;&#10;Description automatically generated"/>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23" name="Content Placeholder 22">
            <a:extLst>
              <a:ext uri="{FF2B5EF4-FFF2-40B4-BE49-F238E27FC236}">
                <a16:creationId xmlns:a16="http://schemas.microsoft.com/office/drawing/2014/main" id="{1714CFC2-8677-4705-BE15-665E0786EE98}"/>
              </a:ext>
            </a:extLst>
          </p:cNvPr>
          <p:cNvSpPr>
            <a:spLocks noGrp="1"/>
          </p:cNvSpPr>
          <p:nvPr>
            <p:ph idx="1"/>
          </p:nvPr>
        </p:nvSpPr>
        <p:spPr>
          <a:xfrm>
            <a:off x="6940296" y="2871982"/>
            <a:ext cx="4668256" cy="3181684"/>
          </a:xfrm>
        </p:spPr>
        <p:txBody>
          <a:bodyPr anchor="t">
            <a:normAutofit/>
          </a:bodyPr>
          <a:lstStyle/>
          <a:p>
            <a:r>
              <a:rPr lang="en-US" sz="3600" dirty="0">
                <a:solidFill>
                  <a:schemeClr val="tx1"/>
                </a:solidFill>
              </a:rPr>
              <a:t>What</a:t>
            </a:r>
          </a:p>
          <a:p>
            <a:r>
              <a:rPr lang="en-US" sz="3600" dirty="0">
                <a:solidFill>
                  <a:schemeClr val="tx1"/>
                </a:solidFill>
              </a:rPr>
              <a:t>Why</a:t>
            </a:r>
          </a:p>
          <a:p>
            <a:r>
              <a:rPr lang="en-US" sz="3600" dirty="0">
                <a:solidFill>
                  <a:schemeClr val="tx1"/>
                </a:solidFill>
              </a:rPr>
              <a:t>Who</a:t>
            </a:r>
          </a:p>
          <a:p>
            <a:r>
              <a:rPr lang="en-US" sz="3600" dirty="0">
                <a:solidFill>
                  <a:schemeClr val="tx1"/>
                </a:solidFill>
              </a:rPr>
              <a:t>Happy?</a:t>
            </a:r>
          </a:p>
        </p:txBody>
      </p:sp>
    </p:spTree>
    <p:extLst>
      <p:ext uri="{BB962C8B-B14F-4D97-AF65-F5344CB8AC3E}">
        <p14:creationId xmlns:p14="http://schemas.microsoft.com/office/powerpoint/2010/main" val="249195217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CDD86-C99D-6B4C-942D-91579562A90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Your brain is not a hard drive…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of a server network panel with lights and cables">
            <a:extLst>
              <a:ext uri="{FF2B5EF4-FFF2-40B4-BE49-F238E27FC236}">
                <a16:creationId xmlns:a16="http://schemas.microsoft.com/office/drawing/2014/main" id="{B2B760A3-D727-2540-B92B-376604FFBC2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76251" y="942538"/>
            <a:ext cx="7163222" cy="4808332"/>
          </a:xfrm>
          <a:prstGeom prst="rect">
            <a:avLst/>
          </a:prstGeom>
          <a:effectLst/>
        </p:spPr>
      </p:pic>
    </p:spTree>
    <p:extLst>
      <p:ext uri="{BB962C8B-B14F-4D97-AF65-F5344CB8AC3E}">
        <p14:creationId xmlns:p14="http://schemas.microsoft.com/office/powerpoint/2010/main" val="243744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CREATIVITY pot of coloured pencils.jpeg" descr="CREATIVITY pot of coloured pencil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75" name="Rectangle 7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Shape 131"/>
          <p:cNvSpPr/>
          <p:nvPr/>
        </p:nvSpPr>
        <p:spPr>
          <a:xfrm>
            <a:off x="477981" y="1122363"/>
            <a:ext cx="4023360" cy="3204134"/>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b">
            <a:normAutofit/>
          </a:bodyPr>
          <a:lstStyle>
            <a:lvl1pPr defTabSz="650240">
              <a:defRPr sz="6200">
                <a:latin typeface="Calibri"/>
                <a:ea typeface="Calibri"/>
                <a:cs typeface="Calibri"/>
                <a:sym typeface="Calibri"/>
              </a:defRPr>
            </a:lvl1pPr>
          </a:lstStyle>
          <a:p>
            <a:pPr defTabSz="914400">
              <a:lnSpc>
                <a:spcPct val="90000"/>
              </a:lnSpc>
              <a:spcBef>
                <a:spcPct val="0"/>
              </a:spcBef>
              <a:spcAft>
                <a:spcPts val="600"/>
              </a:spcAft>
            </a:pPr>
            <a:r>
              <a:rPr lang="en-US" sz="4800" dirty="0">
                <a:latin typeface="+mj-lt"/>
                <a:ea typeface="+mj-ea"/>
                <a:cs typeface="+mj-cs"/>
              </a:rPr>
              <a:t>Five Minutes Writing</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BE18291-CCFA-C04C-82C7-342156BD785D}"/>
              </a:ext>
            </a:extLst>
          </p:cNvPr>
          <p:cNvSpPr txBox="1"/>
          <p:nvPr/>
        </p:nvSpPr>
        <p:spPr>
          <a:xfrm>
            <a:off x="510711" y="5000700"/>
            <a:ext cx="4158895" cy="369332"/>
          </a:xfrm>
          <a:prstGeom prst="rect">
            <a:avLst/>
          </a:prstGeom>
          <a:noFill/>
        </p:spPr>
        <p:txBody>
          <a:bodyPr wrap="none" rtlCol="0">
            <a:spAutoFit/>
          </a:bodyPr>
          <a:lstStyle/>
          <a:p>
            <a:r>
              <a:rPr lang="en-US" dirty="0"/>
              <a:t>My time management would be better if…</a:t>
            </a:r>
          </a:p>
        </p:txBody>
      </p:sp>
    </p:spTree>
    <p:extLst>
      <p:ext uri="{BB962C8B-B14F-4D97-AF65-F5344CB8AC3E}">
        <p14:creationId xmlns:p14="http://schemas.microsoft.com/office/powerpoint/2010/main" val="254143795"/>
      </p:ext>
    </p:extLst>
  </p:cSld>
  <p:clrMapOvr>
    <a:overrideClrMapping bg1="dk1" tx1="lt1" bg2="dk2" tx2="lt2" accent1="accent1" accent2="accent2" accent3="accent3" accent4="accent4" accent5="accent5" accent6="accent6" hlink="hlink" folHlink="folHlink"/>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53C80-FF78-984E-A98F-97767C82A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1606550"/>
            <a:ext cx="3657600" cy="3644900"/>
          </a:xfrm>
          <a:prstGeom prst="rect">
            <a:avLst/>
          </a:prstGeom>
        </p:spPr>
      </p:pic>
    </p:spTree>
    <p:extLst>
      <p:ext uri="{BB962C8B-B14F-4D97-AF65-F5344CB8AC3E}">
        <p14:creationId xmlns:p14="http://schemas.microsoft.com/office/powerpoint/2010/main" val="2287027011"/>
      </p:ext>
    </p:extLst>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2B5EA-44FC-B844-A14C-74B23617A5E2}"/>
              </a:ext>
            </a:extLst>
          </p:cNvPr>
          <p:cNvSpPr>
            <a:spLocks noGrp="1"/>
          </p:cNvSpPr>
          <p:nvPr>
            <p:ph type="ctrTitle"/>
          </p:nvPr>
        </p:nvSpPr>
        <p:spPr/>
        <p:txBody>
          <a:bodyPr/>
          <a:lstStyle/>
          <a:p>
            <a:r>
              <a:rPr lang="en-US" dirty="0"/>
              <a:t>Good practice and tips</a:t>
            </a:r>
          </a:p>
        </p:txBody>
      </p:sp>
      <p:sp>
        <p:nvSpPr>
          <p:cNvPr id="5" name="Subtitle 4">
            <a:extLst>
              <a:ext uri="{FF2B5EF4-FFF2-40B4-BE49-F238E27FC236}">
                <a16:creationId xmlns:a16="http://schemas.microsoft.com/office/drawing/2014/main" id="{368B1978-FD0A-E446-8EA3-474F1CBAEF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374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4D6C-52A9-DF45-9E59-04F91E18C00C}"/>
              </a:ext>
            </a:extLst>
          </p:cNvPr>
          <p:cNvSpPr>
            <a:spLocks noGrp="1"/>
          </p:cNvSpPr>
          <p:nvPr>
            <p:ph type="title"/>
          </p:nvPr>
        </p:nvSpPr>
        <p:spPr/>
        <p:txBody>
          <a:bodyPr/>
          <a:lstStyle/>
          <a:p>
            <a:pPr algn="ctr"/>
            <a:r>
              <a:rPr lang="en-GB"/>
              <a:t>About the Bridging Courses</a:t>
            </a:r>
            <a:endParaRPr lang="en-GB" dirty="0"/>
          </a:p>
        </p:txBody>
      </p:sp>
      <p:graphicFrame>
        <p:nvGraphicFramePr>
          <p:cNvPr id="7" name="Content Placeholder 2">
            <a:extLst>
              <a:ext uri="{FF2B5EF4-FFF2-40B4-BE49-F238E27FC236}">
                <a16:creationId xmlns:a16="http://schemas.microsoft.com/office/drawing/2014/main" id="{F86AA3D4-5BD5-49CE-9A07-CB76E7A08A70}"/>
              </a:ext>
            </a:extLst>
          </p:cNvPr>
          <p:cNvGraphicFramePr>
            <a:graphicFrameLocks noGrp="1"/>
          </p:cNvGraphicFramePr>
          <p:nvPr>
            <p:ph idx="1"/>
            <p:extLst>
              <p:ext uri="{D42A27DB-BD31-4B8C-83A1-F6EECF244321}">
                <p14:modId xmlns:p14="http://schemas.microsoft.com/office/powerpoint/2010/main" val="10170351"/>
              </p:ext>
            </p:extLst>
          </p:nvPr>
        </p:nvGraphicFramePr>
        <p:xfrm>
          <a:off x="89007" y="1936376"/>
          <a:ext cx="11945151" cy="372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52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nsertedImage.jpg"/>
          <p:cNvPicPr>
            <a:picLocks noChangeAspect="1"/>
          </p:cNvPicPr>
          <p:nvPr/>
        </p:nvPicPr>
        <p:blipFill>
          <a:blip r:embed="rId3" cstate="screen">
            <a:extLst>
              <a:ext uri="{28A0092B-C50C-407E-A947-70E740481C1C}">
                <a14:useLocalDpi xmlns:a14="http://schemas.microsoft.com/office/drawing/2010/main"/>
              </a:ext>
            </a:extLst>
          </a:blip>
          <a:srcRect t="-867" b="-33333"/>
          <a:stretch>
            <a:fillRect/>
          </a:stretch>
        </p:blipFill>
        <p:spPr bwMode="auto">
          <a:xfrm>
            <a:off x="5522268" y="-12279"/>
            <a:ext cx="5122292" cy="41232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5362" name="Rectangle 2"/>
          <p:cNvSpPr>
            <a:spLocks/>
          </p:cNvSpPr>
          <p:nvPr/>
        </p:nvSpPr>
        <p:spPr bwMode="auto">
          <a:xfrm>
            <a:off x="268259" y="3957067"/>
            <a:ext cx="8999766" cy="347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8900" tIns="50799" rIns="88900" bIns="50799"/>
          <a:lstStyle/>
          <a:p>
            <a:pPr marL="214305" indent="-183052" defTabSz="914145">
              <a:spcBef>
                <a:spcPts val="352"/>
              </a:spcBef>
              <a:buClr>
                <a:srgbClr val="C3260C"/>
              </a:buClr>
              <a:buSzPct val="130000"/>
              <a:buFont typeface="Georgia" charset="0"/>
              <a:buChar char="*"/>
              <a:defRPr/>
            </a:pPr>
            <a:r>
              <a:rPr lang="en-US" sz="2180" dirty="0">
                <a:solidFill>
                  <a:srgbClr val="404040"/>
                </a:solidFill>
                <a:latin typeface="Trebuchet MS" charset="0"/>
                <a:ea typeface="ＭＳ Ｐゴシック" charset="0"/>
                <a:cs typeface="Trebuchet MS" charset="0"/>
                <a:sym typeface="Trebuchet MS" charset="0"/>
              </a:rPr>
              <a:t>Once you have </a:t>
            </a:r>
            <a:r>
              <a:rPr lang="en-US" sz="2180" dirty="0" err="1">
                <a:solidFill>
                  <a:srgbClr val="404040"/>
                </a:solidFill>
                <a:latin typeface="Trebuchet MS" charset="0"/>
                <a:ea typeface="ＭＳ Ｐゴシック" charset="0"/>
                <a:cs typeface="Trebuchet MS" charset="0"/>
                <a:sym typeface="Trebuchet MS" charset="0"/>
              </a:rPr>
              <a:t>characterised</a:t>
            </a:r>
            <a:r>
              <a:rPr lang="en-US" sz="2180" dirty="0">
                <a:solidFill>
                  <a:srgbClr val="404040"/>
                </a:solidFill>
                <a:latin typeface="Trebuchet MS" charset="0"/>
                <a:ea typeface="ＭＳ Ｐゴシック" charset="0"/>
                <a:cs typeface="Trebuchet MS" charset="0"/>
                <a:sym typeface="Trebuchet MS" charset="0"/>
              </a:rPr>
              <a:t> your current decisions and approaches, you can start thinking about the best solutions</a:t>
            </a:r>
          </a:p>
          <a:p>
            <a:pPr marL="214305" indent="-183052" defTabSz="914145">
              <a:spcBef>
                <a:spcPts val="352"/>
              </a:spcBef>
              <a:buClr>
                <a:srgbClr val="C3260C"/>
              </a:buClr>
              <a:buSzPct val="130000"/>
              <a:buFont typeface="Georgia" charset="0"/>
              <a:buChar char="*"/>
              <a:defRPr/>
            </a:pPr>
            <a:endParaRPr lang="en-US" sz="2180" dirty="0">
              <a:solidFill>
                <a:srgbClr val="404040"/>
              </a:solidFill>
              <a:latin typeface="Trebuchet MS" charset="0"/>
              <a:ea typeface="ＭＳ Ｐゴシック" charset="0"/>
              <a:cs typeface="Trebuchet MS" charset="0"/>
              <a:sym typeface="Trebuchet MS" charset="0"/>
            </a:endParaRPr>
          </a:p>
          <a:p>
            <a:pPr marL="214305" indent="-183052" defTabSz="914145">
              <a:spcBef>
                <a:spcPts val="352"/>
              </a:spcBef>
              <a:buClr>
                <a:srgbClr val="C3260C"/>
              </a:buClr>
              <a:buSzPct val="130000"/>
              <a:buFont typeface="Georgia" charset="0"/>
              <a:buChar char="*"/>
              <a:defRPr/>
            </a:pPr>
            <a:r>
              <a:rPr lang="en-US" sz="2180" dirty="0">
                <a:solidFill>
                  <a:srgbClr val="404040"/>
                </a:solidFill>
                <a:latin typeface="Trebuchet MS" charset="0"/>
                <a:ea typeface="ＭＳ Ｐゴシック" charset="0"/>
                <a:cs typeface="Trebuchet MS" charset="0"/>
                <a:sym typeface="Trebuchet MS" charset="0"/>
              </a:rPr>
              <a:t>We'll look at ten time management tips here</a:t>
            </a:r>
          </a:p>
          <a:p>
            <a:pPr marL="214305" indent="-183052" defTabSz="914145">
              <a:spcBef>
                <a:spcPts val="352"/>
              </a:spcBef>
              <a:buClr>
                <a:srgbClr val="C3260C"/>
              </a:buClr>
              <a:buSzPct val="130000"/>
              <a:buFont typeface="Georgia" charset="0"/>
              <a:buChar char="*"/>
              <a:defRPr/>
            </a:pPr>
            <a:endParaRPr lang="en-US" sz="2180" dirty="0">
              <a:solidFill>
                <a:srgbClr val="404040"/>
              </a:solidFill>
              <a:latin typeface="Trebuchet MS" charset="0"/>
              <a:ea typeface="ＭＳ Ｐゴシック" charset="0"/>
              <a:cs typeface="Trebuchet MS" charset="0"/>
              <a:sym typeface="Trebuchet MS" charset="0"/>
            </a:endParaRPr>
          </a:p>
          <a:p>
            <a:pPr marL="214305" indent="-183052" defTabSz="914145">
              <a:spcBef>
                <a:spcPts val="352"/>
              </a:spcBef>
              <a:buClr>
                <a:srgbClr val="C3260C"/>
              </a:buClr>
              <a:buSzPct val="130000"/>
              <a:buFont typeface="Georgia" charset="0"/>
              <a:buChar char="*"/>
              <a:defRPr/>
            </a:pPr>
            <a:r>
              <a:rPr lang="en-US" sz="2180" dirty="0">
                <a:solidFill>
                  <a:srgbClr val="404040"/>
                </a:solidFill>
                <a:latin typeface="Trebuchet MS" charset="0"/>
                <a:ea typeface="ＭＳ Ｐゴシック" charset="0"/>
                <a:cs typeface="Trebuchet MS" charset="0"/>
                <a:sym typeface="Trebuchet MS" charset="0"/>
              </a:rPr>
              <a:t>It's up to you to decide which will address your problem</a:t>
            </a:r>
            <a:endParaRPr lang="en-US" sz="3797" dirty="0">
              <a:solidFill>
                <a:srgbClr val="FFFFFF"/>
              </a:solidFill>
              <a:latin typeface="Arial Rounded MT Bold" charset="0"/>
              <a:ea typeface="ＭＳ Ｐゴシック" charset="0"/>
              <a:sym typeface="Arial Rounded MT Bold" charset="0"/>
            </a:endParaRPr>
          </a:p>
        </p:txBody>
      </p:sp>
      <p:sp>
        <p:nvSpPr>
          <p:cNvPr id="2" name="Rectangle 1"/>
          <p:cNvSpPr/>
          <p:nvPr/>
        </p:nvSpPr>
        <p:spPr>
          <a:xfrm rot="16200000">
            <a:off x="10077883" y="3197839"/>
            <a:ext cx="3322384" cy="369332"/>
          </a:xfrm>
          <a:prstGeom prst="rect">
            <a:avLst/>
          </a:prstGeom>
        </p:spPr>
        <p:txBody>
          <a:bodyPr wrap="none">
            <a:spAutoFit/>
          </a:bodyPr>
          <a:lstStyle/>
          <a:p>
            <a:r>
              <a:rPr lang="en-US" dirty="0"/>
              <a:t>Image by Lo Cole in The Guardian</a:t>
            </a:r>
          </a:p>
        </p:txBody>
      </p:sp>
    </p:spTree>
    <p:extLst>
      <p:ext uri="{BB962C8B-B14F-4D97-AF65-F5344CB8AC3E}">
        <p14:creationId xmlns:p14="http://schemas.microsoft.com/office/powerpoint/2010/main" val="228401512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72E03-E810-B641-9EAF-DA580D9C70FC}"/>
              </a:ext>
            </a:extLst>
          </p:cNvPr>
          <p:cNvSpPr>
            <a:spLocks noGrp="1"/>
          </p:cNvSpPr>
          <p:nvPr>
            <p:ph idx="1"/>
          </p:nvPr>
        </p:nvSpPr>
        <p:spPr>
          <a:xfrm>
            <a:off x="1093470" y="1338944"/>
            <a:ext cx="10005060" cy="3090454"/>
          </a:xfrm>
        </p:spPr>
        <p:txBody>
          <a:bodyPr>
            <a:normAutofit fontScale="92500" lnSpcReduction="20000"/>
          </a:bodyPr>
          <a:lstStyle/>
          <a:p>
            <a:pPr marL="0" indent="0">
              <a:buNone/>
            </a:pPr>
            <a:r>
              <a:rPr lang="en-US" sz="5400" dirty="0">
                <a:latin typeface="Bradley Hand ITC" panose="020F0502020204030204" pitchFamily="34" charset="0"/>
                <a:cs typeface="Bradley Hand ITC" panose="020F0502020204030204" pitchFamily="34" charset="0"/>
              </a:rPr>
              <a:t>Habit is habit and not to be flung out of the window by any man, but coaxed downstairs a step at a time.</a:t>
            </a:r>
          </a:p>
          <a:p>
            <a:pPr marL="0" indent="0">
              <a:buNone/>
            </a:pPr>
            <a:endParaRPr lang="en-US" sz="5400" dirty="0">
              <a:latin typeface="Bradley Hand ITC" panose="020F0502020204030204" pitchFamily="34" charset="0"/>
              <a:cs typeface="Bradley Hand ITC" panose="020F0502020204030204" pitchFamily="34" charset="0"/>
            </a:endParaRPr>
          </a:p>
          <a:p>
            <a:pPr marL="0" indent="0" algn="r">
              <a:buNone/>
            </a:pPr>
            <a:r>
              <a:rPr lang="en-US" sz="5400" dirty="0">
                <a:latin typeface="Bradley Hand ITC" panose="020F0502020204030204" pitchFamily="34" charset="0"/>
                <a:cs typeface="Bradley Hand ITC" panose="020F0502020204030204" pitchFamily="34" charset="0"/>
              </a:rPr>
              <a:t>Mark Twain</a:t>
            </a:r>
          </a:p>
        </p:txBody>
      </p:sp>
    </p:spTree>
    <p:extLst>
      <p:ext uri="{BB962C8B-B14F-4D97-AF65-F5344CB8AC3E}">
        <p14:creationId xmlns:p14="http://schemas.microsoft.com/office/powerpoint/2010/main" val="3832402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972312FA-6E35-4A26-AFAE-AD0DD79CA0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B8540-D17F-A84B-8C05-ABC6113906F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5200" dirty="0">
                <a:solidFill>
                  <a:srgbClr val="FFFFFF"/>
                </a:solidFill>
              </a:rPr>
              <a:t>Some new habits</a:t>
            </a:r>
          </a:p>
        </p:txBody>
      </p:sp>
    </p:spTree>
    <p:extLst>
      <p:ext uri="{BB962C8B-B14F-4D97-AF65-F5344CB8AC3E}">
        <p14:creationId xmlns:p14="http://schemas.microsoft.com/office/powerpoint/2010/main" val="214877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7" name="Picture 16386">
            <a:extLst>
              <a:ext uri="{FF2B5EF4-FFF2-40B4-BE49-F238E27FC236}">
                <a16:creationId xmlns:a16="http://schemas.microsoft.com/office/drawing/2014/main" id="{1036E15D-7FD9-49B8-BCA0-AB8D58F60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385" name="Rectangle 1"/>
          <p:cNvSpPr>
            <a:spLocks noGrp="1" noChangeArrowheads="1"/>
          </p:cNvSpPr>
          <p:nvPr>
            <p:ph type="title"/>
          </p:nvPr>
        </p:nvSpPr>
        <p:spPr>
          <a:xfrm>
            <a:off x="8022021" y="3231931"/>
            <a:ext cx="3852041" cy="1834056"/>
          </a:xfrm>
        </p:spPr>
        <p:txBody>
          <a:bodyPr vert="horz" lIns="91440" tIns="45720" rIns="91440" bIns="45720" rtlCol="0" anchor="b">
            <a:normAutofit/>
          </a:bodyPr>
          <a:lstStyle/>
          <a:p>
            <a:pPr algn="ctr">
              <a:defRPr/>
            </a:pPr>
            <a:r>
              <a:rPr lang="en-US" sz="3100">
                <a:solidFill>
                  <a:schemeClr val="tx1"/>
                </a:solidFill>
                <a:sym typeface="Helvetica" charset="0"/>
              </a:rPr>
              <a:t>#1</a:t>
            </a:r>
            <a:br>
              <a:rPr lang="en-US" sz="3100">
                <a:solidFill>
                  <a:schemeClr val="tx1"/>
                </a:solidFill>
                <a:sym typeface="Helvetica" charset="0"/>
              </a:rPr>
            </a:br>
            <a:br>
              <a:rPr lang="en-US" sz="3100">
                <a:solidFill>
                  <a:schemeClr val="tx1"/>
                </a:solidFill>
                <a:sym typeface="Helvetica" charset="0"/>
              </a:rPr>
            </a:br>
            <a:r>
              <a:rPr lang="en-US" sz="3100">
                <a:solidFill>
                  <a:schemeClr val="tx1"/>
                </a:solidFill>
                <a:sym typeface="Helvetica" charset="0"/>
              </a:rPr>
              <a:t>Do the most important stuff first</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2478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660E354-01D0-4D36-9100-7D4CEDE99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8745D08-E5A7-4082-98EB-FDDB0B13B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307" y="566232"/>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8111D92E-4FFD-4DB5-A252-C13FC1BE7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6338" y="5283870"/>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CB73E9A-EDB1-467A-BF6B-D62D47AD4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961353" y="3415315"/>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5D4D3D-CABE-3E48-9724-72021BC92990}"/>
              </a:ext>
            </a:extLst>
          </p:cNvPr>
          <p:cNvSpPr>
            <a:spLocks noGrp="1"/>
          </p:cNvSpPr>
          <p:nvPr>
            <p:ph type="title"/>
          </p:nvPr>
        </p:nvSpPr>
        <p:spPr>
          <a:xfrm>
            <a:off x="6121841" y="993914"/>
            <a:ext cx="5409424" cy="3188472"/>
          </a:xfrm>
        </p:spPr>
        <p:txBody>
          <a:bodyPr vert="horz" lIns="91440" tIns="45720" rIns="91440" bIns="45720" rtlCol="0" anchor="b">
            <a:normAutofit/>
          </a:bodyPr>
          <a:lstStyle/>
          <a:p>
            <a:pPr algn="ctr"/>
            <a:r>
              <a:rPr lang="en-US" sz="6600" kern="1200">
                <a:solidFill>
                  <a:schemeClr val="tx1">
                    <a:lumMod val="95000"/>
                    <a:lumOff val="5000"/>
                  </a:schemeClr>
                </a:solidFill>
                <a:latin typeface="+mj-lt"/>
                <a:ea typeface="+mj-ea"/>
                <a:cs typeface="+mj-cs"/>
              </a:rPr>
              <a:t>Defining “Important”</a:t>
            </a:r>
          </a:p>
        </p:txBody>
      </p:sp>
      <p:pic>
        <p:nvPicPr>
          <p:cNvPr id="6" name="Graphic 5" descr="Comment Important outline">
            <a:extLst>
              <a:ext uri="{FF2B5EF4-FFF2-40B4-BE49-F238E27FC236}">
                <a16:creationId xmlns:a16="http://schemas.microsoft.com/office/drawing/2014/main" id="{A1ADF25F-8946-CB40-8C57-B65536EA038D}"/>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63985" y="1379729"/>
            <a:ext cx="4101928" cy="4101928"/>
          </a:xfrm>
          <a:prstGeom prst="rect">
            <a:avLst/>
          </a:prstGeom>
        </p:spPr>
      </p:pic>
    </p:spTree>
    <p:extLst>
      <p:ext uri="{BB962C8B-B14F-4D97-AF65-F5344CB8AC3E}">
        <p14:creationId xmlns:p14="http://schemas.microsoft.com/office/powerpoint/2010/main" val="3755143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8745-109C-584C-9E31-F470D0E49A94}"/>
              </a:ext>
            </a:extLst>
          </p:cNvPr>
          <p:cNvSpPr>
            <a:spLocks noGrp="1"/>
          </p:cNvSpPr>
          <p:nvPr>
            <p:ph type="title"/>
          </p:nvPr>
        </p:nvSpPr>
        <p:spPr>
          <a:xfrm>
            <a:off x="2152650" y="365127"/>
            <a:ext cx="7886700" cy="1325563"/>
          </a:xfrm>
        </p:spPr>
        <p:txBody>
          <a:bodyPr anchor="b">
            <a:normAutofit/>
          </a:bodyPr>
          <a:lstStyle/>
          <a:p>
            <a:r>
              <a:rPr lang="en-GB" dirty="0"/>
              <a:t>Set a ‘triage test’</a:t>
            </a:r>
          </a:p>
        </p:txBody>
      </p:sp>
      <p:pic>
        <p:nvPicPr>
          <p:cNvPr id="6" name="Picture 5">
            <a:extLst>
              <a:ext uri="{FF2B5EF4-FFF2-40B4-BE49-F238E27FC236}">
                <a16:creationId xmlns:a16="http://schemas.microsoft.com/office/drawing/2014/main" id="{89FDA95C-26C3-1043-8367-2A687F13521A}"/>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780117" y="2426422"/>
            <a:ext cx="3886200" cy="2914650"/>
          </a:xfrm>
          <a:prstGeom prst="rect">
            <a:avLst/>
          </a:prstGeom>
          <a:noFill/>
        </p:spPr>
      </p:pic>
      <p:sp>
        <p:nvSpPr>
          <p:cNvPr id="3" name="Content Placeholder 2">
            <a:extLst>
              <a:ext uri="{FF2B5EF4-FFF2-40B4-BE49-F238E27FC236}">
                <a16:creationId xmlns:a16="http://schemas.microsoft.com/office/drawing/2014/main" id="{C1071FFE-9F73-6649-81CB-7D10019DF4E9}"/>
              </a:ext>
            </a:extLst>
          </p:cNvPr>
          <p:cNvSpPr>
            <a:spLocks noGrp="1"/>
          </p:cNvSpPr>
          <p:nvPr>
            <p:ph sz="half" idx="2"/>
          </p:nvPr>
        </p:nvSpPr>
        <p:spPr>
          <a:xfrm>
            <a:off x="6153150" y="2426423"/>
            <a:ext cx="4074583" cy="2856778"/>
          </a:xfrm>
        </p:spPr>
        <p:txBody>
          <a:bodyPr>
            <a:normAutofit lnSpcReduction="10000"/>
          </a:bodyPr>
          <a:lstStyle/>
          <a:p>
            <a:pPr marL="457200" indent="-457200">
              <a:lnSpc>
                <a:spcPct val="120000"/>
              </a:lnSpc>
            </a:pPr>
            <a:r>
              <a:rPr lang="en-GB" sz="2000" dirty="0">
                <a:solidFill>
                  <a:srgbClr val="002060"/>
                </a:solidFill>
              </a:rPr>
              <a:t>Think about what your medium or longer term goals</a:t>
            </a:r>
          </a:p>
          <a:p>
            <a:pPr marL="457200" indent="-457200">
              <a:lnSpc>
                <a:spcPct val="120000"/>
              </a:lnSpc>
            </a:pPr>
            <a:r>
              <a:rPr lang="en-GB" sz="2000" dirty="0">
                <a:solidFill>
                  <a:srgbClr val="002060"/>
                </a:solidFill>
              </a:rPr>
              <a:t>What 3 rules would you set for the things you say ‘yes’ to?</a:t>
            </a:r>
          </a:p>
          <a:p>
            <a:pPr marL="457200" indent="-457200">
              <a:lnSpc>
                <a:spcPct val="120000"/>
              </a:lnSpc>
            </a:pPr>
            <a:r>
              <a:rPr lang="en-GB" sz="2000" dirty="0">
                <a:solidFill>
                  <a:srgbClr val="002060"/>
                </a:solidFill>
              </a:rPr>
              <a:t>Things that you can clearly see will lead you towards these goals.</a:t>
            </a:r>
          </a:p>
        </p:txBody>
      </p:sp>
      <p:sp>
        <p:nvSpPr>
          <p:cNvPr id="7" name="TextBox 6">
            <a:extLst>
              <a:ext uri="{FF2B5EF4-FFF2-40B4-BE49-F238E27FC236}">
                <a16:creationId xmlns:a16="http://schemas.microsoft.com/office/drawing/2014/main" id="{F45FE40F-4420-9147-BDA0-952412190DBC}"/>
              </a:ext>
            </a:extLst>
          </p:cNvPr>
          <p:cNvSpPr txBox="1"/>
          <p:nvPr/>
        </p:nvSpPr>
        <p:spPr>
          <a:xfrm>
            <a:off x="0" y="6642556"/>
            <a:ext cx="2626040" cy="215444"/>
          </a:xfrm>
          <a:prstGeom prst="rect">
            <a:avLst/>
          </a:prstGeom>
          <a:noFill/>
          <a:ln>
            <a:noFill/>
          </a:ln>
        </p:spPr>
        <p:txBody>
          <a:bodyPr wrap="none" rtlCol="0">
            <a:spAutoFit/>
          </a:bodyPr>
          <a:lstStyle/>
          <a:p>
            <a:pPr algn="r">
              <a:spcAft>
                <a:spcPts val="600"/>
              </a:spcAft>
            </a:pPr>
            <a:r>
              <a:rPr lang="en-US" sz="800" dirty="0">
                <a:solidFill>
                  <a:srgbClr val="002060"/>
                </a:solidFill>
                <a:hlinkClick r:id="rId4" tooltip="https://jurisprudenciaderechofamilia.wordpress.com/2015/02/03/cabe-recurso-de-apelacion-contra-el-auto-sobre-discrepancias-en-la-patria-potestad-del-art-156-2-c-c/">
                  <a:extLst>
                    <a:ext uri="{A12FA001-AC4F-418D-AE19-62706E023703}">
                      <ahyp:hlinkClr xmlns:ahyp="http://schemas.microsoft.com/office/drawing/2018/hyperlinkcolor" val="tx"/>
                    </a:ext>
                  </a:extLst>
                </a:hlinkClick>
              </a:rPr>
              <a:t>This Photo</a:t>
            </a:r>
            <a:r>
              <a:rPr lang="en-US" sz="800" dirty="0">
                <a:solidFill>
                  <a:srgbClr val="002060"/>
                </a:solidFill>
              </a:rPr>
              <a:t> by Unknown Author is licensed under </a:t>
            </a:r>
            <a:r>
              <a:rPr lang="en-US" sz="800" dirty="0">
                <a:solidFill>
                  <a:srgbClr val="002060"/>
                </a:solidFill>
                <a:hlinkClick r:id="rId5" tooltip="https://creativecommons.org/licenses/by-nc/3.0/">
                  <a:extLst>
                    <a:ext uri="{A12FA001-AC4F-418D-AE19-62706E023703}">
                      <ahyp:hlinkClr xmlns:ahyp="http://schemas.microsoft.com/office/drawing/2018/hyperlinkcolor" val="tx"/>
                    </a:ext>
                  </a:extLst>
                </a:hlinkClick>
              </a:rPr>
              <a:t>CC BY-NC</a:t>
            </a:r>
            <a:endParaRPr lang="en-US" sz="800" dirty="0">
              <a:solidFill>
                <a:srgbClr val="002060"/>
              </a:solidFill>
            </a:endParaRPr>
          </a:p>
        </p:txBody>
      </p:sp>
      <p:sp>
        <p:nvSpPr>
          <p:cNvPr id="8" name="TextBox 7">
            <a:extLst>
              <a:ext uri="{FF2B5EF4-FFF2-40B4-BE49-F238E27FC236}">
                <a16:creationId xmlns:a16="http://schemas.microsoft.com/office/drawing/2014/main" id="{5ED6D1BF-9D06-A244-885D-9764787E58B9}"/>
              </a:ext>
            </a:extLst>
          </p:cNvPr>
          <p:cNvSpPr txBox="1"/>
          <p:nvPr/>
        </p:nvSpPr>
        <p:spPr>
          <a:xfrm>
            <a:off x="359229" y="365127"/>
            <a:ext cx="4550413" cy="369332"/>
          </a:xfrm>
          <a:prstGeom prst="rect">
            <a:avLst/>
          </a:prstGeom>
          <a:noFill/>
        </p:spPr>
        <p:txBody>
          <a:bodyPr wrap="none" rtlCol="0">
            <a:spAutoFit/>
          </a:bodyPr>
          <a:lstStyle/>
          <a:p>
            <a:r>
              <a:rPr lang="en-US" dirty="0"/>
              <a:t>From Tracey’s session…”Big picture” important</a:t>
            </a:r>
          </a:p>
        </p:txBody>
      </p:sp>
    </p:spTree>
    <p:extLst>
      <p:ext uri="{BB962C8B-B14F-4D97-AF65-F5344CB8AC3E}">
        <p14:creationId xmlns:p14="http://schemas.microsoft.com/office/powerpoint/2010/main" val="40762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8745-109C-584C-9E31-F470D0E49A94}"/>
              </a:ext>
            </a:extLst>
          </p:cNvPr>
          <p:cNvSpPr>
            <a:spLocks noGrp="1"/>
          </p:cNvSpPr>
          <p:nvPr>
            <p:ph type="title"/>
          </p:nvPr>
        </p:nvSpPr>
        <p:spPr>
          <a:xfrm>
            <a:off x="2152650" y="365127"/>
            <a:ext cx="7886700" cy="1325563"/>
          </a:xfrm>
        </p:spPr>
        <p:txBody>
          <a:bodyPr anchor="b">
            <a:normAutofit/>
          </a:bodyPr>
          <a:lstStyle/>
          <a:p>
            <a:r>
              <a:rPr lang="en-GB" dirty="0"/>
              <a:t>Set a ‘triage test’</a:t>
            </a:r>
          </a:p>
        </p:txBody>
      </p:sp>
      <p:pic>
        <p:nvPicPr>
          <p:cNvPr id="6" name="Picture 5">
            <a:extLst>
              <a:ext uri="{FF2B5EF4-FFF2-40B4-BE49-F238E27FC236}">
                <a16:creationId xmlns:a16="http://schemas.microsoft.com/office/drawing/2014/main" id="{89FDA95C-26C3-1043-8367-2A687F13521A}"/>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780117" y="2426422"/>
            <a:ext cx="3886200" cy="2914650"/>
          </a:xfrm>
          <a:prstGeom prst="rect">
            <a:avLst/>
          </a:prstGeom>
          <a:noFill/>
        </p:spPr>
      </p:pic>
      <p:sp>
        <p:nvSpPr>
          <p:cNvPr id="3" name="Content Placeholder 2">
            <a:extLst>
              <a:ext uri="{FF2B5EF4-FFF2-40B4-BE49-F238E27FC236}">
                <a16:creationId xmlns:a16="http://schemas.microsoft.com/office/drawing/2014/main" id="{C1071FFE-9F73-6649-81CB-7D10019DF4E9}"/>
              </a:ext>
            </a:extLst>
          </p:cNvPr>
          <p:cNvSpPr>
            <a:spLocks noGrp="1"/>
          </p:cNvSpPr>
          <p:nvPr>
            <p:ph sz="half" idx="2"/>
          </p:nvPr>
        </p:nvSpPr>
        <p:spPr>
          <a:xfrm>
            <a:off x="5666317" y="2030948"/>
            <a:ext cx="4501788" cy="2856778"/>
          </a:xfrm>
        </p:spPr>
        <p:txBody>
          <a:bodyPr>
            <a:noAutofit/>
          </a:bodyPr>
          <a:lstStyle/>
          <a:p>
            <a:pPr marL="171450" indent="-171450"/>
            <a:r>
              <a:rPr lang="en-GB" sz="2000" dirty="0">
                <a:solidFill>
                  <a:srgbClr val="002060"/>
                </a:solidFill>
              </a:rPr>
              <a:t>Will it enable me to build my networks?</a:t>
            </a:r>
          </a:p>
          <a:p>
            <a:pPr marL="171450" indent="-171450"/>
            <a:r>
              <a:rPr lang="en-GB" sz="2000" dirty="0">
                <a:solidFill>
                  <a:srgbClr val="002060"/>
                </a:solidFill>
              </a:rPr>
              <a:t>Will this mean I am able to spend more time working from home?</a:t>
            </a:r>
          </a:p>
          <a:p>
            <a:pPr marL="171450" indent="-171450"/>
            <a:r>
              <a:rPr lang="en-GB" sz="2000" dirty="0">
                <a:solidFill>
                  <a:srgbClr val="002060"/>
                </a:solidFill>
              </a:rPr>
              <a:t>Will this mean that I develop a new leadership skill?</a:t>
            </a:r>
          </a:p>
          <a:p>
            <a:pPr marL="171450" indent="-171450"/>
            <a:r>
              <a:rPr lang="en-GB" sz="2000" dirty="0">
                <a:solidFill>
                  <a:srgbClr val="002060"/>
                </a:solidFill>
              </a:rPr>
              <a:t>Could this lead to some funding?</a:t>
            </a:r>
          </a:p>
          <a:p>
            <a:pPr marL="171450" indent="-171450"/>
            <a:r>
              <a:rPr lang="en-GB" sz="2000" dirty="0">
                <a:solidFill>
                  <a:srgbClr val="002060"/>
                </a:solidFill>
              </a:rPr>
              <a:t>Will this raise my profile or enhance my reputation?</a:t>
            </a:r>
          </a:p>
          <a:p>
            <a:pPr marL="171450" indent="-171450"/>
            <a:r>
              <a:rPr lang="en-GB" sz="2000" dirty="0">
                <a:solidFill>
                  <a:srgbClr val="002060"/>
                </a:solidFill>
              </a:rPr>
              <a:t>Will this involve working with people that inspire me or I have fun with?</a:t>
            </a:r>
          </a:p>
        </p:txBody>
      </p:sp>
      <p:sp>
        <p:nvSpPr>
          <p:cNvPr id="7" name="TextBox 6">
            <a:extLst>
              <a:ext uri="{FF2B5EF4-FFF2-40B4-BE49-F238E27FC236}">
                <a16:creationId xmlns:a16="http://schemas.microsoft.com/office/drawing/2014/main" id="{F45FE40F-4420-9147-BDA0-952412190DBC}"/>
              </a:ext>
            </a:extLst>
          </p:cNvPr>
          <p:cNvSpPr txBox="1"/>
          <p:nvPr/>
        </p:nvSpPr>
        <p:spPr>
          <a:xfrm>
            <a:off x="0" y="6642556"/>
            <a:ext cx="2626040" cy="215444"/>
          </a:xfrm>
          <a:prstGeom prst="rect">
            <a:avLst/>
          </a:prstGeom>
          <a:noFill/>
          <a:ln>
            <a:noFill/>
          </a:ln>
        </p:spPr>
        <p:txBody>
          <a:bodyPr wrap="none" rtlCol="0">
            <a:spAutoFit/>
          </a:bodyPr>
          <a:lstStyle/>
          <a:p>
            <a:pPr algn="r">
              <a:spcAft>
                <a:spcPts val="600"/>
              </a:spcAft>
            </a:pPr>
            <a:r>
              <a:rPr lang="en-US" sz="800" dirty="0">
                <a:solidFill>
                  <a:srgbClr val="002060"/>
                </a:solidFill>
                <a:hlinkClick r:id="rId4" tooltip="https://jurisprudenciaderechofamilia.wordpress.com/2015/02/03/cabe-recurso-de-apelacion-contra-el-auto-sobre-discrepancias-en-la-patria-potestad-del-art-156-2-c-c/">
                  <a:extLst>
                    <a:ext uri="{A12FA001-AC4F-418D-AE19-62706E023703}">
                      <ahyp:hlinkClr xmlns:ahyp="http://schemas.microsoft.com/office/drawing/2018/hyperlinkcolor" val="tx"/>
                    </a:ext>
                  </a:extLst>
                </a:hlinkClick>
              </a:rPr>
              <a:t>This Photo</a:t>
            </a:r>
            <a:r>
              <a:rPr lang="en-US" sz="800" dirty="0">
                <a:solidFill>
                  <a:srgbClr val="002060"/>
                </a:solidFill>
              </a:rPr>
              <a:t> by Unknown Author is licensed under </a:t>
            </a:r>
            <a:r>
              <a:rPr lang="en-US" sz="800" dirty="0">
                <a:solidFill>
                  <a:srgbClr val="002060"/>
                </a:solidFill>
                <a:hlinkClick r:id="rId5" tooltip="https://creativecommons.org/licenses/by-nc/3.0/">
                  <a:extLst>
                    <a:ext uri="{A12FA001-AC4F-418D-AE19-62706E023703}">
                      <ahyp:hlinkClr xmlns:ahyp="http://schemas.microsoft.com/office/drawing/2018/hyperlinkcolor" val="tx"/>
                    </a:ext>
                  </a:extLst>
                </a:hlinkClick>
              </a:rPr>
              <a:t>CC BY-NC</a:t>
            </a:r>
            <a:endParaRPr lang="en-US" sz="800" dirty="0">
              <a:solidFill>
                <a:srgbClr val="002060"/>
              </a:solidFill>
            </a:endParaRPr>
          </a:p>
        </p:txBody>
      </p:sp>
      <p:sp>
        <p:nvSpPr>
          <p:cNvPr id="4" name="TextBox 3">
            <a:extLst>
              <a:ext uri="{FF2B5EF4-FFF2-40B4-BE49-F238E27FC236}">
                <a16:creationId xmlns:a16="http://schemas.microsoft.com/office/drawing/2014/main" id="{ADE9A84B-966A-E542-B5C3-2DFA6CCC0DF6}"/>
              </a:ext>
            </a:extLst>
          </p:cNvPr>
          <p:cNvSpPr txBox="1"/>
          <p:nvPr/>
        </p:nvSpPr>
        <p:spPr>
          <a:xfrm>
            <a:off x="359229" y="365127"/>
            <a:ext cx="2373470" cy="369332"/>
          </a:xfrm>
          <a:prstGeom prst="rect">
            <a:avLst/>
          </a:prstGeom>
          <a:noFill/>
        </p:spPr>
        <p:txBody>
          <a:bodyPr wrap="none" rtlCol="0">
            <a:spAutoFit/>
          </a:bodyPr>
          <a:lstStyle/>
          <a:p>
            <a:r>
              <a:rPr lang="en-US" dirty="0"/>
              <a:t>From Tracey’s session…</a:t>
            </a:r>
          </a:p>
        </p:txBody>
      </p:sp>
    </p:spTree>
    <p:extLst>
      <p:ext uri="{BB962C8B-B14F-4D97-AF65-F5344CB8AC3E}">
        <p14:creationId xmlns:p14="http://schemas.microsoft.com/office/powerpoint/2010/main" val="130311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9B50CE4-2957-4107-A03B-0C316BDA9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566232"/>
            <a:ext cx="5486400" cy="5486400"/>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Signpost outline">
            <a:extLst>
              <a:ext uri="{FF2B5EF4-FFF2-40B4-BE49-F238E27FC236}">
                <a16:creationId xmlns:a16="http://schemas.microsoft.com/office/drawing/2014/main" id="{992489C5-4A76-154F-A6A1-EEA3A15BEF02}"/>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63985" y="1379729"/>
            <a:ext cx="4101928" cy="4101928"/>
          </a:xfrm>
          <a:prstGeom prst="rect">
            <a:avLst/>
          </a:prstGeom>
        </p:spPr>
      </p:pic>
      <p:sp>
        <p:nvSpPr>
          <p:cNvPr id="194" name="Oval 193">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6338" y="5283870"/>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961353" y="3415315"/>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D41EB1C7-790D-9245-BBB5-B5E998621189}"/>
              </a:ext>
            </a:extLst>
          </p:cNvPr>
          <p:cNvSpPr/>
          <p:nvPr/>
        </p:nvSpPr>
        <p:spPr>
          <a:xfrm>
            <a:off x="6927479" y="1891795"/>
            <a:ext cx="3794271" cy="2691267"/>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5400" dirty="0">
                <a:solidFill>
                  <a:schemeClr val="tx1">
                    <a:lumMod val="95000"/>
                    <a:lumOff val="5000"/>
                  </a:schemeClr>
                </a:solidFill>
              </a:rPr>
              <a:t>What prompts will help you </a:t>
            </a:r>
            <a:r>
              <a:rPr lang="en-US" sz="5400" dirty="0" err="1">
                <a:solidFill>
                  <a:schemeClr val="tx1">
                    <a:lumMod val="95000"/>
                    <a:lumOff val="5000"/>
                  </a:schemeClr>
                </a:solidFill>
              </a:rPr>
              <a:t>prioritise</a:t>
            </a:r>
            <a:r>
              <a:rPr lang="en-US" sz="5400" dirty="0">
                <a:solidFill>
                  <a:schemeClr val="tx1">
                    <a:lumMod val="95000"/>
                    <a:lumOff val="5000"/>
                  </a:schemeClr>
                </a:solidFill>
              </a:rPr>
              <a:t>?</a:t>
            </a:r>
          </a:p>
          <a:p>
            <a:pPr indent="-228600" algn="ctr">
              <a:lnSpc>
                <a:spcPct val="90000"/>
              </a:lnSpc>
              <a:spcAft>
                <a:spcPts val="600"/>
              </a:spcAft>
              <a:buFont typeface="Arial" panose="020B0604020202020204" pitchFamily="34" charset="0"/>
              <a:buChar char="•"/>
            </a:pPr>
            <a:endParaRPr lang="en-US" sz="5400" dirty="0">
              <a:solidFill>
                <a:schemeClr val="tx1">
                  <a:lumMod val="95000"/>
                  <a:lumOff val="5000"/>
                </a:schemeClr>
              </a:solidFill>
            </a:endParaRPr>
          </a:p>
          <a:p>
            <a:pPr indent="-228600" algn="ctr">
              <a:lnSpc>
                <a:spcPct val="90000"/>
              </a:lnSpc>
              <a:spcAft>
                <a:spcPts val="600"/>
              </a:spcAft>
              <a:buFont typeface="Arial" panose="020B0604020202020204" pitchFamily="34" charset="0"/>
              <a:buChar char="•"/>
            </a:pPr>
            <a:endParaRPr lang="en-US" sz="5400" dirty="0">
              <a:solidFill>
                <a:schemeClr val="tx1">
                  <a:lumMod val="95000"/>
                  <a:lumOff val="5000"/>
                </a:schemeClr>
              </a:solidFill>
            </a:endParaRPr>
          </a:p>
        </p:txBody>
      </p:sp>
      <p:sp>
        <p:nvSpPr>
          <p:cNvPr id="6" name="Title 5">
            <a:extLst>
              <a:ext uri="{FF2B5EF4-FFF2-40B4-BE49-F238E27FC236}">
                <a16:creationId xmlns:a16="http://schemas.microsoft.com/office/drawing/2014/main" id="{EFA826D6-0EBF-734A-A9FA-16DF97CA1876}"/>
              </a:ext>
            </a:extLst>
          </p:cNvPr>
          <p:cNvSpPr>
            <a:spLocks noGrp="1"/>
          </p:cNvSpPr>
          <p:nvPr>
            <p:ph type="title"/>
          </p:nvPr>
        </p:nvSpPr>
        <p:spPr>
          <a:xfrm>
            <a:off x="422910" y="283116"/>
            <a:ext cx="10005060" cy="1325563"/>
          </a:xfrm>
        </p:spPr>
        <p:txBody>
          <a:bodyPr/>
          <a:lstStyle/>
          <a:p>
            <a:r>
              <a:rPr lang="en-US" dirty="0"/>
              <a:t>Embedding triage thinking</a:t>
            </a:r>
          </a:p>
        </p:txBody>
      </p:sp>
    </p:spTree>
    <p:extLst>
      <p:ext uri="{BB962C8B-B14F-4D97-AF65-F5344CB8AC3E}">
        <p14:creationId xmlns:p14="http://schemas.microsoft.com/office/powerpoint/2010/main" val="221575961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BBCA3D-6A30-864B-A4B6-F75B114A4858}"/>
              </a:ext>
            </a:extLst>
          </p:cNvPr>
          <p:cNvSpPr>
            <a:spLocks noGrp="1"/>
          </p:cNvSpPr>
          <p:nvPr>
            <p:ph idx="1"/>
          </p:nvPr>
        </p:nvSpPr>
        <p:spPr>
          <a:xfrm>
            <a:off x="206506" y="996044"/>
            <a:ext cx="6357580" cy="5861955"/>
          </a:xfrm>
        </p:spPr>
        <p:txBody>
          <a:bodyPr vert="horz" lIns="91440" tIns="45720" rIns="91440" bIns="45720" rtlCol="0">
            <a:normAutofit fontScale="92500"/>
          </a:bodyPr>
          <a:lstStyle/>
          <a:p>
            <a:pPr marL="0" indent="0">
              <a:buNone/>
            </a:pPr>
            <a:r>
              <a:rPr lang="en-US" sz="2400" dirty="0"/>
              <a:t>Am I doing the most important thing? </a:t>
            </a:r>
            <a:r>
              <a:rPr lang="en-US" sz="2400" i="1" dirty="0"/>
              <a:t>(If not, why?)</a:t>
            </a:r>
          </a:p>
          <a:p>
            <a:pPr marL="0" indent="0">
              <a:buNone/>
            </a:pPr>
            <a:r>
              <a:rPr lang="en-US" sz="2400" dirty="0"/>
              <a:t>Why do I think this the most important thing to do now?</a:t>
            </a:r>
          </a:p>
          <a:p>
            <a:pPr marL="0" indent="0">
              <a:buNone/>
            </a:pPr>
            <a:r>
              <a:rPr lang="en-US" sz="2400" i="1" dirty="0"/>
              <a:t>(am I convinced this stands up to scrutiny?)</a:t>
            </a:r>
          </a:p>
          <a:p>
            <a:pPr marL="0" indent="0">
              <a:buNone/>
            </a:pPr>
            <a:r>
              <a:rPr lang="en-US" sz="2400" dirty="0"/>
              <a:t>What am I choosing not to do because I’m doing this?</a:t>
            </a:r>
          </a:p>
          <a:p>
            <a:pPr marL="0" indent="0">
              <a:buNone/>
            </a:pPr>
            <a:r>
              <a:rPr lang="en-US" sz="2400" i="1" dirty="0"/>
              <a:t>(is there anything about this choice that helps me understand my time management approach?)</a:t>
            </a:r>
          </a:p>
          <a:p>
            <a:pPr marL="0" indent="0">
              <a:buNone/>
            </a:pPr>
            <a:r>
              <a:rPr lang="en-US" sz="2400" dirty="0"/>
              <a:t>Who benefits from me doing this now?</a:t>
            </a:r>
          </a:p>
          <a:p>
            <a:pPr marL="0" indent="0">
              <a:buNone/>
            </a:pPr>
            <a:r>
              <a:rPr lang="en-US" sz="2400" dirty="0"/>
              <a:t>Could/should someone else do this?</a:t>
            </a:r>
          </a:p>
          <a:p>
            <a:pPr marL="0" indent="0">
              <a:buNone/>
            </a:pPr>
            <a:r>
              <a:rPr lang="en-US" sz="2400" dirty="0"/>
              <a:t>Could /should this wait?</a:t>
            </a:r>
          </a:p>
          <a:p>
            <a:pPr marL="0" indent="0">
              <a:buNone/>
            </a:pPr>
            <a:r>
              <a:rPr lang="en-US" sz="2400" dirty="0"/>
              <a:t>Is this something I planned to do at the start of the day?</a:t>
            </a:r>
          </a:p>
          <a:p>
            <a:pPr marL="0" indent="0">
              <a:buNone/>
            </a:pPr>
            <a:endParaRPr lang="en-US" sz="2400" dirty="0"/>
          </a:p>
          <a:p>
            <a:pPr marL="0" indent="0">
              <a:buNone/>
            </a:pPr>
            <a:r>
              <a:rPr lang="en-US" sz="2400" dirty="0"/>
              <a:t>Am I happy about doing this?</a:t>
            </a:r>
          </a:p>
          <a:p>
            <a:pPr marL="0" indent="0">
              <a:buNone/>
            </a:pPr>
            <a:endParaRPr lang="en-US" sz="2400" dirty="0"/>
          </a:p>
        </p:txBody>
      </p:sp>
      <p:pic>
        <p:nvPicPr>
          <p:cNvPr id="5" name="Picture 4">
            <a:extLst>
              <a:ext uri="{FF2B5EF4-FFF2-40B4-BE49-F238E27FC236}">
                <a16:creationId xmlns:a16="http://schemas.microsoft.com/office/drawing/2014/main" id="{8CB5F2D7-1F4B-410F-BA6A-C17CAFBBB7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77186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6D02E-9524-F84A-9B85-99B4954246F9}"/>
              </a:ext>
            </a:extLst>
          </p:cNvPr>
          <p:cNvSpPr>
            <a:spLocks noGrp="1"/>
          </p:cNvSpPr>
          <p:nvPr>
            <p:ph type="title"/>
          </p:nvPr>
        </p:nvSpPr>
        <p:spPr>
          <a:xfrm>
            <a:off x="1463040" y="1091821"/>
            <a:ext cx="3801581" cy="4674358"/>
          </a:xfrm>
        </p:spPr>
        <p:txBody>
          <a:bodyPr anchor="ctr">
            <a:normAutofit/>
          </a:bodyPr>
          <a:lstStyle/>
          <a:p>
            <a:pPr algn="ctr"/>
            <a:r>
              <a:rPr lang="en-US" sz="6600" dirty="0">
                <a:solidFill>
                  <a:schemeClr val="tx1">
                    <a:lumMod val="85000"/>
                    <a:lumOff val="15000"/>
                  </a:schemeClr>
                </a:solidFill>
              </a:rPr>
              <a:t>Test drive these questions (or your own)</a:t>
            </a:r>
          </a:p>
        </p:txBody>
      </p:sp>
      <p:sp>
        <p:nvSpPr>
          <p:cNvPr id="10" name="Freeform: Shape 9">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7C4B1D-63FF-264A-AF07-0CC8A9079F33}"/>
              </a:ext>
            </a:extLst>
          </p:cNvPr>
          <p:cNvSpPr>
            <a:spLocks noGrp="1"/>
          </p:cNvSpPr>
          <p:nvPr>
            <p:ph idx="1"/>
          </p:nvPr>
        </p:nvSpPr>
        <p:spPr>
          <a:xfrm>
            <a:off x="6284793" y="1760562"/>
            <a:ext cx="3582537" cy="3336876"/>
          </a:xfrm>
        </p:spPr>
        <p:txBody>
          <a:bodyPr anchor="ctr">
            <a:normAutofit/>
          </a:bodyPr>
          <a:lstStyle/>
          <a:p>
            <a:r>
              <a:rPr lang="en-US" sz="1800" dirty="0">
                <a:solidFill>
                  <a:srgbClr val="FFFFFF"/>
                </a:solidFill>
              </a:rPr>
              <a:t>No judgments</a:t>
            </a:r>
          </a:p>
          <a:p>
            <a:r>
              <a:rPr lang="en-US" sz="1800" dirty="0">
                <a:solidFill>
                  <a:srgbClr val="FFFFFF"/>
                </a:solidFill>
              </a:rPr>
              <a:t>No need to share</a:t>
            </a:r>
          </a:p>
          <a:p>
            <a:r>
              <a:rPr lang="en-US" sz="1800" dirty="0">
                <a:solidFill>
                  <a:srgbClr val="FFFFFF"/>
                </a:solidFill>
              </a:rPr>
              <a:t>Diagnostic phase</a:t>
            </a:r>
          </a:p>
        </p:txBody>
      </p:sp>
      <p:sp>
        <p:nvSpPr>
          <p:cNvPr id="4" name="TextBox 3">
            <a:extLst>
              <a:ext uri="{FF2B5EF4-FFF2-40B4-BE49-F238E27FC236}">
                <a16:creationId xmlns:a16="http://schemas.microsoft.com/office/drawing/2014/main" id="{780C45F6-B7E9-1E40-B7FC-EA11A5E941E6}"/>
              </a:ext>
            </a:extLst>
          </p:cNvPr>
          <p:cNvSpPr txBox="1"/>
          <p:nvPr/>
        </p:nvSpPr>
        <p:spPr>
          <a:xfrm>
            <a:off x="9633091" y="5200299"/>
            <a:ext cx="1129163" cy="1200329"/>
          </a:xfrm>
          <a:prstGeom prst="rect">
            <a:avLst/>
          </a:prstGeom>
          <a:noFill/>
        </p:spPr>
        <p:txBody>
          <a:bodyPr wrap="square" rtlCol="0">
            <a:spAutoFit/>
          </a:bodyPr>
          <a:lstStyle/>
          <a:p>
            <a:pPr algn="ctr"/>
            <a:r>
              <a:rPr lang="en-US" dirty="0">
                <a:solidFill>
                  <a:schemeClr val="bg1"/>
                </a:solidFill>
              </a:rPr>
              <a:t>We’ll get back to the tips now</a:t>
            </a:r>
          </a:p>
        </p:txBody>
      </p:sp>
    </p:spTree>
    <p:extLst>
      <p:ext uri="{BB962C8B-B14F-4D97-AF65-F5344CB8AC3E}">
        <p14:creationId xmlns:p14="http://schemas.microsoft.com/office/powerpoint/2010/main" val="386050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573" y="2608459"/>
            <a:ext cx="7259320" cy="1036784"/>
          </a:xfrm>
        </p:spPr>
        <p:txBody>
          <a:bodyPr>
            <a:normAutofit fontScale="90000"/>
          </a:bodyPr>
          <a:lstStyle/>
          <a:p>
            <a:r>
              <a:rPr lang="en-GB" dirty="0"/>
              <a:t>Setting Priorities and Managing Time</a:t>
            </a:r>
          </a:p>
        </p:txBody>
      </p:sp>
      <p:sp>
        <p:nvSpPr>
          <p:cNvPr id="3" name="Subtitle 2"/>
          <p:cNvSpPr>
            <a:spLocks noGrp="1"/>
          </p:cNvSpPr>
          <p:nvPr>
            <p:ph type="subTitle" idx="1"/>
          </p:nvPr>
        </p:nvSpPr>
        <p:spPr>
          <a:xfrm>
            <a:off x="2093853" y="3848056"/>
            <a:ext cx="5527040" cy="548085"/>
          </a:xfrm>
        </p:spPr>
        <p:txBody>
          <a:bodyPr/>
          <a:lstStyle/>
          <a:p>
            <a:r>
              <a:rPr lang="en-GB" dirty="0"/>
              <a:t>Dr Sara </a:t>
            </a:r>
            <a:r>
              <a:rPr lang="en-GB" dirty="0" err="1"/>
              <a:t>Shinton</a:t>
            </a:r>
            <a:r>
              <a:rPr lang="en-GB" dirty="0"/>
              <a:t>, Network Director</a:t>
            </a:r>
          </a:p>
        </p:txBody>
      </p:sp>
      <p:sp>
        <p:nvSpPr>
          <p:cNvPr id="4" name="Subtitle 2">
            <a:extLst>
              <a:ext uri="{FF2B5EF4-FFF2-40B4-BE49-F238E27FC236}">
                <a16:creationId xmlns:a16="http://schemas.microsoft.com/office/drawing/2014/main" id="{29BE50A0-67F8-C244-8593-A22F6741AB00}"/>
              </a:ext>
            </a:extLst>
          </p:cNvPr>
          <p:cNvSpPr>
            <a:spLocks noGrp="1"/>
          </p:cNvSpPr>
          <p:nvPr/>
        </p:nvSpPr>
        <p:spPr>
          <a:xfrm>
            <a:off x="6664960" y="671249"/>
            <a:ext cx="5527040" cy="5480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308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dirty="0"/>
          </a:p>
        </p:txBody>
      </p:sp>
      <p:sp>
        <p:nvSpPr>
          <p:cNvPr id="5" name="Rectangle 4">
            <a:extLst>
              <a:ext uri="{FF2B5EF4-FFF2-40B4-BE49-F238E27FC236}">
                <a16:creationId xmlns:a16="http://schemas.microsoft.com/office/drawing/2014/main" id="{0E407DAA-261D-4747-976F-707CEC2237D4}"/>
              </a:ext>
            </a:extLst>
          </p:cNvPr>
          <p:cNvSpPr/>
          <p:nvPr/>
        </p:nvSpPr>
        <p:spPr>
          <a:xfrm>
            <a:off x="5585460" y="483626"/>
            <a:ext cx="6096000" cy="461665"/>
          </a:xfrm>
          <a:prstGeom prst="rect">
            <a:avLst/>
          </a:prstGeom>
        </p:spPr>
        <p:txBody>
          <a:bodyPr>
            <a:spAutoFit/>
          </a:bodyPr>
          <a:lstStyle/>
          <a:p>
            <a:pPr algn="ctr"/>
            <a:r>
              <a:rPr lang="en-GB" sz="2400" b="1" dirty="0">
                <a:solidFill>
                  <a:srgbClr val="003087"/>
                </a:solidFill>
              </a:rPr>
              <a:t>Future Leaders Fellows Development Network</a:t>
            </a:r>
          </a:p>
        </p:txBody>
      </p:sp>
    </p:spTree>
    <p:extLst>
      <p:ext uri="{BB962C8B-B14F-4D97-AF65-F5344CB8AC3E}">
        <p14:creationId xmlns:p14="http://schemas.microsoft.com/office/powerpoint/2010/main" val="1789195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1" name="Picture 17410">
            <a:extLst>
              <a:ext uri="{FF2B5EF4-FFF2-40B4-BE49-F238E27FC236}">
                <a16:creationId xmlns:a16="http://schemas.microsoft.com/office/drawing/2014/main" id="{262BB325-8441-414F-B154-C501EE4C58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73" name="Rectangle 7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Rectangle 1"/>
          <p:cNvSpPr>
            <a:spLocks noGrp="1" noChangeArrowheads="1"/>
          </p:cNvSpPr>
          <p:nvPr>
            <p:ph type="title"/>
          </p:nvPr>
        </p:nvSpPr>
        <p:spPr>
          <a:xfrm>
            <a:off x="1063752" y="1256279"/>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defRPr/>
            </a:pPr>
            <a:r>
              <a:rPr lang="en-US" sz="5200" dirty="0">
                <a:solidFill>
                  <a:srgbClr val="FFFFFF"/>
                </a:solidFill>
                <a:sym typeface="Helvetica" charset="0"/>
              </a:rPr>
              <a:t>#2</a:t>
            </a:r>
            <a:br>
              <a:rPr lang="en-US" sz="5200" dirty="0">
                <a:solidFill>
                  <a:srgbClr val="FFFFFF"/>
                </a:solidFill>
                <a:sym typeface="Helvetica" charset="0"/>
              </a:rPr>
            </a:br>
            <a:br>
              <a:rPr lang="en-US" sz="5200" dirty="0">
                <a:solidFill>
                  <a:srgbClr val="FFFFFF"/>
                </a:solidFill>
                <a:sym typeface="Helvetica" charset="0"/>
              </a:rPr>
            </a:br>
            <a:r>
              <a:rPr lang="en-US" sz="5200" dirty="0">
                <a:solidFill>
                  <a:srgbClr val="FFFFFF"/>
                </a:solidFill>
                <a:sym typeface="Helvetica" charset="0"/>
              </a:rPr>
              <a:t>Manage digital disruption</a:t>
            </a:r>
          </a:p>
        </p:txBody>
      </p:sp>
    </p:spTree>
    <p:extLst>
      <p:ext uri="{BB962C8B-B14F-4D97-AF65-F5344CB8AC3E}">
        <p14:creationId xmlns:p14="http://schemas.microsoft.com/office/powerpoint/2010/main" val="289178116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055177" y="2674372"/>
            <a:ext cx="10515600" cy="1325563"/>
          </a:xfrm>
        </p:spPr>
        <p:txBody>
          <a:bodyPr>
            <a:noAutofit/>
          </a:bodyPr>
          <a:lstStyle/>
          <a:p>
            <a:pPr algn="ctr" defTabSz="410751">
              <a:defRPr/>
            </a:pPr>
            <a:r>
              <a:rPr lang="en-US" sz="4000" dirty="0">
                <a:sym typeface="Helvetica" charset="0"/>
              </a:rPr>
              <a:t>#2  Turn off email, Teams, Zoom, Collaborate, Twitter </a:t>
            </a:r>
            <a:r>
              <a:rPr lang="en-US" sz="4000" dirty="0" err="1">
                <a:sym typeface="Helvetica" charset="0"/>
              </a:rPr>
              <a:t>etc</a:t>
            </a:r>
            <a:br>
              <a:rPr lang="en-US" sz="4000" dirty="0">
                <a:sym typeface="Helvetica" charset="0"/>
              </a:rPr>
            </a:br>
            <a:br>
              <a:rPr lang="en-US" sz="4000" dirty="0">
                <a:sym typeface="Helvetica" charset="0"/>
              </a:rPr>
            </a:br>
            <a:r>
              <a:rPr lang="en-US" sz="4000" dirty="0">
                <a:sym typeface="Helvetica" charset="0"/>
              </a:rPr>
              <a:t>It’s OK to disconnect if you need to get something done. Agree when you will be available. If needed, have an “override” mechanism which people can use if they HAVE TO.</a:t>
            </a:r>
            <a:br>
              <a:rPr lang="en-US" sz="4000" dirty="0">
                <a:sym typeface="Helvetica" charset="0"/>
              </a:rPr>
            </a:br>
            <a:br>
              <a:rPr lang="en-US" sz="4000" dirty="0">
                <a:sym typeface="Helvetica" charset="0"/>
              </a:rPr>
            </a:br>
            <a:r>
              <a:rPr lang="en-US" sz="4000" dirty="0">
                <a:sym typeface="Helvetica" charset="0"/>
              </a:rPr>
              <a:t>Use the Pomodoro technique for short focused bursts, change habits to create sustained space</a:t>
            </a:r>
            <a:endParaRPr lang="en-US" sz="2800" dirty="0">
              <a:ea typeface="+mj-ea"/>
              <a:sym typeface="Helvetica" charset="0"/>
            </a:endParaRPr>
          </a:p>
        </p:txBody>
      </p:sp>
    </p:spTree>
    <p:extLst>
      <p:ext uri="{BB962C8B-B14F-4D97-AF65-F5344CB8AC3E}">
        <p14:creationId xmlns:p14="http://schemas.microsoft.com/office/powerpoint/2010/main" val="166988429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463040" y="993914"/>
            <a:ext cx="3737114" cy="3474722"/>
          </a:xfrm>
        </p:spPr>
        <p:txBody>
          <a:bodyPr vert="horz" lIns="91440" tIns="45720" rIns="91440" bIns="45720" rtlCol="0" anchor="b">
            <a:normAutofit/>
          </a:bodyPr>
          <a:lstStyle/>
          <a:p>
            <a:pPr>
              <a:defRPr/>
            </a:pPr>
            <a:r>
              <a:rPr lang="en-US" sz="3200" dirty="0">
                <a:solidFill>
                  <a:schemeClr val="tx1"/>
                </a:solidFill>
                <a:sym typeface="Helvetica" charset="0"/>
              </a:rPr>
              <a:t>#3</a:t>
            </a:r>
            <a:br>
              <a:rPr lang="en-US" sz="3200" dirty="0">
                <a:solidFill>
                  <a:schemeClr val="tx1"/>
                </a:solidFill>
                <a:sym typeface="Helvetica" charset="0"/>
              </a:rPr>
            </a:br>
            <a:br>
              <a:rPr lang="en-US" sz="3200" dirty="0">
                <a:solidFill>
                  <a:schemeClr val="tx1"/>
                </a:solidFill>
                <a:sym typeface="Helvetica" charset="0"/>
              </a:rPr>
            </a:br>
            <a:r>
              <a:rPr lang="en-US" sz="3200" dirty="0">
                <a:solidFill>
                  <a:schemeClr val="tx1"/>
                </a:solidFill>
                <a:sym typeface="Helvetica" charset="0"/>
              </a:rPr>
              <a:t>Work to meaningful deadlines on a meaningful schedule</a:t>
            </a:r>
          </a:p>
        </p:txBody>
      </p:sp>
      <p:pic>
        <p:nvPicPr>
          <p:cNvPr id="18436" name="Picture 18434">
            <a:extLst>
              <a:ext uri="{FF2B5EF4-FFF2-40B4-BE49-F238E27FC236}">
                <a16:creationId xmlns:a16="http://schemas.microsoft.com/office/drawing/2014/main" id="{4C7D972B-F4C0-4D13-B919-C0566E749F7A}"/>
              </a:ext>
            </a:extLst>
          </p:cNvPr>
          <p:cNvPicPr>
            <a:picLocks noChangeAspect="1"/>
          </p:cNvPicPr>
          <p:nvPr/>
        </p:nvPicPr>
        <p:blipFill rotWithShape="1">
          <a:blip r:embed="rId2" cstate="screen">
            <a:duotone>
              <a:prstClr val="black"/>
              <a:prstClr val="white"/>
            </a:duotone>
            <a:extLst>
              <a:ext uri="{28A0092B-C50C-407E-A947-70E740481C1C}">
                <a14:useLocalDpi xmlns:a14="http://schemas.microsoft.com/office/drawing/2010/main"/>
              </a:ext>
            </a:extLst>
          </a:blip>
          <a:srcRect b="-1"/>
          <a:stretch/>
        </p:blipFill>
        <p:spPr>
          <a:xfrm>
            <a:off x="5326408" y="10"/>
            <a:ext cx="6865592" cy="6857990"/>
          </a:xfrm>
          <a:custGeom>
            <a:avLst/>
            <a:gdLst/>
            <a:ahLst/>
            <a:cxnLst/>
            <a:rect l="l" t="t" r="r" b="b"/>
            <a:pathLst>
              <a:path w="6865592" h="6858000">
                <a:moveTo>
                  <a:pt x="3068432" y="0"/>
                </a:moveTo>
                <a:lnTo>
                  <a:pt x="6865592" y="0"/>
                </a:lnTo>
                <a:lnTo>
                  <a:pt x="6865592"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135" name="Freeform: Shape 134">
            <a:extLst>
              <a:ext uri="{FF2B5EF4-FFF2-40B4-BE49-F238E27FC236}">
                <a16:creationId xmlns:a16="http://schemas.microsoft.com/office/drawing/2014/main" id="{ABB34BBC-69D7-4906-8E5B-64C9EE038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6408"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6978853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822702" y="2534888"/>
            <a:ext cx="10515600" cy="1325563"/>
          </a:xfrm>
        </p:spPr>
        <p:txBody>
          <a:bodyPr>
            <a:normAutofit fontScale="90000"/>
          </a:bodyPr>
          <a:lstStyle/>
          <a:p>
            <a:pPr algn="ctr" defTabSz="410751">
              <a:defRPr/>
            </a:pPr>
            <a:r>
              <a:rPr lang="en-US" sz="5625" dirty="0">
                <a:sym typeface="Helvetica" charset="0"/>
              </a:rPr>
              <a:t>#3 Work to meaningful deadlines</a:t>
            </a:r>
            <a:br>
              <a:rPr lang="en-US" sz="5625" dirty="0">
                <a:sym typeface="Helvetica" charset="0"/>
              </a:rPr>
            </a:br>
            <a:br>
              <a:rPr lang="en-US" sz="5625" dirty="0">
                <a:sym typeface="Helvetica" charset="0"/>
              </a:rPr>
            </a:br>
            <a:r>
              <a:rPr lang="mr-IN" sz="5625" dirty="0">
                <a:sym typeface="Helvetica" charset="0"/>
              </a:rPr>
              <a:t>…</a:t>
            </a:r>
            <a:r>
              <a:rPr lang="en-US" sz="5625" dirty="0">
                <a:sym typeface="Helvetica" charset="0"/>
              </a:rPr>
              <a:t>but set yourself up to be successful.</a:t>
            </a:r>
            <a:br>
              <a:rPr lang="en-US" sz="5625" dirty="0">
                <a:sym typeface="Helvetica" charset="0"/>
              </a:rPr>
            </a:br>
            <a:br>
              <a:rPr lang="en-US" sz="5625" dirty="0">
                <a:sym typeface="Helvetica" charset="0"/>
              </a:rPr>
            </a:br>
            <a:r>
              <a:rPr lang="en-US" sz="5625" dirty="0">
                <a:sym typeface="Helvetica" charset="0"/>
              </a:rPr>
              <a:t>Factor in the extra time needed to work remotely, in a shared space, on dubious </a:t>
            </a:r>
            <a:r>
              <a:rPr lang="en-US" sz="5625" dirty="0" err="1">
                <a:sym typeface="Helvetica" charset="0"/>
              </a:rPr>
              <a:t>wifi</a:t>
            </a:r>
            <a:r>
              <a:rPr lang="en-US" sz="5625" dirty="0">
                <a:sym typeface="Helvetica" charset="0"/>
              </a:rPr>
              <a:t>, when you’re worried about family</a:t>
            </a:r>
            <a:endParaRPr lang="en-US" dirty="0">
              <a:ea typeface="+mj-ea"/>
              <a:sym typeface="Helvetica" charset="0"/>
            </a:endParaRPr>
          </a:p>
        </p:txBody>
      </p:sp>
    </p:spTree>
    <p:extLst>
      <p:ext uri="{BB962C8B-B14F-4D97-AF65-F5344CB8AC3E}">
        <p14:creationId xmlns:p14="http://schemas.microsoft.com/office/powerpoint/2010/main" val="146996968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822702" y="2534888"/>
            <a:ext cx="10515600" cy="1325563"/>
          </a:xfrm>
        </p:spPr>
        <p:txBody>
          <a:bodyPr>
            <a:normAutofit fontScale="90000"/>
          </a:bodyPr>
          <a:lstStyle/>
          <a:p>
            <a:pPr algn="ctr" defTabSz="410751">
              <a:defRPr/>
            </a:pPr>
            <a:r>
              <a:rPr lang="en-US" sz="5625" dirty="0">
                <a:sym typeface="Helvetica" charset="0"/>
              </a:rPr>
              <a:t>#3 Work to meaningful deadlines</a:t>
            </a:r>
            <a:br>
              <a:rPr lang="en-US" sz="5625" dirty="0">
                <a:sym typeface="Helvetica" charset="0"/>
              </a:rPr>
            </a:br>
            <a:br>
              <a:rPr lang="en-US" sz="5625" dirty="0">
                <a:sym typeface="Helvetica" charset="0"/>
              </a:rPr>
            </a:br>
            <a:r>
              <a:rPr lang="mr-IN" sz="5625" dirty="0">
                <a:sym typeface="Helvetica" charset="0"/>
              </a:rPr>
              <a:t>…</a:t>
            </a:r>
            <a:r>
              <a:rPr lang="en-US" sz="5625" dirty="0">
                <a:sym typeface="Helvetica" charset="0"/>
              </a:rPr>
              <a:t>by understanding what motivates you to get things done.</a:t>
            </a:r>
            <a:br>
              <a:rPr lang="en-US" sz="5625" dirty="0">
                <a:sym typeface="Helvetica" charset="0"/>
              </a:rPr>
            </a:br>
            <a:br>
              <a:rPr lang="en-US" sz="5625" dirty="0">
                <a:sym typeface="Helvetica" charset="0"/>
              </a:rPr>
            </a:br>
            <a:r>
              <a:rPr lang="en-US" sz="5625" dirty="0">
                <a:sym typeface="Helvetica" charset="0"/>
              </a:rPr>
              <a:t>Bring in other people?</a:t>
            </a:r>
            <a:br>
              <a:rPr lang="en-US" sz="5625" dirty="0">
                <a:sym typeface="Helvetica" charset="0"/>
              </a:rPr>
            </a:br>
            <a:r>
              <a:rPr lang="en-US" sz="5625" dirty="0">
                <a:sym typeface="Helvetica" charset="0"/>
              </a:rPr>
              <a:t>Link to your goals?</a:t>
            </a:r>
            <a:br>
              <a:rPr lang="en-US" sz="5625" dirty="0">
                <a:sym typeface="Helvetica" charset="0"/>
              </a:rPr>
            </a:br>
            <a:r>
              <a:rPr lang="en-US" sz="5625" dirty="0">
                <a:sym typeface="Helvetica" charset="0"/>
              </a:rPr>
              <a:t>Rewards?</a:t>
            </a:r>
            <a:endParaRPr lang="en-US" dirty="0">
              <a:ea typeface="+mj-ea"/>
              <a:sym typeface="Helvetica" charset="0"/>
            </a:endParaRPr>
          </a:p>
        </p:txBody>
      </p:sp>
    </p:spTree>
    <p:extLst>
      <p:ext uri="{BB962C8B-B14F-4D97-AF65-F5344CB8AC3E}">
        <p14:creationId xmlns:p14="http://schemas.microsoft.com/office/powerpoint/2010/main" val="233634944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ectangle 8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84" name="Freeform: Shape 8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457" name="Rectangle 1"/>
          <p:cNvSpPr>
            <a:spLocks noGrp="1" noChangeArrowheads="1"/>
          </p:cNvSpPr>
          <p:nvPr>
            <p:ph type="title"/>
          </p:nvPr>
        </p:nvSpPr>
        <p:spPr>
          <a:xfrm>
            <a:off x="3204642" y="2353641"/>
            <a:ext cx="5782716" cy="2150719"/>
          </a:xfrm>
          <a:noFill/>
        </p:spPr>
        <p:txBody>
          <a:bodyPr vert="horz" lIns="91440" tIns="45720" rIns="91440" bIns="45720" rtlCol="0" anchor="ctr">
            <a:noAutofit/>
          </a:bodyPr>
          <a:lstStyle/>
          <a:p>
            <a:pPr algn="ctr">
              <a:defRPr/>
            </a:pPr>
            <a:r>
              <a:rPr lang="en-US" sz="3200" kern="1200" dirty="0">
                <a:solidFill>
                  <a:srgbClr val="080808"/>
                </a:solidFill>
                <a:latin typeface="+mj-lt"/>
                <a:ea typeface="+mj-ea"/>
                <a:cs typeface="+mj-cs"/>
                <a:sym typeface="Helvetica" charset="0"/>
              </a:rPr>
              <a:t>#4</a:t>
            </a:r>
            <a:br>
              <a:rPr lang="en-US" sz="3200" kern="1200" dirty="0">
                <a:solidFill>
                  <a:srgbClr val="080808"/>
                </a:solidFill>
                <a:latin typeface="+mj-lt"/>
                <a:ea typeface="+mj-ea"/>
                <a:cs typeface="+mj-cs"/>
                <a:sym typeface="Helvetica" charset="0"/>
              </a:rPr>
            </a:br>
            <a:br>
              <a:rPr lang="en-US" sz="3200" kern="1200" dirty="0">
                <a:solidFill>
                  <a:srgbClr val="080808"/>
                </a:solidFill>
                <a:latin typeface="+mj-lt"/>
                <a:ea typeface="+mj-ea"/>
                <a:cs typeface="+mj-cs"/>
                <a:sym typeface="Helvetica" charset="0"/>
              </a:rPr>
            </a:br>
            <a:r>
              <a:rPr lang="en-US" sz="3200" kern="1200" dirty="0">
                <a:solidFill>
                  <a:srgbClr val="080808"/>
                </a:solidFill>
                <a:latin typeface="+mj-lt"/>
                <a:ea typeface="+mj-ea"/>
                <a:cs typeface="+mj-cs"/>
                <a:sym typeface="Helvetica" charset="0"/>
              </a:rPr>
              <a:t>Work in the right environment </a:t>
            </a:r>
            <a:br>
              <a:rPr lang="en-US" sz="3200" kern="1200" dirty="0">
                <a:solidFill>
                  <a:srgbClr val="080808"/>
                </a:solidFill>
                <a:latin typeface="+mj-lt"/>
                <a:ea typeface="+mj-ea"/>
                <a:cs typeface="+mj-cs"/>
                <a:sym typeface="Helvetica" charset="0"/>
              </a:rPr>
            </a:br>
            <a:br>
              <a:rPr lang="en-US" sz="3200" kern="1200" dirty="0">
                <a:solidFill>
                  <a:srgbClr val="080808"/>
                </a:solidFill>
                <a:latin typeface="+mj-lt"/>
                <a:ea typeface="+mj-ea"/>
                <a:cs typeface="+mj-cs"/>
                <a:sym typeface="Helvetica" charset="0"/>
              </a:rPr>
            </a:br>
            <a:r>
              <a:rPr lang="en-US" sz="3200" kern="1200" dirty="0">
                <a:solidFill>
                  <a:srgbClr val="080808"/>
                </a:solidFill>
                <a:latin typeface="+mj-lt"/>
                <a:ea typeface="+mj-ea"/>
                <a:cs typeface="+mj-cs"/>
                <a:sym typeface="Helvetica" charset="0"/>
              </a:rPr>
              <a:t>Or change your environment (how other people act)</a:t>
            </a:r>
          </a:p>
        </p:txBody>
      </p:sp>
      <p:sp>
        <p:nvSpPr>
          <p:cNvPr id="88" name="Freeform: Shape 8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Rectangle 8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7966621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94468" y="2329634"/>
            <a:ext cx="11897532" cy="1755800"/>
          </a:xfrm>
        </p:spPr>
        <p:txBody>
          <a:bodyPr>
            <a:normAutofit fontScale="90000"/>
          </a:bodyPr>
          <a:lstStyle/>
          <a:p>
            <a:pPr algn="ctr" defTabSz="410751">
              <a:defRPr/>
            </a:pPr>
            <a:r>
              <a:rPr lang="en-US" sz="5625" dirty="0">
                <a:sym typeface="Helvetica" charset="0"/>
              </a:rPr>
              <a:t># 4 Work in the right environment or change your environment (how other people act)</a:t>
            </a:r>
            <a:br>
              <a:rPr lang="en-US" sz="5625" dirty="0">
                <a:sym typeface="Helvetica" charset="0"/>
              </a:rPr>
            </a:br>
            <a:br>
              <a:rPr lang="en-US" sz="5625" dirty="0">
                <a:sym typeface="Helvetica" charset="0"/>
              </a:rPr>
            </a:br>
            <a:r>
              <a:rPr lang="en-US" dirty="0">
                <a:sym typeface="Helvetica" charset="0"/>
              </a:rPr>
              <a:t>The time it takes to get your workplace set up is work time</a:t>
            </a:r>
            <a:br>
              <a:rPr lang="en-US" dirty="0">
                <a:sym typeface="Helvetica" charset="0"/>
              </a:rPr>
            </a:br>
            <a:br>
              <a:rPr lang="en-US" dirty="0">
                <a:sym typeface="Helvetica" charset="0"/>
              </a:rPr>
            </a:br>
            <a:r>
              <a:rPr lang="en-US" dirty="0">
                <a:sym typeface="Helvetica" charset="0"/>
              </a:rPr>
              <a:t>It’s *probably* harder to negotiate with your toddler than your colleagues or students to be left uninterrupted</a:t>
            </a:r>
            <a:br>
              <a:rPr lang="en-US" sz="4900" dirty="0">
                <a:sym typeface="Helvetica" charset="0"/>
              </a:rPr>
            </a:br>
            <a:endParaRPr lang="en-US" dirty="0">
              <a:ea typeface="+mj-ea"/>
              <a:sym typeface="Helvetica" charset="0"/>
            </a:endParaRPr>
          </a:p>
        </p:txBody>
      </p:sp>
      <p:sp>
        <p:nvSpPr>
          <p:cNvPr id="4" name="Rectangle 3">
            <a:extLst>
              <a:ext uri="{FF2B5EF4-FFF2-40B4-BE49-F238E27FC236}">
                <a16:creationId xmlns:a16="http://schemas.microsoft.com/office/drawing/2014/main" id="{C940E0E7-CC85-D442-B0D5-35FCBFE25D49}"/>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30014816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AE4D4601-53B9-864B-AD12-117A6A39BF6B}"/>
              </a:ext>
            </a:extLst>
          </p:cNvPr>
          <p:cNvSpPr>
            <a:spLocks noGrp="1"/>
          </p:cNvSpPr>
          <p:nvPr>
            <p:ph type="title"/>
          </p:nvPr>
        </p:nvSpPr>
        <p:spPr>
          <a:xfrm>
            <a:off x="827088" y="1641752"/>
            <a:ext cx="2655887" cy="3213277"/>
          </a:xfrm>
        </p:spPr>
        <p:txBody>
          <a:bodyPr anchor="t">
            <a:normAutofit/>
          </a:bodyPr>
          <a:lstStyle/>
          <a:p>
            <a:r>
              <a:rPr lang="en-US" sz="4000">
                <a:solidFill>
                  <a:schemeClr val="bg1"/>
                </a:solidFill>
              </a:rPr>
              <a:t>The People Problem</a:t>
            </a:r>
          </a:p>
        </p:txBody>
      </p:sp>
      <p:sp>
        <p:nvSpPr>
          <p:cNvPr id="3" name="Content Placeholder 2">
            <a:extLst>
              <a:ext uri="{FF2B5EF4-FFF2-40B4-BE49-F238E27FC236}">
                <a16:creationId xmlns:a16="http://schemas.microsoft.com/office/drawing/2014/main" id="{757EEF76-C169-3048-B7E6-E1CDFC44244D}"/>
              </a:ext>
            </a:extLst>
          </p:cNvPr>
          <p:cNvSpPr>
            <a:spLocks noGrp="1"/>
          </p:cNvSpPr>
          <p:nvPr>
            <p:ph idx="1"/>
          </p:nvPr>
        </p:nvSpPr>
        <p:spPr>
          <a:xfrm>
            <a:off x="5232401" y="1721579"/>
            <a:ext cx="6140449" cy="3952648"/>
          </a:xfrm>
        </p:spPr>
        <p:txBody>
          <a:bodyPr>
            <a:normAutofit/>
          </a:bodyPr>
          <a:lstStyle/>
          <a:p>
            <a:pPr marL="0" indent="0">
              <a:buNone/>
            </a:pPr>
            <a:r>
              <a:rPr lang="en-US" dirty="0">
                <a:solidFill>
                  <a:schemeClr val="bg1">
                    <a:alpha val="80000"/>
                  </a:schemeClr>
                </a:solidFill>
              </a:rPr>
              <a:t>Look back to your time analysis</a:t>
            </a:r>
          </a:p>
          <a:p>
            <a:pPr marL="0" indent="0">
              <a:buNone/>
            </a:pPr>
            <a:r>
              <a:rPr lang="en-US" dirty="0">
                <a:solidFill>
                  <a:schemeClr val="bg1">
                    <a:alpha val="80000"/>
                  </a:schemeClr>
                </a:solidFill>
              </a:rPr>
              <a:t>Are others part of your time management problems?</a:t>
            </a:r>
          </a:p>
          <a:p>
            <a:pPr marL="0" indent="0">
              <a:buNone/>
            </a:pPr>
            <a:r>
              <a:rPr lang="en-US" dirty="0">
                <a:solidFill>
                  <a:schemeClr val="bg1">
                    <a:alpha val="80000"/>
                  </a:schemeClr>
                </a:solidFill>
              </a:rPr>
              <a:t>Is a better solution to have a difficult conversation or manage their expectations?</a:t>
            </a:r>
          </a:p>
          <a:p>
            <a:pPr marL="0" indent="0">
              <a:buNone/>
            </a:pPr>
            <a:endParaRPr lang="en-US" dirty="0">
              <a:solidFill>
                <a:schemeClr val="bg1">
                  <a:alpha val="80000"/>
                </a:schemeClr>
              </a:solidFill>
            </a:endParaRPr>
          </a:p>
          <a:p>
            <a:endParaRPr lang="en-US" sz="2400" dirty="0">
              <a:solidFill>
                <a:schemeClr val="bg1">
                  <a:alpha val="80000"/>
                </a:schemeClr>
              </a:solidFill>
            </a:endParaRPr>
          </a:p>
          <a:p>
            <a:endParaRPr lang="en-US" sz="2400" dirty="0">
              <a:solidFill>
                <a:schemeClr val="bg1">
                  <a:alpha val="80000"/>
                </a:schemeClr>
              </a:solidFill>
            </a:endParaRPr>
          </a:p>
        </p:txBody>
      </p:sp>
      <p:sp>
        <p:nvSpPr>
          <p:cNvPr id="4" name="Oval Callout 3">
            <a:extLst>
              <a:ext uri="{FF2B5EF4-FFF2-40B4-BE49-F238E27FC236}">
                <a16:creationId xmlns:a16="http://schemas.microsoft.com/office/drawing/2014/main" id="{65A06C87-6B00-3845-BB73-E559A5C9256B}"/>
              </a:ext>
            </a:extLst>
          </p:cNvPr>
          <p:cNvSpPr/>
          <p:nvPr/>
        </p:nvSpPr>
        <p:spPr>
          <a:xfrm>
            <a:off x="133117" y="4898620"/>
            <a:ext cx="2922815" cy="1551214"/>
          </a:xfrm>
          <a:prstGeom prst="wedgeEllipseCallout">
            <a:avLst>
              <a:gd name="adj1" fmla="val 16597"/>
              <a:gd name="adj2" fmla="val -17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We’ll come back to this in part 3 of the session</a:t>
            </a:r>
          </a:p>
        </p:txBody>
      </p:sp>
    </p:spTree>
    <p:extLst>
      <p:ext uri="{BB962C8B-B14F-4D97-AF65-F5344CB8AC3E}">
        <p14:creationId xmlns:p14="http://schemas.microsoft.com/office/powerpoint/2010/main" val="4129748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Arc 7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481" name="Rectangle 1"/>
          <p:cNvSpPr>
            <a:spLocks noGrp="1" noChangeArrowheads="1"/>
          </p:cNvSpPr>
          <p:nvPr>
            <p:ph type="title"/>
          </p:nvPr>
        </p:nvSpPr>
        <p:spPr>
          <a:xfrm>
            <a:off x="4038600" y="1939159"/>
            <a:ext cx="7644627" cy="2751086"/>
          </a:xfrm>
        </p:spPr>
        <p:txBody>
          <a:bodyPr vert="horz" lIns="91440" tIns="45720" rIns="91440" bIns="45720" rtlCol="0" anchor="b">
            <a:normAutofit/>
          </a:bodyPr>
          <a:lstStyle/>
          <a:p>
            <a:pPr algn="r">
              <a:defRPr/>
            </a:pPr>
            <a:r>
              <a:rPr lang="en-US" sz="4700" kern="1200" dirty="0">
                <a:solidFill>
                  <a:schemeClr val="tx1"/>
                </a:solidFill>
                <a:latin typeface="+mj-lt"/>
                <a:ea typeface="+mj-ea"/>
                <a:cs typeface="+mj-cs"/>
                <a:sym typeface="Helvetica" charset="0"/>
              </a:rPr>
              <a:t>#5</a:t>
            </a:r>
            <a:br>
              <a:rPr lang="en-US" sz="4700" kern="1200" dirty="0">
                <a:solidFill>
                  <a:schemeClr val="tx1"/>
                </a:solidFill>
                <a:latin typeface="+mj-lt"/>
                <a:ea typeface="+mj-ea"/>
                <a:cs typeface="+mj-cs"/>
                <a:sym typeface="Helvetica" charset="0"/>
              </a:rPr>
            </a:br>
            <a:br>
              <a:rPr lang="en-US" sz="4700" kern="1200" dirty="0">
                <a:solidFill>
                  <a:schemeClr val="tx1"/>
                </a:solidFill>
                <a:latin typeface="+mj-lt"/>
                <a:ea typeface="+mj-ea"/>
                <a:cs typeface="+mj-cs"/>
                <a:sym typeface="Helvetica" charset="0"/>
              </a:rPr>
            </a:br>
            <a:r>
              <a:rPr lang="en-US" sz="4700" kern="1200" dirty="0">
                <a:solidFill>
                  <a:schemeClr val="tx1"/>
                </a:solidFill>
                <a:latin typeface="+mj-lt"/>
                <a:ea typeface="+mj-ea"/>
                <a:cs typeface="+mj-cs"/>
                <a:sym typeface="Helvetica" charset="0"/>
              </a:rPr>
              <a:t>Get to know the energy rhythm of your day</a:t>
            </a:r>
          </a:p>
        </p:txBody>
      </p:sp>
      <p:pic>
        <p:nvPicPr>
          <p:cNvPr id="3" name="Graphic 2" descr="Owl outline">
            <a:extLst>
              <a:ext uri="{FF2B5EF4-FFF2-40B4-BE49-F238E27FC236}">
                <a16:creationId xmlns:a16="http://schemas.microsoft.com/office/drawing/2014/main" id="{705FB9A2-F5CE-4243-A4FE-039E5C443E0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627" y="4441371"/>
            <a:ext cx="2102330" cy="2102330"/>
          </a:xfrm>
          <a:prstGeom prst="rect">
            <a:avLst/>
          </a:prstGeom>
        </p:spPr>
      </p:pic>
      <p:pic>
        <p:nvPicPr>
          <p:cNvPr id="5" name="Graphic 4" descr="Rooster outline">
            <a:extLst>
              <a:ext uri="{FF2B5EF4-FFF2-40B4-BE49-F238E27FC236}">
                <a16:creationId xmlns:a16="http://schemas.microsoft.com/office/drawing/2014/main" id="{27BFAC6D-1803-8648-8323-4DC8D880332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995" y="-1"/>
            <a:ext cx="2237016" cy="2237016"/>
          </a:xfrm>
          <a:prstGeom prst="rect">
            <a:avLst/>
          </a:prstGeom>
        </p:spPr>
      </p:pic>
    </p:spTree>
    <p:extLst>
      <p:ext uri="{BB962C8B-B14F-4D97-AF65-F5344CB8AC3E}">
        <p14:creationId xmlns:p14="http://schemas.microsoft.com/office/powerpoint/2010/main" val="423196568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853698" y="2674371"/>
            <a:ext cx="10515600" cy="1325563"/>
          </a:xfrm>
        </p:spPr>
        <p:txBody>
          <a:bodyPr>
            <a:normAutofit fontScale="90000"/>
          </a:bodyPr>
          <a:lstStyle/>
          <a:p>
            <a:pPr algn="ctr" defTabSz="410751">
              <a:defRPr/>
            </a:pPr>
            <a:r>
              <a:rPr lang="en-US" sz="5625">
                <a:sym typeface="Helvetica" charset="0"/>
              </a:rPr>
              <a:t>#5 </a:t>
            </a:r>
            <a:r>
              <a:rPr lang="en-US" sz="4900">
                <a:sym typeface="Helvetica" charset="0"/>
              </a:rPr>
              <a:t>Get </a:t>
            </a:r>
            <a:r>
              <a:rPr lang="en-US" sz="4900" dirty="0">
                <a:sym typeface="Helvetica" charset="0"/>
              </a:rPr>
              <a:t>to know the energy rhythm of your day</a:t>
            </a:r>
            <a:br>
              <a:rPr lang="en-US" sz="5625" dirty="0">
                <a:sym typeface="Helvetica" charset="0"/>
              </a:rPr>
            </a:br>
            <a:br>
              <a:rPr lang="en-US" sz="5625" dirty="0">
                <a:sym typeface="Helvetica" charset="0"/>
              </a:rPr>
            </a:br>
            <a:r>
              <a:rPr lang="en-US" sz="5625" dirty="0">
                <a:sym typeface="Helvetica" charset="0"/>
              </a:rPr>
              <a:t>It’s ok if this is different, but not ok to expect everyone to be available at the same time</a:t>
            </a:r>
            <a:endParaRPr lang="en-US" dirty="0">
              <a:ea typeface="+mj-ea"/>
              <a:sym typeface="Helvetica" charset="0"/>
            </a:endParaRPr>
          </a:p>
        </p:txBody>
      </p:sp>
      <p:sp>
        <p:nvSpPr>
          <p:cNvPr id="4" name="Rectangle 3">
            <a:extLst>
              <a:ext uri="{FF2B5EF4-FFF2-40B4-BE49-F238E27FC236}">
                <a16:creationId xmlns:a16="http://schemas.microsoft.com/office/drawing/2014/main" id="{77D16F20-C7F4-8043-A6EA-86AD784D17F0}"/>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8250043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4D6C-52A9-DF45-9E59-04F91E18C00C}"/>
              </a:ext>
            </a:extLst>
          </p:cNvPr>
          <p:cNvSpPr>
            <a:spLocks noGrp="1"/>
          </p:cNvSpPr>
          <p:nvPr>
            <p:ph type="title"/>
          </p:nvPr>
        </p:nvSpPr>
        <p:spPr/>
        <p:txBody>
          <a:bodyPr/>
          <a:lstStyle/>
          <a:p>
            <a:pPr algn="ctr"/>
            <a:r>
              <a:rPr lang="en-GB"/>
              <a:t>About the Bridging Courses</a:t>
            </a:r>
            <a:endParaRPr lang="en-GB" dirty="0"/>
          </a:p>
        </p:txBody>
      </p:sp>
      <p:graphicFrame>
        <p:nvGraphicFramePr>
          <p:cNvPr id="7" name="Content Placeholder 2">
            <a:extLst>
              <a:ext uri="{FF2B5EF4-FFF2-40B4-BE49-F238E27FC236}">
                <a16:creationId xmlns:a16="http://schemas.microsoft.com/office/drawing/2014/main" id="{F86AA3D4-5BD5-49CE-9A07-CB76E7A08A70}"/>
              </a:ext>
            </a:extLst>
          </p:cNvPr>
          <p:cNvGraphicFramePr>
            <a:graphicFrameLocks noGrp="1"/>
          </p:cNvGraphicFramePr>
          <p:nvPr>
            <p:ph idx="1"/>
            <p:extLst>
              <p:ext uri="{D42A27DB-BD31-4B8C-83A1-F6EECF244321}">
                <p14:modId xmlns:p14="http://schemas.microsoft.com/office/powerpoint/2010/main" val="1590061380"/>
              </p:ext>
            </p:extLst>
          </p:nvPr>
        </p:nvGraphicFramePr>
        <p:xfrm>
          <a:off x="89007" y="1936376"/>
          <a:ext cx="11945151" cy="372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840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4578">
            <a:extLst>
              <a:ext uri="{FF2B5EF4-FFF2-40B4-BE49-F238E27FC236}">
                <a16:creationId xmlns:a16="http://schemas.microsoft.com/office/drawing/2014/main" id="{8A79C785-20AF-4622-8991-43A786BFB7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22"/>
            <a:ext cx="12191977" cy="6858022"/>
          </a:xfrm>
          <a:prstGeom prst="rect">
            <a:avLst/>
          </a:prstGeom>
        </p:spPr>
      </p:pic>
      <p:sp>
        <p:nvSpPr>
          <p:cNvPr id="24577" name="Rectangle 1"/>
          <p:cNvSpPr>
            <a:spLocks noGrp="1" noChangeArrowheads="1"/>
          </p:cNvSpPr>
          <p:nvPr>
            <p:ph type="title"/>
          </p:nvPr>
        </p:nvSpPr>
        <p:spPr>
          <a:xfrm>
            <a:off x="643466" y="643467"/>
            <a:ext cx="5452529" cy="3569242"/>
          </a:xfrm>
        </p:spPr>
        <p:txBody>
          <a:bodyPr vert="horz" lIns="91440" tIns="45720" rIns="91440" bIns="45720" rtlCol="0" anchor="t">
            <a:normAutofit fontScale="90000"/>
          </a:bodyPr>
          <a:lstStyle/>
          <a:p>
            <a:pPr>
              <a:defRPr/>
            </a:pPr>
            <a:r>
              <a:rPr lang="en-US" sz="6600" dirty="0">
                <a:solidFill>
                  <a:schemeClr val="bg1"/>
                </a:solidFill>
                <a:sym typeface="Helvetica" charset="0"/>
              </a:rPr>
              <a:t>#6</a:t>
            </a:r>
            <a:br>
              <a:rPr lang="en-US" sz="6600" dirty="0">
                <a:solidFill>
                  <a:schemeClr val="bg1"/>
                </a:solidFill>
                <a:sym typeface="Helvetica" charset="0"/>
              </a:rPr>
            </a:br>
            <a:r>
              <a:rPr lang="en-US" sz="6600" dirty="0">
                <a:solidFill>
                  <a:schemeClr val="bg1"/>
                </a:solidFill>
                <a:sym typeface="Helvetica" charset="0"/>
              </a:rPr>
              <a:t>Stop solving SEPs  </a:t>
            </a:r>
            <a:br>
              <a:rPr lang="en-US" sz="6600" dirty="0">
                <a:solidFill>
                  <a:schemeClr val="bg1"/>
                </a:solidFill>
                <a:sym typeface="Helvetica" charset="0"/>
              </a:rPr>
            </a:br>
            <a:br>
              <a:rPr lang="en-US" sz="6600" dirty="0">
                <a:solidFill>
                  <a:schemeClr val="bg1"/>
                </a:solidFill>
                <a:sym typeface="Helvetica" charset="0"/>
              </a:rPr>
            </a:br>
            <a:r>
              <a:rPr lang="en-US" sz="4800" dirty="0">
                <a:solidFill>
                  <a:schemeClr val="bg1"/>
                </a:solidFill>
                <a:sym typeface="Helvetica" charset="0"/>
              </a:rPr>
              <a:t>SEP = Somebody Else’s Problem</a:t>
            </a:r>
          </a:p>
        </p:txBody>
      </p:sp>
    </p:spTree>
    <p:extLst>
      <p:ext uri="{BB962C8B-B14F-4D97-AF65-F5344CB8AC3E}">
        <p14:creationId xmlns:p14="http://schemas.microsoft.com/office/powerpoint/2010/main" val="245380993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931189" y="2333409"/>
            <a:ext cx="10515600" cy="1325563"/>
          </a:xfrm>
        </p:spPr>
        <p:txBody>
          <a:bodyPr>
            <a:normAutofit fontScale="90000"/>
          </a:bodyPr>
          <a:lstStyle/>
          <a:p>
            <a:pPr algn="ctr" defTabSz="410751">
              <a:defRPr/>
            </a:pPr>
            <a:r>
              <a:rPr lang="en-US" sz="5625" dirty="0">
                <a:sym typeface="Helvetica" charset="0"/>
              </a:rPr>
              <a:t>#6 Stop solving Somebody Else’s Problem</a:t>
            </a:r>
            <a:br>
              <a:rPr lang="en-US" sz="5625" dirty="0">
                <a:sym typeface="Helvetica" charset="0"/>
              </a:rPr>
            </a:br>
            <a:br>
              <a:rPr lang="en-US" sz="5625" dirty="0">
                <a:sym typeface="Helvetica" charset="0"/>
              </a:rPr>
            </a:br>
            <a:r>
              <a:rPr lang="en-US" sz="3600" dirty="0">
                <a:sym typeface="Helvetica" charset="0"/>
              </a:rPr>
              <a:t>This has to be balanced against the amazing collegiality which is helping us all to get through. </a:t>
            </a:r>
            <a:br>
              <a:rPr lang="en-US" sz="3600" dirty="0">
                <a:sym typeface="Helvetica" charset="0"/>
              </a:rPr>
            </a:br>
            <a:br>
              <a:rPr lang="en-US" sz="3600" dirty="0">
                <a:sym typeface="Helvetica" charset="0"/>
              </a:rPr>
            </a:br>
            <a:r>
              <a:rPr lang="en-US" sz="3600" dirty="0">
                <a:sym typeface="Helvetica" charset="0"/>
              </a:rPr>
              <a:t>Get into the habit of a daily reflection on what you’ve done and why.</a:t>
            </a:r>
            <a:br>
              <a:rPr lang="en-US" sz="3600" dirty="0">
                <a:sym typeface="Helvetica" charset="0"/>
              </a:rPr>
            </a:br>
            <a:r>
              <a:rPr lang="en-US" sz="3600" dirty="0">
                <a:sym typeface="Helvetica" charset="0"/>
              </a:rPr>
              <a:t>Think about whether you are </a:t>
            </a:r>
            <a:r>
              <a:rPr lang="en-US" sz="3600" dirty="0" err="1">
                <a:sym typeface="Helvetica" charset="0"/>
              </a:rPr>
              <a:t>prioritising</a:t>
            </a:r>
            <a:r>
              <a:rPr lang="en-US" sz="3600" dirty="0">
                <a:sym typeface="Helvetica" charset="0"/>
              </a:rPr>
              <a:t> other people’s work and why you’re doing this.</a:t>
            </a:r>
            <a:br>
              <a:rPr lang="en-US" sz="3600" dirty="0">
                <a:sym typeface="Helvetica" charset="0"/>
              </a:rPr>
            </a:br>
            <a:r>
              <a:rPr lang="en-US" sz="3600" dirty="0">
                <a:sym typeface="Helvetica" charset="0"/>
              </a:rPr>
              <a:t>It’s OK to ask someone to wait for something.</a:t>
            </a:r>
            <a:endParaRPr lang="en-US" dirty="0">
              <a:ea typeface="+mj-ea"/>
              <a:sym typeface="Helvetica" charset="0"/>
            </a:endParaRPr>
          </a:p>
        </p:txBody>
      </p:sp>
      <p:sp>
        <p:nvSpPr>
          <p:cNvPr id="4" name="Rectangle 3">
            <a:extLst>
              <a:ext uri="{FF2B5EF4-FFF2-40B4-BE49-F238E27FC236}">
                <a16:creationId xmlns:a16="http://schemas.microsoft.com/office/drawing/2014/main" id="{97629F18-1F76-DC48-9453-FBD1613C2CD5}"/>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392798961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A59B4A-0AC1-4D0B-9652-5E79CAA43D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25"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35598-AC39-AA4E-B81F-59BD5D95CF99}"/>
              </a:ext>
            </a:extLst>
          </p:cNvPr>
          <p:cNvSpPr>
            <a:spLocks noGrp="1"/>
          </p:cNvSpPr>
          <p:nvPr>
            <p:ph type="title"/>
          </p:nvPr>
        </p:nvSpPr>
        <p:spPr>
          <a:xfrm>
            <a:off x="3331028" y="325549"/>
            <a:ext cx="7824651" cy="4034179"/>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Say NO</a:t>
            </a:r>
          </a:p>
        </p:txBody>
      </p:sp>
    </p:spTree>
    <p:extLst>
      <p:ext uri="{BB962C8B-B14F-4D97-AF65-F5344CB8AC3E}">
        <p14:creationId xmlns:p14="http://schemas.microsoft.com/office/powerpoint/2010/main" val="2080026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29" name="Rectangle 1"/>
          <p:cNvSpPr>
            <a:spLocks noGrp="1" noChangeArrowheads="1"/>
          </p:cNvSpPr>
          <p:nvPr>
            <p:ph type="title"/>
          </p:nvPr>
        </p:nvSpPr>
        <p:spPr>
          <a:xfrm>
            <a:off x="5354955" y="552182"/>
            <a:ext cx="5998840" cy="3343135"/>
          </a:xfrm>
          <a:noFill/>
        </p:spPr>
        <p:txBody>
          <a:bodyPr vert="horz" lIns="91440" tIns="45720" rIns="91440" bIns="45720" rtlCol="0" anchor="b">
            <a:normAutofit/>
          </a:bodyPr>
          <a:lstStyle/>
          <a:p>
            <a:pPr>
              <a:defRPr/>
            </a:pPr>
            <a:r>
              <a:rPr lang="en-US" dirty="0">
                <a:solidFill>
                  <a:schemeClr val="tx1"/>
                </a:solidFill>
                <a:sym typeface="Helvetica" charset="0"/>
              </a:rPr>
              <a:t>#7</a:t>
            </a:r>
            <a:br>
              <a:rPr lang="en-US" dirty="0">
                <a:solidFill>
                  <a:schemeClr val="tx1"/>
                </a:solidFill>
                <a:sym typeface="Helvetica" charset="0"/>
              </a:rPr>
            </a:br>
            <a:br>
              <a:rPr lang="en-US" dirty="0">
                <a:solidFill>
                  <a:schemeClr val="tx1"/>
                </a:solidFill>
                <a:sym typeface="Helvetica" charset="0"/>
              </a:rPr>
            </a:br>
            <a:r>
              <a:rPr lang="en-US" dirty="0">
                <a:solidFill>
                  <a:schemeClr val="tx1"/>
                </a:solidFill>
                <a:sym typeface="Helvetica" charset="0"/>
              </a:rPr>
              <a:t>Identify things you can make progress on in the margins during each day</a:t>
            </a:r>
          </a:p>
        </p:txBody>
      </p:sp>
      <p:pic>
        <p:nvPicPr>
          <p:cNvPr id="22531" name="Picture 22530">
            <a:extLst>
              <a:ext uri="{FF2B5EF4-FFF2-40B4-BE49-F238E27FC236}">
                <a16:creationId xmlns:a16="http://schemas.microsoft.com/office/drawing/2014/main" id="{93E44B06-AA5D-4B3F-9D6E-394FCA1679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4992985" cy="6857990"/>
          </a:xfrm>
          <a:prstGeom prst="rect">
            <a:avLst/>
          </a:prstGeom>
        </p:spPr>
      </p:pic>
    </p:spTree>
    <p:extLst>
      <p:ext uri="{BB962C8B-B14F-4D97-AF65-F5344CB8AC3E}">
        <p14:creationId xmlns:p14="http://schemas.microsoft.com/office/powerpoint/2010/main" val="86303121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935064" y="2434658"/>
            <a:ext cx="10321871" cy="1755800"/>
          </a:xfrm>
        </p:spPr>
        <p:txBody>
          <a:bodyPr>
            <a:normAutofit fontScale="90000"/>
          </a:bodyPr>
          <a:lstStyle/>
          <a:p>
            <a:pPr algn="ctr" defTabSz="410751">
              <a:defRPr/>
            </a:pPr>
            <a:r>
              <a:rPr lang="en-US" sz="5625" dirty="0">
                <a:sym typeface="Helvetica" charset="0"/>
              </a:rPr>
              <a:t>#7  Identify things you can make progress on in the margins during each day</a:t>
            </a:r>
            <a:br>
              <a:rPr lang="en-US" sz="5625" dirty="0">
                <a:sym typeface="Helvetica" charset="0"/>
              </a:rPr>
            </a:br>
            <a:br>
              <a:rPr lang="en-US" sz="5625" dirty="0">
                <a:sym typeface="Helvetica" charset="0"/>
              </a:rPr>
            </a:br>
            <a:r>
              <a:rPr lang="en-US" dirty="0">
                <a:sym typeface="Helvetica" charset="0"/>
              </a:rPr>
              <a:t>Some days might be ALL margins, so acknowledge this in your planning and manage the expectations of others.</a:t>
            </a:r>
            <a:endParaRPr lang="en-US" sz="3100" dirty="0">
              <a:ea typeface="+mj-ea"/>
              <a:sym typeface="Helvetica" charset="0"/>
            </a:endParaRPr>
          </a:p>
        </p:txBody>
      </p:sp>
      <p:sp>
        <p:nvSpPr>
          <p:cNvPr id="4" name="Rectangle 3">
            <a:extLst>
              <a:ext uri="{FF2B5EF4-FFF2-40B4-BE49-F238E27FC236}">
                <a16:creationId xmlns:a16="http://schemas.microsoft.com/office/drawing/2014/main" id="{BD7DB853-495B-2140-8C8E-1008E08DD2B8}"/>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264061693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3" name="Rectangle 1"/>
          <p:cNvSpPr>
            <a:spLocks noGrp="1" noChangeArrowheads="1"/>
          </p:cNvSpPr>
          <p:nvPr>
            <p:ph type="title"/>
          </p:nvPr>
        </p:nvSpPr>
        <p:spPr>
          <a:xfrm>
            <a:off x="1094095" y="851517"/>
            <a:ext cx="5238466" cy="2991416"/>
          </a:xfrm>
        </p:spPr>
        <p:txBody>
          <a:bodyPr vert="horz" lIns="91440" tIns="45720" rIns="91440" bIns="45720" rtlCol="0" anchor="b">
            <a:normAutofit/>
          </a:bodyPr>
          <a:lstStyle/>
          <a:p>
            <a:pPr>
              <a:defRPr/>
            </a:pPr>
            <a:r>
              <a:rPr lang="en-US" sz="4200" kern="1200">
                <a:solidFill>
                  <a:schemeClr val="tx1"/>
                </a:solidFill>
                <a:latin typeface="+mj-lt"/>
                <a:ea typeface="+mj-ea"/>
                <a:cs typeface="+mj-cs"/>
                <a:sym typeface="Helvetica" charset="0"/>
              </a:rPr>
              <a:t>#8</a:t>
            </a:r>
            <a:br>
              <a:rPr lang="en-US" sz="4200" kern="1200">
                <a:solidFill>
                  <a:schemeClr val="tx1"/>
                </a:solidFill>
                <a:latin typeface="+mj-lt"/>
                <a:ea typeface="+mj-ea"/>
                <a:cs typeface="+mj-cs"/>
                <a:sym typeface="Helvetica" charset="0"/>
              </a:rPr>
            </a:br>
            <a:br>
              <a:rPr lang="en-US" sz="4200" kern="1200">
                <a:solidFill>
                  <a:schemeClr val="tx1"/>
                </a:solidFill>
                <a:latin typeface="+mj-lt"/>
                <a:ea typeface="+mj-ea"/>
                <a:cs typeface="+mj-cs"/>
                <a:sym typeface="Helvetica" charset="0"/>
              </a:rPr>
            </a:br>
            <a:r>
              <a:rPr lang="en-US" sz="4200" kern="1200">
                <a:solidFill>
                  <a:schemeClr val="tx1"/>
                </a:solidFill>
                <a:latin typeface="+mj-lt"/>
                <a:ea typeface="+mj-ea"/>
                <a:cs typeface="+mj-cs"/>
                <a:sym typeface="Helvetica" charset="0"/>
              </a:rPr>
              <a:t>Notice what makes you break your resolutions </a:t>
            </a:r>
          </a:p>
        </p:txBody>
      </p:sp>
      <p:sp>
        <p:nvSpPr>
          <p:cNvPr id="136" name="Freeform: Shape 13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9" name="Graphic 68" descr="High Voltage">
            <a:extLst>
              <a:ext uri="{FF2B5EF4-FFF2-40B4-BE49-F238E27FC236}">
                <a16:creationId xmlns:a16="http://schemas.microsoft.com/office/drawing/2014/main" id="{85D00F04-A7E1-4804-AA67-649DD1237BE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94965464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228600" y="2415607"/>
            <a:ext cx="11283505" cy="1325563"/>
          </a:xfrm>
        </p:spPr>
        <p:txBody>
          <a:bodyPr>
            <a:normAutofit fontScale="90000"/>
          </a:bodyPr>
          <a:lstStyle/>
          <a:p>
            <a:pPr algn="ctr" defTabSz="410751">
              <a:defRPr/>
            </a:pPr>
            <a:r>
              <a:rPr lang="en-US" sz="5625" dirty="0">
                <a:sym typeface="Helvetica" charset="0"/>
              </a:rPr>
              <a:t>#8  Notice what makes you break your resolutions </a:t>
            </a:r>
            <a:br>
              <a:rPr lang="en-US" sz="5625" dirty="0">
                <a:sym typeface="Helvetica" charset="0"/>
              </a:rPr>
            </a:br>
            <a:br>
              <a:rPr lang="en-US" sz="5625" dirty="0">
                <a:sym typeface="Helvetica" charset="0"/>
              </a:rPr>
            </a:br>
            <a:r>
              <a:rPr lang="en-US" dirty="0">
                <a:sym typeface="Helvetica" charset="0"/>
              </a:rPr>
              <a:t>If it’s anxiety, disruption, uncertainty </a:t>
            </a:r>
            <a:r>
              <a:rPr lang="en-US" dirty="0" err="1">
                <a:sym typeface="Helvetica" charset="0"/>
              </a:rPr>
              <a:t>etc</a:t>
            </a:r>
            <a:r>
              <a:rPr lang="en-US" dirty="0">
                <a:sym typeface="Helvetica" charset="0"/>
              </a:rPr>
              <a:t>, then working out how to manage these is a work task.</a:t>
            </a:r>
            <a:br>
              <a:rPr lang="en-US" dirty="0">
                <a:sym typeface="Helvetica" charset="0"/>
              </a:rPr>
            </a:br>
            <a:r>
              <a:rPr lang="en-US" dirty="0">
                <a:sym typeface="Helvetica" charset="0"/>
              </a:rPr>
              <a:t>If you don’t have the energy or drive, refreshing yourself is a valid choice</a:t>
            </a:r>
            <a:br>
              <a:rPr lang="en-US" dirty="0">
                <a:sym typeface="Helvetica" charset="0"/>
              </a:rPr>
            </a:br>
            <a:r>
              <a:rPr lang="en-US" dirty="0">
                <a:sym typeface="Helvetica" charset="0"/>
              </a:rPr>
              <a:t>If it’s lack of resources, then exploring alternatives is a work task</a:t>
            </a:r>
            <a:endParaRPr lang="en-US" dirty="0">
              <a:ea typeface="+mj-ea"/>
              <a:sym typeface="Helvetica" charset="0"/>
            </a:endParaRPr>
          </a:p>
        </p:txBody>
      </p:sp>
      <p:sp>
        <p:nvSpPr>
          <p:cNvPr id="4" name="Rectangle 3">
            <a:extLst>
              <a:ext uri="{FF2B5EF4-FFF2-40B4-BE49-F238E27FC236}">
                <a16:creationId xmlns:a16="http://schemas.microsoft.com/office/drawing/2014/main" id="{EFC0894F-9976-E943-ABC5-425708E8A4E7}"/>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338042045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E8FA34C3-54BB-624A-8A00-606A42C8E8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7990"/>
          </a:xfrm>
          <a:prstGeom prst="rect">
            <a:avLst/>
          </a:prstGeom>
        </p:spPr>
      </p:pic>
      <p:sp>
        <p:nvSpPr>
          <p:cNvPr id="193" name="Rectangle 19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1"/>
          <p:cNvSpPr>
            <a:spLocks noGrp="1" noChangeArrowheads="1"/>
          </p:cNvSpPr>
          <p:nvPr>
            <p:ph type="title"/>
          </p:nvPr>
        </p:nvSpPr>
        <p:spPr>
          <a:xfrm>
            <a:off x="2808512" y="1641611"/>
            <a:ext cx="7285809" cy="357477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defRPr/>
            </a:pPr>
            <a:r>
              <a:rPr lang="en-US" sz="5200" dirty="0">
                <a:solidFill>
                  <a:srgbClr val="FFFFFF"/>
                </a:solidFill>
                <a:sym typeface="Helvetica" charset="0"/>
              </a:rPr>
              <a:t>#9</a:t>
            </a:r>
            <a:br>
              <a:rPr lang="en-US" sz="5200" dirty="0">
                <a:solidFill>
                  <a:srgbClr val="FFFFFF"/>
                </a:solidFill>
                <a:sym typeface="Helvetica" charset="0"/>
              </a:rPr>
            </a:br>
            <a:r>
              <a:rPr lang="en-US" sz="5200" dirty="0">
                <a:solidFill>
                  <a:srgbClr val="FFFFFF"/>
                </a:solidFill>
                <a:sym typeface="Helvetica" charset="0"/>
              </a:rPr>
              <a:t>Wean others off their expectations of instant gratification </a:t>
            </a:r>
            <a:br>
              <a:rPr lang="en-US" sz="5200" dirty="0">
                <a:solidFill>
                  <a:srgbClr val="FFFFFF"/>
                </a:solidFill>
                <a:sym typeface="Helvetica" charset="0"/>
              </a:rPr>
            </a:br>
            <a:endParaRPr lang="en-US" sz="5200" dirty="0">
              <a:solidFill>
                <a:srgbClr val="FFFFFF"/>
              </a:solidFill>
              <a:sym typeface="Helvetica" charset="0"/>
            </a:endParaRPr>
          </a:p>
        </p:txBody>
      </p:sp>
      <p:sp>
        <p:nvSpPr>
          <p:cNvPr id="10" name="TextBox 9">
            <a:extLst>
              <a:ext uri="{FF2B5EF4-FFF2-40B4-BE49-F238E27FC236}">
                <a16:creationId xmlns:a16="http://schemas.microsoft.com/office/drawing/2014/main" id="{94865DDF-624A-244B-B28B-89DCBA749F90}"/>
              </a:ext>
            </a:extLst>
          </p:cNvPr>
          <p:cNvSpPr txBox="1"/>
          <p:nvPr/>
        </p:nvSpPr>
        <p:spPr>
          <a:xfrm>
            <a:off x="0" y="6488668"/>
            <a:ext cx="3726533" cy="369332"/>
          </a:xfrm>
          <a:prstGeom prst="rect">
            <a:avLst/>
          </a:prstGeom>
          <a:solidFill>
            <a:schemeClr val="bg2"/>
          </a:solidFill>
        </p:spPr>
        <p:txBody>
          <a:bodyPr wrap="none" rtlCol="0">
            <a:spAutoFit/>
          </a:bodyPr>
          <a:lstStyle/>
          <a:p>
            <a:r>
              <a:rPr lang="en-GB" dirty="0"/>
              <a:t>Image by </a:t>
            </a:r>
            <a:r>
              <a:rPr lang="en-GB" u="sng" dirty="0">
                <a:hlinkClick r:id="rId4"/>
              </a:rPr>
              <a:t>Gerd Altmann</a:t>
            </a:r>
            <a:r>
              <a:rPr lang="en-GB" dirty="0"/>
              <a:t> from </a:t>
            </a:r>
            <a:r>
              <a:rPr lang="en-GB" u="sng" dirty="0">
                <a:hlinkClick r:id="rId5"/>
              </a:rPr>
              <a:t>Pixabay</a:t>
            </a:r>
            <a:r>
              <a:rPr lang="en-GB" dirty="0"/>
              <a:t> </a:t>
            </a:r>
            <a:endParaRPr lang="en-US" dirty="0"/>
          </a:p>
        </p:txBody>
      </p:sp>
    </p:spTree>
    <p:extLst>
      <p:ext uri="{BB962C8B-B14F-4D97-AF65-F5344CB8AC3E}">
        <p14:creationId xmlns:p14="http://schemas.microsoft.com/office/powerpoint/2010/main" val="334660940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024181" y="2751864"/>
            <a:ext cx="10515600" cy="1325563"/>
          </a:xfrm>
        </p:spPr>
        <p:txBody>
          <a:bodyPr>
            <a:normAutofit fontScale="90000"/>
          </a:bodyPr>
          <a:lstStyle/>
          <a:p>
            <a:pPr algn="ctr" defTabSz="410751">
              <a:defRPr/>
            </a:pPr>
            <a:r>
              <a:rPr lang="en-US" sz="5625" dirty="0">
                <a:sym typeface="Helvetica" charset="0"/>
              </a:rPr>
              <a:t>#9  Wean others off their expectations of instant gratification</a:t>
            </a:r>
            <a:br>
              <a:rPr lang="en-US" sz="5625" dirty="0">
                <a:sym typeface="Helvetica" charset="0"/>
              </a:rPr>
            </a:br>
            <a:br>
              <a:rPr lang="en-US" sz="5625" dirty="0">
                <a:sym typeface="Helvetica" charset="0"/>
              </a:rPr>
            </a:br>
            <a:r>
              <a:rPr lang="en-US" sz="5300" dirty="0">
                <a:sym typeface="Helvetica" charset="0"/>
              </a:rPr>
              <a:t>Update people on your situation and explain the impact it’s having.</a:t>
            </a:r>
            <a:br>
              <a:rPr lang="en-US" sz="5300" dirty="0">
                <a:sym typeface="Helvetica" charset="0"/>
              </a:rPr>
            </a:br>
            <a:r>
              <a:rPr lang="en-US" sz="5300" dirty="0">
                <a:sym typeface="Helvetica" charset="0"/>
              </a:rPr>
              <a:t>Ask for patience and reasonable deadlines or for clarity about priorities.</a:t>
            </a:r>
            <a:br>
              <a:rPr lang="en-US" sz="5625" dirty="0">
                <a:sym typeface="Helvetica" charset="0"/>
              </a:rPr>
            </a:br>
            <a:r>
              <a:rPr lang="en-US" dirty="0">
                <a:sym typeface="Helvetica" charset="0"/>
              </a:rPr>
              <a:t> </a:t>
            </a:r>
            <a:endParaRPr lang="en-US" dirty="0">
              <a:ea typeface="+mj-ea"/>
              <a:sym typeface="Helvetica" charset="0"/>
            </a:endParaRPr>
          </a:p>
        </p:txBody>
      </p:sp>
      <p:sp>
        <p:nvSpPr>
          <p:cNvPr id="4" name="Rectangle 3">
            <a:extLst>
              <a:ext uri="{FF2B5EF4-FFF2-40B4-BE49-F238E27FC236}">
                <a16:creationId xmlns:a16="http://schemas.microsoft.com/office/drawing/2014/main" id="{F394E940-AAAC-3547-893B-E041A1D4190B}"/>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224786490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3" name="Picture 25602">
            <a:extLst>
              <a:ext uri="{FF2B5EF4-FFF2-40B4-BE49-F238E27FC236}">
                <a16:creationId xmlns:a16="http://schemas.microsoft.com/office/drawing/2014/main" id="{E212D7CA-B71F-41E3-B33D-6BFAA4760F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1999" cy="6858000"/>
          </a:xfrm>
          <a:prstGeom prst="rect">
            <a:avLst/>
          </a:prstGeom>
        </p:spPr>
      </p:pic>
      <p:sp useBgFill="1">
        <p:nvSpPr>
          <p:cNvPr id="138" name="Freeform: Shape 13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tangle 2"/>
          <p:cNvSpPr/>
          <p:nvPr/>
        </p:nvSpPr>
        <p:spPr>
          <a:xfrm>
            <a:off x="6651086" y="2524343"/>
            <a:ext cx="4458446" cy="3132654"/>
          </a:xfrm>
          <a:prstGeom prst="rect">
            <a:avLst/>
          </a:prstGeom>
        </p:spPr>
        <p:txBody>
          <a:bodyPr vert="horz" lIns="91440" tIns="45720" rIns="91440" bIns="45720" rtlCol="0" anchor="ctr">
            <a:normAutofit/>
          </a:bodyPr>
          <a:lstStyle/>
          <a:p>
            <a:pPr>
              <a:lnSpc>
                <a:spcPct val="90000"/>
              </a:lnSpc>
              <a:spcAft>
                <a:spcPts val="600"/>
              </a:spcAft>
            </a:pPr>
            <a:endParaRPr lang="en-US" sz="2000" dirty="0"/>
          </a:p>
        </p:txBody>
      </p:sp>
      <p:sp>
        <p:nvSpPr>
          <p:cNvPr id="140" name="Freeform: Shape 139">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601" name="Rectangle 1"/>
          <p:cNvSpPr>
            <a:spLocks noGrp="1" noChangeArrowheads="1"/>
          </p:cNvSpPr>
          <p:nvPr>
            <p:ph type="title"/>
          </p:nvPr>
        </p:nvSpPr>
        <p:spPr>
          <a:xfrm>
            <a:off x="6492728" y="1071350"/>
            <a:ext cx="4775162" cy="2357650"/>
          </a:xfrm>
        </p:spPr>
        <p:txBody>
          <a:bodyPr vert="horz" lIns="91440" tIns="45720" rIns="91440" bIns="45720" rtlCol="0" anchor="ctr">
            <a:normAutofit/>
          </a:bodyPr>
          <a:lstStyle/>
          <a:p>
            <a:pPr algn="ctr">
              <a:defRPr/>
            </a:pPr>
            <a:r>
              <a:rPr lang="en-US" sz="3200" dirty="0">
                <a:solidFill>
                  <a:schemeClr val="tx1"/>
                </a:solidFill>
                <a:sym typeface="Helvetica" charset="0"/>
              </a:rPr>
              <a:t>#10</a:t>
            </a:r>
            <a:br>
              <a:rPr lang="en-US" sz="3200" dirty="0">
                <a:solidFill>
                  <a:schemeClr val="tx1"/>
                </a:solidFill>
                <a:sym typeface="Helvetica" charset="0"/>
              </a:rPr>
            </a:br>
            <a:br>
              <a:rPr lang="en-US" sz="3200" dirty="0">
                <a:solidFill>
                  <a:schemeClr val="tx1"/>
                </a:solidFill>
                <a:sym typeface="Helvetica" charset="0"/>
              </a:rPr>
            </a:br>
            <a:r>
              <a:rPr lang="en-US" sz="3200" dirty="0">
                <a:solidFill>
                  <a:schemeClr val="tx1"/>
                </a:solidFill>
                <a:sym typeface="Helvetica" charset="0"/>
              </a:rPr>
              <a:t>Do things well (enough)</a:t>
            </a:r>
            <a:br>
              <a:rPr lang="en-US" sz="2500" dirty="0">
                <a:solidFill>
                  <a:schemeClr val="tx1"/>
                </a:solidFill>
                <a:sym typeface="Helvetica" charset="0"/>
              </a:rPr>
            </a:br>
            <a:endParaRPr lang="en-US" sz="2500" dirty="0">
              <a:solidFill>
                <a:schemeClr val="tx1"/>
              </a:solidFill>
              <a:sym typeface="Helvetica" charset="0"/>
            </a:endParaRPr>
          </a:p>
        </p:txBody>
      </p:sp>
      <p:sp>
        <p:nvSpPr>
          <p:cNvPr id="142"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8443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AB57DE-52F2-BE4C-938B-D42D2442FD53}"/>
              </a:ext>
            </a:extLst>
          </p:cNvPr>
          <p:cNvSpPr txBox="1"/>
          <p:nvPr/>
        </p:nvSpPr>
        <p:spPr>
          <a:xfrm>
            <a:off x="7080738" y="647593"/>
            <a:ext cx="4467792" cy="306054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a:solidFill>
                  <a:srgbClr val="FFFFFF"/>
                </a:solidFill>
                <a:latin typeface="+mj-lt"/>
                <a:ea typeface="+mj-ea"/>
                <a:cs typeface="+mj-cs"/>
              </a:rPr>
              <a:t>Protected </a:t>
            </a:r>
          </a:p>
          <a:p>
            <a:pPr algn="ctr">
              <a:lnSpc>
                <a:spcPct val="90000"/>
              </a:lnSpc>
              <a:spcBef>
                <a:spcPct val="0"/>
              </a:spcBef>
              <a:spcAft>
                <a:spcPts val="600"/>
              </a:spcAft>
            </a:pPr>
            <a:r>
              <a:rPr lang="en-US" sz="6000" kern="1200">
                <a:solidFill>
                  <a:srgbClr val="FFFFFF"/>
                </a:solidFill>
                <a:latin typeface="+mj-lt"/>
                <a:ea typeface="+mj-ea"/>
                <a:cs typeface="+mj-cs"/>
              </a:rPr>
              <a:t>Space</a:t>
            </a: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edieval Armor outline">
            <a:extLst>
              <a:ext uri="{FF2B5EF4-FFF2-40B4-BE49-F238E27FC236}">
                <a16:creationId xmlns:a16="http://schemas.microsoft.com/office/drawing/2014/main" id="{7AB4EEA4-2EF6-2648-AB50-6CF9DA4F412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428770851"/>
      </p:ext>
    </p:extLst>
  </p:cSld>
  <p:clrMapOvr>
    <a:masterClrMapping/>
  </p:clrMapOvr>
  <p:transition spd="med">
    <p:wedg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359232" y="2736366"/>
            <a:ext cx="11450665" cy="1325563"/>
          </a:xfrm>
        </p:spPr>
        <p:txBody>
          <a:bodyPr>
            <a:noAutofit/>
          </a:bodyPr>
          <a:lstStyle/>
          <a:p>
            <a:pPr algn="ctr" defTabSz="410751">
              <a:defRPr/>
            </a:pPr>
            <a:r>
              <a:rPr lang="en-US" dirty="0">
                <a:sym typeface="Helvetica" charset="0"/>
              </a:rPr>
              <a:t>#10 Do things well (enough)</a:t>
            </a:r>
            <a:br>
              <a:rPr lang="en-US" dirty="0">
                <a:sym typeface="Helvetica" charset="0"/>
              </a:rPr>
            </a:br>
            <a:br>
              <a:rPr lang="en-US" dirty="0">
                <a:sym typeface="Helvetica" charset="0"/>
              </a:rPr>
            </a:br>
            <a:r>
              <a:rPr lang="en-US" dirty="0">
                <a:sym typeface="Helvetica" charset="0"/>
              </a:rPr>
              <a:t>Remember the resources you’re working with.</a:t>
            </a:r>
            <a:br>
              <a:rPr lang="en-US" dirty="0">
                <a:sym typeface="Helvetica" charset="0"/>
              </a:rPr>
            </a:br>
            <a:r>
              <a:rPr lang="en-US" dirty="0">
                <a:sym typeface="Helvetica" charset="0"/>
              </a:rPr>
              <a:t>Remember the nature of your working day and space.</a:t>
            </a:r>
            <a:br>
              <a:rPr lang="en-US" dirty="0">
                <a:sym typeface="Helvetica" charset="0"/>
              </a:rPr>
            </a:br>
            <a:r>
              <a:rPr lang="en-US" dirty="0">
                <a:sym typeface="Helvetica" charset="0"/>
              </a:rPr>
              <a:t>Remember that contact with a colleague could be disrupted at any point.</a:t>
            </a:r>
            <a:br>
              <a:rPr lang="en-US" dirty="0">
                <a:sym typeface="Helvetica" charset="0"/>
              </a:rPr>
            </a:br>
            <a:r>
              <a:rPr lang="en-US" dirty="0">
                <a:sym typeface="Helvetica" charset="0"/>
              </a:rPr>
              <a:t>A “work in progress” is often fine</a:t>
            </a:r>
            <a:endParaRPr lang="en-US" sz="3200" dirty="0">
              <a:ea typeface="+mj-ea"/>
              <a:sym typeface="Helvetica" charset="0"/>
            </a:endParaRPr>
          </a:p>
        </p:txBody>
      </p:sp>
      <p:sp>
        <p:nvSpPr>
          <p:cNvPr id="4" name="Rectangle 3">
            <a:extLst>
              <a:ext uri="{FF2B5EF4-FFF2-40B4-BE49-F238E27FC236}">
                <a16:creationId xmlns:a16="http://schemas.microsoft.com/office/drawing/2014/main" id="{BB7080D7-2670-F043-945B-5B3A7DB46618}"/>
              </a:ext>
            </a:extLst>
          </p:cNvPr>
          <p:cNvSpPr/>
          <p:nvPr/>
        </p:nvSpPr>
        <p:spPr>
          <a:xfrm>
            <a:off x="3268490" y="5981908"/>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365851609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53C80-FF78-984E-A98F-97767C82A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1606550"/>
            <a:ext cx="3657600" cy="3644900"/>
          </a:xfrm>
          <a:prstGeom prst="rect">
            <a:avLst/>
          </a:prstGeom>
        </p:spPr>
      </p:pic>
    </p:spTree>
    <p:extLst>
      <p:ext uri="{BB962C8B-B14F-4D97-AF65-F5344CB8AC3E}">
        <p14:creationId xmlns:p14="http://schemas.microsoft.com/office/powerpoint/2010/main" val="2592064055"/>
      </p:ext>
    </p:extLst>
  </p:cSld>
  <p:clrMapOvr>
    <a:masterClrMapping/>
  </p:clrMapOvr>
  <p:transition spd="med">
    <p:wedg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B46ED5-1B8C-EF4D-8BE0-055CEB3F70BE}"/>
              </a:ext>
            </a:extLst>
          </p:cNvPr>
          <p:cNvSpPr>
            <a:spLocks noGrp="1"/>
          </p:cNvSpPr>
          <p:nvPr>
            <p:ph type="ctrTitle"/>
          </p:nvPr>
        </p:nvSpPr>
        <p:spPr/>
        <p:txBody>
          <a:bodyPr>
            <a:normAutofit fontScale="90000"/>
          </a:bodyPr>
          <a:lstStyle/>
          <a:p>
            <a:r>
              <a:rPr lang="en-US" dirty="0"/>
              <a:t>Embedding Better Habits</a:t>
            </a:r>
          </a:p>
        </p:txBody>
      </p:sp>
      <p:sp>
        <p:nvSpPr>
          <p:cNvPr id="5" name="Subtitle 4">
            <a:extLst>
              <a:ext uri="{FF2B5EF4-FFF2-40B4-BE49-F238E27FC236}">
                <a16:creationId xmlns:a16="http://schemas.microsoft.com/office/drawing/2014/main" id="{3765E6FB-3F87-E042-8B7A-ADC22D37C3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2483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72E03-E810-B641-9EAF-DA580D9C70FC}"/>
              </a:ext>
            </a:extLst>
          </p:cNvPr>
          <p:cNvSpPr>
            <a:spLocks noGrp="1"/>
          </p:cNvSpPr>
          <p:nvPr>
            <p:ph idx="1"/>
          </p:nvPr>
        </p:nvSpPr>
        <p:spPr>
          <a:xfrm>
            <a:off x="1093470" y="1338944"/>
            <a:ext cx="10005060" cy="3090454"/>
          </a:xfrm>
        </p:spPr>
        <p:txBody>
          <a:bodyPr>
            <a:normAutofit fontScale="92500" lnSpcReduction="20000"/>
          </a:bodyPr>
          <a:lstStyle/>
          <a:p>
            <a:pPr marL="0" indent="0">
              <a:buNone/>
            </a:pPr>
            <a:r>
              <a:rPr lang="en-US" sz="5400" dirty="0">
                <a:latin typeface="Bradley Hand ITC" panose="020F0502020204030204" pitchFamily="34" charset="0"/>
                <a:cs typeface="Bradley Hand ITC" panose="020F0502020204030204" pitchFamily="34" charset="0"/>
              </a:rPr>
              <a:t>Habit is habit and not to be flung out of the window by any man, but coaxed downstairs a step at a time.</a:t>
            </a:r>
          </a:p>
          <a:p>
            <a:pPr marL="0" indent="0">
              <a:buNone/>
            </a:pPr>
            <a:endParaRPr lang="en-US" sz="5400" dirty="0">
              <a:latin typeface="Bradley Hand ITC" panose="020F0502020204030204" pitchFamily="34" charset="0"/>
              <a:cs typeface="Bradley Hand ITC" panose="020F0502020204030204" pitchFamily="34" charset="0"/>
            </a:endParaRPr>
          </a:p>
          <a:p>
            <a:pPr marL="0" indent="0" algn="r">
              <a:buNone/>
            </a:pPr>
            <a:r>
              <a:rPr lang="en-US" sz="5400" dirty="0">
                <a:latin typeface="Bradley Hand ITC" panose="020F0502020204030204" pitchFamily="34" charset="0"/>
                <a:cs typeface="Bradley Hand ITC" panose="020F0502020204030204" pitchFamily="34" charset="0"/>
              </a:rPr>
              <a:t>Mark Twain</a:t>
            </a:r>
          </a:p>
        </p:txBody>
      </p:sp>
    </p:spTree>
    <p:extLst>
      <p:ext uri="{BB962C8B-B14F-4D97-AF65-F5344CB8AC3E}">
        <p14:creationId xmlns:p14="http://schemas.microsoft.com/office/powerpoint/2010/main" val="1343825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2873" b="12857"/>
          <a:stretch/>
        </p:blipFill>
        <p:spPr>
          <a:xfrm>
            <a:off x="2464229" y="-138350"/>
            <a:ext cx="12192000" cy="6857990"/>
          </a:xfrm>
          <a:prstGeom prst="rect">
            <a:avLst/>
          </a:prstGeom>
        </p:spPr>
      </p:pic>
      <p:sp>
        <p:nvSpPr>
          <p:cNvPr id="26626" name="Rectangle 2"/>
          <p:cNvSpPr>
            <a:spLocks noGrp="1" noChangeArrowheads="1"/>
          </p:cNvSpPr>
          <p:nvPr>
            <p:ph type="title"/>
          </p:nvPr>
        </p:nvSpPr>
        <p:spPr>
          <a:xfrm>
            <a:off x="525516" y="113309"/>
            <a:ext cx="4204137" cy="1342754"/>
          </a:xfrm>
        </p:spPr>
        <p:txBody>
          <a:bodyPr vert="horz" lIns="91440" tIns="45720" rIns="91440" bIns="45720" rtlCol="0" anchor="ctr">
            <a:normAutofit/>
          </a:bodyPr>
          <a:lstStyle/>
          <a:p>
            <a:pPr algn="ctr">
              <a:defRPr/>
            </a:pPr>
            <a:r>
              <a:rPr lang="en-US" sz="3600">
                <a:sym typeface="Helvetica" charset="0"/>
              </a:rPr>
              <a:t>Moving forwards </a:t>
            </a:r>
          </a:p>
        </p:txBody>
      </p:sp>
      <p:sp>
        <p:nvSpPr>
          <p:cNvPr id="26627" name="Rectangle 3"/>
          <p:cNvSpPr>
            <a:spLocks/>
          </p:cNvSpPr>
          <p:nvPr/>
        </p:nvSpPr>
        <p:spPr bwMode="auto">
          <a:xfrm>
            <a:off x="525516" y="3417573"/>
            <a:ext cx="4593021" cy="261983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chor="ctr">
            <a:normAutofit/>
          </a:bodyPr>
          <a:lstStyle/>
          <a:p>
            <a:pPr>
              <a:lnSpc>
                <a:spcPct val="90000"/>
              </a:lnSpc>
              <a:spcBef>
                <a:spcPts val="2953"/>
              </a:spcBef>
              <a:defRPr/>
            </a:pPr>
            <a:r>
              <a:rPr lang="en-US" sz="2800" dirty="0">
                <a:sym typeface="Helvetica" charset="0"/>
              </a:rPr>
              <a:t>Stop dwelling on the negative</a:t>
            </a:r>
          </a:p>
          <a:p>
            <a:pPr>
              <a:lnSpc>
                <a:spcPct val="90000"/>
              </a:lnSpc>
              <a:spcBef>
                <a:spcPts val="2953"/>
              </a:spcBef>
              <a:defRPr/>
            </a:pPr>
            <a:r>
              <a:rPr lang="en-US" sz="2800" dirty="0">
                <a:sym typeface="Helvetica" charset="0"/>
              </a:rPr>
              <a:t>Fresh start from today</a:t>
            </a:r>
          </a:p>
        </p:txBody>
      </p:sp>
      <p:sp>
        <p:nvSpPr>
          <p:cNvPr id="3" name="Rectangle 2"/>
          <p:cNvSpPr/>
          <p:nvPr/>
        </p:nvSpPr>
        <p:spPr>
          <a:xfrm>
            <a:off x="7566459" y="6170694"/>
            <a:ext cx="3698448" cy="369332"/>
          </a:xfrm>
          <a:prstGeom prst="rect">
            <a:avLst/>
          </a:prstGeom>
        </p:spPr>
        <p:txBody>
          <a:bodyPr wrap="none">
            <a:spAutoFit/>
          </a:bodyPr>
          <a:lstStyle/>
          <a:p>
            <a:r>
              <a:rPr lang="en-US" dirty="0">
                <a:solidFill>
                  <a:srgbClr val="191B26"/>
                </a:solidFill>
                <a:latin typeface="Open Sans" charset="0"/>
              </a:rPr>
              <a:t>Image by </a:t>
            </a:r>
            <a:r>
              <a:rPr lang="en-US" u="sng" dirty="0">
                <a:solidFill>
                  <a:srgbClr val="191B26"/>
                </a:solidFill>
                <a:latin typeface="Open Sans" charset="0"/>
                <a:hlinkClick r:id="rId3"/>
              </a:rPr>
              <a:t>Pete Linforth</a:t>
            </a:r>
            <a:r>
              <a:rPr lang="en-US" dirty="0">
                <a:solidFill>
                  <a:srgbClr val="191B26"/>
                </a:solidFill>
                <a:latin typeface="Open Sans" charset="0"/>
              </a:rPr>
              <a:t> from </a:t>
            </a:r>
            <a:r>
              <a:rPr lang="en-US" u="sng" dirty="0">
                <a:solidFill>
                  <a:srgbClr val="191B26"/>
                </a:solidFill>
                <a:latin typeface="Open Sans" charset="0"/>
                <a:hlinkClick r:id="rId4"/>
              </a:rPr>
              <a:t>Pixabay</a:t>
            </a:r>
            <a:r>
              <a:rPr lang="en-US" dirty="0">
                <a:solidFill>
                  <a:srgbClr val="191B26"/>
                </a:solidFill>
                <a:latin typeface="Open Sans" charset="0"/>
              </a:rPr>
              <a:t> </a:t>
            </a:r>
            <a:endParaRPr lang="en-US" dirty="0"/>
          </a:p>
        </p:txBody>
      </p:sp>
    </p:spTree>
    <p:extLst>
      <p:ext uri="{BB962C8B-B14F-4D97-AF65-F5344CB8AC3E}">
        <p14:creationId xmlns:p14="http://schemas.microsoft.com/office/powerpoint/2010/main" val="263100950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72565" y="1401910"/>
            <a:ext cx="7166811" cy="4031325"/>
          </a:xfrm>
          <a:prstGeom prst="rect">
            <a:avLst/>
          </a:prstGeom>
        </p:spPr>
      </p:pic>
      <p:sp>
        <p:nvSpPr>
          <p:cNvPr id="26626" name="Rectangle 2"/>
          <p:cNvSpPr>
            <a:spLocks noGrp="1" noChangeArrowheads="1"/>
          </p:cNvSpPr>
          <p:nvPr>
            <p:ph type="title"/>
          </p:nvPr>
        </p:nvSpPr>
        <p:spPr>
          <a:xfrm>
            <a:off x="525516" y="113309"/>
            <a:ext cx="4204137" cy="1342754"/>
          </a:xfrm>
        </p:spPr>
        <p:txBody>
          <a:bodyPr vert="horz" lIns="91440" tIns="45720" rIns="91440" bIns="45720" rtlCol="0" anchor="ctr">
            <a:normAutofit/>
          </a:bodyPr>
          <a:lstStyle/>
          <a:p>
            <a:pPr algn="ctr">
              <a:defRPr/>
            </a:pPr>
            <a:r>
              <a:rPr lang="en-US" sz="3600">
                <a:sym typeface="Helvetica" charset="0"/>
              </a:rPr>
              <a:t>Moving forwards </a:t>
            </a:r>
          </a:p>
        </p:txBody>
      </p:sp>
      <p:sp>
        <p:nvSpPr>
          <p:cNvPr id="26627" name="Rectangle 3"/>
          <p:cNvSpPr>
            <a:spLocks/>
          </p:cNvSpPr>
          <p:nvPr/>
        </p:nvSpPr>
        <p:spPr bwMode="auto">
          <a:xfrm>
            <a:off x="525516" y="3417573"/>
            <a:ext cx="4593021" cy="261983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chor="ctr">
            <a:normAutofit fontScale="85000" lnSpcReduction="10000"/>
          </a:bodyPr>
          <a:lstStyle/>
          <a:p>
            <a:pPr defTabSz="410751">
              <a:spcBef>
                <a:spcPts val="2953"/>
              </a:spcBef>
              <a:defRPr/>
            </a:pPr>
            <a:r>
              <a:rPr lang="en-US" sz="2800" dirty="0">
                <a:latin typeface="Helvetica" charset="0"/>
                <a:ea typeface="ＭＳ Ｐゴシック" charset="0"/>
                <a:cs typeface="Helvetica" charset="0"/>
                <a:sym typeface="Helvetica" charset="0"/>
              </a:rPr>
              <a:t>Stop hiding from any problems </a:t>
            </a:r>
          </a:p>
          <a:p>
            <a:pPr defTabSz="410751">
              <a:spcBef>
                <a:spcPts val="2953"/>
              </a:spcBef>
              <a:defRPr/>
            </a:pPr>
            <a:r>
              <a:rPr lang="en-US" sz="2800" dirty="0">
                <a:latin typeface="Helvetica" charset="0"/>
                <a:ea typeface="ＭＳ Ｐゴシック" charset="0"/>
                <a:cs typeface="Helvetica" charset="0"/>
                <a:sym typeface="Helvetica" charset="0"/>
              </a:rPr>
              <a:t>Resolve to make things different </a:t>
            </a:r>
          </a:p>
          <a:p>
            <a:pPr defTabSz="410751">
              <a:spcBef>
                <a:spcPts val="2953"/>
              </a:spcBef>
              <a:defRPr/>
            </a:pPr>
            <a:r>
              <a:rPr lang="en-US" sz="2800" dirty="0">
                <a:latin typeface="Helvetica" charset="0"/>
                <a:ea typeface="ＭＳ Ｐゴシック" charset="0"/>
                <a:cs typeface="Helvetica" charset="0"/>
                <a:sym typeface="Helvetica" charset="0"/>
              </a:rPr>
              <a:t>Remember stairs not windows</a:t>
            </a:r>
          </a:p>
        </p:txBody>
      </p:sp>
      <p:sp>
        <p:nvSpPr>
          <p:cNvPr id="3" name="Rectangle 2"/>
          <p:cNvSpPr/>
          <p:nvPr/>
        </p:nvSpPr>
        <p:spPr>
          <a:xfrm>
            <a:off x="6880659" y="6154365"/>
            <a:ext cx="3698448" cy="369332"/>
          </a:xfrm>
          <a:prstGeom prst="rect">
            <a:avLst/>
          </a:prstGeom>
        </p:spPr>
        <p:txBody>
          <a:bodyPr wrap="none">
            <a:spAutoFit/>
          </a:bodyPr>
          <a:lstStyle/>
          <a:p>
            <a:r>
              <a:rPr lang="en-US" dirty="0">
                <a:solidFill>
                  <a:srgbClr val="191B26"/>
                </a:solidFill>
                <a:latin typeface="Open Sans" charset="0"/>
              </a:rPr>
              <a:t>Image by </a:t>
            </a:r>
            <a:r>
              <a:rPr lang="en-US" u="sng" dirty="0">
                <a:solidFill>
                  <a:srgbClr val="191B26"/>
                </a:solidFill>
                <a:latin typeface="Open Sans" charset="0"/>
                <a:hlinkClick r:id="rId3"/>
              </a:rPr>
              <a:t>Pete Linforth</a:t>
            </a:r>
            <a:r>
              <a:rPr lang="en-US" dirty="0">
                <a:solidFill>
                  <a:srgbClr val="191B26"/>
                </a:solidFill>
                <a:latin typeface="Open Sans" charset="0"/>
              </a:rPr>
              <a:t> from </a:t>
            </a:r>
            <a:r>
              <a:rPr lang="en-US" u="sng" dirty="0">
                <a:solidFill>
                  <a:srgbClr val="191B26"/>
                </a:solidFill>
                <a:latin typeface="Open Sans" charset="0"/>
                <a:hlinkClick r:id="rId4"/>
              </a:rPr>
              <a:t>Pixabay</a:t>
            </a:r>
            <a:r>
              <a:rPr lang="en-US" dirty="0">
                <a:solidFill>
                  <a:srgbClr val="191B26"/>
                </a:solidFill>
                <a:latin typeface="Open Sans" charset="0"/>
              </a:rPr>
              <a:t> </a:t>
            </a:r>
            <a:endParaRPr lang="en-US" dirty="0"/>
          </a:p>
        </p:txBody>
      </p:sp>
    </p:spTree>
    <p:extLst>
      <p:ext uri="{BB962C8B-B14F-4D97-AF65-F5344CB8AC3E}">
        <p14:creationId xmlns:p14="http://schemas.microsoft.com/office/powerpoint/2010/main" val="347351929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8586" y="326599"/>
            <a:ext cx="10286985" cy="6857990"/>
          </a:xfrm>
          <a:prstGeom prst="rect">
            <a:avLst/>
          </a:prstGeom>
        </p:spPr>
      </p:pic>
      <p:sp>
        <p:nvSpPr>
          <p:cNvPr id="26626" name="Rectangle 2"/>
          <p:cNvSpPr>
            <a:spLocks noGrp="1" noChangeArrowheads="1"/>
          </p:cNvSpPr>
          <p:nvPr>
            <p:ph type="title"/>
          </p:nvPr>
        </p:nvSpPr>
        <p:spPr>
          <a:xfrm>
            <a:off x="525516" y="113309"/>
            <a:ext cx="4204137" cy="1342754"/>
          </a:xfrm>
        </p:spPr>
        <p:txBody>
          <a:bodyPr vert="horz" lIns="91440" tIns="45720" rIns="91440" bIns="45720" rtlCol="0" anchor="ctr">
            <a:normAutofit/>
          </a:bodyPr>
          <a:lstStyle/>
          <a:p>
            <a:pPr algn="ctr">
              <a:defRPr/>
            </a:pPr>
            <a:r>
              <a:rPr lang="en-US" sz="3600" dirty="0">
                <a:sym typeface="Helvetica" charset="0"/>
              </a:rPr>
              <a:t>Celebrate the wins</a:t>
            </a:r>
          </a:p>
        </p:txBody>
      </p:sp>
      <p:sp>
        <p:nvSpPr>
          <p:cNvPr id="26627" name="Rectangle 3"/>
          <p:cNvSpPr>
            <a:spLocks/>
          </p:cNvSpPr>
          <p:nvPr/>
        </p:nvSpPr>
        <p:spPr bwMode="auto">
          <a:xfrm>
            <a:off x="712075" y="2445674"/>
            <a:ext cx="4593021" cy="261983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chor="ctr">
            <a:normAutofit fontScale="77500" lnSpcReduction="20000"/>
          </a:bodyPr>
          <a:lstStyle/>
          <a:p>
            <a:pPr defTabSz="410751">
              <a:spcBef>
                <a:spcPts val="2953"/>
              </a:spcBef>
              <a:defRPr/>
            </a:pPr>
            <a:r>
              <a:rPr lang="en-US" sz="2800" dirty="0">
                <a:latin typeface="Helvetica" charset="0"/>
                <a:ea typeface="ＭＳ Ｐゴシック" charset="0"/>
                <a:cs typeface="Helvetica" charset="0"/>
                <a:sym typeface="Helvetica" charset="0"/>
              </a:rPr>
              <a:t>Note when you’ve had a good day in the same way you note a bad one!</a:t>
            </a:r>
          </a:p>
          <a:p>
            <a:pPr defTabSz="410751">
              <a:spcBef>
                <a:spcPts val="2953"/>
              </a:spcBef>
              <a:defRPr/>
            </a:pPr>
            <a:endParaRPr lang="en-US" sz="2800" dirty="0">
              <a:latin typeface="Helvetica" charset="0"/>
              <a:ea typeface="ＭＳ Ｐゴシック" charset="0"/>
              <a:cs typeface="Helvetica" charset="0"/>
              <a:sym typeface="Helvetica" charset="0"/>
            </a:endParaRPr>
          </a:p>
          <a:p>
            <a:pPr defTabSz="410751">
              <a:spcBef>
                <a:spcPts val="2953"/>
              </a:spcBef>
              <a:defRPr/>
            </a:pPr>
            <a:r>
              <a:rPr lang="en-US" sz="2800" dirty="0">
                <a:latin typeface="Helvetica" charset="0"/>
                <a:ea typeface="ＭＳ Ｐゴシック" charset="0"/>
                <a:cs typeface="Helvetica" charset="0"/>
                <a:sym typeface="Helvetica" charset="0"/>
              </a:rPr>
              <a:t>Share advice and tips with each other</a:t>
            </a:r>
          </a:p>
        </p:txBody>
      </p:sp>
      <p:sp>
        <p:nvSpPr>
          <p:cNvPr id="3" name="Rectangle 2"/>
          <p:cNvSpPr/>
          <p:nvPr/>
        </p:nvSpPr>
        <p:spPr>
          <a:xfrm>
            <a:off x="6848002" y="6037412"/>
            <a:ext cx="3698448" cy="369332"/>
          </a:xfrm>
          <a:prstGeom prst="rect">
            <a:avLst/>
          </a:prstGeom>
        </p:spPr>
        <p:txBody>
          <a:bodyPr wrap="none">
            <a:spAutoFit/>
          </a:bodyPr>
          <a:lstStyle/>
          <a:p>
            <a:r>
              <a:rPr lang="en-US" dirty="0">
                <a:solidFill>
                  <a:srgbClr val="191B26"/>
                </a:solidFill>
                <a:latin typeface="Open Sans" charset="0"/>
              </a:rPr>
              <a:t>Image by </a:t>
            </a:r>
            <a:r>
              <a:rPr lang="en-US" u="sng" dirty="0">
                <a:solidFill>
                  <a:srgbClr val="191B26"/>
                </a:solidFill>
                <a:latin typeface="Open Sans" charset="0"/>
                <a:hlinkClick r:id="rId3"/>
              </a:rPr>
              <a:t>Pete Linforth</a:t>
            </a:r>
            <a:r>
              <a:rPr lang="en-US" dirty="0">
                <a:solidFill>
                  <a:srgbClr val="191B26"/>
                </a:solidFill>
                <a:latin typeface="Open Sans" charset="0"/>
              </a:rPr>
              <a:t> from </a:t>
            </a:r>
            <a:r>
              <a:rPr lang="en-US" u="sng" dirty="0">
                <a:solidFill>
                  <a:srgbClr val="191B26"/>
                </a:solidFill>
                <a:latin typeface="Open Sans" charset="0"/>
                <a:hlinkClick r:id="rId4"/>
              </a:rPr>
              <a:t>Pixabay</a:t>
            </a:r>
            <a:r>
              <a:rPr lang="en-US" dirty="0">
                <a:solidFill>
                  <a:srgbClr val="191B26"/>
                </a:solidFill>
                <a:latin typeface="Open Sans" charset="0"/>
              </a:rPr>
              <a:t> </a:t>
            </a:r>
            <a:endParaRPr lang="en-US" dirty="0"/>
          </a:p>
        </p:txBody>
      </p:sp>
    </p:spTree>
    <p:extLst>
      <p:ext uri="{BB962C8B-B14F-4D97-AF65-F5344CB8AC3E}">
        <p14:creationId xmlns:p14="http://schemas.microsoft.com/office/powerpoint/2010/main" val="34481358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306705-DC71-4CE4-8F1D-A1CC2CC34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88952" cy="6862380"/>
          </a:xfrm>
          <a:prstGeom prst="rect">
            <a:avLst/>
          </a:prstGeom>
        </p:spPr>
      </p:pic>
      <p:sp>
        <p:nvSpPr>
          <p:cNvPr id="19" name="Rectangle 1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C46D6A8-3BB5-4959-BE37-5611070FF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CA6DF061-6975-164A-BD7E-9D6D362BD4D9}"/>
              </a:ext>
            </a:extLst>
          </p:cNvPr>
          <p:cNvSpPr>
            <a:spLocks noGrp="1"/>
          </p:cNvSpPr>
          <p:nvPr>
            <p:ph type="title"/>
          </p:nvPr>
        </p:nvSpPr>
        <p:spPr>
          <a:xfrm>
            <a:off x="6364825" y="900622"/>
            <a:ext cx="4821519" cy="1893524"/>
          </a:xfrm>
        </p:spPr>
        <p:txBody>
          <a:bodyPr anchor="b">
            <a:normAutofit/>
          </a:bodyPr>
          <a:lstStyle/>
          <a:p>
            <a:r>
              <a:rPr lang="en-US" sz="4800"/>
              <a:t>Step by Step</a:t>
            </a:r>
          </a:p>
        </p:txBody>
      </p:sp>
      <p:sp>
        <p:nvSpPr>
          <p:cNvPr id="22" name="Oval 21">
            <a:extLst>
              <a:ext uri="{FF2B5EF4-FFF2-40B4-BE49-F238E27FC236}">
                <a16:creationId xmlns:a16="http://schemas.microsoft.com/office/drawing/2014/main" id="{2DA39839-9A67-4073-AD62-5A7EA590B503}"/>
              </a:ext>
            </a:extLst>
          </p:cNvPr>
          <p:cNvSpPr/>
          <p:nvPr/>
        </p:nvSpPr>
        <p:spPr>
          <a:xfrm>
            <a:off x="718042" y="791555"/>
            <a:ext cx="5287612" cy="5287612"/>
          </a:xfrm>
          <a:prstGeom prst="ellipse">
            <a:avLst/>
          </a:prstGeom>
          <a:solidFill>
            <a:prstClr val="ltGray"/>
          </a:solidFill>
        </p:spPr>
      </p:sp>
      <p:sp>
        <p:nvSpPr>
          <p:cNvPr id="23" name="Partial Circle 22">
            <a:extLst>
              <a:ext uri="{FF2B5EF4-FFF2-40B4-BE49-F238E27FC236}">
                <a16:creationId xmlns:a16="http://schemas.microsoft.com/office/drawing/2014/main" id="{08491AE0-1552-484E-9D1A-3184AD27B880}"/>
              </a:ext>
            </a:extLst>
          </p:cNvPr>
          <p:cNvSpPr/>
          <p:nvPr/>
        </p:nvSpPr>
        <p:spPr>
          <a:xfrm>
            <a:off x="718042" y="791555"/>
            <a:ext cx="5287612" cy="5287612"/>
          </a:xfrm>
          <a:prstGeom prst="pie">
            <a:avLst>
              <a:gd name="adj1" fmla="val 16200000"/>
              <a:gd name="adj2" fmla="val 17280000"/>
            </a:avLst>
          </a:prstGeom>
          <a:solidFill>
            <a:schemeClr val="accent1"/>
          </a:solidFill>
        </p:spPr>
      </p:sp>
      <p:sp>
        <p:nvSpPr>
          <p:cNvPr id="24" name="Oval 23">
            <a:extLst>
              <a:ext uri="{FF2B5EF4-FFF2-40B4-BE49-F238E27FC236}">
                <a16:creationId xmlns:a16="http://schemas.microsoft.com/office/drawing/2014/main" id="{7C18B28B-40A2-4907-93BB-29B828209B1C}"/>
              </a:ext>
            </a:extLst>
          </p:cNvPr>
          <p:cNvSpPr/>
          <p:nvPr/>
        </p:nvSpPr>
        <p:spPr>
          <a:xfrm>
            <a:off x="1114612" y="1188125"/>
            <a:ext cx="4494472" cy="4494472"/>
          </a:xfrm>
          <a:prstGeom prst="ellipse">
            <a:avLst/>
          </a:prstGeom>
          <a:solidFill>
            <a:prstClr val="white"/>
          </a:solidFill>
        </p:spPr>
      </p:sp>
      <p:pic>
        <p:nvPicPr>
          <p:cNvPr id="10" name="Graphic 9" descr="Work Item Bug">
            <a:extLst>
              <a:ext uri="{FF2B5EF4-FFF2-40B4-BE49-F238E27FC236}">
                <a16:creationId xmlns:a16="http://schemas.microsoft.com/office/drawing/2014/main" id="{6E76ABC8-DF24-4CEE-8D5E-29C95ACD1BE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28440" y="1901953"/>
            <a:ext cx="3066816" cy="3066816"/>
          </a:xfrm>
          <a:prstGeom prst="rect">
            <a:avLst/>
          </a:prstGeom>
          <a:solidFill>
            <a:prstClr val="white"/>
          </a:solidFill>
        </p:spPr>
      </p:pic>
      <p:sp>
        <p:nvSpPr>
          <p:cNvPr id="6" name="Content Placeholder 5">
            <a:extLst>
              <a:ext uri="{FF2B5EF4-FFF2-40B4-BE49-F238E27FC236}">
                <a16:creationId xmlns:a16="http://schemas.microsoft.com/office/drawing/2014/main" id="{34AF31A6-1485-2A42-A755-F42F165FC1D5}"/>
              </a:ext>
            </a:extLst>
          </p:cNvPr>
          <p:cNvSpPr>
            <a:spLocks noGrp="1"/>
          </p:cNvSpPr>
          <p:nvPr>
            <p:ph idx="1"/>
          </p:nvPr>
        </p:nvSpPr>
        <p:spPr>
          <a:xfrm>
            <a:off x="6364825" y="2965593"/>
            <a:ext cx="4821519" cy="2941544"/>
          </a:xfrm>
        </p:spPr>
        <p:txBody>
          <a:bodyPr>
            <a:normAutofit/>
          </a:bodyPr>
          <a:lstStyle/>
          <a:p>
            <a:pPr marL="0" indent="0">
              <a:buNone/>
            </a:pPr>
            <a:r>
              <a:rPr lang="en-US" sz="3200" b="1" dirty="0">
                <a:latin typeface="Trebuchet MS" charset="0"/>
                <a:ea typeface="ＭＳ Ｐゴシック" charset="0"/>
                <a:cs typeface="Trebuchet MS" charset="0"/>
                <a:sym typeface="Trebuchet MS" charset="0"/>
              </a:rPr>
              <a:t>What could you change to improve your time management by 5%?</a:t>
            </a:r>
            <a:endParaRPr lang="en-US" sz="1800" dirty="0">
              <a:latin typeface="Arial Rounded MT Bold" charset="0"/>
              <a:ea typeface="ＭＳ Ｐゴシック" charset="0"/>
              <a:sym typeface="Arial Rounded MT Bold" charset="0"/>
            </a:endParaRPr>
          </a:p>
          <a:p>
            <a:endParaRPr lang="en-US" sz="1800" dirty="0"/>
          </a:p>
        </p:txBody>
      </p:sp>
      <p:sp>
        <p:nvSpPr>
          <p:cNvPr id="18" name="Rectangle 17">
            <a:extLst>
              <a:ext uri="{FF2B5EF4-FFF2-40B4-BE49-F238E27FC236}">
                <a16:creationId xmlns:a16="http://schemas.microsoft.com/office/drawing/2014/main" id="{B1F5F7D9-72FE-EA4B-A67E-E876FF279D71}"/>
              </a:ext>
            </a:extLst>
          </p:cNvPr>
          <p:cNvSpPr/>
          <p:nvPr/>
        </p:nvSpPr>
        <p:spPr>
          <a:xfrm>
            <a:off x="6473743" y="6058450"/>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404822555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0DF85-593E-9A4F-A8D8-459F4CE46DA6}"/>
              </a:ext>
            </a:extLst>
          </p:cNvPr>
          <p:cNvSpPr>
            <a:spLocks noGrp="1"/>
          </p:cNvSpPr>
          <p:nvPr>
            <p:ph type="title"/>
          </p:nvPr>
        </p:nvSpPr>
        <p:spPr>
          <a:xfrm>
            <a:off x="1452656" y="1444741"/>
            <a:ext cx="9357865" cy="1041901"/>
          </a:xfrm>
        </p:spPr>
        <p:txBody>
          <a:bodyPr>
            <a:normAutofit/>
          </a:bodyPr>
          <a:lstStyle/>
          <a:p>
            <a:r>
              <a:rPr lang="en-US" sz="4000"/>
              <a:t>Ten Tips</a:t>
            </a:r>
          </a:p>
        </p:txBody>
      </p:sp>
      <p:sp>
        <p:nvSpPr>
          <p:cNvPr id="8" name="Content Placeholder 7">
            <a:extLst>
              <a:ext uri="{FF2B5EF4-FFF2-40B4-BE49-F238E27FC236}">
                <a16:creationId xmlns:a16="http://schemas.microsoft.com/office/drawing/2014/main" id="{04292133-8F82-6F4F-9E7D-B778E7B3D4AA}"/>
              </a:ext>
            </a:extLst>
          </p:cNvPr>
          <p:cNvSpPr>
            <a:spLocks noGrp="1"/>
          </p:cNvSpPr>
          <p:nvPr>
            <p:ph sz="half" idx="1"/>
          </p:nvPr>
        </p:nvSpPr>
        <p:spPr>
          <a:xfrm>
            <a:off x="1452656" y="2701427"/>
            <a:ext cx="4483324" cy="2699968"/>
          </a:xfrm>
        </p:spPr>
        <p:txBody>
          <a:bodyPr>
            <a:normAutofit/>
          </a:bodyPr>
          <a:lstStyle/>
          <a:p>
            <a:pPr marL="514350" indent="-514350">
              <a:buFont typeface="+mj-lt"/>
              <a:buAutoNum type="arabicPeriod"/>
            </a:pPr>
            <a:r>
              <a:rPr lang="en-US" sz="2000"/>
              <a:t>Prioritise important stuff</a:t>
            </a:r>
          </a:p>
          <a:p>
            <a:pPr marL="514350" indent="-514350">
              <a:buFont typeface="+mj-lt"/>
              <a:buAutoNum type="arabicPeriod"/>
            </a:pPr>
            <a:r>
              <a:rPr lang="en-US" sz="2000"/>
              <a:t>Minimise distractions</a:t>
            </a:r>
          </a:p>
          <a:p>
            <a:pPr marL="514350" indent="-514350">
              <a:buFont typeface="+mj-lt"/>
              <a:buAutoNum type="arabicPeriod"/>
            </a:pPr>
            <a:r>
              <a:rPr lang="en-US" sz="2000"/>
              <a:t>Create deadlines</a:t>
            </a:r>
          </a:p>
          <a:p>
            <a:pPr marL="514350" indent="-514350">
              <a:buFont typeface="+mj-lt"/>
              <a:buAutoNum type="arabicPeriod"/>
            </a:pPr>
            <a:r>
              <a:rPr lang="en-US" sz="2000"/>
              <a:t>Improve environment</a:t>
            </a:r>
          </a:p>
          <a:p>
            <a:pPr marL="514350" indent="-514350">
              <a:buFont typeface="+mj-lt"/>
              <a:buAutoNum type="arabicPeriod"/>
            </a:pPr>
            <a:r>
              <a:rPr lang="en-US" sz="2000"/>
              <a:t>Know your energy rhythm</a:t>
            </a:r>
          </a:p>
        </p:txBody>
      </p:sp>
      <p:sp>
        <p:nvSpPr>
          <p:cNvPr id="9" name="Content Placeholder 8">
            <a:extLst>
              <a:ext uri="{FF2B5EF4-FFF2-40B4-BE49-F238E27FC236}">
                <a16:creationId xmlns:a16="http://schemas.microsoft.com/office/drawing/2014/main" id="{63F355B3-DAA5-3A49-97BE-2C8B070A8F7E}"/>
              </a:ext>
            </a:extLst>
          </p:cNvPr>
          <p:cNvSpPr>
            <a:spLocks noGrp="1"/>
          </p:cNvSpPr>
          <p:nvPr>
            <p:ph sz="half" idx="2"/>
          </p:nvPr>
        </p:nvSpPr>
        <p:spPr>
          <a:xfrm>
            <a:off x="6256020" y="2701427"/>
            <a:ext cx="4554501" cy="2699968"/>
          </a:xfrm>
        </p:spPr>
        <p:txBody>
          <a:bodyPr>
            <a:normAutofit/>
          </a:bodyPr>
          <a:lstStyle/>
          <a:p>
            <a:pPr marL="514350" indent="-514350">
              <a:buFont typeface="+mj-lt"/>
              <a:buAutoNum type="arabicPeriod" startAt="6"/>
            </a:pPr>
            <a:r>
              <a:rPr lang="en-US" sz="2000"/>
              <a:t>Minimise other people’s work</a:t>
            </a:r>
          </a:p>
          <a:p>
            <a:pPr marL="514350" indent="-514350">
              <a:buFont typeface="+mj-lt"/>
              <a:buAutoNum type="arabicPeriod" startAt="6"/>
            </a:pPr>
            <a:r>
              <a:rPr lang="en-US" sz="2000"/>
              <a:t>Use margins of time</a:t>
            </a:r>
          </a:p>
          <a:p>
            <a:pPr marL="514350" indent="-514350">
              <a:buFont typeface="+mj-lt"/>
              <a:buAutoNum type="arabicPeriod" startAt="6"/>
            </a:pPr>
            <a:r>
              <a:rPr lang="en-US" sz="2000"/>
              <a:t>Notice set backs to plans</a:t>
            </a:r>
          </a:p>
          <a:p>
            <a:pPr marL="514350" indent="-514350">
              <a:buFont typeface="+mj-lt"/>
              <a:buAutoNum type="arabicPeriod" startAt="6"/>
            </a:pPr>
            <a:r>
              <a:rPr lang="en-US" sz="2000"/>
              <a:t>Manage demands from others</a:t>
            </a:r>
          </a:p>
          <a:p>
            <a:pPr marL="514350" indent="-514350">
              <a:buFont typeface="+mj-lt"/>
              <a:buAutoNum type="arabicPeriod" startAt="6"/>
            </a:pPr>
            <a:r>
              <a:rPr lang="en-US" sz="2000"/>
              <a:t>Do it well enough</a:t>
            </a:r>
          </a:p>
        </p:txBody>
      </p:sp>
    </p:spTree>
    <p:extLst>
      <p:ext uri="{BB962C8B-B14F-4D97-AF65-F5344CB8AC3E}">
        <p14:creationId xmlns:p14="http://schemas.microsoft.com/office/powerpoint/2010/main" val="2442273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A59B4A-0AC1-4D0B-9652-5E79CAA43D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2" name="Title 1">
            <a:extLst>
              <a:ext uri="{FF2B5EF4-FFF2-40B4-BE49-F238E27FC236}">
                <a16:creationId xmlns:a16="http://schemas.microsoft.com/office/drawing/2014/main" id="{9B235598-AC39-AA4E-B81F-59BD5D95CF99}"/>
              </a:ext>
            </a:extLst>
          </p:cNvPr>
          <p:cNvSpPr>
            <a:spLocks noGrp="1"/>
          </p:cNvSpPr>
          <p:nvPr>
            <p:ph type="title"/>
          </p:nvPr>
        </p:nvSpPr>
        <p:spPr>
          <a:xfrm>
            <a:off x="3331028" y="325549"/>
            <a:ext cx="7824651" cy="4034179"/>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Say NO</a:t>
            </a:r>
          </a:p>
        </p:txBody>
      </p:sp>
    </p:spTree>
    <p:extLst>
      <p:ext uri="{BB962C8B-B14F-4D97-AF65-F5344CB8AC3E}">
        <p14:creationId xmlns:p14="http://schemas.microsoft.com/office/powerpoint/2010/main" val="50890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090AAE-E736-4501-AA34-BD86688B5A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79E0D712-0F16-6143-A7BB-EC661D158A05}"/>
              </a:ext>
            </a:extLst>
          </p:cNvPr>
          <p:cNvSpPr>
            <a:spLocks noGrp="1"/>
          </p:cNvSpPr>
          <p:nvPr>
            <p:ph type="ctrTitle"/>
          </p:nvPr>
        </p:nvSpPr>
        <p:spPr>
          <a:xfrm>
            <a:off x="8022021" y="3231931"/>
            <a:ext cx="3852041" cy="1834056"/>
          </a:xfrm>
        </p:spPr>
        <p:txBody>
          <a:bodyPr vert="horz" lIns="91440" tIns="45720" rIns="91440" bIns="45720" rtlCol="0" anchor="b">
            <a:normAutofit/>
          </a:bodyPr>
          <a:lstStyle/>
          <a:p>
            <a:r>
              <a:rPr lang="en-US" sz="3700">
                <a:solidFill>
                  <a:schemeClr val="tx1"/>
                </a:solidFill>
              </a:rPr>
              <a:t>Ever been on a time management course before?</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0655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multi coloured wooden stick figures">
            <a:extLst>
              <a:ext uri="{FF2B5EF4-FFF2-40B4-BE49-F238E27FC236}">
                <a16:creationId xmlns:a16="http://schemas.microsoft.com/office/drawing/2014/main" id="{5DACD204-BA80-FD41-AE03-24139797EC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31" name="Rectangle 3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DD2CDE-8C08-F844-8D2A-F3881EA2B75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tx1"/>
                </a:solidFill>
              </a:rPr>
              <a:t>The People Problem</a:t>
            </a:r>
          </a:p>
        </p:txBody>
      </p:sp>
      <p:sp>
        <p:nvSpPr>
          <p:cNvPr id="33" name="Rectangle: Rounded Corners 3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776005"/>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Activity"/>
          <p:cNvSpPr txBox="1"/>
          <p:nvPr/>
        </p:nvSpPr>
        <p:spPr>
          <a:xfrm>
            <a:off x="863029" y="1012004"/>
            <a:ext cx="3806942" cy="47954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lvl1pPr>
              <a:defRPr sz="8000">
                <a:solidFill>
                  <a:schemeClr val="accent1">
                    <a:hueOff val="60270"/>
                    <a:satOff val="-20053"/>
                    <a:lumOff val="-13915"/>
                  </a:schemeClr>
                </a:solidFill>
              </a:defRPr>
            </a:lvl1pPr>
          </a:lstStyle>
          <a:p>
            <a:pPr>
              <a:lnSpc>
                <a:spcPct val="90000"/>
              </a:lnSpc>
              <a:spcBef>
                <a:spcPct val="0"/>
              </a:spcBef>
              <a:spcAft>
                <a:spcPts val="600"/>
              </a:spcAft>
            </a:pPr>
            <a:r>
              <a:rPr lang="en-US" sz="4400" kern="1200" dirty="0">
                <a:solidFill>
                  <a:srgbClr val="FFFFFF"/>
                </a:solidFill>
                <a:latin typeface="+mj-lt"/>
                <a:ea typeface="+mj-ea"/>
                <a:cs typeface="+mj-cs"/>
              </a:rPr>
              <a:t>Is your problem time management?</a:t>
            </a:r>
          </a:p>
          <a:p>
            <a:pPr>
              <a:lnSpc>
                <a:spcPct val="90000"/>
              </a:lnSpc>
              <a:spcBef>
                <a:spcPct val="0"/>
              </a:spcBef>
              <a:spcAft>
                <a:spcPts val="600"/>
              </a:spcAft>
            </a:pPr>
            <a:endParaRPr lang="en-US" sz="4400" dirty="0">
              <a:solidFill>
                <a:srgbClr val="FFFFFF"/>
              </a:solidFill>
              <a:latin typeface="+mj-lt"/>
              <a:ea typeface="+mj-ea"/>
              <a:cs typeface="+mj-cs"/>
            </a:endParaRPr>
          </a:p>
          <a:p>
            <a:pPr>
              <a:lnSpc>
                <a:spcPct val="90000"/>
              </a:lnSpc>
              <a:spcBef>
                <a:spcPct val="0"/>
              </a:spcBef>
              <a:spcAft>
                <a:spcPts val="600"/>
              </a:spcAft>
            </a:pPr>
            <a:r>
              <a:rPr lang="en-US" sz="4400" kern="1200" dirty="0">
                <a:solidFill>
                  <a:srgbClr val="FFFFFF"/>
                </a:solidFill>
                <a:latin typeface="+mj-lt"/>
                <a:ea typeface="+mj-ea"/>
                <a:cs typeface="+mj-cs"/>
              </a:rPr>
              <a:t>Or something (someone) else?</a:t>
            </a:r>
          </a:p>
        </p:txBody>
      </p:sp>
      <p:graphicFrame>
        <p:nvGraphicFramePr>
          <p:cNvPr id="166" name="Map out what can change and what can't…">
            <a:extLst>
              <a:ext uri="{FF2B5EF4-FFF2-40B4-BE49-F238E27FC236}">
                <a16:creationId xmlns:a16="http://schemas.microsoft.com/office/drawing/2014/main" id="{207C2974-30EC-4BFF-9877-260FB0C173EC}"/>
              </a:ext>
            </a:extLst>
          </p:cNvPr>
          <p:cNvGraphicFramePr/>
          <p:nvPr>
            <p:extLst>
              <p:ext uri="{D42A27DB-BD31-4B8C-83A1-F6EECF244321}">
                <p14:modId xmlns:p14="http://schemas.microsoft.com/office/powerpoint/2010/main" val="42782480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773501"/>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168" name="What's your best TM strategy?"/>
          <p:cNvSpPr txBox="1"/>
          <p:nvPr/>
        </p:nvSpPr>
        <p:spPr>
          <a:xfrm>
            <a:off x="755904" y="4494130"/>
            <a:ext cx="10640754" cy="77584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lvl1pPr>
              <a:defRPr sz="7000">
                <a:solidFill>
                  <a:schemeClr val="accent1">
                    <a:hueOff val="60270"/>
                    <a:satOff val="-20053"/>
                    <a:lumOff val="-13915"/>
                  </a:schemeClr>
                </a:solidFill>
              </a:defRPr>
            </a:lvl1pPr>
          </a:lstStyle>
          <a:p>
            <a:pPr algn="ctr">
              <a:lnSpc>
                <a:spcPct val="90000"/>
              </a:lnSpc>
              <a:spcBef>
                <a:spcPct val="0"/>
              </a:spcBef>
              <a:spcAft>
                <a:spcPts val="600"/>
              </a:spcAft>
            </a:pPr>
            <a:r>
              <a:rPr lang="en-US" sz="4400" kern="1200" dirty="0">
                <a:solidFill>
                  <a:srgbClr val="FFFFFF"/>
                </a:solidFill>
                <a:latin typeface="+mj-lt"/>
                <a:ea typeface="+mj-ea"/>
                <a:cs typeface="+mj-cs"/>
              </a:rPr>
              <a:t>What’s the problem?</a:t>
            </a:r>
          </a:p>
        </p:txBody>
      </p:sp>
      <p:pic>
        <p:nvPicPr>
          <p:cNvPr id="117" name="Picture 116">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t="-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graphicFrame>
        <p:nvGraphicFramePr>
          <p:cNvPr id="170" name="Table"/>
          <p:cNvGraphicFramePr/>
          <p:nvPr>
            <p:extLst>
              <p:ext uri="{D42A27DB-BD31-4B8C-83A1-F6EECF244321}">
                <p14:modId xmlns:p14="http://schemas.microsoft.com/office/powerpoint/2010/main" val="2651610821"/>
              </p:ext>
            </p:extLst>
          </p:nvPr>
        </p:nvGraphicFramePr>
        <p:xfrm>
          <a:off x="2159809" y="735944"/>
          <a:ext cx="7872383" cy="3085046"/>
        </p:xfrm>
        <a:graphic>
          <a:graphicData uri="http://schemas.openxmlformats.org/drawingml/2006/table">
            <a:tbl>
              <a:tblPr firstRow="1" firstCol="1"/>
              <a:tblGrid>
                <a:gridCol w="3554927">
                  <a:extLst>
                    <a:ext uri="{9D8B030D-6E8A-4147-A177-3AD203B41FA5}">
                      <a16:colId xmlns:a16="http://schemas.microsoft.com/office/drawing/2014/main" val="20000"/>
                    </a:ext>
                  </a:extLst>
                </a:gridCol>
                <a:gridCol w="4317456">
                  <a:extLst>
                    <a:ext uri="{9D8B030D-6E8A-4147-A177-3AD203B41FA5}">
                      <a16:colId xmlns:a16="http://schemas.microsoft.com/office/drawing/2014/main" val="20001"/>
                    </a:ext>
                  </a:extLst>
                </a:gridCol>
              </a:tblGrid>
              <a:tr h="1542523">
                <a:tc>
                  <a:txBody>
                    <a:bodyPr/>
                    <a:lstStyle/>
                    <a:p>
                      <a:pPr algn="ctr" defTabSz="914400">
                        <a:defRPr b="0">
                          <a:solidFill>
                            <a:srgbClr val="000000"/>
                          </a:solidFill>
                        </a:defRPr>
                      </a:pPr>
                      <a:r>
                        <a:rPr lang="en-GB" sz="3300" b="1" dirty="0">
                          <a:solidFill>
                            <a:srgbClr val="FFFFFF"/>
                          </a:solidFill>
                          <a:effectLst>
                            <a:outerShdw blurRad="25400" dist="25400" dir="5400000" rotWithShape="0">
                              <a:srgbClr val="000000">
                                <a:alpha val="60000"/>
                              </a:srgbClr>
                            </a:outerShdw>
                          </a:effectLst>
                          <a:sym typeface="Helvetica"/>
                        </a:rPr>
                        <a:t>It's about me
I can change it</a:t>
                      </a:r>
                    </a:p>
                  </a:txBody>
                  <a:tcPr marL="81855" marR="81855" marT="81855" marB="81855" anchor="ctr" horzOverflow="overflow">
                    <a:solidFill>
                      <a:schemeClr val="accent2">
                        <a:hueOff val="-1600248"/>
                        <a:satOff val="5179"/>
                        <a:lumOff val="13270"/>
                      </a:schemeClr>
                    </a:solidFill>
                  </a:tcPr>
                </a:tc>
                <a:tc>
                  <a:txBody>
                    <a:bodyPr/>
                    <a:lstStyle/>
                    <a:p>
                      <a:pPr algn="ctr" defTabSz="914400">
                        <a:defRPr b="0">
                          <a:solidFill>
                            <a:srgbClr val="000000"/>
                          </a:solidFill>
                        </a:defRPr>
                      </a:pPr>
                      <a:r>
                        <a:rPr lang="en-GB" sz="3300" b="1" dirty="0">
                          <a:solidFill>
                            <a:srgbClr val="FFFFFF"/>
                          </a:solidFill>
                          <a:effectLst>
                            <a:outerShdw blurRad="25400" dist="25400" dir="5400000" rotWithShape="0">
                              <a:srgbClr val="000000">
                                <a:alpha val="60000"/>
                              </a:srgbClr>
                            </a:outerShdw>
                          </a:effectLst>
                          <a:sym typeface="Helvetica"/>
                        </a:rPr>
                        <a:t>It's about others
They could change </a:t>
                      </a:r>
                    </a:p>
                  </a:txBody>
                  <a:tcPr marL="81855" marR="81855" marT="81855" marB="81855" anchor="ctr" horzOverflow="overflow">
                    <a:solidFill>
                      <a:schemeClr val="accent3">
                        <a:satOff val="12345"/>
                        <a:lumOff val="6849"/>
                      </a:schemeClr>
                    </a:solidFill>
                  </a:tcPr>
                </a:tc>
                <a:extLst>
                  <a:ext uri="{0D108BD9-81ED-4DB2-BD59-A6C34878D82A}">
                    <a16:rowId xmlns:a16="http://schemas.microsoft.com/office/drawing/2014/main" val="10000"/>
                  </a:ext>
                </a:extLst>
              </a:tr>
              <a:tr h="1542523">
                <a:tc>
                  <a:txBody>
                    <a:bodyPr/>
                    <a:lstStyle/>
                    <a:p>
                      <a:pPr algn="ctr" defTabSz="914400">
                        <a:defRPr b="0">
                          <a:solidFill>
                            <a:srgbClr val="000000"/>
                          </a:solidFill>
                        </a:defRPr>
                      </a:pPr>
                      <a:r>
                        <a:rPr lang="en-GB" sz="3300" b="0" dirty="0">
                          <a:solidFill>
                            <a:schemeClr val="tx1"/>
                          </a:solidFill>
                          <a:effectLst>
                            <a:outerShdw blurRad="25400" dist="25400" dir="5400000" rotWithShape="0">
                              <a:srgbClr val="000000">
                                <a:alpha val="60000"/>
                              </a:srgbClr>
                            </a:outerShdw>
                          </a:effectLst>
                          <a:sym typeface="Helvetica"/>
                        </a:rPr>
                        <a:t>It's about me
I can't change it</a:t>
                      </a:r>
                    </a:p>
                  </a:txBody>
                  <a:tcPr marL="81855" marR="81855" marT="81855" marB="81855" anchor="ctr" horzOverflow="overflow">
                    <a:solidFill>
                      <a:schemeClr val="accent4">
                        <a:hueOff val="443750"/>
                        <a:lumOff val="6169"/>
                      </a:schemeClr>
                    </a:solidFill>
                  </a:tcPr>
                </a:tc>
                <a:tc>
                  <a:txBody>
                    <a:bodyPr/>
                    <a:lstStyle/>
                    <a:p>
                      <a:pPr algn="ctr" defTabSz="914400"/>
                      <a:r>
                        <a:rPr lang="en-GB" sz="3300" dirty="0"/>
                        <a:t>It's about others
They won't change </a:t>
                      </a:r>
                    </a:p>
                  </a:txBody>
                  <a:tcPr marL="81855" marR="81855" marT="81855" marB="81855" anchor="ctr" horzOverflow="overflow">
                    <a:solidFill>
                      <a:schemeClr val="accent6">
                        <a:satOff val="11571"/>
                        <a:lumOff val="23003"/>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387861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 name="Rectangle 180">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Picture 184">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174" name="What's your best TM strategy?"/>
          <p:cNvSpPr txBox="1"/>
          <p:nvPr/>
        </p:nvSpPr>
        <p:spPr>
          <a:xfrm>
            <a:off x="755904" y="4494130"/>
            <a:ext cx="10640754" cy="7758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lvl1pPr>
              <a:defRPr sz="7000">
                <a:solidFill>
                  <a:schemeClr val="accent1">
                    <a:hueOff val="60270"/>
                    <a:satOff val="-20053"/>
                    <a:lumOff val="-13915"/>
                  </a:schemeClr>
                </a:solidFill>
              </a:defRPr>
            </a:lvl1pPr>
          </a:lstStyle>
          <a:p>
            <a:pPr algn="ctr">
              <a:lnSpc>
                <a:spcPct val="90000"/>
              </a:lnSpc>
              <a:spcBef>
                <a:spcPct val="0"/>
              </a:spcBef>
              <a:spcAft>
                <a:spcPts val="600"/>
              </a:spcAft>
            </a:pPr>
            <a:r>
              <a:rPr lang="en-US" sz="4400" kern="1200">
                <a:solidFill>
                  <a:srgbClr val="FFFFFF"/>
                </a:solidFill>
                <a:latin typeface="+mj-lt"/>
                <a:ea typeface="+mj-ea"/>
                <a:cs typeface="+mj-cs"/>
              </a:rPr>
              <a:t>What's your best TM strategy?</a:t>
            </a:r>
          </a:p>
        </p:txBody>
      </p:sp>
      <p:pic>
        <p:nvPicPr>
          <p:cNvPr id="187" name="Picture 186">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t="-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graphicFrame>
        <p:nvGraphicFramePr>
          <p:cNvPr id="176" name="Table"/>
          <p:cNvGraphicFramePr/>
          <p:nvPr>
            <p:extLst>
              <p:ext uri="{D42A27DB-BD31-4B8C-83A1-F6EECF244321}">
                <p14:modId xmlns:p14="http://schemas.microsoft.com/office/powerpoint/2010/main" val="497723784"/>
              </p:ext>
            </p:extLst>
          </p:nvPr>
        </p:nvGraphicFramePr>
        <p:xfrm>
          <a:off x="3867014" y="755923"/>
          <a:ext cx="4457973" cy="2433254"/>
        </p:xfrm>
        <a:graphic>
          <a:graphicData uri="http://schemas.openxmlformats.org/drawingml/2006/table">
            <a:tbl>
              <a:tblPr firstRow="1" firstCol="1"/>
              <a:tblGrid>
                <a:gridCol w="3858820">
                  <a:extLst>
                    <a:ext uri="{9D8B030D-6E8A-4147-A177-3AD203B41FA5}">
                      <a16:colId xmlns:a16="http://schemas.microsoft.com/office/drawing/2014/main" val="20000"/>
                    </a:ext>
                  </a:extLst>
                </a:gridCol>
                <a:gridCol w="599153">
                  <a:extLst>
                    <a:ext uri="{9D8B030D-6E8A-4147-A177-3AD203B41FA5}">
                      <a16:colId xmlns:a16="http://schemas.microsoft.com/office/drawing/2014/main" val="20001"/>
                    </a:ext>
                  </a:extLst>
                </a:gridCol>
              </a:tblGrid>
              <a:tr h="1719547">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It's about me</a:t>
                      </a:r>
                    </a:p>
                    <a:p>
                      <a:pPr defTabSz="914400">
                        <a:defRPr sz="2600" b="0">
                          <a:effectLst>
                            <a:outerShdw blurRad="25400" dist="25400" dir="5400000" rotWithShape="0">
                              <a:srgbClr val="000000">
                                <a:alpha val="60000"/>
                              </a:srgbClr>
                            </a:outerShdw>
                          </a:effectLst>
                          <a:latin typeface="+mn-lt"/>
                          <a:ea typeface="+mn-ea"/>
                          <a:cs typeface="+mn-cs"/>
                        </a:defRPr>
                      </a:pPr>
                      <a:r>
                        <a:rPr lang="en-GB" sz="3300"/>
                        <a:t>I can change it</a:t>
                      </a:r>
                    </a:p>
                    <a:p>
                      <a:pPr algn="ctr" defTabSz="914400">
                        <a:defRPr sz="2600">
                          <a:effectLst>
                            <a:outerShdw blurRad="25400" dist="25400" dir="5400000" rotWithShape="0">
                              <a:srgbClr val="000000">
                                <a:alpha val="60000"/>
                              </a:srgbClr>
                            </a:outerShdw>
                          </a:effectLst>
                          <a:sym typeface="Helvetica"/>
                        </a:defRPr>
                      </a:pPr>
                      <a:r>
                        <a:rPr lang="en-GB" sz="3300"/>
                        <a:t>Time Management</a:t>
                      </a:r>
                    </a:p>
                  </a:txBody>
                  <a:tcPr marL="83041" marR="83041" marT="83041" marB="83041" anchor="ctr" horzOverflow="overflow">
                    <a:solidFill>
                      <a:schemeClr val="accent2">
                        <a:hueOff val="-1600248"/>
                        <a:satOff val="5179"/>
                        <a:lumOff val="13270"/>
                      </a:schemeClr>
                    </a:solidFill>
                  </a:tcPr>
                </a:tc>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3">
                        <a:satOff val="12345"/>
                        <a:lumOff val="6849"/>
                      </a:schemeClr>
                    </a:solidFill>
                  </a:tcPr>
                </a:tc>
                <a:extLst>
                  <a:ext uri="{0D108BD9-81ED-4DB2-BD59-A6C34878D82A}">
                    <a16:rowId xmlns:a16="http://schemas.microsoft.com/office/drawing/2014/main" val="10000"/>
                  </a:ext>
                </a:extLst>
              </a:tr>
              <a:tr h="713707">
                <a:tc>
                  <a:txBody>
                    <a:bodyPr/>
                    <a:lstStyle/>
                    <a:p>
                      <a:pPr defTabSz="914400">
                        <a:defRPr sz="2600" b="0">
                          <a:effectLst>
                            <a:outerShdw blurRad="25400" dist="25400" dir="5400000" rotWithShape="0">
                              <a:srgbClr val="000000">
                                <a:alpha val="60000"/>
                              </a:srgbClr>
                            </a:outerShdw>
                          </a:effectLst>
                          <a:latin typeface="+mn-lt"/>
                          <a:ea typeface="+mn-ea"/>
                          <a:cs typeface="+mn-cs"/>
                        </a:defRPr>
                      </a:pPr>
                      <a:endParaRPr lang="en-GB" sz="3300"/>
                    </a:p>
                  </a:txBody>
                  <a:tcPr marL="83041" marR="83041" marT="83041" marB="83041" anchor="ctr" horzOverflow="overflow">
                    <a:solidFill>
                      <a:schemeClr val="accent4">
                        <a:hueOff val="443750"/>
                        <a:lumOff val="6169"/>
                      </a:schemeClr>
                    </a:solidFill>
                  </a:tcPr>
                </a:tc>
                <a:tc>
                  <a:txBody>
                    <a:bodyPr/>
                    <a:lstStyle/>
                    <a:p>
                      <a:pPr defTabSz="914400">
                        <a:defRPr sz="2600">
                          <a:solidFill>
                            <a:srgbClr val="FFFFFF"/>
                          </a:solidFill>
                        </a:defRPr>
                      </a:pPr>
                      <a:r>
                        <a:rPr lang="en-GB" sz="3300"/>
                        <a:t>  </a:t>
                      </a:r>
                    </a:p>
                  </a:txBody>
                  <a:tcPr marL="83041" marR="83041" marT="83041" marB="83041" anchor="ctr" horzOverflow="overflow">
                    <a:solidFill>
                      <a:schemeClr val="accent6">
                        <a:satOff val="11571"/>
                        <a:lumOff val="23003"/>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074276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174" name="What's your best TM strategy?"/>
          <p:cNvSpPr txBox="1"/>
          <p:nvPr/>
        </p:nvSpPr>
        <p:spPr>
          <a:xfrm>
            <a:off x="755904" y="4494130"/>
            <a:ext cx="10640754" cy="7758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lvl1pPr>
              <a:defRPr sz="7000">
                <a:solidFill>
                  <a:schemeClr val="accent1">
                    <a:hueOff val="60270"/>
                    <a:satOff val="-20053"/>
                    <a:lumOff val="-13915"/>
                  </a:schemeClr>
                </a:solidFill>
              </a:defRPr>
            </a:lvl1pPr>
          </a:lstStyle>
          <a:p>
            <a:pPr algn="ctr">
              <a:lnSpc>
                <a:spcPct val="90000"/>
              </a:lnSpc>
              <a:spcBef>
                <a:spcPct val="0"/>
              </a:spcBef>
              <a:spcAft>
                <a:spcPts val="600"/>
              </a:spcAft>
            </a:pPr>
            <a:r>
              <a:rPr lang="en-US" sz="4400" kern="1200">
                <a:solidFill>
                  <a:srgbClr val="FFFFFF"/>
                </a:solidFill>
                <a:latin typeface="+mj-lt"/>
                <a:ea typeface="+mj-ea"/>
                <a:cs typeface="+mj-cs"/>
              </a:rPr>
              <a:t>What's your best TM strategy?</a:t>
            </a:r>
          </a:p>
        </p:txBody>
      </p:sp>
      <p:pic>
        <p:nvPicPr>
          <p:cNvPr id="123" name="Picture 122">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t="-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graphicFrame>
        <p:nvGraphicFramePr>
          <p:cNvPr id="176" name="Table"/>
          <p:cNvGraphicFramePr/>
          <p:nvPr>
            <p:extLst>
              <p:ext uri="{D42A27DB-BD31-4B8C-83A1-F6EECF244321}">
                <p14:modId xmlns:p14="http://schemas.microsoft.com/office/powerpoint/2010/main" val="1400776049"/>
              </p:ext>
            </p:extLst>
          </p:nvPr>
        </p:nvGraphicFramePr>
        <p:xfrm>
          <a:off x="3901939" y="755923"/>
          <a:ext cx="4388124" cy="2433254"/>
        </p:xfrm>
        <a:graphic>
          <a:graphicData uri="http://schemas.openxmlformats.org/drawingml/2006/table">
            <a:tbl>
              <a:tblPr firstRow="1" firstCol="1"/>
              <a:tblGrid>
                <a:gridCol w="482737">
                  <a:extLst>
                    <a:ext uri="{9D8B030D-6E8A-4147-A177-3AD203B41FA5}">
                      <a16:colId xmlns:a16="http://schemas.microsoft.com/office/drawing/2014/main" val="20000"/>
                    </a:ext>
                  </a:extLst>
                </a:gridCol>
                <a:gridCol w="3905387">
                  <a:extLst>
                    <a:ext uri="{9D8B030D-6E8A-4147-A177-3AD203B41FA5}">
                      <a16:colId xmlns:a16="http://schemas.microsoft.com/office/drawing/2014/main" val="20001"/>
                    </a:ext>
                  </a:extLst>
                </a:gridCol>
              </a:tblGrid>
              <a:tr h="1719547">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2">
                        <a:hueOff val="-1600248"/>
                        <a:satOff val="5179"/>
                        <a:lumOff val="13270"/>
                      </a:schemeClr>
                    </a:solidFill>
                  </a:tcPr>
                </a:tc>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It's about others</a:t>
                      </a:r>
                    </a:p>
                    <a:p>
                      <a:pPr defTabSz="914400">
                        <a:defRPr sz="2600" b="0">
                          <a:effectLst>
                            <a:outerShdw blurRad="25400" dist="25400" dir="5400000" rotWithShape="0">
                              <a:srgbClr val="000000">
                                <a:alpha val="60000"/>
                              </a:srgbClr>
                            </a:outerShdw>
                          </a:effectLst>
                          <a:latin typeface="+mn-lt"/>
                          <a:ea typeface="+mn-ea"/>
                          <a:cs typeface="+mn-cs"/>
                        </a:defRPr>
                      </a:pPr>
                      <a:r>
                        <a:rPr lang="en-GB" sz="3300"/>
                        <a:t>They could change</a:t>
                      </a:r>
                    </a:p>
                    <a:p>
                      <a:pPr algn="ctr" defTabSz="914400">
                        <a:defRPr sz="2600">
                          <a:effectLst>
                            <a:outerShdw blurRad="25400" dist="25400" dir="5400000" rotWithShape="0">
                              <a:srgbClr val="000000">
                                <a:alpha val="60000"/>
                              </a:srgbClr>
                            </a:outerShdw>
                          </a:effectLst>
                          <a:sym typeface="Helvetica"/>
                        </a:defRPr>
                      </a:pPr>
                      <a:r>
                        <a:rPr lang="en-GB" sz="3300"/>
                        <a:t>Negotiation  </a:t>
                      </a:r>
                    </a:p>
                  </a:txBody>
                  <a:tcPr marL="83041" marR="83041" marT="83041" marB="83041" anchor="ctr" horzOverflow="overflow">
                    <a:solidFill>
                      <a:schemeClr val="accent3">
                        <a:satOff val="12345"/>
                        <a:lumOff val="6849"/>
                      </a:schemeClr>
                    </a:solidFill>
                  </a:tcPr>
                </a:tc>
                <a:extLst>
                  <a:ext uri="{0D108BD9-81ED-4DB2-BD59-A6C34878D82A}">
                    <a16:rowId xmlns:a16="http://schemas.microsoft.com/office/drawing/2014/main" val="10000"/>
                  </a:ext>
                </a:extLst>
              </a:tr>
              <a:tr h="713707">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4">
                        <a:hueOff val="443750"/>
                        <a:lumOff val="6169"/>
                      </a:schemeClr>
                    </a:solidFill>
                  </a:tcPr>
                </a:tc>
                <a:tc>
                  <a:txBody>
                    <a:bodyPr/>
                    <a:lstStyle/>
                    <a:p>
                      <a:pPr defTabSz="914400">
                        <a:defRPr sz="2600">
                          <a:solidFill>
                            <a:srgbClr val="FFFFFF"/>
                          </a:solidFill>
                        </a:defRPr>
                      </a:pPr>
                      <a:r>
                        <a:rPr lang="en-GB" sz="3300"/>
                        <a:t> </a:t>
                      </a:r>
                    </a:p>
                  </a:txBody>
                  <a:tcPr marL="83041" marR="83041" marT="83041" marB="83041" anchor="ctr" horzOverflow="overflow">
                    <a:solidFill>
                      <a:schemeClr val="accent6">
                        <a:satOff val="11571"/>
                        <a:lumOff val="23003"/>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573483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174" name="What's your best TM strategy?"/>
          <p:cNvSpPr txBox="1"/>
          <p:nvPr/>
        </p:nvSpPr>
        <p:spPr>
          <a:xfrm>
            <a:off x="755904" y="4494130"/>
            <a:ext cx="10640754" cy="7758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lvl1pPr>
              <a:defRPr sz="7000">
                <a:solidFill>
                  <a:schemeClr val="accent1">
                    <a:hueOff val="60270"/>
                    <a:satOff val="-20053"/>
                    <a:lumOff val="-13915"/>
                  </a:schemeClr>
                </a:solidFill>
              </a:defRPr>
            </a:lvl1pPr>
          </a:lstStyle>
          <a:p>
            <a:pPr algn="ctr">
              <a:lnSpc>
                <a:spcPct val="90000"/>
              </a:lnSpc>
              <a:spcBef>
                <a:spcPct val="0"/>
              </a:spcBef>
              <a:spcAft>
                <a:spcPts val="600"/>
              </a:spcAft>
            </a:pPr>
            <a:r>
              <a:rPr lang="en-US" sz="4400" kern="1200">
                <a:solidFill>
                  <a:srgbClr val="FFFFFF"/>
                </a:solidFill>
                <a:latin typeface="+mj-lt"/>
                <a:ea typeface="+mj-ea"/>
                <a:cs typeface="+mj-cs"/>
              </a:rPr>
              <a:t>What's your best TM strategy?</a:t>
            </a:r>
          </a:p>
        </p:txBody>
      </p:sp>
      <p:pic>
        <p:nvPicPr>
          <p:cNvPr id="123" name="Picture 122">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t="-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graphicFrame>
        <p:nvGraphicFramePr>
          <p:cNvPr id="176" name="Table"/>
          <p:cNvGraphicFramePr/>
          <p:nvPr>
            <p:extLst>
              <p:ext uri="{D42A27DB-BD31-4B8C-83A1-F6EECF244321}">
                <p14:modId xmlns:p14="http://schemas.microsoft.com/office/powerpoint/2010/main" val="1437423787"/>
              </p:ext>
            </p:extLst>
          </p:nvPr>
        </p:nvGraphicFramePr>
        <p:xfrm>
          <a:off x="2656281" y="755923"/>
          <a:ext cx="6879440" cy="2433254"/>
        </p:xfrm>
        <a:graphic>
          <a:graphicData uri="http://schemas.openxmlformats.org/drawingml/2006/table">
            <a:tbl>
              <a:tblPr firstRow="1" firstCol="1"/>
              <a:tblGrid>
                <a:gridCol w="6396703">
                  <a:extLst>
                    <a:ext uri="{9D8B030D-6E8A-4147-A177-3AD203B41FA5}">
                      <a16:colId xmlns:a16="http://schemas.microsoft.com/office/drawing/2014/main" val="20000"/>
                    </a:ext>
                  </a:extLst>
                </a:gridCol>
                <a:gridCol w="482737">
                  <a:extLst>
                    <a:ext uri="{9D8B030D-6E8A-4147-A177-3AD203B41FA5}">
                      <a16:colId xmlns:a16="http://schemas.microsoft.com/office/drawing/2014/main" val="20001"/>
                    </a:ext>
                  </a:extLst>
                </a:gridCol>
              </a:tblGrid>
              <a:tr h="713707">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2">
                        <a:hueOff val="-1600248"/>
                        <a:satOff val="5179"/>
                        <a:lumOff val="13270"/>
                      </a:schemeClr>
                    </a:solidFill>
                  </a:tcPr>
                </a:tc>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3">
                        <a:satOff val="12345"/>
                        <a:lumOff val="6849"/>
                      </a:schemeClr>
                    </a:solidFill>
                  </a:tcPr>
                </a:tc>
                <a:extLst>
                  <a:ext uri="{0D108BD9-81ED-4DB2-BD59-A6C34878D82A}">
                    <a16:rowId xmlns:a16="http://schemas.microsoft.com/office/drawing/2014/main" val="10000"/>
                  </a:ext>
                </a:extLst>
              </a:tr>
              <a:tr h="1719547">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It's about me</a:t>
                      </a:r>
                    </a:p>
                    <a:p>
                      <a:pPr defTabSz="914400">
                        <a:defRPr sz="2600" b="0">
                          <a:effectLst>
                            <a:outerShdw blurRad="25400" dist="25400" dir="5400000" rotWithShape="0">
                              <a:srgbClr val="000000">
                                <a:alpha val="60000"/>
                              </a:srgbClr>
                            </a:outerShdw>
                          </a:effectLst>
                          <a:latin typeface="+mn-lt"/>
                          <a:ea typeface="+mn-ea"/>
                          <a:cs typeface="+mn-cs"/>
                        </a:defRPr>
                      </a:pPr>
                      <a:r>
                        <a:rPr lang="en-GB" sz="3300"/>
                        <a:t>I can't change it</a:t>
                      </a:r>
                    </a:p>
                    <a:p>
                      <a:pPr algn="ctr" defTabSz="914400">
                        <a:defRPr sz="2600">
                          <a:effectLst>
                            <a:outerShdw blurRad="25400" dist="25400" dir="5400000" rotWithShape="0">
                              <a:srgbClr val="000000">
                                <a:alpha val="60000"/>
                              </a:srgbClr>
                            </a:outerShdw>
                          </a:effectLst>
                          <a:sym typeface="Helvetica"/>
                        </a:defRPr>
                      </a:pPr>
                      <a:r>
                        <a:rPr lang="en-GB" sz="3300"/>
                        <a:t>Change priorities &amp; expectations</a:t>
                      </a:r>
                    </a:p>
                  </a:txBody>
                  <a:tcPr marL="83041" marR="83041" marT="83041" marB="83041" anchor="ctr" horzOverflow="overflow">
                    <a:solidFill>
                      <a:schemeClr val="accent4">
                        <a:hueOff val="443750"/>
                        <a:lumOff val="6169"/>
                      </a:schemeClr>
                    </a:solidFill>
                  </a:tcPr>
                </a:tc>
                <a:tc>
                  <a:txBody>
                    <a:bodyPr/>
                    <a:lstStyle/>
                    <a:p>
                      <a:pPr defTabSz="914400">
                        <a:defRPr sz="2600">
                          <a:solidFill>
                            <a:srgbClr val="FFFFFF"/>
                          </a:solidFill>
                        </a:defRPr>
                      </a:pPr>
                      <a:r>
                        <a:rPr lang="en-GB" sz="3300"/>
                        <a:t> </a:t>
                      </a:r>
                    </a:p>
                  </a:txBody>
                  <a:tcPr marL="83041" marR="83041" marT="83041" marB="83041" anchor="ctr" horzOverflow="overflow">
                    <a:solidFill>
                      <a:schemeClr val="accent6">
                        <a:satOff val="11571"/>
                        <a:lumOff val="23003"/>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6328385"/>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174" name="What's your best TM strategy?"/>
          <p:cNvSpPr txBox="1"/>
          <p:nvPr/>
        </p:nvSpPr>
        <p:spPr>
          <a:xfrm>
            <a:off x="755904" y="4494130"/>
            <a:ext cx="10640754" cy="7758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lvl1pPr>
              <a:defRPr sz="7000">
                <a:solidFill>
                  <a:schemeClr val="accent1">
                    <a:hueOff val="60270"/>
                    <a:satOff val="-20053"/>
                    <a:lumOff val="-13915"/>
                  </a:schemeClr>
                </a:solidFill>
              </a:defRPr>
            </a:lvl1pPr>
          </a:lstStyle>
          <a:p>
            <a:pPr algn="ctr">
              <a:lnSpc>
                <a:spcPct val="90000"/>
              </a:lnSpc>
              <a:spcBef>
                <a:spcPct val="0"/>
              </a:spcBef>
              <a:spcAft>
                <a:spcPts val="600"/>
              </a:spcAft>
            </a:pPr>
            <a:r>
              <a:rPr lang="en-US" sz="4400" kern="1200">
                <a:solidFill>
                  <a:srgbClr val="FFFFFF"/>
                </a:solidFill>
                <a:latin typeface="+mj-lt"/>
                <a:ea typeface="+mj-ea"/>
                <a:cs typeface="+mj-cs"/>
              </a:rPr>
              <a:t>What's your best TM strategy?</a:t>
            </a:r>
          </a:p>
        </p:txBody>
      </p:sp>
      <p:pic>
        <p:nvPicPr>
          <p:cNvPr id="123" name="Picture 122">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t="-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graphicFrame>
        <p:nvGraphicFramePr>
          <p:cNvPr id="176" name="Table"/>
          <p:cNvGraphicFramePr/>
          <p:nvPr>
            <p:extLst>
              <p:ext uri="{D42A27DB-BD31-4B8C-83A1-F6EECF244321}">
                <p14:modId xmlns:p14="http://schemas.microsoft.com/office/powerpoint/2010/main" val="2916116423"/>
              </p:ext>
            </p:extLst>
          </p:nvPr>
        </p:nvGraphicFramePr>
        <p:xfrm>
          <a:off x="3704031" y="755923"/>
          <a:ext cx="4783940" cy="2433254"/>
        </p:xfrm>
        <a:graphic>
          <a:graphicData uri="http://schemas.openxmlformats.org/drawingml/2006/table">
            <a:tbl>
              <a:tblPr firstRow="1" firstCol="1"/>
              <a:tblGrid>
                <a:gridCol w="482737">
                  <a:extLst>
                    <a:ext uri="{9D8B030D-6E8A-4147-A177-3AD203B41FA5}">
                      <a16:colId xmlns:a16="http://schemas.microsoft.com/office/drawing/2014/main" val="20000"/>
                    </a:ext>
                  </a:extLst>
                </a:gridCol>
                <a:gridCol w="4301203">
                  <a:extLst>
                    <a:ext uri="{9D8B030D-6E8A-4147-A177-3AD203B41FA5}">
                      <a16:colId xmlns:a16="http://schemas.microsoft.com/office/drawing/2014/main" val="20001"/>
                    </a:ext>
                  </a:extLst>
                </a:gridCol>
              </a:tblGrid>
              <a:tr h="713707">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2">
                        <a:hueOff val="-1600248"/>
                        <a:satOff val="5179"/>
                        <a:lumOff val="13270"/>
                      </a:schemeClr>
                    </a:solidFill>
                  </a:tcPr>
                </a:tc>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3">
                        <a:satOff val="12345"/>
                        <a:lumOff val="6849"/>
                      </a:schemeClr>
                    </a:solidFill>
                  </a:tcPr>
                </a:tc>
                <a:extLst>
                  <a:ext uri="{0D108BD9-81ED-4DB2-BD59-A6C34878D82A}">
                    <a16:rowId xmlns:a16="http://schemas.microsoft.com/office/drawing/2014/main" val="10000"/>
                  </a:ext>
                </a:extLst>
              </a:tr>
              <a:tr h="1719547">
                <a:tc>
                  <a:txBody>
                    <a:bodyPr/>
                    <a:lstStyle/>
                    <a:p>
                      <a:pPr defTabSz="914400">
                        <a:defRPr sz="2600" b="0">
                          <a:effectLst>
                            <a:outerShdw blurRad="25400" dist="25400" dir="5400000" rotWithShape="0">
                              <a:srgbClr val="000000">
                                <a:alpha val="60000"/>
                              </a:srgbClr>
                            </a:outerShdw>
                          </a:effectLst>
                          <a:latin typeface="+mn-lt"/>
                          <a:ea typeface="+mn-ea"/>
                          <a:cs typeface="+mn-cs"/>
                        </a:defRPr>
                      </a:pPr>
                      <a:r>
                        <a:rPr lang="en-GB" sz="3300"/>
                        <a:t> </a:t>
                      </a:r>
                    </a:p>
                  </a:txBody>
                  <a:tcPr marL="83041" marR="83041" marT="83041" marB="83041" anchor="ctr" horzOverflow="overflow">
                    <a:solidFill>
                      <a:schemeClr val="accent4">
                        <a:hueOff val="443750"/>
                        <a:lumOff val="6169"/>
                      </a:schemeClr>
                    </a:solidFill>
                  </a:tcPr>
                </a:tc>
                <a:tc>
                  <a:txBody>
                    <a:bodyPr/>
                    <a:lstStyle/>
                    <a:p>
                      <a:pPr defTabSz="914400">
                        <a:defRPr sz="2600">
                          <a:solidFill>
                            <a:srgbClr val="FFFFFF"/>
                          </a:solidFill>
                        </a:defRPr>
                      </a:pPr>
                      <a:r>
                        <a:rPr lang="en-GB" sz="3300">
                          <a:solidFill>
                            <a:schemeClr val="tx1"/>
                          </a:solidFill>
                        </a:rPr>
                        <a:t>It's about others</a:t>
                      </a:r>
                    </a:p>
                    <a:p>
                      <a:pPr defTabSz="914400">
                        <a:defRPr sz="2600" b="1">
                          <a:solidFill>
                            <a:srgbClr val="FFFFFF"/>
                          </a:solidFill>
                          <a:latin typeface="Helvetica"/>
                          <a:ea typeface="Helvetica"/>
                          <a:cs typeface="Helvetica"/>
                          <a:sym typeface="Helvetica"/>
                        </a:defRPr>
                      </a:pPr>
                      <a:r>
                        <a:rPr lang="en-GB" sz="3300" b="0">
                          <a:solidFill>
                            <a:schemeClr val="tx1"/>
                          </a:solidFill>
                          <a:latin typeface="+mn-lt"/>
                          <a:ea typeface="+mn-ea"/>
                          <a:cs typeface="+mn-cs"/>
                          <a:sym typeface="Helvetica Light"/>
                        </a:rPr>
                        <a:t>They can't change</a:t>
                      </a:r>
                    </a:p>
                    <a:p>
                      <a:pPr algn="ctr" defTabSz="914400">
                        <a:defRPr sz="2600" b="1">
                          <a:solidFill>
                            <a:srgbClr val="FFFFFF"/>
                          </a:solidFill>
                          <a:latin typeface="Helvetica"/>
                          <a:ea typeface="Helvetica"/>
                          <a:cs typeface="Helvetica"/>
                          <a:sym typeface="Helvetica"/>
                        </a:defRPr>
                      </a:pPr>
                      <a:r>
                        <a:rPr lang="en-GB" sz="3300">
                          <a:solidFill>
                            <a:schemeClr val="tx1"/>
                          </a:solidFill>
                        </a:rPr>
                        <a:t>Institutional issue? </a:t>
                      </a:r>
                    </a:p>
                  </a:txBody>
                  <a:tcPr marL="83041" marR="83041" marT="83041" marB="83041" anchor="ctr" horzOverflow="overflow">
                    <a:solidFill>
                      <a:schemeClr val="accent6">
                        <a:satOff val="11571"/>
                        <a:lumOff val="23003"/>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0010671"/>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CDD86-C99D-6B4C-942D-91579562A90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Your brain is not a hard drive…</a:t>
            </a:r>
          </a:p>
        </p:txBody>
      </p:sp>
      <p:sp>
        <p:nvSpPr>
          <p:cNvPr id="1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of a server network panel with lights and cables">
            <a:extLst>
              <a:ext uri="{FF2B5EF4-FFF2-40B4-BE49-F238E27FC236}">
                <a16:creationId xmlns:a16="http://schemas.microsoft.com/office/drawing/2014/main" id="{B2B760A3-D727-2540-B92B-376604FFBC2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76251" y="942538"/>
            <a:ext cx="7163222" cy="4808332"/>
          </a:xfrm>
          <a:prstGeom prst="rect">
            <a:avLst/>
          </a:prstGeom>
          <a:effectLst/>
        </p:spPr>
      </p:pic>
    </p:spTree>
    <p:extLst>
      <p:ext uri="{BB962C8B-B14F-4D97-AF65-F5344CB8AC3E}">
        <p14:creationId xmlns:p14="http://schemas.microsoft.com/office/powerpoint/2010/main" val="12935043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pasted-imag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856" y="1771302"/>
            <a:ext cx="6249665" cy="46880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Rectangle 3"/>
          <p:cNvSpPr/>
          <p:nvPr/>
        </p:nvSpPr>
        <p:spPr>
          <a:xfrm>
            <a:off x="5452644" y="5975275"/>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graphicFrame>
        <p:nvGraphicFramePr>
          <p:cNvPr id="30723" name="Content Placeholder 5">
            <a:extLst>
              <a:ext uri="{FF2B5EF4-FFF2-40B4-BE49-F238E27FC236}">
                <a16:creationId xmlns:a16="http://schemas.microsoft.com/office/drawing/2014/main" id="{2BCB2148-63C4-405D-9136-0B08892B2078}"/>
              </a:ext>
            </a:extLst>
          </p:cNvPr>
          <p:cNvGraphicFramePr>
            <a:graphicFrameLocks noGrp="1"/>
          </p:cNvGraphicFramePr>
          <p:nvPr>
            <p:ph idx="1"/>
            <p:extLst>
              <p:ext uri="{D42A27DB-BD31-4B8C-83A1-F6EECF244321}">
                <p14:modId xmlns:p14="http://schemas.microsoft.com/office/powerpoint/2010/main" val="978860693"/>
              </p:ext>
            </p:extLst>
          </p:nvPr>
        </p:nvGraphicFramePr>
        <p:xfrm>
          <a:off x="1910443" y="0"/>
          <a:ext cx="10005060" cy="405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288757"/>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Double-click to edit"/>
          <p:cNvSpPr txBox="1"/>
          <p:nvPr/>
        </p:nvSpPr>
        <p:spPr>
          <a:xfrm>
            <a:off x="2416969" y="178594"/>
            <a:ext cx="7358063" cy="1714500"/>
          </a:xfrm>
          <a:prstGeom prst="rect">
            <a:avLst/>
          </a:prstGeom>
          <a:ln w="12700">
            <a:miter lim="400000"/>
          </a:ln>
        </p:spPr>
        <p:txBody>
          <a:bodyPr lIns="35719" tIns="35719" rIns="35719" bIns="35719" anchor="ctr">
            <a:normAutofit/>
          </a:bodyPr>
          <a:lstStyle/>
          <a:p>
            <a:pPr>
              <a:defRPr sz="8000">
                <a:solidFill>
                  <a:schemeClr val="accent1">
                    <a:hueOff val="60270"/>
                    <a:satOff val="-20053"/>
                    <a:lumOff val="-13915"/>
                  </a:schemeClr>
                </a:solidFill>
              </a:defRPr>
            </a:pPr>
            <a:endParaRPr sz="5625"/>
          </a:p>
        </p:txBody>
      </p:sp>
      <p:sp>
        <p:nvSpPr>
          <p:cNvPr id="209" name="Arrow"/>
          <p:cNvSpPr/>
          <p:nvPr/>
        </p:nvSpPr>
        <p:spPr>
          <a:xfrm>
            <a:off x="2582491" y="2684442"/>
            <a:ext cx="2126438" cy="2126437"/>
          </a:xfrm>
          <a:prstGeom prst="rightArrow">
            <a:avLst>
              <a:gd name="adj1" fmla="val 32000"/>
              <a:gd name="adj2" fmla="val 40314"/>
            </a:avLst>
          </a:prstGeom>
          <a:blipFill>
            <a:blip r:embed="rId2"/>
          </a:blipFill>
          <a:ln w="12700">
            <a:miter lim="400000"/>
          </a:ln>
          <a:effectLst>
            <a:outerShdw blurRad="50800" dist="12700" rotWithShape="0">
              <a:srgbClr val="000000">
                <a:alpha val="50000"/>
              </a:srgbClr>
            </a:outerShdw>
          </a:effectLst>
        </p:spPr>
        <p:txBody>
          <a:bodyPr lIns="35719" tIns="35719" rIns="35719" bIns="35719" anchor="ctr"/>
          <a:lstStyle/>
          <a:p>
            <a:pPr>
              <a:defRPr sz="2400">
                <a:solidFill>
                  <a:srgbClr val="FFFFFF"/>
                </a:solidFill>
              </a:defRPr>
            </a:pPr>
            <a:endParaRPr sz="1687" dirty="0"/>
          </a:p>
        </p:txBody>
      </p:sp>
      <p:sp>
        <p:nvSpPr>
          <p:cNvPr id="210" name="Arrow"/>
          <p:cNvSpPr/>
          <p:nvPr/>
        </p:nvSpPr>
        <p:spPr>
          <a:xfrm rot="10800000">
            <a:off x="7306341" y="2684442"/>
            <a:ext cx="2115731" cy="2115730"/>
          </a:xfrm>
          <a:prstGeom prst="rightArrow">
            <a:avLst>
              <a:gd name="adj1" fmla="val 32000"/>
              <a:gd name="adj2" fmla="val 40518"/>
            </a:avLst>
          </a:prstGeom>
          <a:gradFill>
            <a:gsLst>
              <a:gs pos="0">
                <a:schemeClr val="accent5">
                  <a:hueOff val="327719"/>
                  <a:satOff val="2828"/>
                  <a:lumOff val="13385"/>
                </a:schemeClr>
              </a:gs>
              <a:gs pos="100000">
                <a:schemeClr val="accent5"/>
              </a:gs>
            </a:gsLst>
            <a:lin ang="5400000"/>
          </a:gradFill>
          <a:ln w="12700">
            <a:miter lim="400000"/>
          </a:ln>
        </p:spPr>
        <p:txBody>
          <a:bodyPr lIns="35719" tIns="35719" rIns="35719" bIns="35719" anchor="ctr"/>
          <a:lstStyle/>
          <a:p>
            <a:pPr>
              <a:defRPr sz="2400">
                <a:solidFill>
                  <a:srgbClr val="FFFFFF"/>
                </a:solidFill>
              </a:defRPr>
            </a:pPr>
            <a:endParaRPr sz="1687" dirty="0"/>
          </a:p>
        </p:txBody>
      </p:sp>
      <p:sp>
        <p:nvSpPr>
          <p:cNvPr id="211" name="Callout"/>
          <p:cNvSpPr/>
          <p:nvPr/>
        </p:nvSpPr>
        <p:spPr>
          <a:xfrm>
            <a:off x="4965526" y="3016249"/>
            <a:ext cx="1768079" cy="1665387"/>
          </a:xfrm>
          <a:custGeom>
            <a:avLst/>
            <a:gdLst/>
            <a:ahLst/>
            <a:cxnLst>
              <a:cxn ang="0">
                <a:pos x="wd2" y="hd2"/>
              </a:cxn>
              <a:cxn ang="5400000">
                <a:pos x="wd2" y="hd2"/>
              </a:cxn>
              <a:cxn ang="10800000">
                <a:pos x="wd2" y="hd2"/>
              </a:cxn>
              <a:cxn ang="16200000">
                <a:pos x="wd2" y="hd2"/>
              </a:cxn>
            </a:cxnLst>
            <a:rect l="0" t="0" r="r" b="b"/>
            <a:pathLst>
              <a:path w="21600" h="21600" extrusionOk="0">
                <a:moveTo>
                  <a:pt x="9051" y="0"/>
                </a:moveTo>
                <a:cubicBezTo>
                  <a:pt x="6944" y="0"/>
                  <a:pt x="5236" y="1813"/>
                  <a:pt x="5236" y="4050"/>
                </a:cubicBezTo>
                <a:lnTo>
                  <a:pt x="5236" y="13323"/>
                </a:lnTo>
                <a:cubicBezTo>
                  <a:pt x="5236" y="13658"/>
                  <a:pt x="5287" y="13977"/>
                  <a:pt x="5359" y="14289"/>
                </a:cubicBezTo>
                <a:lnTo>
                  <a:pt x="0" y="21600"/>
                </a:lnTo>
                <a:lnTo>
                  <a:pt x="7595" y="17061"/>
                </a:lnTo>
                <a:cubicBezTo>
                  <a:pt x="8045" y="17259"/>
                  <a:pt x="8534" y="17373"/>
                  <a:pt x="9051" y="17373"/>
                </a:cubicBezTo>
                <a:lnTo>
                  <a:pt x="17785" y="17373"/>
                </a:lnTo>
                <a:cubicBezTo>
                  <a:pt x="19893" y="17373"/>
                  <a:pt x="21600" y="15560"/>
                  <a:pt x="21600" y="13323"/>
                </a:cubicBezTo>
                <a:lnTo>
                  <a:pt x="21600" y="4050"/>
                </a:lnTo>
                <a:cubicBezTo>
                  <a:pt x="21600" y="1813"/>
                  <a:pt x="19893" y="0"/>
                  <a:pt x="17785" y="0"/>
                </a:cubicBezTo>
                <a:lnTo>
                  <a:pt x="9051" y="0"/>
                </a:lnTo>
                <a:close/>
              </a:path>
            </a:pathLst>
          </a:custGeom>
          <a:solidFill>
            <a:schemeClr val="accent1"/>
          </a:solidFill>
          <a:ln w="12700">
            <a:miter lim="400000"/>
          </a:ln>
        </p:spPr>
        <p:txBody>
          <a:bodyPr lIns="35719" tIns="35719" rIns="35719" bIns="35719" anchor="ctr"/>
          <a:lstStyle/>
          <a:p>
            <a:pPr algn="r">
              <a:defRPr sz="2400">
                <a:solidFill>
                  <a:srgbClr val="FFFFFF"/>
                </a:solidFill>
              </a:defRPr>
            </a:pPr>
            <a:r>
              <a:rPr lang="en-GB" sz="2800" dirty="0"/>
              <a:t>Change. </a:t>
            </a:r>
            <a:endParaRPr sz="2800" dirty="0"/>
          </a:p>
        </p:txBody>
      </p:sp>
    </p:spTree>
    <p:extLst>
      <p:ext uri="{BB962C8B-B14F-4D97-AF65-F5344CB8AC3E}">
        <p14:creationId xmlns:p14="http://schemas.microsoft.com/office/powerpoint/2010/main" val="251980819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3"/>
          </p:nvPr>
        </p:nvPicPr>
        <p:blipFill>
          <a:blip r:embed="rId2"/>
          <a:stretch>
            <a:fillRect/>
          </a:stretch>
        </p:blipFill>
        <p:spPr>
          <a:xfrm>
            <a:off x="244930" y="114300"/>
            <a:ext cx="7288078" cy="6625526"/>
          </a:xfrm>
          <a:prstGeom prst="rect">
            <a:avLst/>
          </a:prstGeom>
        </p:spPr>
      </p:pic>
      <p:sp>
        <p:nvSpPr>
          <p:cNvPr id="6" name="TextBox 5"/>
          <p:cNvSpPr txBox="1"/>
          <p:nvPr/>
        </p:nvSpPr>
        <p:spPr>
          <a:xfrm>
            <a:off x="8586794" y="6278225"/>
            <a:ext cx="2872326"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en-US" sz="2531" dirty="0">
                <a:solidFill>
                  <a:srgbClr val="000000"/>
                </a:solidFill>
                <a:sym typeface="Helvetica Light"/>
              </a:rPr>
              <a:t>Beatrice the Biologist</a:t>
            </a:r>
          </a:p>
        </p:txBody>
      </p:sp>
    </p:spTree>
    <p:extLst>
      <p:ext uri="{BB962C8B-B14F-4D97-AF65-F5344CB8AC3E}">
        <p14:creationId xmlns:p14="http://schemas.microsoft.com/office/powerpoint/2010/main" val="732179745"/>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top, modify or start?"/>
          <p:cNvSpPr txBox="1"/>
          <p:nvPr/>
        </p:nvSpPr>
        <p:spPr>
          <a:xfrm>
            <a:off x="2416969" y="178594"/>
            <a:ext cx="7358063" cy="171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defRPr sz="8000">
                <a:solidFill>
                  <a:schemeClr val="accent1">
                    <a:hueOff val="60270"/>
                    <a:satOff val="-20053"/>
                    <a:lumOff val="-13915"/>
                  </a:schemeClr>
                </a:solidFill>
              </a:defRPr>
            </a:lvl1pPr>
          </a:lstStyle>
          <a:p>
            <a:r>
              <a:rPr sz="5625"/>
              <a:t>Stop, modify or start?</a:t>
            </a:r>
          </a:p>
        </p:txBody>
      </p:sp>
      <p:pic>
        <p:nvPicPr>
          <p:cNvPr id="221" name="asset-3.JPG" descr="asset-3.JPG"/>
          <p:cNvPicPr>
            <a:picLocks noChangeAspect="1"/>
          </p:cNvPicPr>
          <p:nvPr/>
        </p:nvPicPr>
        <p:blipFill>
          <a:blip r:embed="rId2"/>
          <a:stretch>
            <a:fillRect/>
          </a:stretch>
        </p:blipFill>
        <p:spPr>
          <a:xfrm>
            <a:off x="3372446" y="1758855"/>
            <a:ext cx="5447110" cy="4089798"/>
          </a:xfrm>
          <a:prstGeom prst="rect">
            <a:avLst/>
          </a:prstGeom>
          <a:ln w="12700">
            <a:miter lim="400000"/>
          </a:ln>
        </p:spPr>
      </p:pic>
    </p:spTree>
    <p:extLst>
      <p:ext uri="{BB962C8B-B14F-4D97-AF65-F5344CB8AC3E}">
        <p14:creationId xmlns:p14="http://schemas.microsoft.com/office/powerpoint/2010/main" val="1644609722"/>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5" name="GROW"/>
          <p:cNvSpPr txBox="1"/>
          <p:nvPr/>
        </p:nvSpPr>
        <p:spPr>
          <a:xfrm>
            <a:off x="4036096" y="4538485"/>
            <a:ext cx="7249234" cy="20745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t">
            <a:normAutofit/>
          </a:bodyPr>
          <a:lstStyle>
            <a:lvl1pPr>
              <a:defRPr sz="8000">
                <a:solidFill>
                  <a:schemeClr val="accent1">
                    <a:hueOff val="60270"/>
                    <a:satOff val="-20053"/>
                    <a:lumOff val="-13915"/>
                  </a:schemeClr>
                </a:solidFill>
              </a:defRPr>
            </a:lvl1pPr>
          </a:lstStyle>
          <a:p>
            <a:pPr>
              <a:lnSpc>
                <a:spcPct val="90000"/>
              </a:lnSpc>
              <a:spcBef>
                <a:spcPct val="0"/>
              </a:spcBef>
              <a:spcAft>
                <a:spcPts val="600"/>
              </a:spcAft>
            </a:pPr>
            <a:r>
              <a:rPr lang="en-US" sz="4000" kern="1200" dirty="0">
                <a:solidFill>
                  <a:schemeClr val="tx1"/>
                </a:solidFill>
                <a:latin typeface="+mj-lt"/>
                <a:ea typeface="+mj-ea"/>
                <a:cs typeface="+mj-cs"/>
              </a:rPr>
              <a:t>GROW</a:t>
            </a:r>
          </a:p>
          <a:p>
            <a:pPr>
              <a:lnSpc>
                <a:spcPct val="90000"/>
              </a:lnSpc>
              <a:spcBef>
                <a:spcPct val="0"/>
              </a:spcBef>
              <a:spcAft>
                <a:spcPts val="600"/>
              </a:spcAft>
            </a:pPr>
            <a:endParaRPr lang="en-US" sz="4000" kern="1200" dirty="0">
              <a:solidFill>
                <a:schemeClr val="tx1"/>
              </a:solidFill>
              <a:latin typeface="+mj-lt"/>
              <a:ea typeface="+mj-ea"/>
              <a:cs typeface="+mj-cs"/>
            </a:endParaRPr>
          </a:p>
          <a:p>
            <a:pPr>
              <a:lnSpc>
                <a:spcPct val="90000"/>
              </a:lnSpc>
              <a:spcBef>
                <a:spcPct val="0"/>
              </a:spcBef>
              <a:spcAft>
                <a:spcPts val="600"/>
              </a:spcAft>
            </a:pPr>
            <a:r>
              <a:rPr lang="en-US" sz="4000" dirty="0">
                <a:solidFill>
                  <a:schemeClr val="tx1"/>
                </a:solidFill>
                <a:latin typeface="+mj-lt"/>
                <a:ea typeface="+mj-ea"/>
                <a:cs typeface="+mj-cs"/>
              </a:rPr>
              <a:t>Goal – Reality – Options -- Will</a:t>
            </a:r>
            <a:endParaRPr lang="en-US" sz="4000" kern="1200" dirty="0">
              <a:solidFill>
                <a:schemeClr val="tx1"/>
              </a:solidFill>
              <a:latin typeface="+mj-lt"/>
              <a:ea typeface="+mj-ea"/>
              <a:cs typeface="+mj-cs"/>
            </a:endParaRPr>
          </a:p>
        </p:txBody>
      </p:sp>
      <p:sp>
        <p:nvSpPr>
          <p:cNvPr id="106" name="Freeform: Shape 10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6" name="asset.JPG" descr="asset.JPG"/>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227" name="asset-4.JPG" descr="asset-4.JPG"/>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2279205"/>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10" name="Oval 10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9" name="asset-6.JPG" descr="asset-6.JPG"/>
          <p:cNvPicPr>
            <a:picLocks noChangeAspect="1"/>
          </p:cNvPicPr>
          <p:nvPr/>
        </p:nvPicPr>
        <p:blipFill rotWithShape="1">
          <a:blip r:embed="rId4" cstate="screen">
            <a:extLst>
              <a:ext uri="{28A0092B-C50C-407E-A947-70E740481C1C}">
                <a14:useLocalDpi xmlns:a14="http://schemas.microsoft.com/office/drawing/2010/main"/>
              </a:ext>
            </a:extLst>
          </a:blip>
          <a:srcRect r="-4" b="-4"/>
          <a:stretch/>
        </p:blipFill>
        <p:spPr>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12" name="Freeform: Shape 111">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8" name="asset-5.JPG" descr="asset-5.JPG"/>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spTree>
    <p:extLst>
      <p:ext uri="{BB962C8B-B14F-4D97-AF65-F5344CB8AC3E}">
        <p14:creationId xmlns:p14="http://schemas.microsoft.com/office/powerpoint/2010/main" val="4242283775"/>
      </p:ext>
    </p:extLst>
  </p:cSld>
  <p:clrMapOvr>
    <a:overrideClrMapping bg1="dk1" tx1="lt1" bg2="dk2" tx2="lt2" accent1="accent1" accent2="accent2" accent3="accent3" accent4="accent4" accent5="accent5" accent6="accent6" hlink="hlink" folHlink="folHlink"/>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209354" y="1571724"/>
            <a:ext cx="7773293" cy="1755800"/>
          </a:xfrm>
        </p:spPr>
        <p:txBody>
          <a:bodyPr>
            <a:normAutofit fontScale="90000"/>
          </a:bodyPr>
          <a:lstStyle/>
          <a:p>
            <a:pPr algn="ctr" defTabSz="410751">
              <a:defRPr/>
            </a:pPr>
            <a:r>
              <a:rPr lang="en-US" sz="5625" dirty="0">
                <a:sym typeface="Helvetica" charset="0"/>
              </a:rPr>
              <a:t>Want a gentle nudge?</a:t>
            </a:r>
            <a:br>
              <a:rPr lang="en-US" sz="5625" dirty="0">
                <a:sym typeface="Helvetica" charset="0"/>
              </a:rPr>
            </a:br>
            <a:br>
              <a:rPr lang="en-US" sz="5625" dirty="0">
                <a:sym typeface="Helvetica" charset="0"/>
              </a:rPr>
            </a:br>
            <a:r>
              <a:rPr lang="en-US" sz="5625" dirty="0">
                <a:sym typeface="Helvetica" charset="0"/>
              </a:rPr>
              <a:t>Leave me your email and I'll follow up in three months</a:t>
            </a:r>
            <a:endParaRPr lang="en-US" dirty="0">
              <a:ea typeface="+mj-ea"/>
              <a:sym typeface="Helvetica" charset="0"/>
            </a:endParaRPr>
          </a:p>
        </p:txBody>
      </p:sp>
    </p:spTree>
    <p:extLst>
      <p:ext uri="{BB962C8B-B14F-4D97-AF65-F5344CB8AC3E}">
        <p14:creationId xmlns:p14="http://schemas.microsoft.com/office/powerpoint/2010/main" val="19270587"/>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209354" y="1215262"/>
            <a:ext cx="7773293" cy="1755800"/>
          </a:xfrm>
        </p:spPr>
        <p:txBody>
          <a:bodyPr>
            <a:normAutofit fontScale="90000"/>
          </a:bodyPr>
          <a:lstStyle/>
          <a:p>
            <a:pPr algn="ctr" defTabSz="410751">
              <a:defRPr/>
            </a:pPr>
            <a:r>
              <a:rPr lang="en-US" sz="5625" dirty="0">
                <a:sym typeface="Helvetica" charset="0"/>
              </a:rPr>
              <a:t>Want a gentle nudge?</a:t>
            </a:r>
            <a:br>
              <a:rPr lang="en-US" sz="5625" dirty="0">
                <a:sym typeface="Helvetica" charset="0"/>
              </a:rPr>
            </a:br>
            <a:br>
              <a:rPr lang="en-US" sz="5625" dirty="0">
                <a:sym typeface="Helvetica" charset="0"/>
              </a:rPr>
            </a:br>
            <a:r>
              <a:rPr lang="en-US" sz="5625" dirty="0">
                <a:sym typeface="Helvetica" charset="0"/>
              </a:rPr>
              <a:t>Leave me your email and I'll follow up in three months</a:t>
            </a:r>
            <a:endParaRPr lang="en-US" dirty="0">
              <a:ea typeface="+mj-ea"/>
              <a:sym typeface="Helvetica" charset="0"/>
            </a:endParaRPr>
          </a:p>
        </p:txBody>
      </p:sp>
      <p:sp>
        <p:nvSpPr>
          <p:cNvPr id="2" name="Rectangle 1"/>
          <p:cNvSpPr/>
          <p:nvPr/>
        </p:nvSpPr>
        <p:spPr>
          <a:xfrm>
            <a:off x="1856510" y="1631703"/>
            <a:ext cx="8478982" cy="4247317"/>
          </a:xfrm>
          <a:prstGeom prst="rect">
            <a:avLst/>
          </a:prstGeom>
          <a:solidFill>
            <a:srgbClr val="FFFF00"/>
          </a:solid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 I won’t…</a:t>
            </a: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unnecessary work do you create for yourself?</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227143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Finally!</a:t>
            </a:r>
          </a:p>
        </p:txBody>
      </p:sp>
      <p:sp>
        <p:nvSpPr>
          <p:cNvPr id="3" name="Content Placeholder 2"/>
          <p:cNvSpPr>
            <a:spLocks noGrp="1"/>
          </p:cNvSpPr>
          <p:nvPr>
            <p:ph idx="1"/>
          </p:nvPr>
        </p:nvSpPr>
        <p:spPr/>
        <p:txBody>
          <a:bodyPr>
            <a:normAutofit/>
          </a:bodyPr>
          <a:lstStyle/>
          <a:p>
            <a:r>
              <a:rPr lang="en-US" dirty="0"/>
              <a:t>Look after yourself</a:t>
            </a:r>
          </a:p>
          <a:p>
            <a:r>
              <a:rPr lang="en-US" dirty="0"/>
              <a:t>We’ll keep building the resources you need – let us know</a:t>
            </a:r>
          </a:p>
          <a:p>
            <a:r>
              <a:rPr lang="en-US" dirty="0"/>
              <a:t>Do as much of this with pen and paper as a strategy for digital rationing</a:t>
            </a:r>
          </a:p>
          <a:p>
            <a:r>
              <a:rPr lang="en-US" dirty="0"/>
              <a:t>Get some fresh air</a:t>
            </a:r>
          </a:p>
          <a:p>
            <a:r>
              <a:rPr lang="en-US" dirty="0"/>
              <a:t>Take your weekends off </a:t>
            </a:r>
          </a:p>
          <a:p>
            <a:endParaRPr lang="en-US" dirty="0"/>
          </a:p>
          <a:p>
            <a:r>
              <a:rPr lang="en-US" dirty="0"/>
              <a:t>Suggestions for future sessions welcome!</a:t>
            </a:r>
          </a:p>
        </p:txBody>
      </p:sp>
    </p:spTree>
    <p:extLst>
      <p:ext uri="{BB962C8B-B14F-4D97-AF65-F5344CB8AC3E}">
        <p14:creationId xmlns:p14="http://schemas.microsoft.com/office/powerpoint/2010/main" val="182946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40BD-2ADE-054E-A611-51225515D19B}"/>
              </a:ext>
            </a:extLst>
          </p:cNvPr>
          <p:cNvSpPr>
            <a:spLocks noGrp="1"/>
          </p:cNvSpPr>
          <p:nvPr>
            <p:ph type="title"/>
          </p:nvPr>
        </p:nvSpPr>
        <p:spPr/>
        <p:txBody>
          <a:bodyPr/>
          <a:lstStyle/>
          <a:p>
            <a:r>
              <a:rPr lang="en-GB" dirty="0"/>
              <a:t>Reminder: This session has been recorded</a:t>
            </a:r>
          </a:p>
        </p:txBody>
      </p:sp>
      <p:sp>
        <p:nvSpPr>
          <p:cNvPr id="3" name="Content Placeholder 2">
            <a:extLst>
              <a:ext uri="{FF2B5EF4-FFF2-40B4-BE49-F238E27FC236}">
                <a16:creationId xmlns:a16="http://schemas.microsoft.com/office/drawing/2014/main" id="{EB65D393-CD68-1344-A4C9-0E35EB0CBBE5}"/>
              </a:ext>
            </a:extLst>
          </p:cNvPr>
          <p:cNvSpPr>
            <a:spLocks noGrp="1"/>
          </p:cNvSpPr>
          <p:nvPr>
            <p:ph idx="1"/>
          </p:nvPr>
        </p:nvSpPr>
        <p:spPr>
          <a:xfrm>
            <a:off x="6983326" y="2530597"/>
            <a:ext cx="4741986" cy="1796806"/>
          </a:xfrm>
        </p:spPr>
        <p:txBody>
          <a:bodyPr>
            <a:normAutofit/>
          </a:bodyPr>
          <a:lstStyle/>
          <a:p>
            <a:pPr marL="0" indent="0">
              <a:buNone/>
            </a:pPr>
            <a:r>
              <a:rPr lang="en-GB" dirty="0"/>
              <a:t>Please message me if you would prefer any of your comments/ discussion to be edited out of the session</a:t>
            </a:r>
          </a:p>
        </p:txBody>
      </p:sp>
      <p:pic>
        <p:nvPicPr>
          <p:cNvPr id="5" name="Picture 4" descr="A picture containing text&#10;&#10;Description automatically generated">
            <a:extLst>
              <a:ext uri="{FF2B5EF4-FFF2-40B4-BE49-F238E27FC236}">
                <a16:creationId xmlns:a16="http://schemas.microsoft.com/office/drawing/2014/main" id="{1666F941-D49B-B442-93B7-0BB0DCF72214}"/>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66688" y="1863969"/>
            <a:ext cx="5769991" cy="4628906"/>
          </a:xfrm>
          <a:prstGeom prst="rect">
            <a:avLst/>
          </a:prstGeom>
        </p:spPr>
      </p:pic>
      <p:sp>
        <p:nvSpPr>
          <p:cNvPr id="6" name="TextBox 5">
            <a:extLst>
              <a:ext uri="{FF2B5EF4-FFF2-40B4-BE49-F238E27FC236}">
                <a16:creationId xmlns:a16="http://schemas.microsoft.com/office/drawing/2014/main" id="{02420045-39A2-6F41-8227-6E229FECC41D}"/>
              </a:ext>
            </a:extLst>
          </p:cNvPr>
          <p:cNvSpPr txBox="1"/>
          <p:nvPr/>
        </p:nvSpPr>
        <p:spPr>
          <a:xfrm>
            <a:off x="0" y="6565132"/>
            <a:ext cx="5205046" cy="230832"/>
          </a:xfrm>
          <a:prstGeom prst="rect">
            <a:avLst/>
          </a:prstGeom>
          <a:noFill/>
        </p:spPr>
        <p:txBody>
          <a:bodyPr wrap="square" rtlCol="0">
            <a:spAutoFit/>
          </a:bodyPr>
          <a:lstStyle/>
          <a:p>
            <a:r>
              <a:rPr lang="en-GB" sz="900" dirty="0">
                <a:solidFill>
                  <a:schemeClr val="bg1"/>
                </a:solidFill>
                <a:hlinkClick r:id="rId3" tooltip="https://gamebanana.com/sprays/64320">
                  <a:extLst>
                    <a:ext uri="{A12FA001-AC4F-418D-AE19-62706E023703}">
                      <ahyp:hlinkClr xmlns:ahyp="http://schemas.microsoft.com/office/drawing/2018/hyperlinkcolor" val="tx"/>
                    </a:ext>
                  </a:extLst>
                </a:hlinkClick>
              </a:rPr>
              <a:t>This Photo</a:t>
            </a:r>
            <a:r>
              <a:rPr lang="en-GB" sz="900" dirty="0">
                <a:solidFill>
                  <a:schemeClr val="bg1"/>
                </a:solidFill>
              </a:rPr>
              <a:t> by Unknown Author is licensed under </a:t>
            </a:r>
            <a:r>
              <a:rPr lang="en-GB" sz="900" dirty="0">
                <a:solidFill>
                  <a:schemeClr val="bg1"/>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900" dirty="0">
              <a:solidFill>
                <a:schemeClr val="bg1"/>
              </a:solidFill>
            </a:endParaRPr>
          </a:p>
        </p:txBody>
      </p:sp>
    </p:spTree>
    <p:extLst>
      <p:ext uri="{BB962C8B-B14F-4D97-AF65-F5344CB8AC3E}">
        <p14:creationId xmlns:p14="http://schemas.microsoft.com/office/powerpoint/2010/main" val="2025201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1934-9C90-6D48-8279-A2E97EFEA84C}"/>
              </a:ext>
            </a:extLst>
          </p:cNvPr>
          <p:cNvSpPr>
            <a:spLocks noGrp="1"/>
          </p:cNvSpPr>
          <p:nvPr>
            <p:ph type="ctrTitle"/>
          </p:nvPr>
        </p:nvSpPr>
        <p:spPr/>
        <p:txBody>
          <a:bodyPr/>
          <a:lstStyle/>
          <a:p>
            <a:r>
              <a:rPr lang="en-GB" dirty="0"/>
              <a:t>Thank You</a:t>
            </a:r>
          </a:p>
        </p:txBody>
      </p:sp>
      <p:sp>
        <p:nvSpPr>
          <p:cNvPr id="5" name="Subtitle 4">
            <a:extLst>
              <a:ext uri="{FF2B5EF4-FFF2-40B4-BE49-F238E27FC236}">
                <a16:creationId xmlns:a16="http://schemas.microsoft.com/office/drawing/2014/main" id="{32A44A8C-7D73-1240-A191-C894F3EE0F8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6002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B98FE-9AAD-4848-9630-312C6A4E71CC}"/>
              </a:ext>
            </a:extLst>
          </p:cNvPr>
          <p:cNvSpPr>
            <a:spLocks noGrp="1"/>
          </p:cNvSpPr>
          <p:nvPr>
            <p:ph type="title"/>
          </p:nvPr>
        </p:nvSpPr>
        <p:spPr>
          <a:xfrm>
            <a:off x="841248" y="334644"/>
            <a:ext cx="10509504" cy="1076914"/>
          </a:xfrm>
        </p:spPr>
        <p:txBody>
          <a:bodyPr anchor="ctr">
            <a:normAutofit/>
          </a:bodyPr>
          <a:lstStyle/>
          <a:p>
            <a:r>
              <a:rPr lang="en-US" sz="4000" dirty="0"/>
              <a:t>No quick fixes</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8033F6D-7EAC-4DD9-B1AE-B45A01D7B613}"/>
              </a:ext>
            </a:extLst>
          </p:cNvPr>
          <p:cNvGraphicFramePr>
            <a:graphicFrameLocks noGrp="1"/>
          </p:cNvGraphicFramePr>
          <p:nvPr>
            <p:ph idx="1"/>
            <p:extLst>
              <p:ext uri="{D42A27DB-BD31-4B8C-83A1-F6EECF244321}">
                <p14:modId xmlns:p14="http://schemas.microsoft.com/office/powerpoint/2010/main" val="84880670"/>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77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363481BC114E438EC3E81B3D29921E" ma:contentTypeVersion="10" ma:contentTypeDescription="Create a new document." ma:contentTypeScope="" ma:versionID="02fa6947a42188a303806c84a6249c26">
  <xsd:schema xmlns:xsd="http://www.w3.org/2001/XMLSchema" xmlns:xs="http://www.w3.org/2001/XMLSchema" xmlns:p="http://schemas.microsoft.com/office/2006/metadata/properties" xmlns:ns2="13fc6f49-9e44-4c08-88fd-93f21326d754" xmlns:ns3="a736c8a2-c427-4683-9009-279daccd4435" targetNamespace="http://schemas.microsoft.com/office/2006/metadata/properties" ma:root="true" ma:fieldsID="ca78edf25aa081cc41575e7a20e76cf2" ns2:_="" ns3:_="">
    <xsd:import namespace="13fc6f49-9e44-4c08-88fd-93f21326d754"/>
    <xsd:import namespace="a736c8a2-c427-4683-9009-279daccd44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fc6f49-9e44-4c08-88fd-93f21326d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36c8a2-c427-4683-9009-279daccd44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BB95A-7D01-4AFC-B940-BAF5D52A3368}">
  <ds:schemaRefs>
    <ds:schemaRef ds:uri="http://schemas.microsoft.com/sharepoint/v3/contenttype/forms"/>
  </ds:schemaRefs>
</ds:datastoreItem>
</file>

<file path=customXml/itemProps2.xml><?xml version="1.0" encoding="utf-8"?>
<ds:datastoreItem xmlns:ds="http://schemas.openxmlformats.org/officeDocument/2006/customXml" ds:itemID="{215A3A02-8225-4274-A4EC-700C2397FF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636227-C64E-4BE8-AEFD-F7D7D4A40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fc6f49-9e44-4c08-88fd-93f21326d754"/>
    <ds:schemaRef ds:uri="a736c8a2-c427-4683-9009-279daccd4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3361</TotalTime>
  <Words>3209</Words>
  <Application>Microsoft Macintosh PowerPoint</Application>
  <PresentationFormat>Widescreen</PresentationFormat>
  <Paragraphs>358</Paragraphs>
  <Slides>86</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86</vt:i4>
      </vt:variant>
    </vt:vector>
  </HeadingPairs>
  <TitlesOfParts>
    <vt:vector size="96" baseType="lpstr">
      <vt:lpstr>Arial</vt:lpstr>
      <vt:lpstr>Arial Rounded MT Bold</vt:lpstr>
      <vt:lpstr>Bradley Hand ITC</vt:lpstr>
      <vt:lpstr>Calibri</vt:lpstr>
      <vt:lpstr>Calibri Light</vt:lpstr>
      <vt:lpstr>Georgia</vt:lpstr>
      <vt:lpstr>Helvetica</vt:lpstr>
      <vt:lpstr>Open Sans</vt:lpstr>
      <vt:lpstr>Trebuchet MS</vt:lpstr>
      <vt:lpstr>Office Theme</vt:lpstr>
      <vt:lpstr>Setting Priorities and Managing Time</vt:lpstr>
      <vt:lpstr>This session is being recorded</vt:lpstr>
      <vt:lpstr>About the Bridging Courses</vt:lpstr>
      <vt:lpstr>Setting Priorities and Managing Time</vt:lpstr>
      <vt:lpstr>About the Bridging Courses</vt:lpstr>
      <vt:lpstr>PowerPoint Presentation</vt:lpstr>
      <vt:lpstr>Ever been on a time management course before?</vt:lpstr>
      <vt:lpstr>PowerPoint Presentation</vt:lpstr>
      <vt:lpstr>No quick fixes</vt:lpstr>
      <vt:lpstr>What is going on with your time management?</vt:lpstr>
      <vt:lpstr>PowerPoint Presentation</vt:lpstr>
      <vt:lpstr>PowerPoint Presentation</vt:lpstr>
      <vt:lpstr>PowerPoint Presentation</vt:lpstr>
      <vt:lpstr>PowerPoint Presentation</vt:lpstr>
      <vt:lpstr>Taking on too much responsibility</vt:lpstr>
      <vt:lpstr>Taking on too much responsibility</vt:lpstr>
      <vt:lpstr>PowerPoint Presentation</vt:lpstr>
      <vt:lpstr>PowerPoint Presentation</vt:lpstr>
      <vt:lpstr>PowerPoint Presentation</vt:lpstr>
      <vt:lpstr>PowerPoint Presentation</vt:lpstr>
      <vt:lpstr>Know your own disorder</vt:lpstr>
      <vt:lpstr>Know your own disorder</vt:lpstr>
      <vt:lpstr>What’s your story?</vt:lpstr>
      <vt:lpstr>Dig into the story</vt:lpstr>
      <vt:lpstr>Use time grids if they help</vt:lpstr>
      <vt:lpstr>Your brain is not a hard drive…</vt:lpstr>
      <vt:lpstr>PowerPoint Presentation</vt:lpstr>
      <vt:lpstr>PowerPoint Presentation</vt:lpstr>
      <vt:lpstr>Good practice and tips</vt:lpstr>
      <vt:lpstr>PowerPoint Presentation</vt:lpstr>
      <vt:lpstr>PowerPoint Presentation</vt:lpstr>
      <vt:lpstr>Some new habits</vt:lpstr>
      <vt:lpstr>#1  Do the most important stuff first</vt:lpstr>
      <vt:lpstr>Defining “Important”</vt:lpstr>
      <vt:lpstr>Set a ‘triage test’</vt:lpstr>
      <vt:lpstr>Set a ‘triage test’</vt:lpstr>
      <vt:lpstr>Embedding triage thinking</vt:lpstr>
      <vt:lpstr>PowerPoint Presentation</vt:lpstr>
      <vt:lpstr>Test drive these questions (or your own)</vt:lpstr>
      <vt:lpstr>#2  Manage digital disruption</vt:lpstr>
      <vt:lpstr>#2  Turn off email, Teams, Zoom, Collaborate, Twitter etc  It’s OK to disconnect if you need to get something done. Agree when you will be available. If needed, have an “override” mechanism which people can use if they HAVE TO.  Use the Pomodoro technique for short focused bursts, change habits to create sustained space</vt:lpstr>
      <vt:lpstr>#3  Work to meaningful deadlines on a meaningful schedule</vt:lpstr>
      <vt:lpstr>#3 Work to meaningful deadlines  …but set yourself up to be successful.  Factor in the extra time needed to work remotely, in a shared space, on dubious wifi, when you’re worried about family</vt:lpstr>
      <vt:lpstr>#3 Work to meaningful deadlines  …by understanding what motivates you to get things done.  Bring in other people? Link to your goals? Rewards?</vt:lpstr>
      <vt:lpstr>#4  Work in the right environment   Or change your environment (how other people act)</vt:lpstr>
      <vt:lpstr># 4 Work in the right environment or change your environment (how other people act)  The time it takes to get your workplace set up is work time  It’s *probably* harder to negotiate with your toddler than your colleagues or students to be left uninterrupted </vt:lpstr>
      <vt:lpstr>The People Problem</vt:lpstr>
      <vt:lpstr>#5  Get to know the energy rhythm of your day</vt:lpstr>
      <vt:lpstr>#5 Get to know the energy rhythm of your day  It’s ok if this is different, but not ok to expect everyone to be available at the same time</vt:lpstr>
      <vt:lpstr>#6 Stop solving SEPs    SEP = Somebody Else’s Problem</vt:lpstr>
      <vt:lpstr>#6 Stop solving Somebody Else’s Problem  This has to be balanced against the amazing collegiality which is helping us all to get through.   Get into the habit of a daily reflection on what you’ve done and why. Think about whether you are prioritising other people’s work and why you’re doing this. It’s OK to ask someone to wait for something.</vt:lpstr>
      <vt:lpstr>Say NO</vt:lpstr>
      <vt:lpstr>#7  Identify things you can make progress on in the margins during each day</vt:lpstr>
      <vt:lpstr>#7  Identify things you can make progress on in the margins during each day  Some days might be ALL margins, so acknowledge this in your planning and manage the expectations of others.</vt:lpstr>
      <vt:lpstr>#8  Notice what makes you break your resolutions </vt:lpstr>
      <vt:lpstr>#8  Notice what makes you break your resolutions   If it’s anxiety, disruption, uncertainty etc, then working out how to manage these is a work task. If you don’t have the energy or drive, refreshing yourself is a valid choice If it’s lack of resources, then exploring alternatives is a work task</vt:lpstr>
      <vt:lpstr>#9 Wean others off their expectations of instant gratification  </vt:lpstr>
      <vt:lpstr>#9  Wean others off their expectations of instant gratification  Update people on your situation and explain the impact it’s having. Ask for patience and reasonable deadlines or for clarity about priorities.  </vt:lpstr>
      <vt:lpstr>#10  Do things well (enough) </vt:lpstr>
      <vt:lpstr>#10 Do things well (enough)  Remember the resources you’re working with. Remember the nature of your working day and space. Remember that contact with a colleague could be disrupted at any point. A “work in progress” is often fine</vt:lpstr>
      <vt:lpstr>PowerPoint Presentation</vt:lpstr>
      <vt:lpstr>Embedding Better Habits</vt:lpstr>
      <vt:lpstr>PowerPoint Presentation</vt:lpstr>
      <vt:lpstr>Moving forwards </vt:lpstr>
      <vt:lpstr>Moving forwards </vt:lpstr>
      <vt:lpstr>Celebrate the wins</vt:lpstr>
      <vt:lpstr>Step by Step</vt:lpstr>
      <vt:lpstr>Ten Tips</vt:lpstr>
      <vt:lpstr>Say NO</vt:lpstr>
      <vt:lpstr>The People Problem</vt:lpstr>
      <vt:lpstr>PowerPoint Presentation</vt:lpstr>
      <vt:lpstr>PowerPoint Presentation</vt:lpstr>
      <vt:lpstr>PowerPoint Presentation</vt:lpstr>
      <vt:lpstr>PowerPoint Presentation</vt:lpstr>
      <vt:lpstr>PowerPoint Presentation</vt:lpstr>
      <vt:lpstr>PowerPoint Presentation</vt:lpstr>
      <vt:lpstr>Your brain is not a hard drive…</vt:lpstr>
      <vt:lpstr>PowerPoint Presentation</vt:lpstr>
      <vt:lpstr>PowerPoint Presentation</vt:lpstr>
      <vt:lpstr>PowerPoint Presentation</vt:lpstr>
      <vt:lpstr>PowerPoint Presentation</vt:lpstr>
      <vt:lpstr>Want a gentle nudge?  Leave me your email and I'll follow up in three months</vt:lpstr>
      <vt:lpstr>Want a gentle nudge?  Leave me your email and I'll follow up in three months</vt:lpstr>
      <vt:lpstr>Finally!</vt:lpstr>
      <vt:lpstr>Reminder: This session has been recorded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Priorities and Managing Time</dc:title>
  <dc:creator>SHINTON Sara</dc:creator>
  <cp:lastModifiedBy>SHINTON Sara</cp:lastModifiedBy>
  <cp:revision>30</cp:revision>
  <dcterms:created xsi:type="dcterms:W3CDTF">2021-01-15T12:02:04Z</dcterms:created>
  <dcterms:modified xsi:type="dcterms:W3CDTF">2021-01-20T15:49:19Z</dcterms:modified>
</cp:coreProperties>
</file>