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9"/>
  </p:notesMasterIdLst>
  <p:sldIdLst>
    <p:sldId id="259" r:id="rId2"/>
    <p:sldId id="343" r:id="rId3"/>
    <p:sldId id="340" r:id="rId4"/>
    <p:sldId id="338" r:id="rId5"/>
    <p:sldId id="342" r:id="rId6"/>
    <p:sldId id="341" r:id="rId7"/>
    <p:sldId id="344" r:id="rId8"/>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BB3603-6C36-45FC-A578-13DBE1B962D8}">
          <p14:sldIdLst>
            <p14:sldId id="259"/>
            <p14:sldId id="343"/>
            <p14:sldId id="340"/>
            <p14:sldId id="338"/>
            <p14:sldId id="342"/>
            <p14:sldId id="341"/>
            <p14:sldId id="344"/>
          </p14:sldIdLst>
        </p14:section>
        <p14:section name="Untitled Section" id="{432EC247-E665-4773-91F1-28D8C2B8AD1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llian raab" initials="gr" lastIdx="1" clrIdx="0">
    <p:extLst>
      <p:ext uri="{19B8F6BF-5375-455C-9EA6-DF929625EA0E}">
        <p15:presenceInfo xmlns:p15="http://schemas.microsoft.com/office/powerpoint/2012/main" userId="9085242e18f268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E"/>
    <a:srgbClr val="96A0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69213" autoAdjust="0"/>
  </p:normalViewPr>
  <p:slideViewPr>
    <p:cSldViewPr snapToGrid="0" showGuides="1">
      <p:cViewPr varScale="1">
        <p:scale>
          <a:sx n="79" d="100"/>
          <a:sy n="79" d="100"/>
        </p:scale>
        <p:origin x="1662" y="78"/>
      </p:cViewPr>
      <p:guideLst>
        <p:guide orient="horz" pos="2160"/>
        <p:guide pos="3840"/>
      </p:guideLst>
    </p:cSldViewPr>
  </p:slideViewPr>
  <p:outlineViewPr>
    <p:cViewPr>
      <p:scale>
        <a:sx n="33" d="100"/>
        <a:sy n="33" d="100"/>
      </p:scale>
      <p:origin x="0" y="-9828"/>
    </p:cViewPr>
  </p:outlineViewPr>
  <p:notesTextViewPr>
    <p:cViewPr>
      <p:scale>
        <a:sx n="3" d="2"/>
        <a:sy n="3" d="2"/>
      </p:scale>
      <p:origin x="0" y="0"/>
    </p:cViewPr>
  </p:notesTextViewPr>
  <p:notesViewPr>
    <p:cSldViewPr snapToGrid="0">
      <p:cViewPr varScale="1">
        <p:scale>
          <a:sx n="72" d="100"/>
          <a:sy n="72" d="100"/>
        </p:scale>
        <p:origin x="293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2E344-C602-489A-82FF-0A65303878FE}"/>
              </a:ext>
            </a:extLst>
          </p:cNvPr>
          <p:cNvSpPr>
            <a:spLocks noGrp="1"/>
          </p:cNvSpPr>
          <p:nvPr>
            <p:ph type="hdr" sz="quarter"/>
          </p:nvPr>
        </p:nvSpPr>
        <p:spPr>
          <a:xfrm>
            <a:off x="0" y="1"/>
            <a:ext cx="2971800" cy="499012"/>
          </a:xfrm>
          <a:prstGeom prst="rect">
            <a:avLst/>
          </a:prstGeom>
        </p:spPr>
        <p:txBody>
          <a:bodyPr vert="horz" lIns="96661" tIns="48331" rIns="96661" bIns="48331" rtlCol="0"/>
          <a:lstStyle>
            <a:lvl1pPr algn="l">
              <a:defRPr sz="1300"/>
            </a:lvl1pPr>
          </a:lstStyle>
          <a:p>
            <a:endParaRPr lang="en-GB"/>
          </a:p>
        </p:txBody>
      </p:sp>
      <p:sp>
        <p:nvSpPr>
          <p:cNvPr id="3" name="Date Placeholder 2">
            <a:extLst>
              <a:ext uri="{FF2B5EF4-FFF2-40B4-BE49-F238E27FC236}">
                <a16:creationId xmlns:a16="http://schemas.microsoft.com/office/drawing/2014/main" id="{2FC9389A-7543-496B-A360-DA8A9CDAF4F6}"/>
              </a:ext>
            </a:extLst>
          </p:cNvPr>
          <p:cNvSpPr>
            <a:spLocks noGrp="1"/>
          </p:cNvSpPr>
          <p:nvPr>
            <p:ph type="dt" idx="1"/>
          </p:nvPr>
        </p:nvSpPr>
        <p:spPr>
          <a:xfrm>
            <a:off x="3884613" y="1"/>
            <a:ext cx="2971800" cy="499012"/>
          </a:xfrm>
          <a:prstGeom prst="rect">
            <a:avLst/>
          </a:prstGeom>
        </p:spPr>
        <p:txBody>
          <a:bodyPr vert="horz" lIns="96661" tIns="48331" rIns="96661" bIns="48331" rtlCol="0"/>
          <a:lstStyle>
            <a:lvl1pPr algn="r">
              <a:defRPr sz="1300"/>
            </a:lvl1pPr>
          </a:lstStyle>
          <a:p>
            <a:fld id="{C487EE94-BCAD-4B9E-99DF-911A6BFC1C21}" type="datetimeFigureOut">
              <a:rPr lang="en-GB" smtClean="0"/>
              <a:t>19/06/2024</a:t>
            </a:fld>
            <a:endParaRPr lang="en-GB"/>
          </a:p>
        </p:txBody>
      </p:sp>
      <p:sp>
        <p:nvSpPr>
          <p:cNvPr id="4" name="Slide Image Placeholder 3">
            <a:extLst>
              <a:ext uri="{FF2B5EF4-FFF2-40B4-BE49-F238E27FC236}">
                <a16:creationId xmlns:a16="http://schemas.microsoft.com/office/drawing/2014/main" id="{0200C16C-62AE-4E4F-9C9B-A08CB389E362}"/>
              </a:ext>
            </a:extLst>
          </p:cNvPr>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a:extLst>
              <a:ext uri="{FF2B5EF4-FFF2-40B4-BE49-F238E27FC236}">
                <a16:creationId xmlns:a16="http://schemas.microsoft.com/office/drawing/2014/main" id="{715AD528-F352-498C-9110-DB3C51DCD6D1}"/>
              </a:ext>
            </a:extLst>
          </p:cNvPr>
          <p:cNvSpPr>
            <a:spLocks noGrp="1"/>
          </p:cNvSpPr>
          <p:nvPr>
            <p:ph type="body" sz="quarter" idx="3"/>
          </p:nvPr>
        </p:nvSpPr>
        <p:spPr>
          <a:xfrm>
            <a:off x="685800" y="4786362"/>
            <a:ext cx="5486400" cy="3916115"/>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1B8932DA-079D-4469-92F0-876ABEFB9841}"/>
              </a:ext>
            </a:extLst>
          </p:cNvPr>
          <p:cNvSpPr>
            <a:spLocks noGrp="1"/>
          </p:cNvSpPr>
          <p:nvPr>
            <p:ph type="ftr" sz="quarter" idx="4"/>
          </p:nvPr>
        </p:nvSpPr>
        <p:spPr>
          <a:xfrm>
            <a:off x="0" y="9446679"/>
            <a:ext cx="2971800" cy="499010"/>
          </a:xfrm>
          <a:prstGeom prst="rect">
            <a:avLst/>
          </a:prstGeom>
        </p:spPr>
        <p:txBody>
          <a:bodyPr vert="horz" lIns="96661" tIns="48331" rIns="96661" bIns="48331" rtlCol="0" anchor="b"/>
          <a:lstStyle>
            <a:lvl1pPr algn="l">
              <a:defRPr sz="1300"/>
            </a:lvl1pPr>
          </a:lstStyle>
          <a:p>
            <a:endParaRPr lang="en-GB"/>
          </a:p>
        </p:txBody>
      </p:sp>
      <p:sp>
        <p:nvSpPr>
          <p:cNvPr id="7" name="Slide Number Placeholder 6">
            <a:extLst>
              <a:ext uri="{FF2B5EF4-FFF2-40B4-BE49-F238E27FC236}">
                <a16:creationId xmlns:a16="http://schemas.microsoft.com/office/drawing/2014/main" id="{A91DB6F0-E290-4BEA-91D5-4AA6F0D76CDD}"/>
              </a:ext>
            </a:extLst>
          </p:cNvPr>
          <p:cNvSpPr>
            <a:spLocks noGrp="1"/>
          </p:cNvSpPr>
          <p:nvPr>
            <p:ph type="sldNum" sz="quarter" idx="5"/>
          </p:nvPr>
        </p:nvSpPr>
        <p:spPr>
          <a:xfrm>
            <a:off x="3884613" y="9446679"/>
            <a:ext cx="2971800" cy="499010"/>
          </a:xfrm>
          <a:prstGeom prst="rect">
            <a:avLst/>
          </a:prstGeom>
        </p:spPr>
        <p:txBody>
          <a:bodyPr vert="horz" lIns="96661" tIns="48331" rIns="96661" bIns="48331" rtlCol="0" anchor="b"/>
          <a:lstStyle>
            <a:lvl1pPr algn="r">
              <a:defRPr sz="1300"/>
            </a:lvl1pPr>
          </a:lstStyle>
          <a:p>
            <a:fld id="{54361671-EF14-4F6A-8EBA-C6CC78053239}"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1243013"/>
            <a:ext cx="5969000" cy="3357562"/>
          </a:xfrm>
        </p:spPr>
      </p:sp>
      <p:sp>
        <p:nvSpPr>
          <p:cNvPr id="3" name="Notes Placeholder 2"/>
          <p:cNvSpPr>
            <a:spLocks noGrp="1"/>
          </p:cNvSpPr>
          <p:nvPr>
            <p:ph type="body" idx="1"/>
          </p:nvPr>
        </p:nvSpPr>
        <p:spPr>
          <a:xfrm>
            <a:off x="329610" y="4840235"/>
            <a:ext cx="6363798" cy="4284357"/>
          </a:xfrm>
        </p:spPr>
        <p:txBody>
          <a:bodyPr/>
          <a:lstStyle/>
          <a:p>
            <a:endParaRPr lang="en-GB" dirty="0"/>
          </a:p>
        </p:txBody>
      </p:sp>
      <p:sp>
        <p:nvSpPr>
          <p:cNvPr id="4" name="Slide Number Placeholder 3"/>
          <p:cNvSpPr>
            <a:spLocks noGrp="1"/>
          </p:cNvSpPr>
          <p:nvPr>
            <p:ph type="sldNum" sz="quarter" idx="5"/>
          </p:nvPr>
        </p:nvSpPr>
        <p:spPr/>
        <p:txBody>
          <a:bodyPr/>
          <a:lstStyle/>
          <a:p>
            <a:fld id="{54361671-EF14-4F6A-8EBA-C6CC78053239}" type="slidenum">
              <a:rPr lang="en-GB" smtClean="0"/>
              <a:t>1</a:t>
            </a:fld>
            <a:endParaRPr lang="en-GB"/>
          </a:p>
        </p:txBody>
      </p:sp>
    </p:spTree>
    <p:extLst>
      <p:ext uri="{BB962C8B-B14F-4D97-AF65-F5344CB8AC3E}">
        <p14:creationId xmlns:p14="http://schemas.microsoft.com/office/powerpoint/2010/main" val="1006222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E74C4-6BF2-D464-2AF7-055022D161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0E635E-7A67-2C03-A8EE-F9B8CC4F51AD}"/>
              </a:ext>
            </a:extLst>
          </p:cNvPr>
          <p:cNvSpPr>
            <a:spLocks noGrp="1" noRot="1" noChangeAspect="1"/>
          </p:cNvSpPr>
          <p:nvPr>
            <p:ph type="sldImg"/>
          </p:nvPr>
        </p:nvSpPr>
        <p:spPr>
          <a:xfrm>
            <a:off x="444500" y="1243013"/>
            <a:ext cx="5969000" cy="3357562"/>
          </a:xfrm>
        </p:spPr>
      </p:sp>
      <p:sp>
        <p:nvSpPr>
          <p:cNvPr id="3" name="Notes Placeholder 2">
            <a:extLst>
              <a:ext uri="{FF2B5EF4-FFF2-40B4-BE49-F238E27FC236}">
                <a16:creationId xmlns:a16="http://schemas.microsoft.com/office/drawing/2014/main" id="{D6C7A7BC-2436-934E-9C07-857CD6D08B5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F97D4C1-2FB8-1AC9-31EE-81166B6627A4}"/>
              </a:ext>
            </a:extLst>
          </p:cNvPr>
          <p:cNvSpPr>
            <a:spLocks noGrp="1"/>
          </p:cNvSpPr>
          <p:nvPr>
            <p:ph type="sldNum" sz="quarter" idx="10"/>
          </p:nvPr>
        </p:nvSpPr>
        <p:spPr/>
        <p:txBody>
          <a:bodyPr/>
          <a:lstStyle/>
          <a:p>
            <a:fld id="{54361671-EF14-4F6A-8EBA-C6CC78053239}" type="slidenum">
              <a:rPr lang="en-GB" smtClean="0"/>
              <a:t>3</a:t>
            </a:fld>
            <a:endParaRPr lang="en-GB"/>
          </a:p>
        </p:txBody>
      </p:sp>
    </p:spTree>
    <p:extLst>
      <p:ext uri="{BB962C8B-B14F-4D97-AF65-F5344CB8AC3E}">
        <p14:creationId xmlns:p14="http://schemas.microsoft.com/office/powerpoint/2010/main" val="1467077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E74C4-6BF2-D464-2AF7-055022D161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0E635E-7A67-2C03-A8EE-F9B8CC4F51AD}"/>
              </a:ext>
            </a:extLst>
          </p:cNvPr>
          <p:cNvSpPr>
            <a:spLocks noGrp="1" noRot="1" noChangeAspect="1"/>
          </p:cNvSpPr>
          <p:nvPr>
            <p:ph type="sldImg"/>
          </p:nvPr>
        </p:nvSpPr>
        <p:spPr>
          <a:xfrm>
            <a:off x="444500" y="1243013"/>
            <a:ext cx="5969000" cy="3357562"/>
          </a:xfrm>
        </p:spPr>
      </p:sp>
      <p:sp>
        <p:nvSpPr>
          <p:cNvPr id="3" name="Notes Placeholder 2">
            <a:extLst>
              <a:ext uri="{FF2B5EF4-FFF2-40B4-BE49-F238E27FC236}">
                <a16:creationId xmlns:a16="http://schemas.microsoft.com/office/drawing/2014/main" id="{D6C7A7BC-2436-934E-9C07-857CD6D08B5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F97D4C1-2FB8-1AC9-31EE-81166B6627A4}"/>
              </a:ext>
            </a:extLst>
          </p:cNvPr>
          <p:cNvSpPr>
            <a:spLocks noGrp="1"/>
          </p:cNvSpPr>
          <p:nvPr>
            <p:ph type="sldNum" sz="quarter" idx="10"/>
          </p:nvPr>
        </p:nvSpPr>
        <p:spPr/>
        <p:txBody>
          <a:bodyPr/>
          <a:lstStyle/>
          <a:p>
            <a:fld id="{54361671-EF14-4F6A-8EBA-C6CC78053239}" type="slidenum">
              <a:rPr lang="en-GB" smtClean="0"/>
              <a:t>4</a:t>
            </a:fld>
            <a:endParaRPr lang="en-GB"/>
          </a:p>
        </p:txBody>
      </p:sp>
    </p:spTree>
    <p:extLst>
      <p:ext uri="{BB962C8B-B14F-4D97-AF65-F5344CB8AC3E}">
        <p14:creationId xmlns:p14="http://schemas.microsoft.com/office/powerpoint/2010/main" val="257621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E74C4-6BF2-D464-2AF7-055022D161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0E635E-7A67-2C03-A8EE-F9B8CC4F51AD}"/>
              </a:ext>
            </a:extLst>
          </p:cNvPr>
          <p:cNvSpPr>
            <a:spLocks noGrp="1" noRot="1" noChangeAspect="1"/>
          </p:cNvSpPr>
          <p:nvPr>
            <p:ph type="sldImg"/>
          </p:nvPr>
        </p:nvSpPr>
        <p:spPr>
          <a:xfrm>
            <a:off x="444500" y="1243013"/>
            <a:ext cx="5969000" cy="3357562"/>
          </a:xfrm>
        </p:spPr>
      </p:sp>
      <p:sp>
        <p:nvSpPr>
          <p:cNvPr id="3" name="Notes Placeholder 2">
            <a:extLst>
              <a:ext uri="{FF2B5EF4-FFF2-40B4-BE49-F238E27FC236}">
                <a16:creationId xmlns:a16="http://schemas.microsoft.com/office/drawing/2014/main" id="{D6C7A7BC-2436-934E-9C07-857CD6D08B5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F97D4C1-2FB8-1AC9-31EE-81166B6627A4}"/>
              </a:ext>
            </a:extLst>
          </p:cNvPr>
          <p:cNvSpPr>
            <a:spLocks noGrp="1"/>
          </p:cNvSpPr>
          <p:nvPr>
            <p:ph type="sldNum" sz="quarter" idx="10"/>
          </p:nvPr>
        </p:nvSpPr>
        <p:spPr/>
        <p:txBody>
          <a:bodyPr/>
          <a:lstStyle/>
          <a:p>
            <a:fld id="{54361671-EF14-4F6A-8EBA-C6CC78053239}" type="slidenum">
              <a:rPr lang="en-GB" smtClean="0"/>
              <a:t>5</a:t>
            </a:fld>
            <a:endParaRPr lang="en-GB"/>
          </a:p>
        </p:txBody>
      </p:sp>
    </p:spTree>
    <p:extLst>
      <p:ext uri="{BB962C8B-B14F-4D97-AF65-F5344CB8AC3E}">
        <p14:creationId xmlns:p14="http://schemas.microsoft.com/office/powerpoint/2010/main" val="3234639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E74C4-6BF2-D464-2AF7-055022D161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0E635E-7A67-2C03-A8EE-F9B8CC4F51AD}"/>
              </a:ext>
            </a:extLst>
          </p:cNvPr>
          <p:cNvSpPr>
            <a:spLocks noGrp="1" noRot="1" noChangeAspect="1"/>
          </p:cNvSpPr>
          <p:nvPr>
            <p:ph type="sldImg"/>
          </p:nvPr>
        </p:nvSpPr>
        <p:spPr>
          <a:xfrm>
            <a:off x="444500" y="1243013"/>
            <a:ext cx="5969000" cy="3357562"/>
          </a:xfrm>
        </p:spPr>
      </p:sp>
      <p:sp>
        <p:nvSpPr>
          <p:cNvPr id="3" name="Notes Placeholder 2">
            <a:extLst>
              <a:ext uri="{FF2B5EF4-FFF2-40B4-BE49-F238E27FC236}">
                <a16:creationId xmlns:a16="http://schemas.microsoft.com/office/drawing/2014/main" id="{D6C7A7BC-2436-934E-9C07-857CD6D08B5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F97D4C1-2FB8-1AC9-31EE-81166B6627A4}"/>
              </a:ext>
            </a:extLst>
          </p:cNvPr>
          <p:cNvSpPr>
            <a:spLocks noGrp="1"/>
          </p:cNvSpPr>
          <p:nvPr>
            <p:ph type="sldNum" sz="quarter" idx="10"/>
          </p:nvPr>
        </p:nvSpPr>
        <p:spPr/>
        <p:txBody>
          <a:bodyPr/>
          <a:lstStyle/>
          <a:p>
            <a:fld id="{54361671-EF14-4F6A-8EBA-C6CC78053239}" type="slidenum">
              <a:rPr lang="en-GB" smtClean="0"/>
              <a:t>6</a:t>
            </a:fld>
            <a:endParaRPr lang="en-GB"/>
          </a:p>
        </p:txBody>
      </p:sp>
    </p:spTree>
    <p:extLst>
      <p:ext uri="{BB962C8B-B14F-4D97-AF65-F5344CB8AC3E}">
        <p14:creationId xmlns:p14="http://schemas.microsoft.com/office/powerpoint/2010/main" val="1095286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E74C4-6BF2-D464-2AF7-055022D161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0E635E-7A67-2C03-A8EE-F9B8CC4F51AD}"/>
              </a:ext>
            </a:extLst>
          </p:cNvPr>
          <p:cNvSpPr>
            <a:spLocks noGrp="1" noRot="1" noChangeAspect="1"/>
          </p:cNvSpPr>
          <p:nvPr>
            <p:ph type="sldImg"/>
          </p:nvPr>
        </p:nvSpPr>
        <p:spPr>
          <a:xfrm>
            <a:off x="444500" y="1243013"/>
            <a:ext cx="5969000" cy="3357562"/>
          </a:xfrm>
        </p:spPr>
      </p:sp>
      <p:sp>
        <p:nvSpPr>
          <p:cNvPr id="3" name="Notes Placeholder 2">
            <a:extLst>
              <a:ext uri="{FF2B5EF4-FFF2-40B4-BE49-F238E27FC236}">
                <a16:creationId xmlns:a16="http://schemas.microsoft.com/office/drawing/2014/main" id="{D6C7A7BC-2436-934E-9C07-857CD6D08B5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F97D4C1-2FB8-1AC9-31EE-81166B6627A4}"/>
              </a:ext>
            </a:extLst>
          </p:cNvPr>
          <p:cNvSpPr>
            <a:spLocks noGrp="1"/>
          </p:cNvSpPr>
          <p:nvPr>
            <p:ph type="sldNum" sz="quarter" idx="10"/>
          </p:nvPr>
        </p:nvSpPr>
        <p:spPr/>
        <p:txBody>
          <a:bodyPr/>
          <a:lstStyle/>
          <a:p>
            <a:fld id="{54361671-EF14-4F6A-8EBA-C6CC78053239}" type="slidenum">
              <a:rPr lang="en-GB" smtClean="0"/>
              <a:t>7</a:t>
            </a:fld>
            <a:endParaRPr lang="en-GB"/>
          </a:p>
        </p:txBody>
      </p:sp>
    </p:spTree>
    <p:extLst>
      <p:ext uri="{BB962C8B-B14F-4D97-AF65-F5344CB8AC3E}">
        <p14:creationId xmlns:p14="http://schemas.microsoft.com/office/powerpoint/2010/main" val="164402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271090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351157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533989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5" name="Footer Placeholder 4"/>
          <p:cNvSpPr>
            <a:spLocks noGrp="1"/>
          </p:cNvSpPr>
          <p:nvPr>
            <p:ph type="ftr" sz="quarter" idx="11"/>
          </p:nvPr>
        </p:nvSpPr>
        <p:spPr/>
        <p:txBody>
          <a:bodyPr/>
          <a:lstStyle/>
          <a:p>
            <a:r>
              <a:rPr lang="en-GB"/>
              <a:t>Simons Institute talk</a:t>
            </a:r>
            <a:endParaRPr lang="en-GB" dirty="0"/>
          </a:p>
        </p:txBody>
      </p:sp>
      <p:sp>
        <p:nvSpPr>
          <p:cNvPr id="6" name="Slide Number Placeholder 5"/>
          <p:cNvSpPr>
            <a:spLocks noGrp="1"/>
          </p:cNvSpPr>
          <p:nvPr>
            <p:ph type="sldNum" sz="quarter" idx="12"/>
          </p:nvPr>
        </p:nvSpPr>
        <p:spPr/>
        <p:txBody>
          <a:bodyPr/>
          <a:lstStyle/>
          <a:p>
            <a:fld id="{70240E8D-CB33-47C0-BB4B-FEC38C5B119A}" type="slidenum">
              <a:rPr lang="en-GB" smtClean="0"/>
              <a:pPr/>
              <a:t>‹#›</a:t>
            </a:fld>
            <a:endParaRPr lang="en-GB" dirty="0"/>
          </a:p>
        </p:txBody>
      </p:sp>
      <p:sp>
        <p:nvSpPr>
          <p:cNvPr id="7" name="Rectangle 6"/>
          <p:cNvSpPr/>
          <p:nvPr userDrawn="1"/>
        </p:nvSpPr>
        <p:spPr>
          <a:xfrm>
            <a:off x="-5273" y="304380"/>
            <a:ext cx="12192000" cy="6545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0" y="2"/>
            <a:ext cx="12192000" cy="3047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9" name="Group 8"/>
          <p:cNvGrpSpPr>
            <a:grpSpLocks noChangeAspect="1"/>
          </p:cNvGrpSpPr>
          <p:nvPr userDrawn="1"/>
        </p:nvGrpSpPr>
        <p:grpSpPr>
          <a:xfrm>
            <a:off x="116677" y="74808"/>
            <a:ext cx="1141440" cy="856080"/>
            <a:chOff x="0" y="0"/>
            <a:chExt cx="1126769" cy="1126769"/>
          </a:xfrm>
        </p:grpSpPr>
        <p:sp>
          <p:nvSpPr>
            <p:cNvPr id="10" name="Oval 9"/>
            <p:cNvSpPr>
              <a:spLocks noChangeAspect="1"/>
            </p:cNvSpPr>
            <p:nvPr/>
          </p:nvSpPr>
          <p:spPr>
            <a:xfrm>
              <a:off x="0" y="0"/>
              <a:ext cx="1126769" cy="1126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04" y="42908"/>
              <a:ext cx="1042560" cy="1040952"/>
            </a:xfrm>
            <a:prstGeom prst="rect">
              <a:avLst/>
            </a:prstGeom>
          </p:spPr>
        </p:pic>
      </p:grpSp>
    </p:spTree>
    <p:extLst>
      <p:ext uri="{BB962C8B-B14F-4D97-AF65-F5344CB8AC3E}">
        <p14:creationId xmlns:p14="http://schemas.microsoft.com/office/powerpoint/2010/main" val="179176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76069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185297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269585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105104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79793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177884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3BF058-81AA-40A8-A57C-8004A5C86E8B}" type="datetimeFigureOut">
              <a:rPr lang="en-GB" smtClean="0"/>
              <a:pPr/>
              <a:t>19/06/2024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227258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BF058-81AA-40A8-A57C-8004A5C86E8B}" type="datetimeFigureOut">
              <a:rPr lang="en-GB" smtClean="0"/>
              <a:pPr/>
              <a:t>19/06/2024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40E8D-CB33-47C0-BB4B-FEC38C5B119A}" type="slidenum">
              <a:rPr lang="en-GB" smtClean="0"/>
              <a:pPr/>
              <a:t>‹#›</a:t>
            </a:fld>
            <a:endParaRPr lang="en-GB" dirty="0"/>
          </a:p>
        </p:txBody>
      </p:sp>
    </p:spTree>
    <p:extLst>
      <p:ext uri="{BB962C8B-B14F-4D97-AF65-F5344CB8AC3E}">
        <p14:creationId xmlns:p14="http://schemas.microsoft.com/office/powerpoint/2010/main" val="137019574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eur02.safelinks.protection.outlook.com/?url=https%3A%2F%2Fblogs.ed.ac.uk%2Fgraab%2Fworkshop%2F&amp;data=05%7C02%7C%7Ccd31a83f72604d619ad908dc5a0eb69e%7C2e9f06b016694589878910a06934dc61%7C0%7C0%7C638484266446775314%7CUnknown%7CTWFpbGZsb3d8eyJWIjoiMC4wLjAwMDAiLCJQIjoiV2luMzIiLCJBTiI6Ik1haWwiLCJXVCI6Mn0%3D%7C0%7C%7C%7C&amp;sdata=ey0PHJtxGgX2YCxPNxMjZiNINwHw9gzS4zPT84QrLNM%3D&amp;reserved=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18724" y="499264"/>
            <a:ext cx="9144000" cy="203099"/>
          </a:xfrm>
          <a:prstGeom prst="rect">
            <a:avLst/>
          </a:prstGeom>
          <a:solidFill>
            <a:srgbClr val="96A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a:stretch>
            <a:fillRect/>
          </a:stretch>
        </p:blipFill>
        <p:spPr>
          <a:xfrm>
            <a:off x="1229574" y="4471374"/>
            <a:ext cx="2206333" cy="1765066"/>
          </a:xfrm>
          <a:prstGeom prst="rect">
            <a:avLst/>
          </a:prstGeom>
        </p:spPr>
      </p:pic>
      <p:sp>
        <p:nvSpPr>
          <p:cNvPr id="2" name="Title 1"/>
          <p:cNvSpPr>
            <a:spLocks noGrp="1"/>
          </p:cNvSpPr>
          <p:nvPr>
            <p:ph type="ctrTitle"/>
          </p:nvPr>
        </p:nvSpPr>
        <p:spPr>
          <a:xfrm>
            <a:off x="2085143" y="1320388"/>
            <a:ext cx="9148913" cy="1380501"/>
          </a:xfrm>
        </p:spPr>
        <p:txBody>
          <a:bodyPr anchor="ctr" anchorCtr="0">
            <a:noAutofit/>
          </a:bodyPr>
          <a:lstStyle/>
          <a:p>
            <a:r>
              <a:rPr lang="en-GB" sz="2800" b="1" i="0" u="none" strike="noStrike" baseline="0" dirty="0">
                <a:solidFill>
                  <a:srgbClr val="333333"/>
                </a:solidFill>
                <a:latin typeface="SegoeUI"/>
              </a:rPr>
              <a:t>Workshop understanding synthpop session2</a:t>
            </a:r>
            <a:br>
              <a:rPr lang="en-GB" sz="2800" b="1" i="0" u="none" strike="noStrike" baseline="0" dirty="0">
                <a:solidFill>
                  <a:srgbClr val="333333"/>
                </a:solidFill>
                <a:latin typeface="SegoeUI"/>
              </a:rPr>
            </a:br>
            <a:r>
              <a:rPr lang="en-GB" sz="2400" b="1" i="0" u="none" strike="noStrike" baseline="0" dirty="0">
                <a:solidFill>
                  <a:srgbClr val="333333"/>
                </a:solidFill>
                <a:latin typeface="SegoeUI"/>
              </a:rPr>
              <a:t>find course material at</a:t>
            </a:r>
            <a:br>
              <a:rPr lang="en-GB" sz="2400" b="1" i="0" u="none" strike="noStrike" baseline="0" dirty="0">
                <a:solidFill>
                  <a:srgbClr val="333333"/>
                </a:solidFill>
                <a:latin typeface="SegoeUI"/>
              </a:rPr>
            </a:br>
            <a:r>
              <a:rPr lang="en-GB" sz="2400" b="0" i="0" dirty="0">
                <a:solidFill>
                  <a:srgbClr val="6FC040"/>
                </a:solidFill>
                <a:effectLst/>
                <a:latin typeface="Calibri" panose="020F0502020204030204" pitchFamily="34" charset="0"/>
                <a:hlinkClick r:id="rId4" tooltip="Original URL: https://blogs.ed.ac.uk/graab/workshop/. Click or tap if you trust this link."/>
              </a:rPr>
              <a:t>https://blogs.ed.ac.uk/graab/workshop/</a:t>
            </a:r>
            <a:endParaRPr lang="en-GB" sz="2400" b="1" dirty="0"/>
          </a:p>
        </p:txBody>
      </p:sp>
      <p:sp>
        <p:nvSpPr>
          <p:cNvPr id="3" name="Subtitle 2"/>
          <p:cNvSpPr>
            <a:spLocks noGrp="1"/>
          </p:cNvSpPr>
          <p:nvPr>
            <p:ph type="subTitle" idx="1"/>
          </p:nvPr>
        </p:nvSpPr>
        <p:spPr>
          <a:xfrm>
            <a:off x="2940576" y="2942083"/>
            <a:ext cx="6314101" cy="1357871"/>
          </a:xfrm>
        </p:spPr>
        <p:txBody>
          <a:bodyPr>
            <a:noAutofit/>
          </a:bodyPr>
          <a:lstStyle/>
          <a:p>
            <a:pPr>
              <a:lnSpc>
                <a:spcPct val="100000"/>
              </a:lnSpc>
              <a:spcAft>
                <a:spcPts val="1200"/>
              </a:spcAft>
            </a:pPr>
            <a:r>
              <a:rPr lang="en-GB" dirty="0"/>
              <a:t>Gillian M Raab</a:t>
            </a:r>
          </a:p>
          <a:p>
            <a:pPr>
              <a:lnSpc>
                <a:spcPct val="105000"/>
              </a:lnSpc>
              <a:spcBef>
                <a:spcPts val="0"/>
              </a:spcBef>
            </a:pPr>
            <a:r>
              <a:rPr lang="en-GB" dirty="0">
                <a:solidFill>
                  <a:schemeClr val="bg2">
                    <a:lumMod val="50000"/>
                  </a:schemeClr>
                </a:solidFill>
              </a:rPr>
              <a:t>University of Edinburgh</a:t>
            </a:r>
          </a:p>
          <a:p>
            <a:pPr>
              <a:lnSpc>
                <a:spcPct val="105000"/>
              </a:lnSpc>
              <a:spcBef>
                <a:spcPts val="0"/>
              </a:spcBef>
            </a:pPr>
            <a:r>
              <a:rPr lang="en-GB" dirty="0">
                <a:solidFill>
                  <a:schemeClr val="bg2">
                    <a:lumMod val="50000"/>
                  </a:schemeClr>
                </a:solidFill>
              </a:rPr>
              <a:t>Administrative Data Research Centre - Scotland</a:t>
            </a:r>
          </a:p>
        </p:txBody>
      </p:sp>
      <p:sp>
        <p:nvSpPr>
          <p:cNvPr id="8" name="TextBox 7"/>
          <p:cNvSpPr txBox="1"/>
          <p:nvPr/>
        </p:nvSpPr>
        <p:spPr>
          <a:xfrm>
            <a:off x="1142945" y="6356537"/>
            <a:ext cx="9144000" cy="428486"/>
          </a:xfrm>
          <a:prstGeom prst="rect">
            <a:avLst/>
          </a:prstGeom>
          <a:noFill/>
        </p:spPr>
        <p:txBody>
          <a:bodyPr wrap="square" rtlCol="0" anchor="ctr" anchorCtr="0">
            <a:noAutofit/>
          </a:bodyPr>
          <a:lstStyle/>
          <a:p>
            <a:pPr algn="ctr"/>
            <a:r>
              <a:rPr lang="en-GB" sz="16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EU meeting Feb 2024</a:t>
            </a:r>
          </a:p>
        </p:txBody>
      </p:sp>
      <p:sp>
        <p:nvSpPr>
          <p:cNvPr id="14" name="Rectangle 13"/>
          <p:cNvSpPr/>
          <p:nvPr/>
        </p:nvSpPr>
        <p:spPr>
          <a:xfrm>
            <a:off x="0" y="1"/>
            <a:ext cx="12192000" cy="7943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 name="Group 14"/>
          <p:cNvGrpSpPr/>
          <p:nvPr/>
        </p:nvGrpSpPr>
        <p:grpSpPr>
          <a:xfrm>
            <a:off x="1624209" y="100209"/>
            <a:ext cx="1126769" cy="1126769"/>
            <a:chOff x="0" y="0"/>
            <a:chExt cx="1126769" cy="1126769"/>
          </a:xfrm>
        </p:grpSpPr>
        <p:sp>
          <p:nvSpPr>
            <p:cNvPr id="16" name="Oval 15"/>
            <p:cNvSpPr>
              <a:spLocks noChangeAspect="1"/>
            </p:cNvSpPr>
            <p:nvPr/>
          </p:nvSpPr>
          <p:spPr>
            <a:xfrm>
              <a:off x="0" y="0"/>
              <a:ext cx="1126769" cy="112676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04" y="42908"/>
              <a:ext cx="1042560" cy="1040952"/>
            </a:xfrm>
            <a:prstGeom prst="rect">
              <a:avLst/>
            </a:prstGeom>
          </p:spPr>
        </p:pic>
      </p:grpSp>
      <p:cxnSp>
        <p:nvCxnSpPr>
          <p:cNvPr id="19" name="Straight Connector 18"/>
          <p:cNvCxnSpPr/>
          <p:nvPr/>
        </p:nvCxnSpPr>
        <p:spPr>
          <a:xfrm>
            <a:off x="2940575" y="4358009"/>
            <a:ext cx="65160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40575" y="6356537"/>
            <a:ext cx="65160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736662" y="47036"/>
            <a:ext cx="1982681" cy="480083"/>
          </a:xfrm>
          <a:prstGeom prst="rect">
            <a:avLst/>
          </a:prstGeom>
        </p:spPr>
      </p:pic>
      <p:pic>
        <p:nvPicPr>
          <p:cNvPr id="18" name="Picture 17">
            <a:extLst>
              <a:ext uri="{FF2B5EF4-FFF2-40B4-BE49-F238E27FC236}">
                <a16:creationId xmlns:a16="http://schemas.microsoft.com/office/drawing/2014/main" id="{C278C6DF-8A25-4346-BB84-612FDF62820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62020" y="4478107"/>
            <a:ext cx="4131963" cy="1502065"/>
          </a:xfrm>
          <a:prstGeom prst="rect">
            <a:avLst/>
          </a:prstGeom>
        </p:spPr>
      </p:pic>
      <p:pic>
        <p:nvPicPr>
          <p:cNvPr id="9" name="Picture 8">
            <a:extLst>
              <a:ext uri="{FF2B5EF4-FFF2-40B4-BE49-F238E27FC236}">
                <a16:creationId xmlns:a16="http://schemas.microsoft.com/office/drawing/2014/main" id="{9892A969-41BC-454D-8AAA-61EEB19C95D1}"/>
              </a:ext>
            </a:extLst>
          </p:cNvPr>
          <p:cNvPicPr>
            <a:picLocks noChangeAspect="1"/>
          </p:cNvPicPr>
          <p:nvPr/>
        </p:nvPicPr>
        <p:blipFill>
          <a:blip r:embed="rId8"/>
          <a:stretch>
            <a:fillRect/>
          </a:stretch>
        </p:blipFill>
        <p:spPr>
          <a:xfrm>
            <a:off x="4394683" y="5092727"/>
            <a:ext cx="2976393" cy="1075627"/>
          </a:xfrm>
          <a:prstGeom prst="rect">
            <a:avLst/>
          </a:prstGeom>
        </p:spPr>
      </p:pic>
    </p:spTree>
    <p:extLst>
      <p:ext uri="{BB962C8B-B14F-4D97-AF65-F5344CB8AC3E}">
        <p14:creationId xmlns:p14="http://schemas.microsoft.com/office/powerpoint/2010/main" val="396168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099E6-54E1-4DE7-A6B3-9FE00ACB1B4E}"/>
              </a:ext>
            </a:extLst>
          </p:cNvPr>
          <p:cNvSpPr>
            <a:spLocks noGrp="1"/>
          </p:cNvSpPr>
          <p:nvPr>
            <p:ph type="title"/>
          </p:nvPr>
        </p:nvSpPr>
        <p:spPr>
          <a:xfrm>
            <a:off x="1267968" y="365125"/>
            <a:ext cx="10085832" cy="61595"/>
          </a:xfrm>
        </p:spPr>
        <p:txBody>
          <a:bodyPr>
            <a:normAutofit fontScale="90000"/>
          </a:bodyPr>
          <a:lstStyle/>
          <a:p>
            <a:br>
              <a:rPr lang="en-GB" dirty="0"/>
            </a:br>
            <a:r>
              <a:rPr lang="en-GB" dirty="0"/>
              <a:t>Explore the original and the low-fidelity data</a:t>
            </a:r>
          </a:p>
        </p:txBody>
      </p:sp>
      <p:sp>
        <p:nvSpPr>
          <p:cNvPr id="5" name="TextBox 4">
            <a:extLst>
              <a:ext uri="{FF2B5EF4-FFF2-40B4-BE49-F238E27FC236}">
                <a16:creationId xmlns:a16="http://schemas.microsoft.com/office/drawing/2014/main" id="{44AFE2FE-56CD-40C9-9B81-0F5F6D755DB5}"/>
              </a:ext>
            </a:extLst>
          </p:cNvPr>
          <p:cNvSpPr txBox="1"/>
          <p:nvPr/>
        </p:nvSpPr>
        <p:spPr>
          <a:xfrm>
            <a:off x="633984" y="1475232"/>
            <a:ext cx="10988040" cy="4308872"/>
          </a:xfrm>
          <a:prstGeom prst="rect">
            <a:avLst/>
          </a:prstGeom>
          <a:noFill/>
        </p:spPr>
        <p:txBody>
          <a:bodyPr wrap="square" rtlCol="0">
            <a:spAutoFit/>
          </a:bodyPr>
          <a:lstStyle/>
          <a:p>
            <a:pPr marL="285750" indent="-285750">
              <a:buFont typeface="Arial" panose="020B0604020202020204" pitchFamily="34" charset="0"/>
              <a:buChar char="•"/>
            </a:pPr>
            <a:r>
              <a:rPr lang="en-GB" sz="3200" dirty="0"/>
              <a:t>Any interesting findings?</a:t>
            </a:r>
          </a:p>
          <a:p>
            <a:pPr marL="285750" indent="-285750">
              <a:buFont typeface="Arial" panose="020B0604020202020204" pitchFamily="34" charset="0"/>
              <a:buChar char="•"/>
            </a:pPr>
            <a:r>
              <a:rPr lang="en-GB" sz="3200" dirty="0"/>
              <a:t>Would it be any use to you?</a:t>
            </a:r>
          </a:p>
          <a:p>
            <a:pPr marL="285750" indent="-285750">
              <a:buFont typeface="Arial" panose="020B0604020202020204" pitchFamily="34" charset="0"/>
              <a:buChar char="•"/>
            </a:pPr>
            <a:r>
              <a:rPr lang="en-GB" sz="3200" dirty="0"/>
              <a:t>Try the following functions that are part of synthpop – use the help menus</a:t>
            </a:r>
          </a:p>
          <a:p>
            <a:pPr marL="285750" indent="-285750">
              <a:buFont typeface="Arial" panose="020B0604020202020204" pitchFamily="34" charset="0"/>
              <a:buChar char="•"/>
            </a:pPr>
            <a:endParaRPr lang="en-GB" sz="3200" dirty="0"/>
          </a:p>
          <a:p>
            <a:pPr marL="285750" indent="-285750">
              <a:buFont typeface="Arial" panose="020B0604020202020204" pitchFamily="34" charset="0"/>
              <a:buChar char="•"/>
            </a:pPr>
            <a:r>
              <a:rPr lang="en-GB" sz="3200" dirty="0"/>
              <a:t>Think about the </a:t>
            </a:r>
            <a:r>
              <a:rPr lang="en-GB" sz="3200" dirty="0" err="1"/>
              <a:t>disclosiveness</a:t>
            </a:r>
            <a:r>
              <a:rPr lang="en-GB" sz="3200" dirty="0"/>
              <a:t> of the original data?</a:t>
            </a:r>
          </a:p>
          <a:p>
            <a:pPr marL="285750" indent="-285750">
              <a:buFont typeface="Arial" panose="020B0604020202020204" pitchFamily="34" charset="0"/>
              <a:buChar char="•"/>
            </a:pPr>
            <a:r>
              <a:rPr lang="en-GB" sz="3200" dirty="0"/>
              <a:t>What scenarios can you think of that might lead to unwanted disclosures?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90428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43C0F-ACF5-02D1-5576-DF2568162A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F388EE-80CF-098C-BFCB-F574FBEE0ADF}"/>
              </a:ext>
            </a:extLst>
          </p:cNvPr>
          <p:cNvSpPr>
            <a:spLocks noGrp="1"/>
          </p:cNvSpPr>
          <p:nvPr>
            <p:ph type="title"/>
          </p:nvPr>
        </p:nvSpPr>
        <p:spPr>
          <a:xfrm>
            <a:off x="1246909" y="365126"/>
            <a:ext cx="10002982" cy="576983"/>
          </a:xfrm>
        </p:spPr>
        <p:txBody>
          <a:bodyPr>
            <a:normAutofit fontScale="90000"/>
          </a:bodyPr>
          <a:lstStyle/>
          <a:p>
            <a:r>
              <a:rPr lang="en-GB" b="1" dirty="0"/>
              <a:t>More Low fidelity</a:t>
            </a:r>
          </a:p>
        </p:txBody>
      </p:sp>
      <p:sp>
        <p:nvSpPr>
          <p:cNvPr id="3" name="Content Placeholder 2">
            <a:extLst>
              <a:ext uri="{FF2B5EF4-FFF2-40B4-BE49-F238E27FC236}">
                <a16:creationId xmlns:a16="http://schemas.microsoft.com/office/drawing/2014/main" id="{31D6446B-4355-4699-6340-A53D425F0C94}"/>
              </a:ext>
            </a:extLst>
          </p:cNvPr>
          <p:cNvSpPr>
            <a:spLocks noGrp="1"/>
          </p:cNvSpPr>
          <p:nvPr>
            <p:ph idx="1"/>
          </p:nvPr>
        </p:nvSpPr>
        <p:spPr>
          <a:xfrm>
            <a:off x="942109" y="942109"/>
            <a:ext cx="5255491" cy="5376672"/>
          </a:xfrm>
        </p:spPr>
        <p:txBody>
          <a:bodyPr>
            <a:normAutofit/>
          </a:bodyPr>
          <a:lstStyle/>
          <a:p>
            <a:pPr marL="0" indent="0">
              <a:buNone/>
            </a:pPr>
            <a:r>
              <a:rPr lang="en-GB" dirty="0"/>
              <a:t>What you can do with it:</a:t>
            </a:r>
          </a:p>
          <a:p>
            <a:r>
              <a:rPr lang="en-GB" dirty="0"/>
              <a:t>Export the data</a:t>
            </a:r>
          </a:p>
          <a:p>
            <a:r>
              <a:rPr lang="en-GB" dirty="0"/>
              <a:t>Assess utility (3 functions) </a:t>
            </a:r>
          </a:p>
          <a:p>
            <a:pPr marL="0" indent="0">
              <a:buNone/>
            </a:pPr>
            <a:endParaRPr lang="en-GB" dirty="0"/>
          </a:p>
          <a:p>
            <a:r>
              <a:rPr lang="en-GB" dirty="0"/>
              <a:t>Statistical disclosure control (</a:t>
            </a:r>
            <a:r>
              <a:rPr lang="en-GB" dirty="0" err="1"/>
              <a:t>sdc</a:t>
            </a:r>
            <a:r>
              <a:rPr lang="en-GB" dirty="0"/>
              <a:t>)</a:t>
            </a:r>
          </a:p>
          <a:p>
            <a:pPr lvl="1"/>
            <a:r>
              <a:rPr lang="en-GB" dirty="0"/>
              <a:t>Adds labels to show not real</a:t>
            </a:r>
          </a:p>
          <a:p>
            <a:pPr lvl="1"/>
            <a:r>
              <a:rPr lang="en-GB" dirty="0"/>
              <a:t>Remove replicated </a:t>
            </a:r>
            <a:r>
              <a:rPr lang="en-GB" dirty="0" err="1"/>
              <a:t>uniques</a:t>
            </a:r>
            <a:endParaRPr lang="en-GB" dirty="0"/>
          </a:p>
          <a:p>
            <a:pPr lvl="1"/>
            <a:r>
              <a:rPr lang="en-GB" dirty="0"/>
              <a:t>Top and/or bottom coding</a:t>
            </a:r>
          </a:p>
          <a:p>
            <a:pPr lvl="1"/>
            <a:endParaRPr lang="en-GB" dirty="0"/>
          </a:p>
          <a:p>
            <a:pPr lvl="1"/>
            <a:endParaRPr lang="en-GB" dirty="0"/>
          </a:p>
          <a:p>
            <a:pPr lvl="1"/>
            <a:endParaRPr lang="en-GB" dirty="0"/>
          </a:p>
          <a:p>
            <a:pPr lvl="1"/>
            <a:r>
              <a:rPr lang="en-GB" dirty="0"/>
              <a:t>Smoothing </a:t>
            </a:r>
          </a:p>
          <a:p>
            <a:pPr lvl="1"/>
            <a:endParaRPr lang="en-GB" dirty="0"/>
          </a:p>
          <a:p>
            <a:endParaRPr lang="en-GB" dirty="0"/>
          </a:p>
          <a:p>
            <a:endParaRPr lang="en-GB" dirty="0"/>
          </a:p>
          <a:p>
            <a:endParaRPr lang="en-GB" dirty="0"/>
          </a:p>
          <a:p>
            <a:endParaRPr lang="en-GB" dirty="0"/>
          </a:p>
        </p:txBody>
      </p:sp>
      <p:sp>
        <p:nvSpPr>
          <p:cNvPr id="4" name="Rectangle 1">
            <a:extLst>
              <a:ext uri="{FF2B5EF4-FFF2-40B4-BE49-F238E27FC236}">
                <a16:creationId xmlns:a16="http://schemas.microsoft.com/office/drawing/2014/main" id="{C6047B06-445C-4B94-ABDE-91706ECAD862}"/>
              </a:ext>
            </a:extLst>
          </p:cNvPr>
          <p:cNvSpPr>
            <a:spLocks noChangeArrowheads="1"/>
          </p:cNvSpPr>
          <p:nvPr/>
        </p:nvSpPr>
        <p:spPr bwMode="auto">
          <a:xfrm>
            <a:off x="0" y="128572"/>
            <a:ext cx="100990" cy="20005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C397D8"/>
                </a:solidFill>
                <a:effectLst/>
                <a:latin typeface="Lucida Console" panose="020B0609040504020204" pitchFamily="49" charset="0"/>
              </a:rPr>
              <a:t>c</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Content Placeholder 2">
            <a:extLst>
              <a:ext uri="{FF2B5EF4-FFF2-40B4-BE49-F238E27FC236}">
                <a16:creationId xmlns:a16="http://schemas.microsoft.com/office/drawing/2014/main" id="{1D6A4AAE-ED24-2673-B464-07B95D2F69C8}"/>
              </a:ext>
            </a:extLst>
          </p:cNvPr>
          <p:cNvSpPr txBox="1">
            <a:spLocks/>
          </p:cNvSpPr>
          <p:nvPr/>
        </p:nvSpPr>
        <p:spPr>
          <a:xfrm>
            <a:off x="6248400" y="1341120"/>
            <a:ext cx="5255491" cy="51517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err="1"/>
              <a:t>write.syn</a:t>
            </a:r>
            <a:r>
              <a:rPr lang="en-GB" sz="2400" dirty="0"/>
              <a:t>(syn1, “syn1”,”csv”)</a:t>
            </a:r>
          </a:p>
          <a:p>
            <a:r>
              <a:rPr lang="en-GB" sz="2400" dirty="0" err="1"/>
              <a:t>utility.tables</a:t>
            </a:r>
            <a:r>
              <a:rPr lang="en-GB" sz="2400" dirty="0"/>
              <a:t>(syn1,bike1)</a:t>
            </a:r>
          </a:p>
          <a:p>
            <a:pPr marL="0" indent="0">
              <a:buNone/>
            </a:pPr>
            <a:endParaRPr lang="en-GB" sz="2400" dirty="0"/>
          </a:p>
          <a:p>
            <a:r>
              <a:rPr lang="en-GB" sz="2400" dirty="0" err="1"/>
              <a:t>newSynObject</a:t>
            </a:r>
            <a:r>
              <a:rPr lang="en-GB" sz="2400" dirty="0"/>
              <a:t> &lt;- </a:t>
            </a:r>
            <a:r>
              <a:rPr lang="en-GB" sz="2400" dirty="0" err="1"/>
              <a:t>sdc</a:t>
            </a:r>
            <a:r>
              <a:rPr lang="en-GB" sz="2400" dirty="0"/>
              <a:t>(syn1,bike1,….)</a:t>
            </a:r>
          </a:p>
          <a:p>
            <a:pPr marL="0" indent="0">
              <a:buNone/>
            </a:pPr>
            <a:r>
              <a:rPr lang="en-GB" sz="2400" b="1" dirty="0"/>
              <a:t>Parameters of </a:t>
            </a:r>
            <a:r>
              <a:rPr lang="en-GB" sz="2400" b="1" dirty="0" err="1"/>
              <a:t>sdc</a:t>
            </a:r>
            <a:endParaRPr lang="en-GB" sz="2400" b="1" dirty="0"/>
          </a:p>
          <a:p>
            <a:pPr marL="0" indent="0">
              <a:buNone/>
            </a:pPr>
            <a:r>
              <a:rPr lang="en-GB" sz="2400" dirty="0"/>
              <a:t>Label = “Not real data”</a:t>
            </a:r>
          </a:p>
          <a:p>
            <a:pPr marL="0" indent="0">
              <a:buNone/>
            </a:pPr>
            <a:r>
              <a:rPr lang="en-GB" sz="2400" dirty="0" err="1"/>
              <a:t>rm.replicated.uniques</a:t>
            </a:r>
            <a:r>
              <a:rPr lang="en-GB" sz="2400" dirty="0"/>
              <a:t> = TRUE</a:t>
            </a:r>
          </a:p>
          <a:p>
            <a:pPr marL="0" indent="0">
              <a:buNone/>
            </a:pPr>
            <a:r>
              <a:rPr lang="en-GB" sz="2400" dirty="0" err="1"/>
              <a:t>Recode.vars</a:t>
            </a:r>
            <a:r>
              <a:rPr lang="en-GB" sz="2400" dirty="0"/>
              <a:t> = “</a:t>
            </a:r>
            <a:r>
              <a:rPr lang="en-GB" sz="2400" dirty="0" err="1"/>
              <a:t>dur_minutes</a:t>
            </a:r>
            <a:r>
              <a:rPr lang="en-GB" sz="2400" dirty="0"/>
              <a:t>” </a:t>
            </a:r>
            <a:r>
              <a:rPr lang="nl-NL" sz="2400" dirty="0"/>
              <a:t>bottom.top.coding = c(NA,7)</a:t>
            </a:r>
          </a:p>
          <a:p>
            <a:pPr marL="0" indent="0">
              <a:buNone/>
            </a:pPr>
            <a:endParaRPr lang="nl-NL" sz="2400" dirty="0"/>
          </a:p>
          <a:p>
            <a:pPr marL="0" indent="0">
              <a:buNone/>
            </a:pPr>
            <a:r>
              <a:rPr lang="nl-NL" sz="2400" dirty="0"/>
              <a:t>Smooth.vars = “</a:t>
            </a:r>
            <a:r>
              <a:rPr lang="en-GB" sz="2400" dirty="0" err="1"/>
              <a:t>dur_minutes</a:t>
            </a:r>
            <a:r>
              <a:rPr lang="en-GB" sz="2400" dirty="0"/>
              <a:t>” </a:t>
            </a:r>
            <a:endParaRPr lang="nl-NL" sz="2400" dirty="0"/>
          </a:p>
          <a:p>
            <a:pPr marL="0" indent="0">
              <a:buNone/>
            </a:pPr>
            <a:endParaRPr lang="en-GB" sz="2400" dirty="0"/>
          </a:p>
        </p:txBody>
      </p:sp>
    </p:spTree>
    <p:extLst>
      <p:ext uri="{BB962C8B-B14F-4D97-AF65-F5344CB8AC3E}">
        <p14:creationId xmlns:p14="http://schemas.microsoft.com/office/powerpoint/2010/main" val="102883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43C0F-ACF5-02D1-5576-DF2568162A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F388EE-80CF-098C-BFCB-F574FBEE0ADF}"/>
              </a:ext>
            </a:extLst>
          </p:cNvPr>
          <p:cNvSpPr>
            <a:spLocks noGrp="1"/>
          </p:cNvSpPr>
          <p:nvPr>
            <p:ph type="title"/>
          </p:nvPr>
        </p:nvSpPr>
        <p:spPr>
          <a:xfrm>
            <a:off x="1246909" y="365126"/>
            <a:ext cx="10002982" cy="576983"/>
          </a:xfrm>
        </p:spPr>
        <p:txBody>
          <a:bodyPr>
            <a:normAutofit fontScale="90000"/>
          </a:bodyPr>
          <a:lstStyle/>
          <a:p>
            <a:r>
              <a:rPr lang="en-GB" b="1" dirty="0"/>
              <a:t>Low fidelity only one way tables</a:t>
            </a:r>
          </a:p>
        </p:txBody>
      </p:sp>
      <p:sp>
        <p:nvSpPr>
          <p:cNvPr id="9" name="AutoShape 4">
            <a:extLst>
              <a:ext uri="{FF2B5EF4-FFF2-40B4-BE49-F238E27FC236}">
                <a16:creationId xmlns:a16="http://schemas.microsoft.com/office/drawing/2014/main" id="{F9FEA913-A2E8-4B0D-9823-4BF189F45CE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FF2B5EF4-FFF2-40B4-BE49-F238E27FC236}">
                <a16:creationId xmlns:a16="http://schemas.microsoft.com/office/drawing/2014/main" id="{9DB7AA6B-9C5A-4AA7-8A4E-6E6F27C0A4AD}"/>
              </a:ext>
            </a:extLst>
          </p:cNvPr>
          <p:cNvPicPr>
            <a:picLocks noChangeAspect="1"/>
          </p:cNvPicPr>
          <p:nvPr/>
        </p:nvPicPr>
        <p:blipFill>
          <a:blip r:embed="rId3"/>
          <a:stretch>
            <a:fillRect/>
          </a:stretch>
        </p:blipFill>
        <p:spPr>
          <a:xfrm>
            <a:off x="1058608" y="1057275"/>
            <a:ext cx="9172575" cy="5800725"/>
          </a:xfrm>
          <a:prstGeom prst="rect">
            <a:avLst/>
          </a:prstGeom>
        </p:spPr>
      </p:pic>
    </p:spTree>
    <p:extLst>
      <p:ext uri="{BB962C8B-B14F-4D97-AF65-F5344CB8AC3E}">
        <p14:creationId xmlns:p14="http://schemas.microsoft.com/office/powerpoint/2010/main" val="2912498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43C0F-ACF5-02D1-5576-DF2568162A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F388EE-80CF-098C-BFCB-F574FBEE0ADF}"/>
              </a:ext>
            </a:extLst>
          </p:cNvPr>
          <p:cNvSpPr>
            <a:spLocks noGrp="1"/>
          </p:cNvSpPr>
          <p:nvPr>
            <p:ph type="title"/>
          </p:nvPr>
        </p:nvSpPr>
        <p:spPr>
          <a:xfrm>
            <a:off x="1246909" y="365126"/>
            <a:ext cx="10002982" cy="576983"/>
          </a:xfrm>
        </p:spPr>
        <p:txBody>
          <a:bodyPr>
            <a:normAutofit fontScale="90000"/>
          </a:bodyPr>
          <a:lstStyle/>
          <a:p>
            <a:r>
              <a:rPr lang="en-GB" b="1" dirty="0"/>
              <a:t>Low fidelity two way tables</a:t>
            </a:r>
          </a:p>
        </p:txBody>
      </p:sp>
      <p:sp>
        <p:nvSpPr>
          <p:cNvPr id="9" name="AutoShape 4">
            <a:extLst>
              <a:ext uri="{FF2B5EF4-FFF2-40B4-BE49-F238E27FC236}">
                <a16:creationId xmlns:a16="http://schemas.microsoft.com/office/drawing/2014/main" id="{F9FEA913-A2E8-4B0D-9823-4BF189F45CE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TextBox 10">
            <a:extLst>
              <a:ext uri="{FF2B5EF4-FFF2-40B4-BE49-F238E27FC236}">
                <a16:creationId xmlns:a16="http://schemas.microsoft.com/office/drawing/2014/main" id="{79B2C07B-353F-426E-BE63-61F0A2423F5C}"/>
              </a:ext>
            </a:extLst>
          </p:cNvPr>
          <p:cNvSpPr txBox="1"/>
          <p:nvPr/>
        </p:nvSpPr>
        <p:spPr>
          <a:xfrm>
            <a:off x="548640" y="1316195"/>
            <a:ext cx="10411968" cy="5078313"/>
          </a:xfrm>
          <a:prstGeom prst="rect">
            <a:avLst/>
          </a:prstGeom>
          <a:noFill/>
        </p:spPr>
        <p:txBody>
          <a:bodyPr wrap="square">
            <a:spAutoFit/>
          </a:bodyPr>
          <a:lstStyle/>
          <a:p>
            <a:r>
              <a:rPr lang="en-GB" b="1" dirty="0">
                <a:latin typeface="Courier New" panose="02070309020205020404" pitchFamily="49" charset="0"/>
                <a:cs typeface="Courier New" panose="02070309020205020404" pitchFamily="49" charset="0"/>
              </a:rPr>
              <a:t>Original</a:t>
            </a:r>
            <a:r>
              <a:rPr lang="en-GB" dirty="0">
                <a:latin typeface="Courier New" panose="02070309020205020404" pitchFamily="49" charset="0"/>
                <a:cs typeface="Courier New" panose="02070309020205020404" pitchFamily="49" charset="0"/>
              </a:rPr>
              <a:t> </a:t>
            </a:r>
          </a:p>
          <a:p>
            <a:r>
              <a:rPr lang="en-GB" dirty="0" err="1">
                <a:latin typeface="Courier New" panose="02070309020205020404" pitchFamily="49" charset="0"/>
                <a:cs typeface="Courier New" panose="02070309020205020404" pitchFamily="49" charset="0"/>
              </a:rPr>
              <a:t>start_month</a:t>
            </a:r>
            <a:endParaRPr lang="en-GB" dirty="0">
              <a:latin typeface="Courier New" panose="02070309020205020404" pitchFamily="49" charset="0"/>
              <a:cs typeface="Courier New" panose="02070309020205020404" pitchFamily="49" charset="0"/>
            </a:endParaRPr>
          </a:p>
          <a:p>
            <a:r>
              <a:rPr lang="en-GB" dirty="0" err="1">
                <a:latin typeface="Courier New" panose="02070309020205020404" pitchFamily="49" charset="0"/>
                <a:cs typeface="Courier New" panose="02070309020205020404" pitchFamily="49" charset="0"/>
              </a:rPr>
              <a:t>start_year</a:t>
            </a:r>
            <a:r>
              <a:rPr lang="en-GB" dirty="0">
                <a:latin typeface="Courier New" panose="02070309020205020404" pitchFamily="49" charset="0"/>
                <a:cs typeface="Courier New" panose="02070309020205020404" pitchFamily="49" charset="0"/>
              </a:rPr>
              <a:t>  Jan  Feb  Mar  Apr  May  Jun  Jul  Aug  Sep  Oct  Nov  Dec</a:t>
            </a:r>
          </a:p>
          <a:p>
            <a:r>
              <a:rPr lang="en-GB" dirty="0">
                <a:latin typeface="Courier New" panose="02070309020205020404" pitchFamily="49" charset="0"/>
                <a:cs typeface="Courier New" panose="02070309020205020404" pitchFamily="49" charset="0"/>
              </a:rPr>
              <a:t>      2018 1195 1737 2029 2727 3163 2909 3299 2897 3931 4750 3584 1889</a:t>
            </a:r>
          </a:p>
          <a:p>
            <a:r>
              <a:rPr lang="en-GB" dirty="0">
                <a:latin typeface="Courier New" panose="02070309020205020404" pitchFamily="49" charset="0"/>
                <a:cs typeface="Courier New" panose="02070309020205020404" pitchFamily="49" charset="0"/>
              </a:rPr>
              <a:t>      2019 2670 2718 3437 3882 4161 3266 2839 2666 3814 3755 2796 1440</a:t>
            </a:r>
          </a:p>
          <a:p>
            <a:r>
              <a:rPr lang="en-GB" dirty="0">
                <a:latin typeface="Courier New" panose="02070309020205020404" pitchFamily="49" charset="0"/>
                <a:cs typeface="Courier New" panose="02070309020205020404" pitchFamily="49" charset="0"/>
              </a:rPr>
              <a:t>      2020 2002 2165 2018 1108 1832 2162 1981 1952 2762 2899 2315 1398</a:t>
            </a:r>
          </a:p>
          <a:p>
            <a:r>
              <a:rPr lang="en-GB" dirty="0">
                <a:latin typeface="Courier New" panose="02070309020205020404" pitchFamily="49" charset="0"/>
                <a:cs typeface="Courier New" panose="02070309020205020404" pitchFamily="49" charset="0"/>
              </a:rPr>
              <a:t>      2021  836 1364 3016 3538 3237 2563 2371 1160 1236  484 1196  323</a:t>
            </a:r>
          </a:p>
          <a:p>
            <a:r>
              <a:rPr lang="en-GB" dirty="0">
                <a:latin typeface="Courier New" panose="02070309020205020404" pitchFamily="49" charset="0"/>
                <a:cs typeface="Courier New" panose="02070309020205020404" pitchFamily="49" charset="0"/>
              </a:rPr>
              <a:t>      2022  399  699 1268 1376 1297 1053  958 1134 1863 3148 2929 1234</a:t>
            </a:r>
          </a:p>
          <a:p>
            <a:r>
              <a:rPr lang="en-GB" dirty="0">
                <a:latin typeface="Courier New" panose="02070309020205020404" pitchFamily="49" charset="0"/>
                <a:cs typeface="Courier New" panose="02070309020205020404" pitchFamily="49" charset="0"/>
              </a:rPr>
              <a:t>      2023 1425 2076 2062 2441 2242 2373 2130 2786 2920 3114    0    0</a:t>
            </a:r>
          </a:p>
          <a:p>
            <a:r>
              <a:rPr lang="en-GB" b="1" dirty="0"/>
              <a:t>Synthetic</a:t>
            </a:r>
          </a:p>
          <a:p>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start_month</a:t>
            </a:r>
            <a:endParaRPr lang="en-GB" dirty="0">
              <a:latin typeface="Courier New" panose="02070309020205020404" pitchFamily="49" charset="0"/>
              <a:cs typeface="Courier New" panose="02070309020205020404" pitchFamily="49" charset="0"/>
            </a:endParaRPr>
          </a:p>
          <a:p>
            <a:r>
              <a:rPr lang="en-GB" dirty="0" err="1">
                <a:latin typeface="Courier New" panose="02070309020205020404" pitchFamily="49" charset="0"/>
                <a:cs typeface="Courier New" panose="02070309020205020404" pitchFamily="49" charset="0"/>
              </a:rPr>
              <a:t>start_year</a:t>
            </a:r>
            <a:r>
              <a:rPr lang="en-GB" dirty="0">
                <a:latin typeface="Courier New" panose="02070309020205020404" pitchFamily="49" charset="0"/>
                <a:cs typeface="Courier New" panose="02070309020205020404" pitchFamily="49" charset="0"/>
              </a:rPr>
              <a:t>  Jan  Feb  Mar  Apr  May  Jun  Jul  Aug  Sep  Oct  Nov  Dec</a:t>
            </a:r>
          </a:p>
          <a:p>
            <a:r>
              <a:rPr lang="en-GB" dirty="0">
                <a:latin typeface="Courier New" panose="02070309020205020404" pitchFamily="49" charset="0"/>
                <a:cs typeface="Courier New" panose="02070309020205020404" pitchFamily="49" charset="0"/>
              </a:rPr>
              <a:t>      2018 1823 2308 2980 3253 3363 3128 2983 2708 3528 3868 2810 1341</a:t>
            </a:r>
          </a:p>
          <a:p>
            <a:r>
              <a:rPr lang="en-GB" dirty="0">
                <a:latin typeface="Courier New" panose="02070309020205020404" pitchFamily="49" charset="0"/>
                <a:cs typeface="Courier New" panose="02070309020205020404" pitchFamily="49" charset="0"/>
              </a:rPr>
              <a:t>      2019 2044 2575 3285 3533 3744 3441 3262 2999 4006 4357 2882 1491</a:t>
            </a:r>
          </a:p>
          <a:p>
            <a:r>
              <a:rPr lang="en-GB" dirty="0">
                <a:latin typeface="Courier New" panose="02070309020205020404" pitchFamily="49" charset="0"/>
                <a:cs typeface="Courier New" panose="02070309020205020404" pitchFamily="49" charset="0"/>
              </a:rPr>
              <a:t>      2020 1351 1658 2188 2396 2485 2187 2154 2024 2489 2797 1954  977</a:t>
            </a:r>
          </a:p>
          <a:p>
            <a:r>
              <a:rPr lang="en-GB" dirty="0">
                <a:latin typeface="Courier New" panose="02070309020205020404" pitchFamily="49" charset="0"/>
                <a:cs typeface="Courier New" panose="02070309020205020404" pitchFamily="49" charset="0"/>
              </a:rPr>
              <a:t>      2021 1140 1469 1830 1977 2106 1889 1817 1694 2282 2471 1691  857</a:t>
            </a:r>
          </a:p>
          <a:p>
            <a:r>
              <a:rPr lang="en-GB" dirty="0">
                <a:latin typeface="Courier New" panose="02070309020205020404" pitchFamily="49" charset="0"/>
                <a:cs typeface="Courier New" panose="02070309020205020404" pitchFamily="49" charset="0"/>
              </a:rPr>
              <a:t>      2022  898 1139 1480 1639 1715 1568 1521 1417 1817 1980 1445  703</a:t>
            </a:r>
          </a:p>
          <a:p>
            <a:r>
              <a:rPr lang="en-GB" dirty="0">
                <a:latin typeface="Courier New" panose="02070309020205020404" pitchFamily="49" charset="0"/>
                <a:cs typeface="Courier New" panose="02070309020205020404" pitchFamily="49" charset="0"/>
              </a:rPr>
              <a:t>      2023 1234 1578 2084 2281 2393 2145 2027 1855 2464 2659 1820  942</a:t>
            </a:r>
          </a:p>
        </p:txBody>
      </p:sp>
      <p:sp>
        <p:nvSpPr>
          <p:cNvPr id="7" name="Rectangle 1">
            <a:extLst>
              <a:ext uri="{FF2B5EF4-FFF2-40B4-BE49-F238E27FC236}">
                <a16:creationId xmlns:a16="http://schemas.microsoft.com/office/drawing/2014/main" id="{70C8AF21-FC4F-4DAD-AD0C-6171628CAD47}"/>
              </a:ext>
            </a:extLst>
          </p:cNvPr>
          <p:cNvSpPr>
            <a:spLocks noChangeArrowheads="1"/>
          </p:cNvSpPr>
          <p:nvPr/>
        </p:nvSpPr>
        <p:spPr bwMode="auto">
          <a:xfrm>
            <a:off x="0" y="0"/>
            <a:ext cx="12192000" cy="457200"/>
          </a:xfrm>
          <a:prstGeom prst="rect">
            <a:avLst/>
          </a:prstGeom>
          <a:solidFill>
            <a:srgbClr val="0F0F0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FFFFFF"/>
                </a:solidFill>
                <a:effectLst/>
                <a:latin typeface="Lucida Console" panose="020B0609040504020204" pitchFamily="49" charset="0"/>
              </a:rPr>
              <a:t>start_month start_year Jan Feb Mar Apr May Jun Jul Aug Sep Oct Nov Dec 2018 1823 2308 2980 3253 3363 3128 2983 2708 3528 3868 2810 1341 2019 2044 2575 3285 3533 3744 3441 3262 2999 4006 4357 2882 1491 2020 1351 1658 2188 2396 2485 2187 2154 2024 2489 2797 1954 977 2021 1140 1469 1830 1977 2106 1889 1817 1694 2282 2471 1691 857 2022 898 1139 1480 1639 1715 1568 1521 1417 1817 1980 1445 703 2023 1234 1578 2084 2281 2393 2145 2027 1855 2464 2659 1820 942</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2">
            <a:extLst>
              <a:ext uri="{FF2B5EF4-FFF2-40B4-BE49-F238E27FC236}">
                <a16:creationId xmlns:a16="http://schemas.microsoft.com/office/drawing/2014/main" id="{BF602CEB-720C-4E9F-B853-8350F9610267}"/>
              </a:ext>
            </a:extLst>
          </p:cNvPr>
          <p:cNvSpPr>
            <a:spLocks noChangeArrowheads="1"/>
          </p:cNvSpPr>
          <p:nvPr/>
        </p:nvSpPr>
        <p:spPr bwMode="auto">
          <a:xfrm>
            <a:off x="152400" y="152400"/>
            <a:ext cx="12192000" cy="457200"/>
          </a:xfrm>
          <a:prstGeom prst="rect">
            <a:avLst/>
          </a:prstGeom>
          <a:solidFill>
            <a:srgbClr val="0F0F0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FFFFFF"/>
                </a:solidFill>
                <a:effectLst/>
                <a:latin typeface="Lucida Console" panose="020B0609040504020204" pitchFamily="49" charset="0"/>
              </a:rPr>
              <a:t>start_month start_year Jan Feb Mar Apr May Jun Jul Aug Sep Oct Nov Dec 2018 1823 2308 2980 3253 3363 3128 2983 2708 3528 3868 2810 1341 2019 2044 2575 3285 3533 3744 3441 3262 2999 4006 4357 2882 1491 2020 1351 1658 2188 2396 2485 2187 2154 2024 2489 2797 1954 977 2021 1140 1469 1830 1977 2106 1889 1817 1694 2282 2471 1691 857 2022 898 1139 1480 1639 1715 1568 1521 1417 1817 1980 1445 703 2023 1234 1578 2084 2281 2393 2145 2027 1855 2464 2659 1820 942</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3075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43C0F-ACF5-02D1-5576-DF2568162A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F388EE-80CF-098C-BFCB-F574FBEE0ADF}"/>
              </a:ext>
            </a:extLst>
          </p:cNvPr>
          <p:cNvSpPr>
            <a:spLocks noGrp="1"/>
          </p:cNvSpPr>
          <p:nvPr>
            <p:ph type="title"/>
          </p:nvPr>
        </p:nvSpPr>
        <p:spPr>
          <a:xfrm>
            <a:off x="1246909" y="365126"/>
            <a:ext cx="10002982" cy="576983"/>
          </a:xfrm>
        </p:spPr>
        <p:txBody>
          <a:bodyPr>
            <a:normAutofit fontScale="90000"/>
          </a:bodyPr>
          <a:lstStyle/>
          <a:p>
            <a:r>
              <a:rPr lang="en-GB" b="1" dirty="0" err="1"/>
              <a:t>Utility.tables</a:t>
            </a:r>
            <a:r>
              <a:rPr lang="en-GB" b="1" dirty="0"/>
              <a:t>(syn1, bike1)</a:t>
            </a:r>
          </a:p>
        </p:txBody>
      </p:sp>
      <p:sp>
        <p:nvSpPr>
          <p:cNvPr id="6" name="AutoShape 2">
            <a:extLst>
              <a:ext uri="{FF2B5EF4-FFF2-40B4-BE49-F238E27FC236}">
                <a16:creationId xmlns:a16="http://schemas.microsoft.com/office/drawing/2014/main" id="{0D273C6F-7F3E-425E-8D37-043ED1E29B8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4">
            <a:extLst>
              <a:ext uri="{FF2B5EF4-FFF2-40B4-BE49-F238E27FC236}">
                <a16:creationId xmlns:a16="http://schemas.microsoft.com/office/drawing/2014/main" id="{AD9D9010-95E1-4E4F-BCAB-13179F2044F8}"/>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FF2B5EF4-FFF2-40B4-BE49-F238E27FC236}">
                <a16:creationId xmlns:a16="http://schemas.microsoft.com/office/drawing/2014/main" id="{FFCCACB5-FBED-469C-9D23-A4F43C93C153}"/>
              </a:ext>
            </a:extLst>
          </p:cNvPr>
          <p:cNvPicPr>
            <a:picLocks noChangeAspect="1"/>
          </p:cNvPicPr>
          <p:nvPr/>
        </p:nvPicPr>
        <p:blipFill>
          <a:blip r:embed="rId3"/>
          <a:stretch>
            <a:fillRect/>
          </a:stretch>
        </p:blipFill>
        <p:spPr>
          <a:xfrm>
            <a:off x="5065581" y="1984302"/>
            <a:ext cx="6903914" cy="3701130"/>
          </a:xfrm>
          <a:prstGeom prst="rect">
            <a:avLst/>
          </a:prstGeom>
        </p:spPr>
      </p:pic>
      <p:sp>
        <p:nvSpPr>
          <p:cNvPr id="11" name="TextBox 10">
            <a:extLst>
              <a:ext uri="{FF2B5EF4-FFF2-40B4-BE49-F238E27FC236}">
                <a16:creationId xmlns:a16="http://schemas.microsoft.com/office/drawing/2014/main" id="{4BF3B32E-F292-4BC9-A26E-EF66EA62D399}"/>
              </a:ext>
            </a:extLst>
          </p:cNvPr>
          <p:cNvSpPr txBox="1"/>
          <p:nvPr/>
        </p:nvSpPr>
        <p:spPr>
          <a:xfrm>
            <a:off x="524256" y="1853184"/>
            <a:ext cx="4035552" cy="3046988"/>
          </a:xfrm>
          <a:prstGeom prst="rect">
            <a:avLst/>
          </a:prstGeom>
          <a:noFill/>
        </p:spPr>
        <p:txBody>
          <a:bodyPr wrap="square" rtlCol="0">
            <a:spAutoFit/>
          </a:bodyPr>
          <a:lstStyle/>
          <a:p>
            <a:r>
              <a:rPr lang="en-GB" sz="3200" dirty="0"/>
              <a:t>This measure should give values below 10</a:t>
            </a:r>
          </a:p>
          <a:p>
            <a:endParaRPr lang="en-GB" sz="3200" dirty="0"/>
          </a:p>
          <a:p>
            <a:r>
              <a:rPr lang="en-GB" sz="3200" dirty="0"/>
              <a:t>Here top of range is </a:t>
            </a:r>
          </a:p>
          <a:p>
            <a:r>
              <a:rPr lang="en-GB" sz="3200" dirty="0"/>
              <a:t>7,500</a:t>
            </a:r>
          </a:p>
          <a:p>
            <a:r>
              <a:rPr lang="en-GB" sz="3200"/>
              <a:t> Median was 69</a:t>
            </a:r>
            <a:endParaRPr lang="en-GB" sz="3200" dirty="0"/>
          </a:p>
        </p:txBody>
      </p:sp>
    </p:spTree>
    <p:extLst>
      <p:ext uri="{BB962C8B-B14F-4D97-AF65-F5344CB8AC3E}">
        <p14:creationId xmlns:p14="http://schemas.microsoft.com/office/powerpoint/2010/main" val="407941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43C0F-ACF5-02D1-5576-DF2568162A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F388EE-80CF-098C-BFCB-F574FBEE0ADF}"/>
              </a:ext>
            </a:extLst>
          </p:cNvPr>
          <p:cNvSpPr>
            <a:spLocks noGrp="1"/>
          </p:cNvSpPr>
          <p:nvPr>
            <p:ph type="title"/>
          </p:nvPr>
        </p:nvSpPr>
        <p:spPr>
          <a:xfrm>
            <a:off x="1246909" y="365126"/>
            <a:ext cx="10002982" cy="576983"/>
          </a:xfrm>
        </p:spPr>
        <p:txBody>
          <a:bodyPr>
            <a:normAutofit fontScale="90000"/>
          </a:bodyPr>
          <a:lstStyle/>
          <a:p>
            <a:r>
              <a:rPr lang="en-GB" b="1" dirty="0"/>
              <a:t>Low fidelity only one way tables</a:t>
            </a:r>
          </a:p>
        </p:txBody>
      </p:sp>
      <p:pic>
        <p:nvPicPr>
          <p:cNvPr id="5" name="Content Placeholder 4">
            <a:extLst>
              <a:ext uri="{FF2B5EF4-FFF2-40B4-BE49-F238E27FC236}">
                <a16:creationId xmlns:a16="http://schemas.microsoft.com/office/drawing/2014/main" id="{9D95EF30-A949-407E-9C20-26E42493CEA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0972" y="1478090"/>
            <a:ext cx="4504080" cy="4635500"/>
          </a:xfrm>
        </p:spPr>
      </p:pic>
      <p:pic>
        <p:nvPicPr>
          <p:cNvPr id="7" name="Picture 6">
            <a:extLst>
              <a:ext uri="{FF2B5EF4-FFF2-40B4-BE49-F238E27FC236}">
                <a16:creationId xmlns:a16="http://schemas.microsoft.com/office/drawing/2014/main" id="{D3CC54E9-BDBE-4482-B69C-F0F22731A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20256" y="1348872"/>
            <a:ext cx="4629635" cy="4764718"/>
          </a:xfrm>
          <a:prstGeom prst="rect">
            <a:avLst/>
          </a:prstGeom>
        </p:spPr>
      </p:pic>
    </p:spTree>
    <p:extLst>
      <p:ext uri="{BB962C8B-B14F-4D97-AF65-F5344CB8AC3E}">
        <p14:creationId xmlns:p14="http://schemas.microsoft.com/office/powerpoint/2010/main" val="33553902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31277</TotalTime>
  <Words>659</Words>
  <Application>Microsoft Office PowerPoint</Application>
  <PresentationFormat>Widescreen</PresentationFormat>
  <Paragraphs>74</Paragraphs>
  <Slides>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Courier New</vt:lpstr>
      <vt:lpstr>Lucida Console</vt:lpstr>
      <vt:lpstr>SegoeUI</vt:lpstr>
      <vt:lpstr>Verdana</vt:lpstr>
      <vt:lpstr>Office Theme</vt:lpstr>
      <vt:lpstr>Workshop understanding synthpop session2 find course material at https://blogs.ed.ac.uk/graab/workshop/</vt:lpstr>
      <vt:lpstr> Explore the original and the low-fidelity data</vt:lpstr>
      <vt:lpstr>More Low fidelity</vt:lpstr>
      <vt:lpstr>Low fidelity only one way tables</vt:lpstr>
      <vt:lpstr>Low fidelity two way tables</vt:lpstr>
      <vt:lpstr>Utility.tables(syn1, bike1)</vt:lpstr>
      <vt:lpstr>Low fidelity only one way tables</vt:lpstr>
    </vt:vector>
  </TitlesOfParts>
  <Company>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NOWOK Beata</dc:creator>
  <cp:lastModifiedBy>Gillian Raab</cp:lastModifiedBy>
  <cp:revision>432</cp:revision>
  <cp:lastPrinted>2024-02-28T12:19:59Z</cp:lastPrinted>
  <dcterms:created xsi:type="dcterms:W3CDTF">2019-02-20T21:59:29Z</dcterms:created>
  <dcterms:modified xsi:type="dcterms:W3CDTF">2024-06-19T14:58:33Z</dcterms:modified>
</cp:coreProperties>
</file>