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1" r:id="rId1"/>
    <p:sldMasterId id="2147483707" r:id="rId2"/>
  </p:sldMasterIdLst>
  <p:notesMasterIdLst>
    <p:notesMasterId r:id="rId80"/>
  </p:notesMasterIdLst>
  <p:handoutMasterIdLst>
    <p:handoutMasterId r:id="rId81"/>
  </p:handoutMasterIdLst>
  <p:sldIdLst>
    <p:sldId id="259" r:id="rId3"/>
    <p:sldId id="605" r:id="rId4"/>
    <p:sldId id="575" r:id="rId5"/>
    <p:sldId id="416" r:id="rId6"/>
    <p:sldId id="581" r:id="rId7"/>
    <p:sldId id="311" r:id="rId8"/>
    <p:sldId id="767" r:id="rId9"/>
    <p:sldId id="340" r:id="rId10"/>
    <p:sldId id="602" r:id="rId11"/>
    <p:sldId id="555" r:id="rId12"/>
    <p:sldId id="610" r:id="rId13"/>
    <p:sldId id="558" r:id="rId14"/>
    <p:sldId id="598" r:id="rId15"/>
    <p:sldId id="723" r:id="rId16"/>
    <p:sldId id="560" r:id="rId17"/>
    <p:sldId id="561" r:id="rId18"/>
    <p:sldId id="562" r:id="rId19"/>
    <p:sldId id="563" r:id="rId20"/>
    <p:sldId id="564" r:id="rId21"/>
    <p:sldId id="548" r:id="rId22"/>
    <p:sldId id="536" r:id="rId23"/>
    <p:sldId id="537" r:id="rId24"/>
    <p:sldId id="565" r:id="rId25"/>
    <p:sldId id="566" r:id="rId26"/>
    <p:sldId id="775" r:id="rId27"/>
    <p:sldId id="774" r:id="rId28"/>
    <p:sldId id="549" r:id="rId29"/>
    <p:sldId id="776" r:id="rId30"/>
    <p:sldId id="611" r:id="rId31"/>
    <p:sldId id="550" r:id="rId32"/>
    <p:sldId id="525" r:id="rId33"/>
    <p:sldId id="612" r:id="rId34"/>
    <p:sldId id="757" r:id="rId35"/>
    <p:sldId id="739" r:id="rId36"/>
    <p:sldId id="765" r:id="rId37"/>
    <p:sldId id="567" r:id="rId38"/>
    <p:sldId id="603" r:id="rId39"/>
    <p:sldId id="578" r:id="rId40"/>
    <p:sldId id="579" r:id="rId41"/>
    <p:sldId id="580" r:id="rId42"/>
    <p:sldId id="400" r:id="rId43"/>
    <p:sldId id="412" r:id="rId44"/>
    <p:sldId id="413" r:id="rId45"/>
    <p:sldId id="766" r:id="rId46"/>
    <p:sldId id="415" r:id="rId47"/>
    <p:sldId id="582" r:id="rId48"/>
    <p:sldId id="583" r:id="rId49"/>
    <p:sldId id="584" r:id="rId50"/>
    <p:sldId id="587" r:id="rId51"/>
    <p:sldId id="586" r:id="rId52"/>
    <p:sldId id="585" r:id="rId53"/>
    <p:sldId id="399" r:id="rId54"/>
    <p:sldId id="588" r:id="rId55"/>
    <p:sldId id="770" r:id="rId56"/>
    <p:sldId id="769" r:id="rId57"/>
    <p:sldId id="771" r:id="rId58"/>
    <p:sldId id="772" r:id="rId59"/>
    <p:sldId id="773" r:id="rId60"/>
    <p:sldId id="609" r:id="rId61"/>
    <p:sldId id="777" r:id="rId62"/>
    <p:sldId id="604" r:id="rId63"/>
    <p:sldId id="590" r:id="rId64"/>
    <p:sldId id="591" r:id="rId65"/>
    <p:sldId id="313" r:id="rId66"/>
    <p:sldId id="592" r:id="rId67"/>
    <p:sldId id="593" r:id="rId68"/>
    <p:sldId id="594" r:id="rId69"/>
    <p:sldId id="595" r:id="rId70"/>
    <p:sldId id="596" r:id="rId71"/>
    <p:sldId id="331" r:id="rId72"/>
    <p:sldId id="330" r:id="rId73"/>
    <p:sldId id="333" r:id="rId74"/>
    <p:sldId id="332" r:id="rId75"/>
    <p:sldId id="597" r:id="rId76"/>
    <p:sldId id="599" r:id="rId77"/>
    <p:sldId id="607" r:id="rId78"/>
    <p:sldId id="780" r:id="rId79"/>
  </p:sldIdLst>
  <p:sldSz cx="12192000" cy="6858000"/>
  <p:notesSz cx="6888163" cy="10018713"/>
  <p:embeddedFontLst>
    <p:embeddedFont>
      <p:font typeface="Calibri" panose="020F0502020204030204" pitchFamily="34" charset="0"/>
      <p:regular r:id="rId82"/>
      <p:bold r:id="rId83"/>
      <p:italic r:id="rId84"/>
      <p:boldItalic r:id="rId85"/>
    </p:embeddedFont>
    <p:embeddedFont>
      <p:font typeface="Verdana Pro SemiBold" panose="020B0604020202020204" charset="0"/>
      <p:bold r:id="rId86"/>
      <p:boldItalic r:id="rId87"/>
    </p:embeddedFont>
    <p:embeddedFont>
      <p:font typeface="Verdana Pro Cond SemiBold" panose="020B0604020202020204" charset="0"/>
      <p:bold r:id="rId88"/>
      <p:boldItalic r:id="rId89"/>
    </p:embeddedFont>
    <p:embeddedFont>
      <p:font typeface="Verdana" panose="020B0604030504040204" pitchFamily="34" charset="0"/>
      <p:regular r:id="rId90"/>
      <p:bold r:id="rId91"/>
      <p:italic r:id="rId92"/>
      <p:boldItalic r:id="rId93"/>
    </p:embeddedFont>
    <p:embeddedFont>
      <p:font typeface="MS PGothic" panose="020B0600070205080204" pitchFamily="34" charset="-128"/>
      <p:regular r:id="rId94"/>
    </p:embeddedFont>
    <p:embeddedFont>
      <p:font typeface="Helvetica" panose="020B0604020202020204" pitchFamily="34" charset="0"/>
      <p:regular r:id="rId95"/>
      <p:bold r:id="rId96"/>
      <p:italic r:id="rId97"/>
      <p:boldItalic r:id="rId98"/>
    </p:embeddedFont>
    <p:embeddedFont>
      <p:font typeface="Wingdings 3" panose="05040102010807070707" pitchFamily="18" charset="2"/>
      <p:regular r:id="rId99"/>
    </p:embeddedFont>
    <p:embeddedFont>
      <p:font typeface="Source Code Pro" panose="020B0604020202020204" charset="0"/>
      <p:regular r:id="rId100"/>
      <p:bold r:id="rId101"/>
      <p:italic r:id="rId102"/>
      <p:boldItalic r:id="rId103"/>
    </p:embeddedFont>
    <p:embeddedFont>
      <p:font typeface="Calibri Light" panose="020F0302020204030204" pitchFamily="34" charset="0"/>
      <p:regular r:id="rId104"/>
      <p:italic r:id="rId105"/>
    </p:embeddedFont>
    <p:embeddedFont>
      <p:font typeface="Verdana Pro Black" panose="020B0604020202020204" charset="0"/>
      <p:bold r:id="rId106"/>
      <p:boldItalic r:id="rId107"/>
    </p:embeddedFont>
    <p:embeddedFont>
      <p:font typeface="Source Code Pro Semibold" panose="020B0604020202020204" charset="0"/>
      <p:bold r:id="rId108"/>
      <p:boldItalic r:id="rId109"/>
    </p:embeddedFont>
    <p:embeddedFont>
      <p:font typeface="MS PGothic" panose="020B0600070205080204" pitchFamily="34" charset="-128"/>
      <p:regular r:id="rId9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BB3603-6C36-45FC-A578-13DBE1B962D8}">
          <p14:sldIdLst>
            <p14:sldId id="259"/>
            <p14:sldId id="605"/>
            <p14:sldId id="575"/>
            <p14:sldId id="416"/>
            <p14:sldId id="581"/>
            <p14:sldId id="311"/>
            <p14:sldId id="767"/>
            <p14:sldId id="340"/>
            <p14:sldId id="602"/>
            <p14:sldId id="555"/>
            <p14:sldId id="610"/>
            <p14:sldId id="558"/>
            <p14:sldId id="598"/>
            <p14:sldId id="723"/>
            <p14:sldId id="560"/>
            <p14:sldId id="561"/>
            <p14:sldId id="562"/>
            <p14:sldId id="563"/>
            <p14:sldId id="564"/>
            <p14:sldId id="548"/>
            <p14:sldId id="536"/>
            <p14:sldId id="537"/>
            <p14:sldId id="565"/>
            <p14:sldId id="566"/>
            <p14:sldId id="775"/>
            <p14:sldId id="774"/>
            <p14:sldId id="549"/>
            <p14:sldId id="776"/>
            <p14:sldId id="611"/>
            <p14:sldId id="550"/>
            <p14:sldId id="525"/>
            <p14:sldId id="612"/>
            <p14:sldId id="757"/>
            <p14:sldId id="739"/>
            <p14:sldId id="765"/>
            <p14:sldId id="567"/>
            <p14:sldId id="603"/>
            <p14:sldId id="578"/>
            <p14:sldId id="579"/>
            <p14:sldId id="580"/>
            <p14:sldId id="400"/>
            <p14:sldId id="412"/>
            <p14:sldId id="413"/>
            <p14:sldId id="766"/>
            <p14:sldId id="415"/>
            <p14:sldId id="582"/>
            <p14:sldId id="583"/>
            <p14:sldId id="584"/>
            <p14:sldId id="587"/>
            <p14:sldId id="586"/>
            <p14:sldId id="585"/>
          </p14:sldIdLst>
        </p14:section>
        <p14:section name="Untitled Section" id="{432EC247-E665-4773-91F1-28D8C2B8AD11}">
          <p14:sldIdLst>
            <p14:sldId id="399"/>
            <p14:sldId id="588"/>
            <p14:sldId id="770"/>
            <p14:sldId id="769"/>
            <p14:sldId id="771"/>
            <p14:sldId id="772"/>
            <p14:sldId id="773"/>
            <p14:sldId id="609"/>
            <p14:sldId id="777"/>
            <p14:sldId id="604"/>
            <p14:sldId id="590"/>
            <p14:sldId id="591"/>
            <p14:sldId id="313"/>
            <p14:sldId id="592"/>
            <p14:sldId id="593"/>
            <p14:sldId id="594"/>
            <p14:sldId id="595"/>
            <p14:sldId id="596"/>
            <p14:sldId id="331"/>
            <p14:sldId id="330"/>
            <p14:sldId id="333"/>
            <p14:sldId id="332"/>
            <p14:sldId id="597"/>
            <p14:sldId id="599"/>
            <p14:sldId id="607"/>
            <p14:sldId id="780"/>
          </p14:sldIdLst>
        </p14:section>
      </p14:sectionLst>
    </p:ext>
    <p:ext uri="{EFAFB233-063F-42B5-8137-9DF3F51BA10A}">
      <p15:sldGuideLst xmlns:p15="http://schemas.microsoft.com/office/powerpoint/2012/main">
        <p15:guide id="1" orient="horz" pos="346" userDrawn="1">
          <p15:clr>
            <a:srgbClr val="A4A3A4"/>
          </p15:clr>
        </p15:guide>
        <p15:guide id="2" pos="4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E9D"/>
    <a:srgbClr val="E8E8E8"/>
    <a:srgbClr val="6D1D7C"/>
    <a:srgbClr val="002060"/>
    <a:srgbClr val="C5C3DA"/>
    <a:srgbClr val="3F3685"/>
    <a:srgbClr val="ECEBF3"/>
    <a:srgbClr val="96A0C6"/>
    <a:srgbClr val="003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563" autoAdjust="0"/>
    <p:restoredTop sz="86420" autoAdjust="0"/>
  </p:normalViewPr>
  <p:slideViewPr>
    <p:cSldViewPr snapToGrid="0" showGuides="1">
      <p:cViewPr varScale="1">
        <p:scale>
          <a:sx n="69" d="100"/>
          <a:sy n="69" d="100"/>
        </p:scale>
        <p:origin x="80" y="292"/>
      </p:cViewPr>
      <p:guideLst>
        <p:guide orient="horz" pos="346"/>
        <p:guide pos="461"/>
      </p:guideLst>
    </p:cSldViewPr>
  </p:slideViewPr>
  <p:outlineViewPr>
    <p:cViewPr>
      <p:scale>
        <a:sx n="33" d="100"/>
        <a:sy n="33" d="100"/>
      </p:scale>
      <p:origin x="0" y="-19164"/>
    </p:cViewPr>
  </p:outlineViewPr>
  <p:notesTextViewPr>
    <p:cViewPr>
      <p:scale>
        <a:sx n="3" d="2"/>
        <a:sy n="3" d="2"/>
      </p:scale>
      <p:origin x="0" y="0"/>
    </p:cViewPr>
  </p:notesTextViewPr>
  <p:sorterViewPr>
    <p:cViewPr>
      <p:scale>
        <a:sx n="125" d="100"/>
        <a:sy n="125" d="100"/>
      </p:scale>
      <p:origin x="0" y="-6834"/>
    </p:cViewPr>
  </p:sorterViewPr>
  <p:notesViewPr>
    <p:cSldViewPr snapToGrid="0">
      <p:cViewPr varScale="1">
        <p:scale>
          <a:sx n="80" d="100"/>
          <a:sy n="80" d="100"/>
        </p:scale>
        <p:origin x="372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3.fntdata"/><Relationship Id="rId89" Type="http://schemas.openxmlformats.org/officeDocument/2006/relationships/font" Target="fonts/font8.fntdata"/><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font" Target="fonts/font26.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font" Target="fonts/font6.fntdata"/><Relationship Id="rId102" Type="http://schemas.openxmlformats.org/officeDocument/2006/relationships/font" Target="fonts/font21.fntdata"/><Relationship Id="rId110"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1.fntdata"/><Relationship Id="rId90" Type="http://schemas.openxmlformats.org/officeDocument/2006/relationships/font" Target="fonts/font9.fntdata"/><Relationship Id="rId95" Type="http://schemas.openxmlformats.org/officeDocument/2006/relationships/font" Target="fonts/font1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font" Target="fonts/font19.fntdata"/><Relationship Id="rId105" Type="http://schemas.openxmlformats.org/officeDocument/2006/relationships/font" Target="fonts/font24.fntdata"/><Relationship Id="rId113"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font" Target="fonts/font4.fntdata"/><Relationship Id="rId93" Type="http://schemas.openxmlformats.org/officeDocument/2006/relationships/font" Target="fonts/font12.fntdata"/><Relationship Id="rId98"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font" Target="fonts/font22.fntdata"/><Relationship Id="rId108" Type="http://schemas.openxmlformats.org/officeDocument/2006/relationships/font" Target="fonts/font2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openxmlformats.org/officeDocument/2006/relationships/font" Target="fonts/font15.fntdata"/><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2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font" Target="fonts/font5.fntdata"/><Relationship Id="rId94" Type="http://schemas.openxmlformats.org/officeDocument/2006/relationships/font" Target="fonts/font13.fntdata"/><Relationship Id="rId99" Type="http://schemas.openxmlformats.org/officeDocument/2006/relationships/font" Target="fonts/font18.fntdata"/><Relationship Id="rId101"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28.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6.fntdata"/><Relationship Id="rId104" Type="http://schemas.openxmlformats.org/officeDocument/2006/relationships/font" Target="fonts/font23.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1.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5B970C-1833-4D0C-9572-C4AA990187C6}"/>
              </a:ext>
            </a:extLst>
          </p:cNvPr>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DAA348D-51A9-452F-81C2-D1FBC7658AB3}"/>
              </a:ext>
            </a:extLst>
          </p:cNvPr>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8F7466CF-5B1C-4820-B092-B069C4A81A2A}" type="datetimeFigureOut">
              <a:rPr lang="en-GB" smtClean="0"/>
              <a:t>05/09/2022</a:t>
            </a:fld>
            <a:endParaRPr lang="en-GB"/>
          </a:p>
        </p:txBody>
      </p:sp>
      <p:sp>
        <p:nvSpPr>
          <p:cNvPr id="4" name="Footer Placeholder 3">
            <a:extLst>
              <a:ext uri="{FF2B5EF4-FFF2-40B4-BE49-F238E27FC236}">
                <a16:creationId xmlns:a16="http://schemas.microsoft.com/office/drawing/2014/main" id="{639C8FAF-38E9-4414-BBB8-6010CB4F96BD}"/>
              </a:ext>
            </a:extLst>
          </p:cNvPr>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E6F2391-9C0B-4653-8118-7F62E838B269}"/>
              </a:ext>
            </a:extLst>
          </p:cNvPr>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A4055710-2FC0-4ED5-B4F3-34EE0554C47B}" type="slidenum">
              <a:rPr lang="en-GB" smtClean="0"/>
              <a:t>‹#›</a:t>
            </a:fld>
            <a:endParaRPr lang="en-GB"/>
          </a:p>
        </p:txBody>
      </p:sp>
    </p:spTree>
    <p:extLst>
      <p:ext uri="{BB962C8B-B14F-4D97-AF65-F5344CB8AC3E}">
        <p14:creationId xmlns:p14="http://schemas.microsoft.com/office/powerpoint/2010/main" val="218513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12E344-C602-489A-82FF-0A65303878FE}"/>
              </a:ext>
            </a:extLst>
          </p:cNvPr>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a:extLst>
              <a:ext uri="{FF2B5EF4-FFF2-40B4-BE49-F238E27FC236}">
                <a16:creationId xmlns:a16="http://schemas.microsoft.com/office/drawing/2014/main" id="{2FC9389A-7543-496B-A360-DA8A9CDAF4F6}"/>
              </a:ext>
            </a:extLst>
          </p:cNvPr>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C487EE94-BCAD-4B9E-99DF-911A6BFC1C21}" type="datetimeFigureOut">
              <a:rPr lang="en-GB" smtClean="0"/>
              <a:t>05/09/2022</a:t>
            </a:fld>
            <a:endParaRPr lang="en-GB"/>
          </a:p>
        </p:txBody>
      </p:sp>
      <p:sp>
        <p:nvSpPr>
          <p:cNvPr id="4" name="Slide Image Placeholder 3">
            <a:extLst>
              <a:ext uri="{FF2B5EF4-FFF2-40B4-BE49-F238E27FC236}">
                <a16:creationId xmlns:a16="http://schemas.microsoft.com/office/drawing/2014/main" id="{0200C16C-62AE-4E4F-9C9B-A08CB389E362}"/>
              </a:ext>
            </a:extLst>
          </p:cNvPr>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a:extLst>
              <a:ext uri="{FF2B5EF4-FFF2-40B4-BE49-F238E27FC236}">
                <a16:creationId xmlns:a16="http://schemas.microsoft.com/office/drawing/2014/main" id="{715AD528-F352-498C-9110-DB3C51DCD6D1}"/>
              </a:ext>
            </a:extLst>
          </p:cNvPr>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1B8932DA-079D-4469-92F0-876ABEFB9841}"/>
              </a:ext>
            </a:extLst>
          </p:cNvPr>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a:extLst>
              <a:ext uri="{FF2B5EF4-FFF2-40B4-BE49-F238E27FC236}">
                <a16:creationId xmlns:a16="http://schemas.microsoft.com/office/drawing/2014/main" id="{A91DB6F0-E290-4BEA-91D5-4AA6F0D76CDD}"/>
              </a:ext>
            </a:extLst>
          </p:cNvPr>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54361671-EF14-4F6A-8EBA-C6CC7805323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package" Target="../embeddings/Microsoft_PowerPoint_Slide.sldx"/></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a:xfrm>
            <a:off x="331058" y="4875773"/>
            <a:ext cx="6391788" cy="4315814"/>
          </a:xfrm>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1</a:t>
            </a:fld>
            <a:endParaRPr lang="en-GB"/>
          </a:p>
        </p:txBody>
      </p:sp>
    </p:spTree>
    <p:extLst>
      <p:ext uri="{BB962C8B-B14F-4D97-AF65-F5344CB8AC3E}">
        <p14:creationId xmlns:p14="http://schemas.microsoft.com/office/powerpoint/2010/main" val="1006222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3513" y="508000"/>
            <a:ext cx="4537075" cy="2552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006750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83263" y="354013"/>
            <a:ext cx="3155950" cy="17764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08596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3513" y="508000"/>
            <a:ext cx="4537075" cy="2552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439747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3513" y="508000"/>
            <a:ext cx="4537075" cy="2552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880968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3513" y="508000"/>
            <a:ext cx="4537075" cy="2552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48289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409734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93563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836596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0030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74928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2</a:t>
            </a:fld>
            <a:endParaRPr lang="en-GB"/>
          </a:p>
        </p:txBody>
      </p:sp>
    </p:spTree>
    <p:extLst>
      <p:ext uri="{BB962C8B-B14F-4D97-AF65-F5344CB8AC3E}">
        <p14:creationId xmlns:p14="http://schemas.microsoft.com/office/powerpoint/2010/main" val="198446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39179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1763"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982404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3513" y="508000"/>
            <a:ext cx="4537075" cy="2552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011771-B20B-4A7F-AA49-3E19D53F1E70}"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156650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0300" y="555625"/>
            <a:ext cx="4941888" cy="2781300"/>
          </a:xfrm>
        </p:spPr>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Notes Placeholder 5">
            <a:extLst>
              <a:ext uri="{FF2B5EF4-FFF2-40B4-BE49-F238E27FC236}">
                <a16:creationId xmlns:a16="http://schemas.microsoft.com/office/drawing/2014/main" id="{3E1CD454-385B-4DD1-8AF5-14DF41B2A363}"/>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1505200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37</a:t>
            </a:fld>
            <a:endParaRPr lang="en-GB"/>
          </a:p>
        </p:txBody>
      </p:sp>
    </p:spTree>
    <p:extLst>
      <p:ext uri="{BB962C8B-B14F-4D97-AF65-F5344CB8AC3E}">
        <p14:creationId xmlns:p14="http://schemas.microsoft.com/office/powerpoint/2010/main" val="2083383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a:xfrm>
            <a:off x="331058" y="4875773"/>
            <a:ext cx="6391788" cy="4315814"/>
          </a:xfrm>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38</a:t>
            </a:fld>
            <a:endParaRPr lang="en-GB"/>
          </a:p>
        </p:txBody>
      </p:sp>
    </p:spTree>
    <p:extLst>
      <p:ext uri="{BB962C8B-B14F-4D97-AF65-F5344CB8AC3E}">
        <p14:creationId xmlns:p14="http://schemas.microsoft.com/office/powerpoint/2010/main" val="2305057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361671-EF14-4F6A-8EBA-C6CC78053239}" type="slidenum">
              <a:rPr lang="en-GB" smtClean="0"/>
              <a:t>40</a:t>
            </a:fld>
            <a:endParaRPr lang="en-GB"/>
          </a:p>
        </p:txBody>
      </p:sp>
    </p:spTree>
    <p:extLst>
      <p:ext uri="{BB962C8B-B14F-4D97-AF65-F5344CB8AC3E}">
        <p14:creationId xmlns:p14="http://schemas.microsoft.com/office/powerpoint/2010/main" val="1305258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5BB8670-00BA-4C1A-BAFF-FFF4FDF650CE}"/>
              </a:ext>
            </a:extLst>
          </p:cNvPr>
          <p:cNvSpPr>
            <a:spLocks noGrp="1"/>
          </p:cNvSpPr>
          <p:nvPr>
            <p:ph type="body" idx="1"/>
          </p:nvPr>
        </p:nvSpPr>
        <p:spPr/>
        <p:txBody>
          <a:bodyPr/>
          <a:lstStyle/>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981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41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4</a:t>
            </a:fld>
            <a:endParaRPr lang="en-GB"/>
          </a:p>
        </p:txBody>
      </p:sp>
    </p:spTree>
    <p:extLst>
      <p:ext uri="{BB962C8B-B14F-4D97-AF65-F5344CB8AC3E}">
        <p14:creationId xmlns:p14="http://schemas.microsoft.com/office/powerpoint/2010/main" val="4098556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4B5676C-A4FA-4FE7-B7E5-7DFB980C04ED}"/>
              </a:ext>
            </a:extLst>
          </p:cNvPr>
          <p:cNvSpPr>
            <a:spLocks noGrp="1"/>
          </p:cNvSpPr>
          <p:nvPr>
            <p:ph type="body" idx="1"/>
          </p:nvPr>
        </p:nvSpPr>
        <p:spPr/>
        <p:txBody>
          <a:bodyPr/>
          <a:lstStyle/>
          <a:p>
            <a:endParaRPr lang="en-GB" dirty="0"/>
          </a:p>
        </p:txBody>
      </p:sp>
      <p:graphicFrame>
        <p:nvGraphicFramePr>
          <p:cNvPr id="3" name="Object 2">
            <a:extLst>
              <a:ext uri="{FF2B5EF4-FFF2-40B4-BE49-F238E27FC236}">
                <a16:creationId xmlns:a16="http://schemas.microsoft.com/office/drawing/2014/main" id="{2CEBA7E0-4232-4423-81A2-B6E9870072B5}"/>
              </a:ext>
            </a:extLst>
          </p:cNvPr>
          <p:cNvGraphicFramePr>
            <a:graphicFrameLocks noChangeAspect="1"/>
          </p:cNvGraphicFramePr>
          <p:nvPr>
            <p:extLst>
              <p:ext uri="{D42A27DB-BD31-4B8C-83A1-F6EECF244321}">
                <p14:modId xmlns:p14="http://schemas.microsoft.com/office/powerpoint/2010/main" val="3022819527"/>
              </p:ext>
            </p:extLst>
          </p:nvPr>
        </p:nvGraphicFramePr>
        <p:xfrm>
          <a:off x="541254" y="1032126"/>
          <a:ext cx="6096000" cy="3429000"/>
        </p:xfrm>
        <a:graphic>
          <a:graphicData uri="http://schemas.openxmlformats.org/presentationml/2006/ole">
            <mc:AlternateContent xmlns:mc="http://schemas.openxmlformats.org/markup-compatibility/2006">
              <mc:Choice xmlns:v="urn:schemas-microsoft-com:vml" Requires="v">
                <p:oleObj spid="_x0000_s1042" name="Slide" r:id="rId4" imgW="6096194" imgH="3428992" progId="PowerPoint.Slide.12">
                  <p:embed/>
                </p:oleObj>
              </mc:Choice>
              <mc:Fallback>
                <p:oleObj name="Slide" r:id="rId4" imgW="6096194" imgH="3428992" progId="PowerPoint.Slide.12">
                  <p:embed/>
                  <p:pic>
                    <p:nvPicPr>
                      <p:cNvPr id="0" name=""/>
                      <p:cNvPicPr/>
                      <p:nvPr/>
                    </p:nvPicPr>
                    <p:blipFill>
                      <a:blip r:embed="rId5"/>
                      <a:stretch>
                        <a:fillRect/>
                      </a:stretch>
                    </p:blipFill>
                    <p:spPr>
                      <a:xfrm>
                        <a:off x="541254" y="1032126"/>
                        <a:ext cx="6096000" cy="3429000"/>
                      </a:xfrm>
                      <a:prstGeom prst="rect">
                        <a:avLst/>
                      </a:prstGeom>
                    </p:spPr>
                  </p:pic>
                </p:oleObj>
              </mc:Fallback>
            </mc:AlternateContent>
          </a:graphicData>
        </a:graphic>
      </p:graphicFrame>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361671-EF14-4F6A-8EBA-C6CC78053239}"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301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61</a:t>
            </a:fld>
            <a:endParaRPr lang="en-GB"/>
          </a:p>
        </p:txBody>
      </p:sp>
    </p:spTree>
    <p:extLst>
      <p:ext uri="{BB962C8B-B14F-4D97-AF65-F5344CB8AC3E}">
        <p14:creationId xmlns:p14="http://schemas.microsoft.com/office/powerpoint/2010/main" val="3941370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a:xfrm>
            <a:off x="331058" y="4875773"/>
            <a:ext cx="6391788" cy="4315814"/>
          </a:xfrm>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62</a:t>
            </a:fld>
            <a:endParaRPr lang="en-GB"/>
          </a:p>
        </p:txBody>
      </p:sp>
    </p:spTree>
    <p:extLst>
      <p:ext uri="{BB962C8B-B14F-4D97-AF65-F5344CB8AC3E}">
        <p14:creationId xmlns:p14="http://schemas.microsoft.com/office/powerpoint/2010/main" val="1545284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66</a:t>
            </a:fld>
            <a:endParaRPr lang="en-GB"/>
          </a:p>
        </p:txBody>
      </p:sp>
    </p:spTree>
    <p:extLst>
      <p:ext uri="{BB962C8B-B14F-4D97-AF65-F5344CB8AC3E}">
        <p14:creationId xmlns:p14="http://schemas.microsoft.com/office/powerpoint/2010/main" val="3883311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76</a:t>
            </a:fld>
            <a:endParaRPr lang="en-GB"/>
          </a:p>
        </p:txBody>
      </p:sp>
    </p:spTree>
    <p:extLst>
      <p:ext uri="{BB962C8B-B14F-4D97-AF65-F5344CB8AC3E}">
        <p14:creationId xmlns:p14="http://schemas.microsoft.com/office/powerpoint/2010/main" val="185080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2636F3-D69C-47EE-83E1-81C794D6EA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61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61671-EF14-4F6A-8EBA-C6CC78053239}" type="slidenum">
              <a:rPr lang="en-GB" smtClean="0"/>
              <a:t>9</a:t>
            </a:fld>
            <a:endParaRPr lang="en-GB"/>
          </a:p>
        </p:txBody>
      </p:sp>
    </p:spTree>
    <p:extLst>
      <p:ext uri="{BB962C8B-B14F-4D97-AF65-F5344CB8AC3E}">
        <p14:creationId xmlns:p14="http://schemas.microsoft.com/office/powerpoint/2010/main" val="2551907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36434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0740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3513" y="508000"/>
            <a:ext cx="4537075" cy="2552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F011771-B20B-4A7F-AA49-3E19D53F1E70}" type="slidenum">
              <a:rPr kumimoji="0" lang="en-GB"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245999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011771-B20B-4A7F-AA49-3E19D53F1E70}" type="slidenum">
              <a:rPr lang="en-GB" smtClean="0"/>
              <a:pPr/>
              <a:t>13</a:t>
            </a:fld>
            <a:endParaRPr lang="en-GB"/>
          </a:p>
        </p:txBody>
      </p:sp>
    </p:spTree>
    <p:extLst>
      <p:ext uri="{BB962C8B-B14F-4D97-AF65-F5344CB8AC3E}">
        <p14:creationId xmlns:p14="http://schemas.microsoft.com/office/powerpoint/2010/main" val="4021805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1FB5444-0116-4311-9073-765C555CD33F}"/>
              </a:ext>
            </a:extLst>
          </p:cNvPr>
          <p:cNvSpPr>
            <a:spLocks noGrp="1"/>
          </p:cNvSpPr>
          <p:nvPr>
            <p:ph type="sldNum" sz="quarter" idx="4"/>
          </p:nvPr>
        </p:nvSpPr>
        <p:spPr>
          <a:xfrm>
            <a:off x="8769600" y="641234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87C54-9CE5-4632-BC75-4CA961EDC1E9}" type="slidenum">
              <a:rPr lang="en-GB" smtClean="0"/>
              <a:t>‹#›</a:t>
            </a:fld>
            <a:endParaRPr lang="en-GB"/>
          </a:p>
        </p:txBody>
      </p:sp>
    </p:spTree>
    <p:extLst>
      <p:ext uri="{BB962C8B-B14F-4D97-AF65-F5344CB8AC3E}">
        <p14:creationId xmlns:p14="http://schemas.microsoft.com/office/powerpoint/2010/main" val="124859899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7C49-5A8E-21A0-0088-601C4BB10C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BE4F98-E271-50BA-A9F0-608800D4A8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41D87F-2DE1-C175-F87E-780351A50B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0C0B3D-ADB4-4422-3BF4-B76984DD7A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E4E3EE-2201-8D60-2BEE-641A9364B8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0B4993-9205-B7F0-DB55-4DD324193DAF}"/>
              </a:ext>
            </a:extLst>
          </p:cNvPr>
          <p:cNvSpPr>
            <a:spLocks noGrp="1"/>
          </p:cNvSpPr>
          <p:nvPr>
            <p:ph type="dt" sz="half" idx="10"/>
          </p:nvPr>
        </p:nvSpPr>
        <p:spPr/>
        <p:txBody>
          <a:bodyPr/>
          <a:lstStyle/>
          <a:p>
            <a:fld id="{7D45D1DA-FAA0-4D20-8646-A136A0772C01}" type="datetimeFigureOut">
              <a:rPr lang="en-GB" smtClean="0"/>
              <a:t>05/09/2022</a:t>
            </a:fld>
            <a:endParaRPr lang="en-GB"/>
          </a:p>
        </p:txBody>
      </p:sp>
      <p:sp>
        <p:nvSpPr>
          <p:cNvPr id="8" name="Footer Placeholder 7">
            <a:extLst>
              <a:ext uri="{FF2B5EF4-FFF2-40B4-BE49-F238E27FC236}">
                <a16:creationId xmlns:a16="http://schemas.microsoft.com/office/drawing/2014/main" id="{AE1565AC-B339-1F38-107B-BFD500F370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79154A-57BC-4EAF-8DD1-D39CD397ED99}"/>
              </a:ext>
            </a:extLst>
          </p:cNvPr>
          <p:cNvSpPr>
            <a:spLocks noGrp="1"/>
          </p:cNvSpPr>
          <p:nvPr>
            <p:ph type="sldNum" sz="quarter" idx="12"/>
          </p:nvPr>
        </p:nvSpPr>
        <p:spPr/>
        <p:txBody>
          <a:bodyPr/>
          <a:lstStyle/>
          <a:p>
            <a:fld id="{4C2760C8-848C-4E27-A28C-DE9A377BB85A}" type="slidenum">
              <a:rPr lang="en-GB" smtClean="0"/>
              <a:t>‹#›</a:t>
            </a:fld>
            <a:endParaRPr lang="en-GB"/>
          </a:p>
        </p:txBody>
      </p:sp>
    </p:spTree>
    <p:extLst>
      <p:ext uri="{BB962C8B-B14F-4D97-AF65-F5344CB8AC3E}">
        <p14:creationId xmlns:p14="http://schemas.microsoft.com/office/powerpoint/2010/main" val="387662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3958-7AA9-BE82-AB80-9BE9EEE123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FD4A98-F035-4D8F-E2EB-980BFD360FE4}"/>
              </a:ext>
            </a:extLst>
          </p:cNvPr>
          <p:cNvSpPr>
            <a:spLocks noGrp="1"/>
          </p:cNvSpPr>
          <p:nvPr>
            <p:ph type="dt" sz="half" idx="10"/>
          </p:nvPr>
        </p:nvSpPr>
        <p:spPr/>
        <p:txBody>
          <a:bodyPr/>
          <a:lstStyle/>
          <a:p>
            <a:fld id="{7D45D1DA-FAA0-4D20-8646-A136A0772C01}" type="datetimeFigureOut">
              <a:rPr lang="en-GB" smtClean="0"/>
              <a:t>05/09/2022</a:t>
            </a:fld>
            <a:endParaRPr lang="en-GB"/>
          </a:p>
        </p:txBody>
      </p:sp>
      <p:sp>
        <p:nvSpPr>
          <p:cNvPr id="4" name="Footer Placeholder 3">
            <a:extLst>
              <a:ext uri="{FF2B5EF4-FFF2-40B4-BE49-F238E27FC236}">
                <a16:creationId xmlns:a16="http://schemas.microsoft.com/office/drawing/2014/main" id="{6CA68EE4-00C7-21AC-F91C-AD98316310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3D81BBD-CA11-4EA5-33C1-E60C397DA255}"/>
              </a:ext>
            </a:extLst>
          </p:cNvPr>
          <p:cNvSpPr>
            <a:spLocks noGrp="1"/>
          </p:cNvSpPr>
          <p:nvPr>
            <p:ph type="sldNum" sz="quarter" idx="12"/>
          </p:nvPr>
        </p:nvSpPr>
        <p:spPr/>
        <p:txBody>
          <a:bodyPr/>
          <a:lstStyle/>
          <a:p>
            <a:fld id="{4C2760C8-848C-4E27-A28C-DE9A377BB85A}" type="slidenum">
              <a:rPr lang="en-GB" smtClean="0"/>
              <a:t>‹#›</a:t>
            </a:fld>
            <a:endParaRPr lang="en-GB"/>
          </a:p>
        </p:txBody>
      </p:sp>
    </p:spTree>
    <p:extLst>
      <p:ext uri="{BB962C8B-B14F-4D97-AF65-F5344CB8AC3E}">
        <p14:creationId xmlns:p14="http://schemas.microsoft.com/office/powerpoint/2010/main" val="3382368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7C58DD-27F6-F5C8-123F-30864D6A1FB8}"/>
              </a:ext>
            </a:extLst>
          </p:cNvPr>
          <p:cNvSpPr>
            <a:spLocks noGrp="1"/>
          </p:cNvSpPr>
          <p:nvPr>
            <p:ph type="dt" sz="half" idx="10"/>
          </p:nvPr>
        </p:nvSpPr>
        <p:spPr/>
        <p:txBody>
          <a:bodyPr/>
          <a:lstStyle/>
          <a:p>
            <a:fld id="{7D45D1DA-FAA0-4D20-8646-A136A0772C01}" type="datetimeFigureOut">
              <a:rPr lang="en-GB" smtClean="0"/>
              <a:t>05/09/2022</a:t>
            </a:fld>
            <a:endParaRPr lang="en-GB"/>
          </a:p>
        </p:txBody>
      </p:sp>
      <p:sp>
        <p:nvSpPr>
          <p:cNvPr id="3" name="Footer Placeholder 2">
            <a:extLst>
              <a:ext uri="{FF2B5EF4-FFF2-40B4-BE49-F238E27FC236}">
                <a16:creationId xmlns:a16="http://schemas.microsoft.com/office/drawing/2014/main" id="{60539767-6902-05A4-DAE0-DAC1348CC8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7B7720-DA83-6CF9-A9CD-BE4A57D0837F}"/>
              </a:ext>
            </a:extLst>
          </p:cNvPr>
          <p:cNvSpPr>
            <a:spLocks noGrp="1"/>
          </p:cNvSpPr>
          <p:nvPr>
            <p:ph type="sldNum" sz="quarter" idx="12"/>
          </p:nvPr>
        </p:nvSpPr>
        <p:spPr/>
        <p:txBody>
          <a:bodyPr/>
          <a:lstStyle/>
          <a:p>
            <a:fld id="{4C2760C8-848C-4E27-A28C-DE9A377BB85A}" type="slidenum">
              <a:rPr lang="en-GB" smtClean="0"/>
              <a:t>‹#›</a:t>
            </a:fld>
            <a:endParaRPr lang="en-GB"/>
          </a:p>
        </p:txBody>
      </p:sp>
    </p:spTree>
    <p:extLst>
      <p:ext uri="{BB962C8B-B14F-4D97-AF65-F5344CB8AC3E}">
        <p14:creationId xmlns:p14="http://schemas.microsoft.com/office/powerpoint/2010/main" val="541682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C0F6-D91D-AE5E-7FE5-7DC9F659E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9AAA31-7FB7-B29F-2A9A-7C6E19A9F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7E85B3C-DC3D-FEAE-D207-8A423C1A0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F7AB68-DA17-EBE0-D4FA-094559BB13B1}"/>
              </a:ext>
            </a:extLst>
          </p:cNvPr>
          <p:cNvSpPr>
            <a:spLocks noGrp="1"/>
          </p:cNvSpPr>
          <p:nvPr>
            <p:ph type="dt" sz="half" idx="10"/>
          </p:nvPr>
        </p:nvSpPr>
        <p:spPr/>
        <p:txBody>
          <a:bodyPr/>
          <a:lstStyle/>
          <a:p>
            <a:fld id="{7D45D1DA-FAA0-4D20-8646-A136A0772C01}" type="datetimeFigureOut">
              <a:rPr lang="en-GB" smtClean="0"/>
              <a:t>05/09/2022</a:t>
            </a:fld>
            <a:endParaRPr lang="en-GB"/>
          </a:p>
        </p:txBody>
      </p:sp>
      <p:sp>
        <p:nvSpPr>
          <p:cNvPr id="6" name="Footer Placeholder 5">
            <a:extLst>
              <a:ext uri="{FF2B5EF4-FFF2-40B4-BE49-F238E27FC236}">
                <a16:creationId xmlns:a16="http://schemas.microsoft.com/office/drawing/2014/main" id="{B8E37398-6C4E-36C3-1322-77CB3A5F18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280520-7BC6-C0EB-31AC-40B2BB16EF1D}"/>
              </a:ext>
            </a:extLst>
          </p:cNvPr>
          <p:cNvSpPr>
            <a:spLocks noGrp="1"/>
          </p:cNvSpPr>
          <p:nvPr>
            <p:ph type="sldNum" sz="quarter" idx="12"/>
          </p:nvPr>
        </p:nvSpPr>
        <p:spPr/>
        <p:txBody>
          <a:bodyPr/>
          <a:lstStyle/>
          <a:p>
            <a:fld id="{4C2760C8-848C-4E27-A28C-DE9A377BB85A}" type="slidenum">
              <a:rPr lang="en-GB" smtClean="0"/>
              <a:t>‹#›</a:t>
            </a:fld>
            <a:endParaRPr lang="en-GB"/>
          </a:p>
        </p:txBody>
      </p:sp>
    </p:spTree>
    <p:extLst>
      <p:ext uri="{BB962C8B-B14F-4D97-AF65-F5344CB8AC3E}">
        <p14:creationId xmlns:p14="http://schemas.microsoft.com/office/powerpoint/2010/main" val="1618491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E107-DD8B-6F8B-238A-6A75BB8110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450065-B0B2-690A-D5C1-B40BFF09D4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B79776-2B80-2191-0266-AE52B49BA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62F00E-DBF9-BB0E-9217-B46E0F12BA21}"/>
              </a:ext>
            </a:extLst>
          </p:cNvPr>
          <p:cNvSpPr>
            <a:spLocks noGrp="1"/>
          </p:cNvSpPr>
          <p:nvPr>
            <p:ph type="dt" sz="half" idx="10"/>
          </p:nvPr>
        </p:nvSpPr>
        <p:spPr/>
        <p:txBody>
          <a:bodyPr/>
          <a:lstStyle/>
          <a:p>
            <a:fld id="{7D45D1DA-FAA0-4D20-8646-A136A0772C01}" type="datetimeFigureOut">
              <a:rPr lang="en-GB" smtClean="0"/>
              <a:t>05/09/2022</a:t>
            </a:fld>
            <a:endParaRPr lang="en-GB"/>
          </a:p>
        </p:txBody>
      </p:sp>
      <p:sp>
        <p:nvSpPr>
          <p:cNvPr id="6" name="Footer Placeholder 5">
            <a:extLst>
              <a:ext uri="{FF2B5EF4-FFF2-40B4-BE49-F238E27FC236}">
                <a16:creationId xmlns:a16="http://schemas.microsoft.com/office/drawing/2014/main" id="{C8F5ACAF-8B84-671E-E3FC-2EC9B0FCCC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9619FD-86DE-5A1D-947B-79714B30CF95}"/>
              </a:ext>
            </a:extLst>
          </p:cNvPr>
          <p:cNvSpPr>
            <a:spLocks noGrp="1"/>
          </p:cNvSpPr>
          <p:nvPr>
            <p:ph type="sldNum" sz="quarter" idx="12"/>
          </p:nvPr>
        </p:nvSpPr>
        <p:spPr/>
        <p:txBody>
          <a:bodyPr/>
          <a:lstStyle/>
          <a:p>
            <a:fld id="{4C2760C8-848C-4E27-A28C-DE9A377BB85A}" type="slidenum">
              <a:rPr lang="en-GB" smtClean="0"/>
              <a:t>‹#›</a:t>
            </a:fld>
            <a:endParaRPr lang="en-GB"/>
          </a:p>
        </p:txBody>
      </p:sp>
    </p:spTree>
    <p:extLst>
      <p:ext uri="{BB962C8B-B14F-4D97-AF65-F5344CB8AC3E}">
        <p14:creationId xmlns:p14="http://schemas.microsoft.com/office/powerpoint/2010/main" val="2938658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5987-9514-FB3C-2E4E-4F72B392EF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890B64-1448-B143-0E26-E5C120BE97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73DCA1-DF11-5AA2-1D8A-7BC695B034C3}"/>
              </a:ext>
            </a:extLst>
          </p:cNvPr>
          <p:cNvSpPr>
            <a:spLocks noGrp="1"/>
          </p:cNvSpPr>
          <p:nvPr>
            <p:ph type="dt" sz="half" idx="10"/>
          </p:nvPr>
        </p:nvSpPr>
        <p:spPr/>
        <p:txBody>
          <a:bodyPr/>
          <a:lstStyle/>
          <a:p>
            <a:fld id="{7D45D1DA-FAA0-4D20-8646-A136A0772C01}" type="datetimeFigureOut">
              <a:rPr lang="en-GB" smtClean="0"/>
              <a:t>05/09/2022</a:t>
            </a:fld>
            <a:endParaRPr lang="en-GB"/>
          </a:p>
        </p:txBody>
      </p:sp>
      <p:sp>
        <p:nvSpPr>
          <p:cNvPr id="5" name="Footer Placeholder 4">
            <a:extLst>
              <a:ext uri="{FF2B5EF4-FFF2-40B4-BE49-F238E27FC236}">
                <a16:creationId xmlns:a16="http://schemas.microsoft.com/office/drawing/2014/main" id="{9C955CED-76D2-7E8C-9336-163F94CAD6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887736-6A2B-BEB0-30A7-D77FBE3205AC}"/>
              </a:ext>
            </a:extLst>
          </p:cNvPr>
          <p:cNvSpPr>
            <a:spLocks noGrp="1"/>
          </p:cNvSpPr>
          <p:nvPr>
            <p:ph type="sldNum" sz="quarter" idx="12"/>
          </p:nvPr>
        </p:nvSpPr>
        <p:spPr/>
        <p:txBody>
          <a:bodyPr/>
          <a:lstStyle/>
          <a:p>
            <a:fld id="{4C2760C8-848C-4E27-A28C-DE9A377BB85A}" type="slidenum">
              <a:rPr lang="en-GB" smtClean="0"/>
              <a:t>‹#›</a:t>
            </a:fld>
            <a:endParaRPr lang="en-GB"/>
          </a:p>
        </p:txBody>
      </p:sp>
    </p:spTree>
    <p:extLst>
      <p:ext uri="{BB962C8B-B14F-4D97-AF65-F5344CB8AC3E}">
        <p14:creationId xmlns:p14="http://schemas.microsoft.com/office/powerpoint/2010/main" val="488692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AA8B14-FA81-0A10-F898-EB68E29971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E46F5F-B063-A5D5-381E-F7E3C95D96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8D7642-9B7F-1A53-5563-5E970E4E2C4E}"/>
              </a:ext>
            </a:extLst>
          </p:cNvPr>
          <p:cNvSpPr>
            <a:spLocks noGrp="1"/>
          </p:cNvSpPr>
          <p:nvPr>
            <p:ph type="dt" sz="half" idx="10"/>
          </p:nvPr>
        </p:nvSpPr>
        <p:spPr/>
        <p:txBody>
          <a:bodyPr/>
          <a:lstStyle/>
          <a:p>
            <a:fld id="{7D45D1DA-FAA0-4D20-8646-A136A0772C01}" type="datetimeFigureOut">
              <a:rPr lang="en-GB" smtClean="0"/>
              <a:t>05/09/2022</a:t>
            </a:fld>
            <a:endParaRPr lang="en-GB"/>
          </a:p>
        </p:txBody>
      </p:sp>
      <p:sp>
        <p:nvSpPr>
          <p:cNvPr id="5" name="Footer Placeholder 4">
            <a:extLst>
              <a:ext uri="{FF2B5EF4-FFF2-40B4-BE49-F238E27FC236}">
                <a16:creationId xmlns:a16="http://schemas.microsoft.com/office/drawing/2014/main" id="{539F029C-1CB8-9A53-BB19-484B90F155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13E7F8-2C7C-F9F0-DD32-FF6CE20718F9}"/>
              </a:ext>
            </a:extLst>
          </p:cNvPr>
          <p:cNvSpPr>
            <a:spLocks noGrp="1"/>
          </p:cNvSpPr>
          <p:nvPr>
            <p:ph type="sldNum" sz="quarter" idx="12"/>
          </p:nvPr>
        </p:nvSpPr>
        <p:spPr/>
        <p:txBody>
          <a:bodyPr/>
          <a:lstStyle/>
          <a:p>
            <a:fld id="{4C2760C8-848C-4E27-A28C-DE9A377BB85A}" type="slidenum">
              <a:rPr lang="en-GB" smtClean="0"/>
              <a:t>‹#›</a:t>
            </a:fld>
            <a:endParaRPr lang="en-GB"/>
          </a:p>
        </p:txBody>
      </p:sp>
    </p:spTree>
    <p:extLst>
      <p:ext uri="{BB962C8B-B14F-4D97-AF65-F5344CB8AC3E}">
        <p14:creationId xmlns:p14="http://schemas.microsoft.com/office/powerpoint/2010/main" val="40997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972800" cy="720000"/>
          </a:xfrm>
        </p:spPr>
        <p:txBody>
          <a:bodyPr/>
          <a:lstStyle/>
          <a:p>
            <a:r>
              <a:rPr lang="en-US" dirty="0"/>
              <a:t>Click to edit Master title style</a:t>
            </a:r>
          </a:p>
        </p:txBody>
      </p:sp>
      <p:sp>
        <p:nvSpPr>
          <p:cNvPr id="3" name="Content Placeholder 2"/>
          <p:cNvSpPr>
            <a:spLocks noGrp="1"/>
          </p:cNvSpPr>
          <p:nvPr>
            <p:ph idx="1"/>
          </p:nvPr>
        </p:nvSpPr>
        <p:spPr>
          <a:xfrm>
            <a:off x="720000" y="1440000"/>
            <a:ext cx="10972800" cy="4794904"/>
          </a:xfrm>
        </p:spPr>
        <p:txBody>
          <a:bodyPr/>
          <a:lstStyle>
            <a:lvl1pPr marL="396000" indent="-396000">
              <a:buClr>
                <a:srgbClr val="0085CA"/>
              </a:buClr>
              <a:defRPr sz="3200">
                <a:latin typeface="Verdana" panose="020B0604030504040204" pitchFamily="34" charset="0"/>
                <a:ea typeface="Verdana" panose="020B0604030504040204" pitchFamily="34" charset="0"/>
                <a:cs typeface="Verdana" panose="020B0604030504040204" pitchFamily="34" charset="0"/>
              </a:defRPr>
            </a:lvl1pPr>
            <a:lvl2pPr marL="720000" indent="-360000">
              <a:spcBef>
                <a:spcPts val="600"/>
              </a:spcBef>
              <a:buClr>
                <a:srgbClr val="0085CA"/>
              </a:buClr>
              <a:buFont typeface="Wingdings 3" panose="05040102010807070707" pitchFamily="18" charset="2"/>
              <a:buChar char="w"/>
              <a:defRPr lang="en-US" sz="2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CB8227F4-F772-4186-8637-200332D48A71}"/>
              </a:ext>
            </a:extLst>
          </p:cNvPr>
          <p:cNvSpPr>
            <a:spLocks noGrp="1"/>
          </p:cNvSpPr>
          <p:nvPr>
            <p:ph type="sldNum" sz="quarter" idx="4"/>
          </p:nvPr>
        </p:nvSpPr>
        <p:spPr>
          <a:xfrm>
            <a:off x="8769600" y="641234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87C54-9CE5-4632-BC75-4CA961EDC1E9}" type="slidenum">
              <a:rPr lang="en-GB" smtClean="0"/>
              <a:t>‹#›</a:t>
            </a:fld>
            <a:endParaRPr lang="en-GB"/>
          </a:p>
        </p:txBody>
      </p:sp>
    </p:spTree>
    <p:extLst>
      <p:ext uri="{BB962C8B-B14F-4D97-AF65-F5344CB8AC3E}">
        <p14:creationId xmlns:p14="http://schemas.microsoft.com/office/powerpoint/2010/main" val="956254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ection title dark blue slide">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216" y="4927703"/>
            <a:ext cx="10515600" cy="721993"/>
          </a:xfrm>
          <a:prstGeom prst="rect">
            <a:avLst/>
          </a:prstGeom>
        </p:spPr>
        <p:txBody>
          <a:bodyPr/>
          <a:lstStyle>
            <a:lvl1pPr>
              <a:defRPr sz="3000" b="1">
                <a:solidFill>
                  <a:schemeClr val="bg1"/>
                </a:solidFill>
                <a:latin typeface="Arial" panose="020B0604020202020204" pitchFamily="34" charset="0"/>
                <a:cs typeface="Arial" panose="020B0604020202020204" pitchFamily="34" charset="0"/>
              </a:defRPr>
            </a:lvl1pPr>
          </a:lstStyle>
          <a:p>
            <a:r>
              <a:rPr lang="en-US" dirty="0"/>
              <a:t>Section title</a:t>
            </a:r>
          </a:p>
        </p:txBody>
      </p:sp>
    </p:spTree>
    <p:extLst>
      <p:ext uri="{BB962C8B-B14F-4D97-AF65-F5344CB8AC3E}">
        <p14:creationId xmlns:p14="http://schemas.microsoft.com/office/powerpoint/2010/main" val="392181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title dark blue slide">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216" y="4927703"/>
            <a:ext cx="10515600" cy="721993"/>
          </a:xfrm>
          <a:prstGeom prst="rect">
            <a:avLst/>
          </a:prstGeom>
        </p:spPr>
        <p:txBody>
          <a:bodyPr/>
          <a:lstStyle>
            <a:lvl1pPr>
              <a:defRPr sz="3000" b="1">
                <a:solidFill>
                  <a:schemeClr val="bg1"/>
                </a:solidFill>
                <a:latin typeface="Arial" panose="020B0604020202020204" pitchFamily="34" charset="0"/>
                <a:cs typeface="Arial" panose="020B0604020202020204" pitchFamily="34" charset="0"/>
              </a:defRPr>
            </a:lvl1pPr>
          </a:lstStyle>
          <a:p>
            <a:r>
              <a:rPr lang="en-US" dirty="0"/>
              <a:t>Section title</a:t>
            </a:r>
          </a:p>
        </p:txBody>
      </p:sp>
    </p:spTree>
    <p:extLst>
      <p:ext uri="{BB962C8B-B14F-4D97-AF65-F5344CB8AC3E}">
        <p14:creationId xmlns:p14="http://schemas.microsoft.com/office/powerpoint/2010/main" val="62111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9DA8-A943-4F88-A608-2C75722492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2B0FBF-A33E-4893-8CB9-376CF4E764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770BB5FD-5CD9-4DDA-8C45-D3AC7FF033D1}"/>
              </a:ext>
            </a:extLst>
          </p:cNvPr>
          <p:cNvSpPr>
            <a:spLocks noGrp="1"/>
          </p:cNvSpPr>
          <p:nvPr>
            <p:ph type="sldNum" sz="quarter" idx="12"/>
          </p:nvPr>
        </p:nvSpPr>
        <p:spPr/>
        <p:txBody>
          <a:bodyPr/>
          <a:lstStyle/>
          <a:p>
            <a:fld id="{67587C54-9CE5-4632-BC75-4CA961EDC1E9}" type="slidenum">
              <a:rPr lang="en-GB" smtClean="0"/>
              <a:t>‹#›</a:t>
            </a:fld>
            <a:endParaRPr lang="en-GB"/>
          </a:p>
        </p:txBody>
      </p:sp>
    </p:spTree>
    <p:extLst>
      <p:ext uri="{BB962C8B-B14F-4D97-AF65-F5344CB8AC3E}">
        <p14:creationId xmlns:p14="http://schemas.microsoft.com/office/powerpoint/2010/main" val="309718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8C4D-1630-31F0-E095-A312ACED82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576A00-F22E-E6AF-0CCC-5BD5EBB39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8D1267-3C36-9D94-AFDF-EFEC4B2D0B95}"/>
              </a:ext>
            </a:extLst>
          </p:cNvPr>
          <p:cNvSpPr>
            <a:spLocks noGrp="1"/>
          </p:cNvSpPr>
          <p:nvPr>
            <p:ph type="dt" sz="half" idx="10"/>
          </p:nvPr>
        </p:nvSpPr>
        <p:spPr/>
        <p:txBody>
          <a:bodyPr/>
          <a:lstStyle/>
          <a:p>
            <a:fld id="{7D45D1DA-FAA0-4D20-8646-A136A0772C01}" type="datetimeFigureOut">
              <a:rPr lang="en-GB" smtClean="0"/>
              <a:t>05/09/2022</a:t>
            </a:fld>
            <a:endParaRPr lang="en-GB"/>
          </a:p>
        </p:txBody>
      </p:sp>
      <p:sp>
        <p:nvSpPr>
          <p:cNvPr id="5" name="Footer Placeholder 4">
            <a:extLst>
              <a:ext uri="{FF2B5EF4-FFF2-40B4-BE49-F238E27FC236}">
                <a16:creationId xmlns:a16="http://schemas.microsoft.com/office/drawing/2014/main" id="{78EA3123-AD64-EA8F-D34D-644D19592F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63B2CF-7C9D-D6A9-60C4-54AAF07DC69B}"/>
              </a:ext>
            </a:extLst>
          </p:cNvPr>
          <p:cNvSpPr>
            <a:spLocks noGrp="1"/>
          </p:cNvSpPr>
          <p:nvPr>
            <p:ph type="sldNum" sz="quarter" idx="12"/>
          </p:nvPr>
        </p:nvSpPr>
        <p:spPr/>
        <p:txBody>
          <a:bodyPr/>
          <a:lstStyle/>
          <a:p>
            <a:fld id="{4C2760C8-848C-4E27-A28C-DE9A377BB85A}" type="slidenum">
              <a:rPr lang="en-GB" smtClean="0"/>
              <a:t>‹#›</a:t>
            </a:fld>
            <a:endParaRPr lang="en-GB"/>
          </a:p>
        </p:txBody>
      </p:sp>
    </p:spTree>
    <p:extLst>
      <p:ext uri="{BB962C8B-B14F-4D97-AF65-F5344CB8AC3E}">
        <p14:creationId xmlns:p14="http://schemas.microsoft.com/office/powerpoint/2010/main" val="190589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D1A1-48B1-865E-A357-1B06D59162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0048F0-E927-F63E-7C80-6B61C8491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98473B-C69B-39D3-349F-D341D0BA2D1A}"/>
              </a:ext>
            </a:extLst>
          </p:cNvPr>
          <p:cNvSpPr>
            <a:spLocks noGrp="1"/>
          </p:cNvSpPr>
          <p:nvPr>
            <p:ph type="dt" sz="half" idx="10"/>
          </p:nvPr>
        </p:nvSpPr>
        <p:spPr/>
        <p:txBody>
          <a:bodyPr/>
          <a:lstStyle/>
          <a:p>
            <a:fld id="{7D45D1DA-FAA0-4D20-8646-A136A0772C01}" type="datetimeFigureOut">
              <a:rPr lang="en-GB" smtClean="0"/>
              <a:t>05/09/2022</a:t>
            </a:fld>
            <a:endParaRPr lang="en-GB"/>
          </a:p>
        </p:txBody>
      </p:sp>
      <p:sp>
        <p:nvSpPr>
          <p:cNvPr id="5" name="Footer Placeholder 4">
            <a:extLst>
              <a:ext uri="{FF2B5EF4-FFF2-40B4-BE49-F238E27FC236}">
                <a16:creationId xmlns:a16="http://schemas.microsoft.com/office/drawing/2014/main" id="{4933B0A3-5C81-E82B-3876-4288FD0D0C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631764-8CE3-257C-32A9-4647482630A3}"/>
              </a:ext>
            </a:extLst>
          </p:cNvPr>
          <p:cNvSpPr>
            <a:spLocks noGrp="1"/>
          </p:cNvSpPr>
          <p:nvPr>
            <p:ph type="sldNum" sz="quarter" idx="12"/>
          </p:nvPr>
        </p:nvSpPr>
        <p:spPr/>
        <p:txBody>
          <a:bodyPr/>
          <a:lstStyle/>
          <a:p>
            <a:fld id="{4C2760C8-848C-4E27-A28C-DE9A377BB85A}" type="slidenum">
              <a:rPr lang="en-GB" smtClean="0"/>
              <a:t>‹#›</a:t>
            </a:fld>
            <a:endParaRPr lang="en-GB"/>
          </a:p>
        </p:txBody>
      </p:sp>
    </p:spTree>
    <p:extLst>
      <p:ext uri="{BB962C8B-B14F-4D97-AF65-F5344CB8AC3E}">
        <p14:creationId xmlns:p14="http://schemas.microsoft.com/office/powerpoint/2010/main" val="423123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768E-B00D-A2E2-24BB-F0C0AF0593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09130B-304F-F568-FF30-A138AE67AC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EDE74-5255-BE5E-66D0-DAF017BEB990}"/>
              </a:ext>
            </a:extLst>
          </p:cNvPr>
          <p:cNvSpPr>
            <a:spLocks noGrp="1"/>
          </p:cNvSpPr>
          <p:nvPr>
            <p:ph type="dt" sz="half" idx="10"/>
          </p:nvPr>
        </p:nvSpPr>
        <p:spPr/>
        <p:txBody>
          <a:bodyPr/>
          <a:lstStyle/>
          <a:p>
            <a:fld id="{7D45D1DA-FAA0-4D20-8646-A136A0772C01}" type="datetimeFigureOut">
              <a:rPr lang="en-GB" smtClean="0"/>
              <a:t>05/09/2022</a:t>
            </a:fld>
            <a:endParaRPr lang="en-GB"/>
          </a:p>
        </p:txBody>
      </p:sp>
      <p:sp>
        <p:nvSpPr>
          <p:cNvPr id="5" name="Footer Placeholder 4">
            <a:extLst>
              <a:ext uri="{FF2B5EF4-FFF2-40B4-BE49-F238E27FC236}">
                <a16:creationId xmlns:a16="http://schemas.microsoft.com/office/drawing/2014/main" id="{4679BF18-98B5-6772-EC47-9B95AD24F3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EC2D77-1479-CE2F-19A5-00356DC90FBB}"/>
              </a:ext>
            </a:extLst>
          </p:cNvPr>
          <p:cNvSpPr>
            <a:spLocks noGrp="1"/>
          </p:cNvSpPr>
          <p:nvPr>
            <p:ph type="sldNum" sz="quarter" idx="12"/>
          </p:nvPr>
        </p:nvSpPr>
        <p:spPr/>
        <p:txBody>
          <a:bodyPr/>
          <a:lstStyle/>
          <a:p>
            <a:fld id="{4C2760C8-848C-4E27-A28C-DE9A377BB85A}" type="slidenum">
              <a:rPr lang="en-GB" smtClean="0"/>
              <a:t>‹#›</a:t>
            </a:fld>
            <a:endParaRPr lang="en-GB"/>
          </a:p>
        </p:txBody>
      </p:sp>
    </p:spTree>
    <p:extLst>
      <p:ext uri="{BB962C8B-B14F-4D97-AF65-F5344CB8AC3E}">
        <p14:creationId xmlns:p14="http://schemas.microsoft.com/office/powerpoint/2010/main" val="388248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54705-5280-6411-C19D-7902731593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769067-0B22-986F-ADFC-0E87607652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59D323-DCB2-CFA7-F708-C19161A6C2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50FF9B-D736-252B-F1C9-5FFD8F6DF06D}"/>
              </a:ext>
            </a:extLst>
          </p:cNvPr>
          <p:cNvSpPr>
            <a:spLocks noGrp="1"/>
          </p:cNvSpPr>
          <p:nvPr>
            <p:ph type="dt" sz="half" idx="10"/>
          </p:nvPr>
        </p:nvSpPr>
        <p:spPr/>
        <p:txBody>
          <a:bodyPr/>
          <a:lstStyle/>
          <a:p>
            <a:fld id="{7D45D1DA-FAA0-4D20-8646-A136A0772C01}" type="datetimeFigureOut">
              <a:rPr lang="en-GB" smtClean="0"/>
              <a:t>05/09/2022</a:t>
            </a:fld>
            <a:endParaRPr lang="en-GB"/>
          </a:p>
        </p:txBody>
      </p:sp>
      <p:sp>
        <p:nvSpPr>
          <p:cNvPr id="6" name="Footer Placeholder 5">
            <a:extLst>
              <a:ext uri="{FF2B5EF4-FFF2-40B4-BE49-F238E27FC236}">
                <a16:creationId xmlns:a16="http://schemas.microsoft.com/office/drawing/2014/main" id="{B0546BA4-036E-5A6A-E253-1C180B0DF4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14FC1D-F50C-7361-A136-EA1E80600244}"/>
              </a:ext>
            </a:extLst>
          </p:cNvPr>
          <p:cNvSpPr>
            <a:spLocks noGrp="1"/>
          </p:cNvSpPr>
          <p:nvPr>
            <p:ph type="sldNum" sz="quarter" idx="12"/>
          </p:nvPr>
        </p:nvSpPr>
        <p:spPr/>
        <p:txBody>
          <a:bodyPr/>
          <a:lstStyle/>
          <a:p>
            <a:fld id="{4C2760C8-848C-4E27-A28C-DE9A377BB85A}" type="slidenum">
              <a:rPr lang="en-GB" smtClean="0"/>
              <a:t>‹#›</a:t>
            </a:fld>
            <a:endParaRPr lang="en-GB"/>
          </a:p>
        </p:txBody>
      </p:sp>
    </p:spTree>
    <p:extLst>
      <p:ext uri="{BB962C8B-B14F-4D97-AF65-F5344CB8AC3E}">
        <p14:creationId xmlns:p14="http://schemas.microsoft.com/office/powerpoint/2010/main" val="876016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0000" y="360000"/>
            <a:ext cx="109728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720000" y="1440000"/>
            <a:ext cx="10972800" cy="479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FCB98C7F-8C75-4250-93CE-F826908008B0}"/>
              </a:ext>
            </a:extLst>
          </p:cNvPr>
          <p:cNvSpPr>
            <a:spLocks noGrp="1"/>
          </p:cNvSpPr>
          <p:nvPr>
            <p:ph type="sldNum" sz="quarter" idx="4"/>
          </p:nvPr>
        </p:nvSpPr>
        <p:spPr>
          <a:xfrm>
            <a:off x="8769600" y="641234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87C54-9CE5-4632-BC75-4CA961EDC1E9}" type="slidenum">
              <a:rPr lang="en-GB" smtClean="0"/>
              <a:t>‹#›</a:t>
            </a:fld>
            <a:endParaRPr lang="en-GB"/>
          </a:p>
        </p:txBody>
      </p:sp>
    </p:spTree>
    <p:extLst>
      <p:ext uri="{BB962C8B-B14F-4D97-AF65-F5344CB8AC3E}">
        <p14:creationId xmlns:p14="http://schemas.microsoft.com/office/powerpoint/2010/main" val="1796467551"/>
      </p:ext>
    </p:extLst>
  </p:cSld>
  <p:clrMap bg1="lt1" tx1="dk1" bg2="lt2" tx2="dk2" accent1="accent1" accent2="accent2" accent3="accent3" accent4="accent4" accent5="accent5" accent6="accent6" hlink="hlink" folHlink="folHlink"/>
  <p:sldLayoutIdLst>
    <p:sldLayoutId id="2147483705" r:id="rId1"/>
    <p:sldLayoutId id="2147483703" r:id="rId2"/>
    <p:sldLayoutId id="2147483691" r:id="rId3"/>
    <p:sldLayoutId id="2147483690" r:id="rId4"/>
    <p:sldLayoutId id="2147483706" r:id="rId5"/>
  </p:sldLayoutIdLst>
  <p:hf hdr="0" dt="0"/>
  <p:txStyles>
    <p:titleStyle>
      <a:lvl1pPr algn="l" defTabSz="457200" rtl="0" eaLnBrk="1" fontAlgn="base" hangingPunct="1">
        <a:spcBef>
          <a:spcPct val="0"/>
        </a:spcBef>
        <a:spcAft>
          <a:spcPct val="0"/>
        </a:spcAft>
        <a:defRPr sz="3600" kern="1200">
          <a:solidFill>
            <a:srgbClr val="385E9D"/>
          </a:solidFill>
          <a:latin typeface="Verdana" panose="020B0604030504040204" pitchFamily="34" charset="0"/>
          <a:ea typeface="Verdana" panose="020B0604030504040204" pitchFamily="34" charset="0"/>
          <a:cs typeface="Verdana" panose="020B0604030504040204" pitchFamily="34"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96000" indent="-396000" algn="l" defTabSz="457200" rtl="0" eaLnBrk="1" fontAlgn="base" hangingPunct="1">
        <a:spcBef>
          <a:spcPts val="1200"/>
        </a:spcBef>
        <a:spcAft>
          <a:spcPct val="0"/>
        </a:spcAft>
        <a:buClr>
          <a:srgbClr val="0085CA"/>
        </a:buClr>
        <a:buSzPct val="90000"/>
        <a:buFont typeface="Wingdings 3" panose="05040102010807070707" pitchFamily="18" charset="2"/>
        <a:buChar char=""/>
        <a:tabLst>
          <a:tab pos="396000" algn="l"/>
          <a:tab pos="741600" algn="l"/>
        </a:tabLst>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SzPct val="90000"/>
        <a:buFont typeface="Wingdings 3" panose="05040102010807070707" pitchFamily="18" charset="2"/>
        <a:buChar char="w"/>
        <a:tabLst>
          <a:tab pos="360000" algn="l"/>
          <a:tab pos="720000" algn="l"/>
        </a:tabLs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C79FC-EED2-9943-A461-1DD01D07AF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BDB63B-3866-29A7-68B0-90DE2458E6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57EFC3-B350-D956-8ED1-5C2FB9EEF1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5D1DA-FAA0-4D20-8646-A136A0772C01}" type="datetimeFigureOut">
              <a:rPr lang="en-GB" smtClean="0"/>
              <a:t>05/09/2022</a:t>
            </a:fld>
            <a:endParaRPr lang="en-GB"/>
          </a:p>
        </p:txBody>
      </p:sp>
      <p:sp>
        <p:nvSpPr>
          <p:cNvPr id="5" name="Footer Placeholder 4">
            <a:extLst>
              <a:ext uri="{FF2B5EF4-FFF2-40B4-BE49-F238E27FC236}">
                <a16:creationId xmlns:a16="http://schemas.microsoft.com/office/drawing/2014/main" id="{C629C4BB-2F0E-D1A2-76E1-47AF1BF415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D8AB45-F8CC-0A9C-5B3A-9ED7AD056B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760C8-848C-4E27-A28C-DE9A377BB85A}" type="slidenum">
              <a:rPr lang="en-GB" smtClean="0"/>
              <a:t>‹#›</a:t>
            </a:fld>
            <a:endParaRPr lang="en-GB"/>
          </a:p>
        </p:txBody>
      </p:sp>
    </p:spTree>
    <p:extLst>
      <p:ext uri="{BB962C8B-B14F-4D97-AF65-F5344CB8AC3E}">
        <p14:creationId xmlns:p14="http://schemas.microsoft.com/office/powerpoint/2010/main" val="3210372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beata.nowok@phs.scot" TargetMode="External"/><Relationship Id="rId3" Type="http://schemas.openxmlformats.org/officeDocument/2006/relationships/hyperlink" Target="http://www.synthpop.org.uk/" TargetMode="External"/><Relationship Id="rId7" Type="http://schemas.openxmlformats.org/officeDocument/2006/relationships/hyperlink" Target="mailto:gillian.raab@ed.ac.uk"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cran.r-project.org/package=synthpo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github.com/bnowok/synthpop"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arxiv.org/abs/2109.12717"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arxiv.org/abs/2206.01362"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researchdata.scot/" TargetMode="External"/><Relationship Id="rId5" Type="http://schemas.openxmlformats.org/officeDocument/2006/relationships/hyperlink" Target="mailto:lynne.adair@researchdata.scot" TargetMode="External"/><Relationship Id="rId4" Type="http://schemas.openxmlformats.org/officeDocument/2006/relationships/hyperlink" Target="mailto:Info@researchdata.sco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940E15-E7CC-4633-B77D-FCD9011CB65F}"/>
              </a:ext>
            </a:extLst>
          </p:cNvPr>
          <p:cNvSpPr/>
          <p:nvPr/>
        </p:nvSpPr>
        <p:spPr>
          <a:xfrm>
            <a:off x="0" y="5237124"/>
            <a:ext cx="12192000" cy="1620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ctrTitle"/>
          </p:nvPr>
        </p:nvSpPr>
        <p:spPr>
          <a:xfrm>
            <a:off x="699541" y="1443813"/>
            <a:ext cx="10792917" cy="1244634"/>
          </a:xfrm>
        </p:spPr>
        <p:txBody>
          <a:bodyPr anchor="ctr" anchorCtr="0">
            <a:noAutofit/>
          </a:bodyPr>
          <a:lstStyle/>
          <a:p>
            <a:pPr>
              <a:lnSpc>
                <a:spcPct val="100000"/>
              </a:lnSpc>
            </a:pPr>
            <a:r>
              <a:rPr lang="en-GB" sz="3600" b="1" i="0" dirty="0">
                <a:solidFill>
                  <a:schemeClr val="bg1"/>
                </a:solidFill>
                <a:effectLst/>
                <a:latin typeface="Verdana" panose="020B0604030504040204" pitchFamily="34" charset="0"/>
                <a:ea typeface="Verdana" panose="020B0604030504040204" pitchFamily="34" charset="0"/>
                <a:cs typeface="Arial" panose="020B0604020202020204" pitchFamily="34" charset="0"/>
              </a:rPr>
              <a:t>Learning to Create Useful Synthetic Data</a:t>
            </a:r>
            <a:endParaRPr lang="en-GB" sz="19900" b="1"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11" name="Title 1">
            <a:extLst>
              <a:ext uri="{FF2B5EF4-FFF2-40B4-BE49-F238E27FC236}">
                <a16:creationId xmlns:a16="http://schemas.microsoft.com/office/drawing/2014/main" id="{3E651594-4630-4EF2-B8A8-09105D53334F}"/>
              </a:ext>
            </a:extLst>
          </p:cNvPr>
          <p:cNvSpPr txBox="1">
            <a:spLocks/>
          </p:cNvSpPr>
          <p:nvPr/>
        </p:nvSpPr>
        <p:spPr>
          <a:xfrm>
            <a:off x="2839218" y="425566"/>
            <a:ext cx="6522857" cy="8273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dirty="0">
                <a:solidFill>
                  <a:schemeClr val="bg1"/>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xmlns="" val="tx"/>
                    </a:ext>
                  </a:extLst>
                </a:hlinkClick>
              </a:rPr>
              <a:t>www.synthpop.org.uk</a:t>
            </a:r>
            <a:r>
              <a:rPr lang="en-GB" sz="2800" dirty="0">
                <a:solidFill>
                  <a:schemeClr val="bg1"/>
                </a:solidFill>
                <a:latin typeface="Verdana" panose="020B0604030504040204" pitchFamily="34" charset="0"/>
                <a:ea typeface="Verdana" panose="020B0604030504040204" pitchFamily="34" charset="0"/>
              </a:rPr>
              <a:t> </a:t>
            </a:r>
          </a:p>
        </p:txBody>
      </p:sp>
      <p:pic>
        <p:nvPicPr>
          <p:cNvPr id="18" name="Picture 17">
            <a:extLst>
              <a:ext uri="{FF2B5EF4-FFF2-40B4-BE49-F238E27FC236}">
                <a16:creationId xmlns:a16="http://schemas.microsoft.com/office/drawing/2014/main" id="{471234B9-92C6-42B4-9EFB-CAA23343B1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636" y="5236398"/>
            <a:ext cx="3018378" cy="1620876"/>
          </a:xfrm>
          <a:prstGeom prst="rect">
            <a:avLst/>
          </a:prstGeom>
        </p:spPr>
      </p:pic>
      <p:pic>
        <p:nvPicPr>
          <p:cNvPr id="5" name="Picture 4">
            <a:extLst>
              <a:ext uri="{FF2B5EF4-FFF2-40B4-BE49-F238E27FC236}">
                <a16:creationId xmlns:a16="http://schemas.microsoft.com/office/drawing/2014/main" id="{53E14860-6585-2397-81DF-62F1409BAC59}"/>
              </a:ext>
            </a:extLst>
          </p:cNvPr>
          <p:cNvPicPr>
            <a:picLocks noChangeAspect="1"/>
          </p:cNvPicPr>
          <p:nvPr/>
        </p:nvPicPr>
        <p:blipFill>
          <a:blip r:embed="rId5"/>
          <a:stretch>
            <a:fillRect/>
          </a:stretch>
        </p:blipFill>
        <p:spPr>
          <a:xfrm>
            <a:off x="4214866" y="5425613"/>
            <a:ext cx="1621448" cy="1297158"/>
          </a:xfrm>
          <a:prstGeom prst="rect">
            <a:avLst/>
          </a:prstGeom>
        </p:spPr>
      </p:pic>
      <p:pic>
        <p:nvPicPr>
          <p:cNvPr id="4" name="Picture 3">
            <a:extLst>
              <a:ext uri="{FF2B5EF4-FFF2-40B4-BE49-F238E27FC236}">
                <a16:creationId xmlns:a16="http://schemas.microsoft.com/office/drawing/2014/main" id="{0B9CF411-4E5C-4DD3-B0D9-0F5CC7C945BE}"/>
              </a:ext>
            </a:extLst>
          </p:cNvPr>
          <p:cNvPicPr>
            <a:picLocks noChangeAspect="1"/>
          </p:cNvPicPr>
          <p:nvPr/>
        </p:nvPicPr>
        <p:blipFill>
          <a:blip r:embed="rId6"/>
          <a:stretch>
            <a:fillRect/>
          </a:stretch>
        </p:blipFill>
        <p:spPr>
          <a:xfrm>
            <a:off x="8027943" y="5439889"/>
            <a:ext cx="3013301" cy="1104554"/>
          </a:xfrm>
          <a:prstGeom prst="rect">
            <a:avLst/>
          </a:prstGeom>
        </p:spPr>
      </p:pic>
      <p:sp>
        <p:nvSpPr>
          <p:cNvPr id="15" name="Subtitle 2">
            <a:extLst>
              <a:ext uri="{FF2B5EF4-FFF2-40B4-BE49-F238E27FC236}">
                <a16:creationId xmlns:a16="http://schemas.microsoft.com/office/drawing/2014/main" id="{A8695CAB-028F-400B-926F-8B5C78147E63}"/>
              </a:ext>
            </a:extLst>
          </p:cNvPr>
          <p:cNvSpPr txBox="1">
            <a:spLocks/>
          </p:cNvSpPr>
          <p:nvPr/>
        </p:nvSpPr>
        <p:spPr>
          <a:xfrm>
            <a:off x="2078139" y="3211478"/>
            <a:ext cx="8035722" cy="8134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GB" sz="1800" b="1" dirty="0">
                <a:solidFill>
                  <a:schemeClr val="bg1"/>
                </a:solidFill>
                <a:latin typeface="Verdana" panose="020B0604030504040204" pitchFamily="34" charset="0"/>
                <a:ea typeface="Verdana" panose="020B0604030504040204" pitchFamily="34" charset="0"/>
              </a:rPr>
              <a:t>Gillian M Raab</a:t>
            </a:r>
            <a:r>
              <a:rPr lang="en-GB" sz="1800" dirty="0">
                <a:solidFill>
                  <a:schemeClr val="bg1"/>
                </a:solidFill>
                <a:latin typeface="Verdana" panose="020B0604030504040204" pitchFamily="34" charset="0"/>
                <a:ea typeface="Verdana" panose="020B0604030504040204" pitchFamily="34" charset="0"/>
              </a:rPr>
              <a:t>, University of Edinburgh, </a:t>
            </a:r>
            <a:r>
              <a:rPr lang="en-GB" sz="1800" dirty="0">
                <a:solidFill>
                  <a:schemeClr val="bg1"/>
                </a:solidFill>
                <a:latin typeface="Verdana" panose="020B0604030504040204" pitchFamily="34" charset="0"/>
                <a:ea typeface="Verdana" panose="020B0604030504040204" pitchFamily="34" charset="0"/>
                <a:hlinkClick r:id="rId7">
                  <a:extLst>
                    <a:ext uri="{A12FA001-AC4F-418D-AE19-62706E023703}">
                      <ahyp:hlinkClr xmlns:ahyp="http://schemas.microsoft.com/office/drawing/2018/hyperlinkcolor" xmlns="" val="tx"/>
                    </a:ext>
                  </a:extLst>
                </a:hlinkClick>
              </a:rPr>
              <a:t>gillian.raab@ed.ac.uk</a:t>
            </a:r>
            <a:endParaRPr lang="en-GB" sz="1800" dirty="0">
              <a:solidFill>
                <a:schemeClr val="bg1"/>
              </a:solidFill>
              <a:latin typeface="Verdana" panose="020B0604030504040204" pitchFamily="34" charset="0"/>
              <a:ea typeface="Verdana" panose="020B0604030504040204" pitchFamily="34" charset="0"/>
            </a:endParaRPr>
          </a:p>
          <a:p>
            <a:pPr>
              <a:lnSpc>
                <a:spcPct val="120000"/>
              </a:lnSpc>
              <a:spcBef>
                <a:spcPts val="0"/>
              </a:spcBef>
            </a:pPr>
            <a:r>
              <a:rPr lang="en-GB" sz="1800" b="1" dirty="0">
                <a:solidFill>
                  <a:schemeClr val="bg1"/>
                </a:solidFill>
                <a:latin typeface="Verdana" panose="020B0604030504040204" pitchFamily="34" charset="0"/>
                <a:ea typeface="Verdana" panose="020B0604030504040204" pitchFamily="34" charset="0"/>
              </a:rPr>
              <a:t>Beata Nowok</a:t>
            </a:r>
            <a:r>
              <a:rPr lang="en-GB" sz="1800" dirty="0">
                <a:solidFill>
                  <a:schemeClr val="bg1"/>
                </a:solidFill>
                <a:latin typeface="Verdana" panose="020B0604030504040204" pitchFamily="34" charset="0"/>
                <a:ea typeface="Verdana" panose="020B0604030504040204" pitchFamily="34" charset="0"/>
              </a:rPr>
              <a:t>, Public Health Scotland, </a:t>
            </a:r>
            <a:r>
              <a:rPr lang="en-GB" sz="1800" dirty="0" err="1">
                <a:solidFill>
                  <a:schemeClr val="bg1"/>
                </a:solidFill>
                <a:latin typeface="Verdana" panose="020B0604030504040204" pitchFamily="34" charset="0"/>
                <a:ea typeface="Verdana" panose="020B0604030504040204" pitchFamily="34" charset="0"/>
                <a:hlinkClick r:id="rId8">
                  <a:extLst>
                    <a:ext uri="{A12FA001-AC4F-418D-AE19-62706E023703}">
                      <ahyp:hlinkClr xmlns:ahyp="http://schemas.microsoft.com/office/drawing/2018/hyperlinkcolor" xmlns="" val="tx"/>
                    </a:ext>
                  </a:extLst>
                </a:hlinkClick>
              </a:rPr>
              <a:t>beata.nowok@phs.scot</a:t>
            </a:r>
            <a:r>
              <a:rPr lang="en-GB" sz="1800" dirty="0">
                <a:solidFill>
                  <a:schemeClr val="bg1"/>
                </a:solidFill>
                <a:latin typeface="Verdana" panose="020B0604030504040204" pitchFamily="34" charset="0"/>
                <a:ea typeface="Verdana" panose="020B0604030504040204" pitchFamily="34" charset="0"/>
              </a:rPr>
              <a:t> </a:t>
            </a:r>
          </a:p>
        </p:txBody>
      </p:sp>
      <p:sp>
        <p:nvSpPr>
          <p:cNvPr id="19" name="Subtitle 2">
            <a:extLst>
              <a:ext uri="{FF2B5EF4-FFF2-40B4-BE49-F238E27FC236}">
                <a16:creationId xmlns:a16="http://schemas.microsoft.com/office/drawing/2014/main" id="{7B2D1334-755E-4BBE-AB88-5DC923EDD2CE}"/>
              </a:ext>
            </a:extLst>
          </p:cNvPr>
          <p:cNvSpPr txBox="1">
            <a:spLocks/>
          </p:cNvSpPr>
          <p:nvPr/>
        </p:nvSpPr>
        <p:spPr>
          <a:xfrm>
            <a:off x="2831674" y="4697194"/>
            <a:ext cx="6528651" cy="4412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GB" sz="1800" dirty="0">
                <a:solidFill>
                  <a:schemeClr val="bg1"/>
                </a:solidFill>
                <a:latin typeface="Verdana" panose="020B0604030504040204" pitchFamily="34" charset="0"/>
                <a:ea typeface="Verdana" panose="020B0604030504040204" pitchFamily="34" charset="0"/>
              </a:rPr>
              <a:t>IPDLN pre-conference workshop, 6th September 2022</a:t>
            </a:r>
          </a:p>
        </p:txBody>
      </p:sp>
      <p:pic>
        <p:nvPicPr>
          <p:cNvPr id="10" name="Picture 9" descr="Logo&#10;&#10;Description automatically generated">
            <a:extLst>
              <a:ext uri="{FF2B5EF4-FFF2-40B4-BE49-F238E27FC236}">
                <a16:creationId xmlns:a16="http://schemas.microsoft.com/office/drawing/2014/main" id="{00AAF519-7AFF-4955-9EA4-3F756683C0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5688" y="5425613"/>
            <a:ext cx="1150715" cy="1257180"/>
          </a:xfrm>
          <a:prstGeom prst="rect">
            <a:avLst/>
          </a:prstGeom>
        </p:spPr>
      </p:pic>
    </p:spTree>
    <p:extLst>
      <p:ext uri="{BB962C8B-B14F-4D97-AF65-F5344CB8AC3E}">
        <p14:creationId xmlns:p14="http://schemas.microsoft.com/office/powerpoint/2010/main" val="3961680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extBox 4"/>
          <p:cNvSpPr txBox="1"/>
          <p:nvPr/>
        </p:nvSpPr>
        <p:spPr>
          <a:xfrm>
            <a:off x="3326673" y="5926572"/>
            <a:ext cx="5657071" cy="784830"/>
          </a:xfrm>
          <a:prstGeom prst="rect">
            <a:avLst/>
          </a:prstGeom>
          <a:noFill/>
        </p:spPr>
        <p:txBody>
          <a:bodyPr wrap="square" rtlCol="0">
            <a:spAutoFit/>
          </a:bodyPr>
          <a:lstStyle/>
          <a:p>
            <a:pPr algn="ctr" defTabSz="457200" fontAlgn="base">
              <a:spcBef>
                <a:spcPts val="3000"/>
              </a:spcBef>
              <a:spcAft>
                <a:spcPct val="0"/>
              </a:spcAft>
            </a:pP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xmlns="" val="tx"/>
                    </a:ext>
                  </a:extLst>
                </a:hlinkClick>
              </a:rPr>
              <a:t>CRAN.R-project.org/package=synthpop</a:t>
            </a:r>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defTabSz="457200" fontAlgn="base">
              <a:spcBef>
                <a:spcPts val="600"/>
              </a:spcBef>
              <a:spcAft>
                <a:spcPct val="0"/>
              </a:spcAft>
            </a:pP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4" action="ppaction://hlinkfile">
                  <a:extLst>
                    <a:ext uri="{A12FA001-AC4F-418D-AE19-62706E023703}">
                      <ahyp:hlinkClr xmlns:ahyp="http://schemas.microsoft.com/office/drawing/2018/hyperlinkcolor" xmlns="" val="tx"/>
                    </a:ext>
                  </a:extLst>
                </a:hlinkClick>
              </a:rPr>
              <a:t>github.com/bnowok/synthpop</a:t>
            </a:r>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2926078" y="353578"/>
            <a:ext cx="6357259" cy="834780"/>
          </a:xfrm>
          <a:prstGeom prst="rect">
            <a:avLst/>
          </a:prstGeom>
          <a:noFill/>
        </p:spPr>
        <p:txBody>
          <a:bodyPr wrap="square" rtlCol="0">
            <a:spAutoFit/>
          </a:bodyPr>
          <a:lstStyle/>
          <a:p>
            <a:pPr algn="ctr" defTabSz="457200" fontAlgn="base">
              <a:lnSpc>
                <a:spcPct val="105000"/>
              </a:lnSpc>
              <a:spcBef>
                <a:spcPct val="0"/>
              </a:spcBef>
              <a:spcAft>
                <a:spcPct val="0"/>
              </a:spcAft>
            </a:pPr>
            <a:r>
              <a:rPr lang="en-GB" sz="2400" dirty="0">
                <a:solidFill>
                  <a:prstClr val="white"/>
                </a:solidFill>
                <a:latin typeface="Verdana" panose="020B0604030504040204" pitchFamily="34" charset="0"/>
                <a:ea typeface="Verdana" panose="020B0604030504040204" pitchFamily="34" charset="0"/>
                <a:cs typeface="Verdana" panose="020B0604030504040204" pitchFamily="34" charset="0"/>
              </a:rPr>
              <a:t>R package for generating synthetic versions of sensitive microdata</a:t>
            </a:r>
          </a:p>
        </p:txBody>
      </p:sp>
      <p:pic>
        <p:nvPicPr>
          <p:cNvPr id="14" name="Picture 13" descr="Logo&#10;&#10;Description automatically generated">
            <a:extLst>
              <a:ext uri="{FF2B5EF4-FFF2-40B4-BE49-F238E27FC236}">
                <a16:creationId xmlns:a16="http://schemas.microsoft.com/office/drawing/2014/main" id="{3AE9BDB9-2F2D-4054-9B05-9F11993807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0538" y="1264486"/>
            <a:ext cx="4010923" cy="4381282"/>
          </a:xfrm>
          <a:prstGeom prst="rect">
            <a:avLst/>
          </a:prstGeom>
        </p:spPr>
      </p:pic>
      <p:sp>
        <p:nvSpPr>
          <p:cNvPr id="15" name="TextBox 14">
            <a:extLst>
              <a:ext uri="{FF2B5EF4-FFF2-40B4-BE49-F238E27FC236}">
                <a16:creationId xmlns:a16="http://schemas.microsoft.com/office/drawing/2014/main" id="{1C862E9D-9C21-48BD-BE99-67D1ABDCB3DF}"/>
              </a:ext>
            </a:extLst>
          </p:cNvPr>
          <p:cNvSpPr txBox="1"/>
          <p:nvPr/>
        </p:nvSpPr>
        <p:spPr>
          <a:xfrm>
            <a:off x="2926078" y="5009558"/>
            <a:ext cx="1463041" cy="461665"/>
          </a:xfrm>
          <a:prstGeom prst="rect">
            <a:avLst/>
          </a:prstGeom>
          <a:noFill/>
        </p:spPr>
        <p:txBody>
          <a:bodyPr wrap="square" rtlCol="0">
            <a:spAutoFit/>
          </a:bodyPr>
          <a:lstStyle/>
          <a:p>
            <a:r>
              <a:rPr lang="en-GB" sz="2400" b="1" dirty="0">
                <a:solidFill>
                  <a:schemeClr val="bg1"/>
                </a:solidFill>
                <a:latin typeface="Verdana Pro Black" panose="020B0604020202020204" pitchFamily="34" charset="0"/>
                <a:ea typeface="Verdana" panose="020B0604030504040204" pitchFamily="34" charset="0"/>
              </a:rPr>
              <a:t>www.</a:t>
            </a:r>
          </a:p>
        </p:txBody>
      </p:sp>
      <p:sp>
        <p:nvSpPr>
          <p:cNvPr id="16" name="TextBox 15">
            <a:extLst>
              <a:ext uri="{FF2B5EF4-FFF2-40B4-BE49-F238E27FC236}">
                <a16:creationId xmlns:a16="http://schemas.microsoft.com/office/drawing/2014/main" id="{C471CABA-2E78-4DA1-BF38-36C733500A22}"/>
              </a:ext>
            </a:extLst>
          </p:cNvPr>
          <p:cNvSpPr txBox="1"/>
          <p:nvPr/>
        </p:nvSpPr>
        <p:spPr>
          <a:xfrm>
            <a:off x="8005662" y="5009558"/>
            <a:ext cx="1815738" cy="461665"/>
          </a:xfrm>
          <a:prstGeom prst="rect">
            <a:avLst/>
          </a:prstGeom>
          <a:noFill/>
        </p:spPr>
        <p:txBody>
          <a:bodyPr wrap="square" rtlCol="0">
            <a:spAutoFit/>
          </a:bodyPr>
          <a:lstStyle/>
          <a:p>
            <a:r>
              <a:rPr lang="en-GB" sz="2400" b="1" dirty="0">
                <a:solidFill>
                  <a:schemeClr val="bg1"/>
                </a:solidFill>
                <a:latin typeface="Verdana Pro Black" panose="020B0604020202020204" pitchFamily="34" charset="0"/>
                <a:ea typeface="Verdana" panose="020B0604030504040204" pitchFamily="34" charset="0"/>
              </a:rPr>
              <a:t>.org.uk</a:t>
            </a:r>
          </a:p>
        </p:txBody>
      </p:sp>
    </p:spTree>
    <p:extLst>
      <p:ext uri="{BB962C8B-B14F-4D97-AF65-F5344CB8AC3E}">
        <p14:creationId xmlns:p14="http://schemas.microsoft.com/office/powerpoint/2010/main" val="1145675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540000"/>
            <a:ext cx="8172000" cy="684000"/>
          </a:xfrm>
        </p:spPr>
        <p:txBody>
          <a:bodyPr anchor="t"/>
          <a:lstStyle/>
          <a:p>
            <a:r>
              <a:rPr lang="en-GB" dirty="0"/>
              <a:t>Basic synthpop: outline</a:t>
            </a:r>
            <a:endParaRPr lang="en-GB" b="1" dirty="0"/>
          </a:p>
        </p:txBody>
      </p:sp>
      <p:sp>
        <p:nvSpPr>
          <p:cNvPr id="3" name="Content Placeholder 2"/>
          <p:cNvSpPr>
            <a:spLocks noGrp="1"/>
          </p:cNvSpPr>
          <p:nvPr>
            <p:ph idx="1"/>
          </p:nvPr>
        </p:nvSpPr>
        <p:spPr>
          <a:xfrm>
            <a:off x="731838" y="1610102"/>
            <a:ext cx="10262227" cy="4930814"/>
          </a:xfrm>
        </p:spPr>
        <p:txBody>
          <a:bodyPr>
            <a:normAutofit/>
          </a:bodyPr>
          <a:lstStyle/>
          <a:p>
            <a:pPr>
              <a:lnSpc>
                <a:spcPct val="120000"/>
              </a:lnSpc>
              <a:spcAft>
                <a:spcPts val="0"/>
              </a:spcAft>
              <a:buFont typeface="Wingdings 3" panose="05040102010807070707" pitchFamily="18" charset="2"/>
              <a:buChar char="u"/>
            </a:pPr>
            <a:r>
              <a:rPr lang="en-GB" sz="3200" dirty="0"/>
              <a:t>What does synthpop</a:t>
            </a:r>
            <a:r>
              <a:rPr lang="en-GB" sz="3200" i="1" dirty="0"/>
              <a:t> </a:t>
            </a:r>
            <a:r>
              <a:rPr lang="en-GB" sz="3200" dirty="0"/>
              <a:t>do</a:t>
            </a:r>
            <a:r>
              <a:rPr lang="en-GB" sz="3200" i="1" dirty="0"/>
              <a:t>?</a:t>
            </a:r>
          </a:p>
          <a:p>
            <a:pPr>
              <a:lnSpc>
                <a:spcPct val="120000"/>
              </a:lnSpc>
              <a:spcAft>
                <a:spcPts val="0"/>
              </a:spcAft>
              <a:buFont typeface="Wingdings 3" panose="05040102010807070707" pitchFamily="18" charset="2"/>
              <a:buChar char="u"/>
            </a:pPr>
            <a:r>
              <a:rPr lang="en-GB" sz="3200" dirty="0"/>
              <a:t>General synthesising method</a:t>
            </a:r>
          </a:p>
          <a:p>
            <a:pPr>
              <a:lnSpc>
                <a:spcPct val="120000"/>
              </a:lnSpc>
              <a:spcAft>
                <a:spcPts val="0"/>
              </a:spcAft>
              <a:buFont typeface="Wingdings 3" panose="05040102010807070707" pitchFamily="18" charset="2"/>
              <a:buChar char="u"/>
            </a:pPr>
            <a:r>
              <a:rPr lang="en-GB" sz="3200" dirty="0"/>
              <a:t>Synthesising function and its main parameters</a:t>
            </a:r>
          </a:p>
        </p:txBody>
      </p:sp>
      <p:sp>
        <p:nvSpPr>
          <p:cNvPr id="6" name="Slide Number Placeholder 5">
            <a:extLst>
              <a:ext uri="{FF2B5EF4-FFF2-40B4-BE49-F238E27FC236}">
                <a16:creationId xmlns:a16="http://schemas.microsoft.com/office/drawing/2014/main" id="{080F0262-406D-4B29-8B71-59F0E3750AFB}"/>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11</a:t>
            </a:fld>
            <a:endParaRPr lang="en-GB"/>
          </a:p>
        </p:txBody>
      </p:sp>
    </p:spTree>
    <p:extLst>
      <p:ext uri="{BB962C8B-B14F-4D97-AF65-F5344CB8AC3E}">
        <p14:creationId xmlns:p14="http://schemas.microsoft.com/office/powerpoint/2010/main" val="373178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extLst>
              <p:ext uri="{D42A27DB-BD31-4B8C-83A1-F6EECF244321}">
                <p14:modId xmlns:p14="http://schemas.microsoft.com/office/powerpoint/2010/main" val="4015499423"/>
              </p:ext>
            </p:extLst>
          </p:nvPr>
        </p:nvGraphicFramePr>
        <p:xfrm>
          <a:off x="2824913" y="142492"/>
          <a:ext cx="7092492" cy="2880000"/>
        </p:xfrm>
        <a:graphic>
          <a:graphicData uri="http://schemas.openxmlformats.org/drawingml/2006/table">
            <a:tbl>
              <a:tblPr firstRow="1" bandRow="1">
                <a:tableStyleId>{5C22544A-7EE6-4342-B048-85BDC9FD1C3A}</a:tableStyleId>
              </a:tblPr>
              <a:tblGrid>
                <a:gridCol w="626961">
                  <a:extLst>
                    <a:ext uri="{9D8B030D-6E8A-4147-A177-3AD203B41FA5}">
                      <a16:colId xmlns:a16="http://schemas.microsoft.com/office/drawing/2014/main" val="20000"/>
                    </a:ext>
                  </a:extLst>
                </a:gridCol>
                <a:gridCol w="431035">
                  <a:extLst>
                    <a:ext uri="{9D8B030D-6E8A-4147-A177-3AD203B41FA5}">
                      <a16:colId xmlns:a16="http://schemas.microsoft.com/office/drawing/2014/main" val="20001"/>
                    </a:ext>
                  </a:extLst>
                </a:gridCol>
                <a:gridCol w="1959252">
                  <a:extLst>
                    <a:ext uri="{9D8B030D-6E8A-4147-A177-3AD203B41FA5}">
                      <a16:colId xmlns:a16="http://schemas.microsoft.com/office/drawing/2014/main" val="20002"/>
                    </a:ext>
                  </a:extLst>
                </a:gridCol>
                <a:gridCol w="1410661">
                  <a:extLst>
                    <a:ext uri="{9D8B030D-6E8A-4147-A177-3AD203B41FA5}">
                      <a16:colId xmlns:a16="http://schemas.microsoft.com/office/drawing/2014/main" val="20003"/>
                    </a:ext>
                  </a:extLst>
                </a:gridCol>
                <a:gridCol w="862071">
                  <a:extLst>
                    <a:ext uri="{9D8B030D-6E8A-4147-A177-3AD203B41FA5}">
                      <a16:colId xmlns:a16="http://schemas.microsoft.com/office/drawing/2014/main" val="20004"/>
                    </a:ext>
                  </a:extLst>
                </a:gridCol>
                <a:gridCol w="1802512">
                  <a:extLst>
                    <a:ext uri="{9D8B030D-6E8A-4147-A177-3AD203B41FA5}">
                      <a16:colId xmlns:a16="http://schemas.microsoft.com/office/drawing/2014/main" val="20005"/>
                    </a:ext>
                  </a:extLst>
                </a:gridCol>
              </a:tblGrid>
              <a:tr h="360000">
                <a:tc>
                  <a:txBody>
                    <a:bodyPr/>
                    <a:lstStyle/>
                    <a:p>
                      <a:pPr algn="r" fontAlgn="b"/>
                      <a:r>
                        <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Sex</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E2382"/>
                    </a:solidFill>
                  </a:tcPr>
                </a:tc>
                <a:tc>
                  <a:txBody>
                    <a:bodyPr/>
                    <a:lstStyle/>
                    <a:p>
                      <a:pPr algn="r" fontAlgn="b"/>
                      <a:r>
                        <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Age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E2382"/>
                    </a:solidFill>
                  </a:tcPr>
                </a:tc>
                <a:tc>
                  <a:txBody>
                    <a:bodyPr/>
                    <a:lstStyle/>
                    <a:p>
                      <a:pPr algn="r" fontAlgn="b"/>
                      <a:r>
                        <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Education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E2382"/>
                    </a:solidFill>
                  </a:tcPr>
                </a:tc>
                <a:tc>
                  <a:txBody>
                    <a:bodyPr/>
                    <a:lstStyle/>
                    <a:p>
                      <a:pPr algn="r" fontAlgn="b"/>
                      <a:r>
                        <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Marital status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E2382"/>
                    </a:solidFill>
                  </a:tcPr>
                </a:tc>
                <a:tc>
                  <a:txBody>
                    <a:bodyPr/>
                    <a:lstStyle/>
                    <a:p>
                      <a:pPr algn="r" fontAlgn="b"/>
                      <a:r>
                        <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Income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E2382"/>
                    </a:solidFill>
                  </a:tcPr>
                </a:tc>
                <a:tc>
                  <a:txBody>
                    <a:bodyPr/>
                    <a:lstStyle/>
                    <a:p>
                      <a:pPr algn="r" fontAlgn="b"/>
                      <a:r>
                        <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Life satisfaction</a:t>
                      </a:r>
                    </a:p>
                  </a:txBody>
                  <a:tcPr marL="9525" marR="7200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E2382"/>
                    </a:solidFill>
                  </a:tcPr>
                </a:tc>
                <a:extLst>
                  <a:ext uri="{0D108BD9-81ED-4DB2-BD59-A6C34878D82A}">
                    <a16:rowId xmlns:a16="http://schemas.microsoft.com/office/drawing/2014/main" val="10000"/>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800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p>
                  </a:txBody>
                  <a:tcPr marL="0" marR="72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5CCD8"/>
                    </a:solidFill>
                  </a:tcPr>
                </a:tc>
                <a:extLst>
                  <a:ext uri="{0D108BD9-81ED-4DB2-BD59-A6C34878D82A}">
                    <a16:rowId xmlns:a16="http://schemas.microsoft.com/office/drawing/2014/main" val="10001"/>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extLst>
                  <a:ext uri="{0D108BD9-81ED-4DB2-BD59-A6C34878D82A}">
                    <a16:rowId xmlns:a16="http://schemas.microsoft.com/office/drawing/2014/main" val="10002"/>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extLst>
                  <a:ext uri="{0D108BD9-81ED-4DB2-BD59-A6C34878D82A}">
                    <a16:rowId xmlns:a16="http://schemas.microsoft.com/office/drawing/2014/main" val="10003"/>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WIDOWED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extLst>
                  <a:ext uri="{0D108BD9-81ED-4DB2-BD59-A6C34878D82A}">
                    <a16:rowId xmlns:a16="http://schemas.microsoft.com/office/drawing/2014/main" val="10004"/>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extLst>
                  <a:ext uri="{0D108BD9-81ED-4DB2-BD59-A6C34878D82A}">
                    <a16:rowId xmlns:a16="http://schemas.microsoft.com/office/drawing/2014/main" val="10005"/>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extLst>
                  <a:ext uri="{0D108BD9-81ED-4DB2-BD59-A6C34878D82A}">
                    <a16:rowId xmlns:a16="http://schemas.microsoft.com/office/drawing/2014/main" val="10006"/>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extLst>
                  <a:ext uri="{0D108BD9-81ED-4DB2-BD59-A6C34878D82A}">
                    <a16:rowId xmlns:a16="http://schemas.microsoft.com/office/drawing/2014/main" val="10007"/>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1197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extLst>
                  <a:ext uri="{0D108BD9-81ED-4DB2-BD59-A6C34878D82A}">
                    <a16:rowId xmlns:a16="http://schemas.microsoft.com/office/drawing/2014/main" val="10008"/>
                  </a:ext>
                </a:extLst>
              </a:tr>
              <a:tr h="180000">
                <a:tc>
                  <a:txBody>
                    <a:bodyPr/>
                    <a:lstStyle/>
                    <a:p>
                      <a:pPr marL="0" algn="r" defTabSz="457200" rtl="0" eaLnBrk="1" fontAlgn="b" latinLnBrk="0" hangingPunct="1"/>
                      <a:r>
                        <a:rPr lang="en-GB" sz="10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marL="0" algn="r" defTabSz="457200" rtl="0" eaLnBrk="1" fontAlgn="b" latinLnBrk="0" hangingPunct="1"/>
                      <a:r>
                        <a:rPr lang="en-GB" sz="10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marL="0" algn="r" defTabSz="457200" rtl="0" eaLnBrk="1" fontAlgn="b" latinLnBrk="0" hangingPunct="1"/>
                      <a:r>
                        <a:rPr lang="en-GB" sz="10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marL="0" algn="r" defTabSz="457200" rtl="0" eaLnBrk="1" fontAlgn="b" latinLnBrk="0" hangingPunct="1"/>
                      <a:r>
                        <a:rPr lang="en-GB" sz="10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marL="0" algn="r" defTabSz="457200" rtl="0" eaLnBrk="1" fontAlgn="b" latinLnBrk="0" hangingPunct="1"/>
                      <a:r>
                        <a:rPr lang="en-GB" sz="10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marL="0" algn="r" defTabSz="457200" rtl="0" eaLnBrk="1" fontAlgn="b" latinLnBrk="0" hangingPunct="1"/>
                      <a:r>
                        <a:rPr lang="en-GB" sz="10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DISSATISFIED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extLst>
                  <a:ext uri="{0D108BD9-81ED-4DB2-BD59-A6C34878D82A}">
                    <a16:rowId xmlns:a16="http://schemas.microsoft.com/office/drawing/2014/main" val="10009"/>
                  </a:ext>
                </a:extLst>
              </a:tr>
              <a:tr h="180000">
                <a:tc>
                  <a:txBody>
                    <a:bodyPr/>
                    <a:lstStyle/>
                    <a:p>
                      <a:pPr algn="r" fontAlgn="b"/>
                      <a:r>
                        <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WIDOWED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1700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extLst>
                  <a:ext uri="{0D108BD9-81ED-4DB2-BD59-A6C34878D82A}">
                    <a16:rowId xmlns:a16="http://schemas.microsoft.com/office/drawing/2014/main" val="10010"/>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WIDOWED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extLst>
                  <a:ext uri="{0D108BD9-81ED-4DB2-BD59-A6C34878D82A}">
                    <a16:rowId xmlns:a16="http://schemas.microsoft.com/office/drawing/2014/main" val="10011"/>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extLst>
                  <a:ext uri="{0D108BD9-81ED-4DB2-BD59-A6C34878D82A}">
                    <a16:rowId xmlns:a16="http://schemas.microsoft.com/office/drawing/2014/main" val="10012"/>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DELIGHTED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5CCD8"/>
                    </a:solidFill>
                  </a:tcPr>
                </a:tc>
                <a:extLst>
                  <a:ext uri="{0D108BD9-81ED-4DB2-BD59-A6C34878D82A}">
                    <a16:rowId xmlns:a16="http://schemas.microsoft.com/office/drawing/2014/main" val="10013"/>
                  </a:ext>
                </a:extLst>
              </a:tr>
              <a:tr h="180000">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7ED"/>
                    </a:solidFill>
                  </a:tcPr>
                </a:tc>
                <a:extLst>
                  <a:ext uri="{0D108BD9-81ED-4DB2-BD59-A6C34878D82A}">
                    <a16:rowId xmlns:a16="http://schemas.microsoft.com/office/drawing/2014/main" val="10014"/>
                  </a:ext>
                </a:extLst>
              </a:tr>
            </a:tbl>
          </a:graphicData>
        </a:graphic>
      </p:graphicFrame>
      <p:sp>
        <p:nvSpPr>
          <p:cNvPr id="7" name="TextBox 6"/>
          <p:cNvSpPr txBox="1"/>
          <p:nvPr/>
        </p:nvSpPr>
        <p:spPr>
          <a:xfrm>
            <a:off x="1226844" y="142493"/>
            <a:ext cx="1496976" cy="646331"/>
          </a:xfrm>
          <a:prstGeom prst="rect">
            <a:avLst/>
          </a:prstGeom>
          <a:noFill/>
        </p:spPr>
        <p:txBody>
          <a:bodyPr wrap="square" rtlCol="0">
            <a:spAutoFit/>
          </a:bodyPr>
          <a:lstStyle/>
          <a:p>
            <a:pPr algn="r" defTabSz="457200" fontAlgn="base">
              <a:spcBef>
                <a:spcPct val="0"/>
              </a:spcBef>
              <a:spcAft>
                <a:spcPct val="0"/>
              </a:spcAft>
            </a:pPr>
            <a:r>
              <a:rPr lang="en-GB" b="1" dirty="0">
                <a:solidFill>
                  <a:srgbClr val="6E2382"/>
                </a:solidFill>
                <a:latin typeface="Verdana" panose="020B0604030504040204" pitchFamily="34" charset="0"/>
                <a:ea typeface="Verdana" panose="020B0604030504040204" pitchFamily="34" charset="0"/>
                <a:cs typeface="Verdana" panose="020B0604030504040204" pitchFamily="34" charset="0"/>
              </a:rPr>
              <a:t>Observed</a:t>
            </a:r>
          </a:p>
          <a:p>
            <a:pPr algn="r" defTabSz="457200" fontAlgn="base">
              <a:spcBef>
                <a:spcPct val="0"/>
              </a:spcBef>
              <a:spcAft>
                <a:spcPct val="0"/>
              </a:spcAft>
            </a:pPr>
            <a:r>
              <a:rPr lang="en-GB" dirty="0">
                <a:solidFill>
                  <a:srgbClr val="6E2382"/>
                </a:solidFill>
                <a:latin typeface="Verdana" panose="020B0604030504040204" pitchFamily="34" charset="0"/>
                <a:ea typeface="Verdana" panose="020B0604030504040204" pitchFamily="34" charset="0"/>
                <a:cs typeface="Verdana" panose="020B0604030504040204" pitchFamily="34" charset="0"/>
              </a:rPr>
              <a:t>(input)</a:t>
            </a:r>
          </a:p>
        </p:txBody>
      </p:sp>
      <p:graphicFrame>
        <p:nvGraphicFramePr>
          <p:cNvPr id="8" name="Content Placeholder 3"/>
          <p:cNvGraphicFramePr>
            <a:graphicFrameLocks/>
          </p:cNvGraphicFramePr>
          <p:nvPr>
            <p:extLst>
              <p:ext uri="{D42A27DB-BD31-4B8C-83A1-F6EECF244321}">
                <p14:modId xmlns:p14="http://schemas.microsoft.com/office/powerpoint/2010/main" val="1254979001"/>
              </p:ext>
            </p:extLst>
          </p:nvPr>
        </p:nvGraphicFramePr>
        <p:xfrm>
          <a:off x="2824912" y="3279158"/>
          <a:ext cx="7092493" cy="2883699"/>
        </p:xfrm>
        <a:graphic>
          <a:graphicData uri="http://schemas.openxmlformats.org/drawingml/2006/table">
            <a:tbl>
              <a:tblPr firstRow="1" bandRow="1">
                <a:tableStyleId>{21E4AEA4-8DFA-4A89-87EB-49C32662AFE0}</a:tableStyleId>
              </a:tblPr>
              <a:tblGrid>
                <a:gridCol w="626961">
                  <a:extLst>
                    <a:ext uri="{9D8B030D-6E8A-4147-A177-3AD203B41FA5}">
                      <a16:colId xmlns:a16="http://schemas.microsoft.com/office/drawing/2014/main" val="20000"/>
                    </a:ext>
                  </a:extLst>
                </a:gridCol>
                <a:gridCol w="431035">
                  <a:extLst>
                    <a:ext uri="{9D8B030D-6E8A-4147-A177-3AD203B41FA5}">
                      <a16:colId xmlns:a16="http://schemas.microsoft.com/office/drawing/2014/main" val="20001"/>
                    </a:ext>
                  </a:extLst>
                </a:gridCol>
                <a:gridCol w="1959252">
                  <a:extLst>
                    <a:ext uri="{9D8B030D-6E8A-4147-A177-3AD203B41FA5}">
                      <a16:colId xmlns:a16="http://schemas.microsoft.com/office/drawing/2014/main" val="20002"/>
                    </a:ext>
                  </a:extLst>
                </a:gridCol>
                <a:gridCol w="1410662">
                  <a:extLst>
                    <a:ext uri="{9D8B030D-6E8A-4147-A177-3AD203B41FA5}">
                      <a16:colId xmlns:a16="http://schemas.microsoft.com/office/drawing/2014/main" val="20003"/>
                    </a:ext>
                  </a:extLst>
                </a:gridCol>
                <a:gridCol w="862071">
                  <a:extLst>
                    <a:ext uri="{9D8B030D-6E8A-4147-A177-3AD203B41FA5}">
                      <a16:colId xmlns:a16="http://schemas.microsoft.com/office/drawing/2014/main" val="20004"/>
                    </a:ext>
                  </a:extLst>
                </a:gridCol>
                <a:gridCol w="1802512">
                  <a:extLst>
                    <a:ext uri="{9D8B030D-6E8A-4147-A177-3AD203B41FA5}">
                      <a16:colId xmlns:a16="http://schemas.microsoft.com/office/drawing/2014/main" val="20005"/>
                    </a:ext>
                  </a:extLst>
                </a:gridCol>
              </a:tblGrid>
              <a:tr h="360000">
                <a:tc>
                  <a:txBody>
                    <a:bodyPr/>
                    <a:lstStyle/>
                    <a:p>
                      <a:pPr algn="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Sex</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Age</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Education</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Marital status</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Income</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Life satisfaction</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extLst>
                  <a:ext uri="{0D108BD9-81ED-4DB2-BD59-A6C34878D82A}">
                    <a16:rowId xmlns:a16="http://schemas.microsoft.com/office/drawing/2014/main" val="10000"/>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2100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1"/>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54</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1700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2"/>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32</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DIVORCED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870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3"/>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DISSATISFIED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4"/>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5"/>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37</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6"/>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7"/>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62</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830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8"/>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9"/>
                  </a:ext>
                </a:extLst>
              </a:tr>
              <a:tr h="183699">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29</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580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0"/>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59</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1"/>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2"/>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3"/>
                  </a:ext>
                </a:extLst>
              </a:tr>
              <a:tr h="1800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73</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WIDOWED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1350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4"/>
                  </a:ext>
                </a:extLst>
              </a:tr>
            </a:tbl>
          </a:graphicData>
        </a:graphic>
      </p:graphicFrame>
      <p:sp>
        <p:nvSpPr>
          <p:cNvPr id="9" name="TextBox 8"/>
          <p:cNvSpPr txBox="1"/>
          <p:nvPr/>
        </p:nvSpPr>
        <p:spPr>
          <a:xfrm>
            <a:off x="1226844" y="3279159"/>
            <a:ext cx="1496976" cy="646331"/>
          </a:xfrm>
          <a:prstGeom prst="rect">
            <a:avLst/>
          </a:prstGeom>
          <a:noFill/>
        </p:spPr>
        <p:txBody>
          <a:bodyPr wrap="square" rtlCol="0">
            <a:spAutoFit/>
          </a:bodyPr>
          <a:lstStyle/>
          <a:p>
            <a:pPr algn="r" defTabSz="457200" fontAlgn="base">
              <a:spcBef>
                <a:spcPct val="0"/>
              </a:spcBef>
              <a:spcAft>
                <a:spcPct val="0"/>
              </a:spcAft>
            </a:pPr>
            <a:r>
              <a:rPr lang="en-GB" b="1" dirty="0">
                <a:solidFill>
                  <a:srgbClr val="0085CA"/>
                </a:solidFill>
                <a:latin typeface="Verdana" panose="020B0604030504040204" pitchFamily="34" charset="0"/>
                <a:ea typeface="Verdana" panose="020B0604030504040204" pitchFamily="34" charset="0"/>
                <a:cs typeface="Verdana" panose="020B0604030504040204" pitchFamily="34" charset="0"/>
              </a:rPr>
              <a:t>Synthetic</a:t>
            </a:r>
          </a:p>
          <a:p>
            <a:pPr algn="r" defTabSz="457200" fontAlgn="base">
              <a:spcBef>
                <a:spcPct val="0"/>
              </a:spcBef>
              <a:spcAft>
                <a:spcPct val="0"/>
              </a:spcAft>
            </a:pPr>
            <a:r>
              <a:rPr lang="en-GB" dirty="0">
                <a:solidFill>
                  <a:srgbClr val="0085CA"/>
                </a:solidFill>
                <a:latin typeface="Verdana" panose="020B0604030504040204" pitchFamily="34" charset="0"/>
                <a:ea typeface="Verdana" panose="020B0604030504040204" pitchFamily="34" charset="0"/>
                <a:cs typeface="Verdana" panose="020B0604030504040204" pitchFamily="34" charset="0"/>
              </a:rPr>
              <a:t>(output)</a:t>
            </a:r>
          </a:p>
        </p:txBody>
      </p:sp>
      <p:sp>
        <p:nvSpPr>
          <p:cNvPr id="10" name="Content Placeholder 2"/>
          <p:cNvSpPr txBox="1">
            <a:spLocks/>
          </p:cNvSpPr>
          <p:nvPr/>
        </p:nvSpPr>
        <p:spPr bwMode="auto">
          <a:xfrm>
            <a:off x="1226844" y="6318344"/>
            <a:ext cx="10582275" cy="3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96000" indent="-396000" algn="l" defTabSz="457200" rtl="0" eaLnBrk="1" fontAlgn="base" hangingPunct="1">
              <a:spcBef>
                <a:spcPts val="1200"/>
              </a:spcBef>
              <a:spcAft>
                <a:spcPct val="0"/>
              </a:spcAft>
              <a:buClr>
                <a:srgbClr val="0085CA"/>
              </a:buClr>
              <a:buFont typeface="Wingdings 3" panose="05040102010807070707" pitchFamily="18" charset="2"/>
              <a:buChar char=""/>
              <a:tabLst>
                <a:tab pos="396000" algn="l"/>
                <a:tab pos="741600" algn="l"/>
              </a:tabLs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Font typeface="Wingdings 3" panose="05040102010807070707" pitchFamily="18" charset="2"/>
              <a:buChar char="w"/>
              <a:tabLst>
                <a:tab pos="360000" algn="l"/>
                <a:tab pos="720000" algn="l"/>
              </a:tabLst>
              <a:defRPr lang="en-US" sz="2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5000"/>
              </a:lnSpc>
              <a:buNone/>
              <a:tabLst>
                <a:tab pos="396000" algn="l"/>
              </a:tabLst>
              <a:defRPr/>
            </a:pPr>
            <a:r>
              <a:rPr lang="en-GB" sz="2000" dirty="0">
                <a:solidFill>
                  <a:prstClr val="black"/>
                </a:solidFill>
              </a:rPr>
              <a:t>Data that look (structurally) like original data but contain artificial units only</a:t>
            </a:r>
            <a:endParaRPr lang="en-GB" sz="2000" dirty="0">
              <a:solidFill>
                <a:srgbClr val="0085CA"/>
              </a:solidFill>
            </a:endParaRPr>
          </a:p>
        </p:txBody>
      </p:sp>
      <p:sp>
        <p:nvSpPr>
          <p:cNvPr id="11" name="Slide Number Placeholder 5">
            <a:extLst>
              <a:ext uri="{FF2B5EF4-FFF2-40B4-BE49-F238E27FC236}">
                <a16:creationId xmlns:a16="http://schemas.microsoft.com/office/drawing/2014/main" id="{1E4E3AA0-D684-4CAE-8F7A-C233994A6195}"/>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12</a:t>
            </a:fld>
            <a:endParaRPr lang="en-GB"/>
          </a:p>
        </p:txBody>
      </p:sp>
    </p:spTree>
    <p:extLst>
      <p:ext uri="{BB962C8B-B14F-4D97-AF65-F5344CB8AC3E}">
        <p14:creationId xmlns:p14="http://schemas.microsoft.com/office/powerpoint/2010/main" val="226307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2341744" y="281348"/>
            <a:ext cx="8625338" cy="67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600" kern="1200">
                <a:solidFill>
                  <a:srgbClr val="385E9D"/>
                </a:solidFill>
                <a:latin typeface="Verdana" panose="020B0604030504040204" pitchFamily="34" charset="0"/>
                <a:ea typeface="Verdana" panose="020B0604030504040204" pitchFamily="34" charset="0"/>
                <a:cs typeface="Verdana" panose="020B0604030504040204" pitchFamily="34"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a:t>Observed vs. synthetic data</a:t>
            </a:r>
          </a:p>
        </p:txBody>
      </p:sp>
      <p:pic>
        <p:nvPicPr>
          <p:cNvPr id="5" name="Picture 4"/>
          <p:cNvPicPr>
            <a:picLocks noChangeAspect="1"/>
          </p:cNvPicPr>
          <p:nvPr/>
        </p:nvPicPr>
        <p:blipFill>
          <a:blip r:embed="rId3"/>
          <a:stretch>
            <a:fillRect/>
          </a:stretch>
        </p:blipFill>
        <p:spPr>
          <a:xfrm>
            <a:off x="1060379" y="1519019"/>
            <a:ext cx="9041085" cy="4743889"/>
          </a:xfrm>
          <a:prstGeom prst="rect">
            <a:avLst/>
          </a:prstGeom>
        </p:spPr>
      </p:pic>
      <p:sp>
        <p:nvSpPr>
          <p:cNvPr id="6" name="TextBox 5"/>
          <p:cNvSpPr txBox="1"/>
          <p:nvPr/>
        </p:nvSpPr>
        <p:spPr>
          <a:xfrm>
            <a:off x="4193242" y="1060453"/>
            <a:ext cx="4712634" cy="492443"/>
          </a:xfrm>
          <a:prstGeom prst="rect">
            <a:avLst/>
          </a:prstGeom>
          <a:noFill/>
        </p:spPr>
        <p:txBody>
          <a:bodyPr wrap="square" rtlCol="0">
            <a:spAutoFit/>
          </a:bodyPr>
          <a:lstStyle/>
          <a:p>
            <a:r>
              <a:rPr lang="en-GB" sz="2600" dirty="0">
                <a:latin typeface="Verdana" panose="020B0604030504040204" pitchFamily="34" charset="0"/>
                <a:ea typeface="Verdana" panose="020B0604030504040204" pitchFamily="34" charset="0"/>
                <a:cs typeface="Verdana" panose="020B0604030504040204" pitchFamily="34" charset="0"/>
              </a:rPr>
              <a:t>Chance of being a smoker</a:t>
            </a:r>
          </a:p>
        </p:txBody>
      </p:sp>
      <p:sp>
        <p:nvSpPr>
          <p:cNvPr id="7" name="Content Placeholder 2">
            <a:extLst>
              <a:ext uri="{FF2B5EF4-FFF2-40B4-BE49-F238E27FC236}">
                <a16:creationId xmlns:a16="http://schemas.microsoft.com/office/drawing/2014/main" id="{301A5D89-AAC6-4DCF-BD0A-E9C4E6F647C3}"/>
              </a:ext>
            </a:extLst>
          </p:cNvPr>
          <p:cNvSpPr txBox="1">
            <a:spLocks/>
          </p:cNvSpPr>
          <p:nvPr/>
        </p:nvSpPr>
        <p:spPr bwMode="auto">
          <a:xfrm>
            <a:off x="2090536" y="6262908"/>
            <a:ext cx="8217464" cy="59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96000" indent="-396000" algn="l" defTabSz="457200" rtl="0" eaLnBrk="1" fontAlgn="base" hangingPunct="1">
              <a:spcBef>
                <a:spcPts val="1200"/>
              </a:spcBef>
              <a:spcAft>
                <a:spcPct val="0"/>
              </a:spcAft>
              <a:buClr>
                <a:srgbClr val="0085CA"/>
              </a:buClr>
              <a:buFont typeface="Wingdings 3" panose="05040102010807070707" pitchFamily="18" charset="2"/>
              <a:buChar char=""/>
              <a:tabLst>
                <a:tab pos="396000" algn="l"/>
                <a:tab pos="741600" algn="l"/>
              </a:tabLs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Font typeface="Wingdings 3" panose="05040102010807070707" pitchFamily="18" charset="2"/>
              <a:buChar char="w"/>
              <a:tabLst>
                <a:tab pos="360000" algn="l"/>
                <a:tab pos="720000" algn="l"/>
              </a:tabLst>
              <a:defRPr lang="en-US" sz="2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5000"/>
              </a:lnSpc>
              <a:buNone/>
              <a:tabLst>
                <a:tab pos="396000" algn="l"/>
              </a:tabLst>
            </a:pPr>
            <a:r>
              <a:rPr lang="en-GB" sz="2400" dirty="0">
                <a:solidFill>
                  <a:prstClr val="black"/>
                </a:solidFill>
              </a:rPr>
              <a:t>Data that behave (statistically) like original data</a:t>
            </a:r>
            <a:endParaRPr lang="en-GB" sz="2400" dirty="0">
              <a:solidFill>
                <a:srgbClr val="0085CA"/>
              </a:solidFill>
            </a:endParaRPr>
          </a:p>
        </p:txBody>
      </p:sp>
      <p:sp>
        <p:nvSpPr>
          <p:cNvPr id="8" name="Slide Number Placeholder 5">
            <a:extLst>
              <a:ext uri="{FF2B5EF4-FFF2-40B4-BE49-F238E27FC236}">
                <a16:creationId xmlns:a16="http://schemas.microsoft.com/office/drawing/2014/main" id="{CB3E7D52-6FFD-4E4E-9BCA-353C268522D0}"/>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13</a:t>
            </a:fld>
            <a:endParaRPr lang="en-GB"/>
          </a:p>
        </p:txBody>
      </p:sp>
    </p:spTree>
    <p:extLst>
      <p:ext uri="{BB962C8B-B14F-4D97-AF65-F5344CB8AC3E}">
        <p14:creationId xmlns:p14="http://schemas.microsoft.com/office/powerpoint/2010/main" val="3127999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Generating synthetic data</a:t>
            </a:r>
          </a:p>
        </p:txBody>
      </p:sp>
      <p:sp>
        <p:nvSpPr>
          <p:cNvPr id="3" name="Content Placeholder 2"/>
          <p:cNvSpPr>
            <a:spLocks noGrp="1"/>
          </p:cNvSpPr>
          <p:nvPr>
            <p:ph idx="1"/>
          </p:nvPr>
        </p:nvSpPr>
        <p:spPr>
          <a:xfrm>
            <a:off x="720000" y="1440000"/>
            <a:ext cx="10329000" cy="4794904"/>
          </a:xfrm>
        </p:spPr>
        <p:txBody>
          <a:bodyPr/>
          <a:lstStyle/>
          <a:p>
            <a:pPr>
              <a:lnSpc>
                <a:spcPct val="120000"/>
              </a:lnSpc>
            </a:pPr>
            <a:r>
              <a:rPr lang="en-GB" dirty="0"/>
              <a:t>Fitting statistical models to the original data and generating completely new fake records</a:t>
            </a:r>
          </a:p>
          <a:p>
            <a:pPr>
              <a:lnSpc>
                <a:spcPct val="120000"/>
              </a:lnSpc>
            </a:pPr>
            <a:r>
              <a:rPr lang="en-GB" dirty="0"/>
              <a:t>Joint distribution is approximated by a set of conditional distributions</a:t>
            </a:r>
          </a:p>
        </p:txBody>
      </p:sp>
      <p:sp>
        <p:nvSpPr>
          <p:cNvPr id="6" name="Slide Number Placeholder 5">
            <a:extLst>
              <a:ext uri="{FF2B5EF4-FFF2-40B4-BE49-F238E27FC236}">
                <a16:creationId xmlns:a16="http://schemas.microsoft.com/office/drawing/2014/main" id="{4482E441-BEBD-4ACA-A786-B3C840A843E9}"/>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14</a:t>
            </a:fld>
            <a:endParaRPr lang="en-GB"/>
          </a:p>
        </p:txBody>
      </p:sp>
    </p:spTree>
    <p:extLst>
      <p:ext uri="{BB962C8B-B14F-4D97-AF65-F5344CB8AC3E}">
        <p14:creationId xmlns:p14="http://schemas.microsoft.com/office/powerpoint/2010/main" val="3394981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95947" y="67513"/>
            <a:ext cx="2971303" cy="369332"/>
          </a:xfrm>
          <a:prstGeom prst="rect">
            <a:avLst/>
          </a:prstGeom>
          <a:noFill/>
        </p:spPr>
        <p:txBody>
          <a:bodyPr wrap="square" rtlCol="0">
            <a:spAutoFit/>
          </a:bodyPr>
          <a:lstStyle/>
          <a:p>
            <a:pPr defTabSz="457200" fontAlgn="base">
              <a:spcBef>
                <a:spcPct val="0"/>
              </a:spcBef>
              <a:spcAft>
                <a:spcPct val="0"/>
              </a:spcAft>
            </a:pPr>
            <a:r>
              <a:rPr lang="en-GB" b="1" dirty="0">
                <a:solidFill>
                  <a:srgbClr val="6E2382"/>
                </a:solidFill>
                <a:latin typeface="Verdana" panose="020B0604030504040204" pitchFamily="34" charset="0"/>
                <a:ea typeface="Verdana" panose="020B0604030504040204" pitchFamily="34" charset="0"/>
                <a:cs typeface="Verdana" panose="020B0604030504040204" pitchFamily="34" charset="0"/>
              </a:rPr>
              <a:t>Observed</a:t>
            </a:r>
            <a:endParaRPr lang="en-GB" dirty="0">
              <a:solidFill>
                <a:srgbClr val="6E2382"/>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stretch>
            <a:fillRect/>
          </a:stretch>
        </p:blipFill>
        <p:spPr>
          <a:xfrm>
            <a:off x="1781530" y="417297"/>
            <a:ext cx="4528537" cy="2769249"/>
          </a:xfrm>
          <a:prstGeom prst="rect">
            <a:avLst/>
          </a:prstGeom>
        </p:spPr>
      </p:pic>
      <p:sp>
        <p:nvSpPr>
          <p:cNvPr id="2" name="Rectangle 1"/>
          <p:cNvSpPr/>
          <p:nvPr/>
        </p:nvSpPr>
        <p:spPr>
          <a:xfrm>
            <a:off x="1797600" y="749684"/>
            <a:ext cx="432000" cy="2394000"/>
          </a:xfrm>
          <a:prstGeom prst="rect">
            <a:avLst/>
          </a:prstGeom>
          <a:noFill/>
          <a:ln w="25400">
            <a:solidFill>
              <a:srgbClr val="6E23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a:solidFill>
                <a:prstClr val="white"/>
              </a:solidFill>
              <a:latin typeface="Calibri"/>
            </a:endParaRPr>
          </a:p>
        </p:txBody>
      </p:sp>
      <p:cxnSp>
        <p:nvCxnSpPr>
          <p:cNvPr id="11" name="Elbow Connector 10"/>
          <p:cNvCxnSpPr>
            <a:stCxn id="2" idx="2"/>
          </p:cNvCxnSpPr>
          <p:nvPr/>
        </p:nvCxnSpPr>
        <p:spPr>
          <a:xfrm rot="16200000" flipH="1">
            <a:off x="2179091" y="2978193"/>
            <a:ext cx="2189018" cy="2520000"/>
          </a:xfrm>
          <a:prstGeom prst="bentConnector2">
            <a:avLst/>
          </a:prstGeom>
          <a:ln>
            <a:solidFill>
              <a:srgbClr val="6E2382"/>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157617" y="4889511"/>
            <a:ext cx="2176145" cy="384721"/>
          </a:xfrm>
          <a:prstGeom prst="rect">
            <a:avLst/>
          </a:prstGeom>
          <a:noFill/>
        </p:spPr>
        <p:txBody>
          <a:bodyPr wrap="square" rtlCol="0">
            <a:spAutoFit/>
          </a:bodyPr>
          <a:lstStyle/>
          <a:p>
            <a:pPr defTabSz="457200" fontAlgn="base">
              <a:spcBef>
                <a:spcPct val="0"/>
              </a:spcBef>
              <a:spcAft>
                <a:spcPct val="0"/>
              </a:spcAft>
            </a:pPr>
            <a:r>
              <a:rPr lang="en-GB" sz="1900" b="1" dirty="0">
                <a:solidFill>
                  <a:srgbClr val="6E2382"/>
                </a:solidFill>
                <a:latin typeface="Verdana" panose="020B0604030504040204" pitchFamily="34" charset="0"/>
                <a:ea typeface="Verdana" panose="020B0604030504040204" pitchFamily="34" charset="0"/>
                <a:cs typeface="Verdana" panose="020B0604030504040204" pitchFamily="34" charset="0"/>
              </a:rPr>
              <a:t>Sex</a:t>
            </a:r>
            <a:r>
              <a:rPr lang="en-GB" sz="1900" dirty="0">
                <a:solidFill>
                  <a:srgbClr val="6E2382"/>
                </a:solidFill>
                <a:latin typeface="Verdana" panose="020B0604030504040204" pitchFamily="34" charset="0"/>
                <a:ea typeface="Verdana" panose="020B0604030504040204" pitchFamily="34" charset="0"/>
                <a:cs typeface="Verdana" panose="020B0604030504040204" pitchFamily="34" charset="0"/>
              </a:rPr>
              <a:t> </a:t>
            </a: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distribution</a:t>
            </a:r>
          </a:p>
        </p:txBody>
      </p:sp>
      <p:graphicFrame>
        <p:nvGraphicFramePr>
          <p:cNvPr id="13" name="Content Placeholder 3"/>
          <p:cNvGraphicFramePr>
            <a:graphicFrameLocks/>
          </p:cNvGraphicFramePr>
          <p:nvPr/>
        </p:nvGraphicFramePr>
        <p:xfrm>
          <a:off x="4526400" y="3286801"/>
          <a:ext cx="576000" cy="3334005"/>
        </p:xfrm>
        <a:graphic>
          <a:graphicData uri="http://schemas.openxmlformats.org/drawingml/2006/table">
            <a:tbl>
              <a:tblPr firstRow="1" bandRow="1">
                <a:tableStyleId>{21E4AEA4-8DFA-4A89-87EB-49C32662AFE0}</a:tableStyleId>
              </a:tblPr>
              <a:tblGrid>
                <a:gridCol w="576000">
                  <a:extLst>
                    <a:ext uri="{9D8B030D-6E8A-4147-A177-3AD203B41FA5}">
                      <a16:colId xmlns:a16="http://schemas.microsoft.com/office/drawing/2014/main" val="20000"/>
                    </a:ext>
                  </a:extLst>
                </a:gridCol>
              </a:tblGrid>
              <a:tr h="163784">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Sex</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extLst>
                  <a:ext uri="{0D108BD9-81ED-4DB2-BD59-A6C34878D82A}">
                    <a16:rowId xmlns:a16="http://schemas.microsoft.com/office/drawing/2014/main" val="1000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4"/>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5"/>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6"/>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7"/>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8"/>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9"/>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4"/>
                  </a:ext>
                </a:extLst>
              </a:tr>
            </a:tbl>
          </a:graphicData>
        </a:graphic>
      </p:graphicFrame>
      <p:sp>
        <p:nvSpPr>
          <p:cNvPr id="14" name="TextBox 13"/>
          <p:cNvSpPr txBox="1"/>
          <p:nvPr/>
        </p:nvSpPr>
        <p:spPr>
          <a:xfrm>
            <a:off x="2157616" y="5359114"/>
            <a:ext cx="2368784" cy="384721"/>
          </a:xfrm>
          <a:prstGeom prst="rect">
            <a:avLst/>
          </a:prstGeom>
          <a:noFill/>
        </p:spPr>
        <p:txBody>
          <a:bodyPr wrap="square" rtlCol="0">
            <a:spAutoFit/>
          </a:bodyPr>
          <a:lstStyle/>
          <a:p>
            <a:pPr defTabSz="457200" fontAlgn="base">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Generate</a:t>
            </a:r>
            <a:r>
              <a:rPr lang="en-GB" sz="1900" dirty="0">
                <a:solidFill>
                  <a:srgbClr val="0085CA"/>
                </a:solidFill>
                <a:latin typeface="Verdana" panose="020B0604030504040204" pitchFamily="34" charset="0"/>
                <a:ea typeface="Verdana" panose="020B0604030504040204" pitchFamily="34" charset="0"/>
                <a:cs typeface="Verdana" panose="020B0604030504040204" pitchFamily="34" charset="0"/>
              </a:rPr>
              <a:t> </a:t>
            </a:r>
            <a:r>
              <a:rPr lang="en-GB" sz="1900" b="1" dirty="0">
                <a:solidFill>
                  <a:srgbClr val="0085CA"/>
                </a:solidFill>
                <a:latin typeface="Verdana" panose="020B0604030504040204" pitchFamily="34" charset="0"/>
                <a:ea typeface="Verdana" panose="020B0604030504040204" pitchFamily="34" charset="0"/>
                <a:cs typeface="Verdana" panose="020B0604030504040204" pitchFamily="34" charset="0"/>
              </a:rPr>
              <a:t>Sex</a:t>
            </a:r>
          </a:p>
        </p:txBody>
      </p:sp>
      <p:sp>
        <p:nvSpPr>
          <p:cNvPr id="9" name="Slide Number Placeholder 5">
            <a:extLst>
              <a:ext uri="{FF2B5EF4-FFF2-40B4-BE49-F238E27FC236}">
                <a16:creationId xmlns:a16="http://schemas.microsoft.com/office/drawing/2014/main" id="{84568CDB-D74C-4FF4-A275-8B5698A1493A}"/>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15</a:t>
            </a:fld>
            <a:endParaRPr lang="en-GB"/>
          </a:p>
        </p:txBody>
      </p:sp>
    </p:spTree>
    <p:extLst>
      <p:ext uri="{BB962C8B-B14F-4D97-AF65-F5344CB8AC3E}">
        <p14:creationId xmlns:p14="http://schemas.microsoft.com/office/powerpoint/2010/main" val="32583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Elbow Connector 14"/>
          <p:cNvCxnSpPr/>
          <p:nvPr/>
        </p:nvCxnSpPr>
        <p:spPr>
          <a:xfrm rot="16200000" flipH="1">
            <a:off x="3079091" y="2078193"/>
            <a:ext cx="2189018" cy="4320000"/>
          </a:xfrm>
          <a:prstGeom prst="bentConnector2">
            <a:avLst/>
          </a:prstGeom>
          <a:ln>
            <a:solidFill>
              <a:srgbClr val="6E2382"/>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95947" y="67513"/>
            <a:ext cx="2971303" cy="369332"/>
          </a:xfrm>
          <a:prstGeom prst="rect">
            <a:avLst/>
          </a:prstGeom>
          <a:noFill/>
        </p:spPr>
        <p:txBody>
          <a:bodyPr wrap="square" rtlCol="0">
            <a:spAutoFit/>
          </a:bodyPr>
          <a:lstStyle/>
          <a:p>
            <a:pPr defTabSz="457200" fontAlgn="base">
              <a:spcBef>
                <a:spcPct val="0"/>
              </a:spcBef>
              <a:spcAft>
                <a:spcPct val="0"/>
              </a:spcAft>
            </a:pPr>
            <a:r>
              <a:rPr lang="en-GB" b="1" dirty="0">
                <a:solidFill>
                  <a:srgbClr val="6E2382"/>
                </a:solidFill>
                <a:latin typeface="Verdana" panose="020B0604030504040204" pitchFamily="34" charset="0"/>
                <a:ea typeface="Verdana" panose="020B0604030504040204" pitchFamily="34" charset="0"/>
                <a:cs typeface="Verdana" panose="020B0604030504040204" pitchFamily="34" charset="0"/>
              </a:rPr>
              <a:t>Observed</a:t>
            </a:r>
            <a:endParaRPr lang="en-GB" dirty="0">
              <a:solidFill>
                <a:srgbClr val="6E2382"/>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stretch>
            <a:fillRect/>
          </a:stretch>
        </p:blipFill>
        <p:spPr>
          <a:xfrm>
            <a:off x="1781530" y="417297"/>
            <a:ext cx="4528537" cy="2769249"/>
          </a:xfrm>
          <a:prstGeom prst="rect">
            <a:avLst/>
          </a:prstGeom>
        </p:spPr>
      </p:pic>
      <p:sp>
        <p:nvSpPr>
          <p:cNvPr id="2" name="Rectangle 1"/>
          <p:cNvSpPr/>
          <p:nvPr/>
        </p:nvSpPr>
        <p:spPr>
          <a:xfrm>
            <a:off x="1797600" y="749684"/>
            <a:ext cx="733164" cy="2394000"/>
          </a:xfrm>
          <a:prstGeom prst="rect">
            <a:avLst/>
          </a:prstGeom>
          <a:noFill/>
          <a:ln w="25400">
            <a:solidFill>
              <a:srgbClr val="6E23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a:solidFill>
                <a:prstClr val="white"/>
              </a:solidFill>
              <a:latin typeface="Calibri"/>
            </a:endParaRPr>
          </a:p>
        </p:txBody>
      </p:sp>
      <p:graphicFrame>
        <p:nvGraphicFramePr>
          <p:cNvPr id="13" name="Content Placeholder 3"/>
          <p:cNvGraphicFramePr>
            <a:graphicFrameLocks/>
          </p:cNvGraphicFramePr>
          <p:nvPr/>
        </p:nvGraphicFramePr>
        <p:xfrm>
          <a:off x="4526400" y="3286801"/>
          <a:ext cx="576000" cy="3334005"/>
        </p:xfrm>
        <a:graphic>
          <a:graphicData uri="http://schemas.openxmlformats.org/drawingml/2006/table">
            <a:tbl>
              <a:tblPr firstRow="1" bandRow="1">
                <a:tableStyleId>{21E4AEA4-8DFA-4A89-87EB-49C32662AFE0}</a:tableStyleId>
              </a:tblPr>
              <a:tblGrid>
                <a:gridCol w="576000">
                  <a:extLst>
                    <a:ext uri="{9D8B030D-6E8A-4147-A177-3AD203B41FA5}">
                      <a16:colId xmlns:a16="http://schemas.microsoft.com/office/drawing/2014/main" val="20000"/>
                    </a:ext>
                  </a:extLst>
                </a:gridCol>
              </a:tblGrid>
              <a:tr h="163784">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Sex</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extLst>
                  <a:ext uri="{0D108BD9-81ED-4DB2-BD59-A6C34878D82A}">
                    <a16:rowId xmlns:a16="http://schemas.microsoft.com/office/drawing/2014/main" val="1000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4"/>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5"/>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6"/>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7"/>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8"/>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9"/>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4"/>
                  </a:ext>
                </a:extLst>
              </a:tr>
            </a:tbl>
          </a:graphicData>
        </a:graphic>
      </p:graphicFrame>
      <p:sp>
        <p:nvSpPr>
          <p:cNvPr id="9" name="TextBox 8"/>
          <p:cNvSpPr txBox="1"/>
          <p:nvPr/>
        </p:nvSpPr>
        <p:spPr>
          <a:xfrm>
            <a:off x="2093525" y="4642939"/>
            <a:ext cx="1933531" cy="677108"/>
          </a:xfrm>
          <a:prstGeom prst="rect">
            <a:avLst/>
          </a:prstGeom>
          <a:noFill/>
        </p:spPr>
        <p:txBody>
          <a:bodyPr wrap="square" rtlCol="0">
            <a:spAutoFit/>
          </a:bodyPr>
          <a:lstStyle/>
          <a:p>
            <a:pPr defTabSz="457200" fontAlgn="base">
              <a:spcBef>
                <a:spcPct val="0"/>
              </a:spcBef>
              <a:spcAft>
                <a:spcPct val="0"/>
              </a:spcAft>
            </a:pPr>
            <a:r>
              <a:rPr lang="en-GB" sz="1900" b="1" dirty="0">
                <a:solidFill>
                  <a:srgbClr val="6E2382"/>
                </a:solidFill>
                <a:latin typeface="Verdana" panose="020B0604030504040204" pitchFamily="34" charset="0"/>
                <a:ea typeface="Verdana" panose="020B0604030504040204" pitchFamily="34" charset="0"/>
                <a:cs typeface="Verdana" panose="020B0604030504040204" pitchFamily="34" charset="0"/>
              </a:rPr>
              <a:t>Age</a:t>
            </a:r>
            <a:r>
              <a:rPr lang="en-GB" sz="1900" dirty="0">
                <a:solidFill>
                  <a:srgbClr val="6E2382"/>
                </a:solidFill>
                <a:latin typeface="Verdana" panose="020B0604030504040204" pitchFamily="34" charset="0"/>
                <a:ea typeface="Verdana" panose="020B0604030504040204" pitchFamily="34" charset="0"/>
                <a:cs typeface="Verdana" panose="020B0604030504040204" pitchFamily="34" charset="0"/>
              </a:rPr>
              <a:t> </a:t>
            </a: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predicted from </a:t>
            </a:r>
            <a:r>
              <a:rPr lang="en-GB" sz="1900" b="1" dirty="0">
                <a:solidFill>
                  <a:srgbClr val="6E2382"/>
                </a:solidFill>
                <a:latin typeface="Verdana" panose="020B0604030504040204" pitchFamily="34" charset="0"/>
                <a:ea typeface="Verdana" panose="020B0604030504040204" pitchFamily="34" charset="0"/>
                <a:cs typeface="Verdana" panose="020B0604030504040204" pitchFamily="34" charset="0"/>
              </a:rPr>
              <a:t>Sex</a:t>
            </a:r>
            <a:endParaRPr lang="en-GB" sz="1900" dirty="0">
              <a:solidFill>
                <a:srgbClr val="6E2382"/>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5111959" y="4642939"/>
            <a:ext cx="1301567" cy="677108"/>
          </a:xfrm>
          <a:prstGeom prst="rect">
            <a:avLst/>
          </a:prstGeom>
          <a:noFill/>
        </p:spPr>
        <p:txBody>
          <a:bodyPr wrap="square" rtlCol="0">
            <a:spAutoFit/>
          </a:bodyPr>
          <a:lstStyle/>
          <a:p>
            <a:pPr defTabSz="457200" fontAlgn="base">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Generate</a:t>
            </a:r>
            <a:r>
              <a:rPr lang="en-GB" sz="1900" dirty="0">
                <a:solidFill>
                  <a:srgbClr val="0085CA"/>
                </a:solidFill>
                <a:latin typeface="Verdana" panose="020B0604030504040204" pitchFamily="34" charset="0"/>
                <a:ea typeface="Verdana" panose="020B0604030504040204" pitchFamily="34" charset="0"/>
                <a:cs typeface="Verdana" panose="020B0604030504040204" pitchFamily="34" charset="0"/>
              </a:rPr>
              <a:t> </a:t>
            </a:r>
            <a:r>
              <a:rPr lang="en-GB" sz="1900" b="1" dirty="0">
                <a:solidFill>
                  <a:srgbClr val="0085CA"/>
                </a:solidFill>
                <a:latin typeface="Verdana" panose="020B0604030504040204" pitchFamily="34" charset="0"/>
                <a:ea typeface="Verdana" panose="020B0604030504040204" pitchFamily="34" charset="0"/>
                <a:cs typeface="Verdana" panose="020B0604030504040204" pitchFamily="34" charset="0"/>
              </a:rPr>
              <a:t>Age</a:t>
            </a:r>
          </a:p>
        </p:txBody>
      </p:sp>
      <p:graphicFrame>
        <p:nvGraphicFramePr>
          <p:cNvPr id="14" name="Content Placeholder 3"/>
          <p:cNvGraphicFramePr>
            <a:graphicFrameLocks/>
          </p:cNvGraphicFramePr>
          <p:nvPr/>
        </p:nvGraphicFramePr>
        <p:xfrm>
          <a:off x="6350578" y="3286796"/>
          <a:ext cx="396000" cy="3334005"/>
        </p:xfrm>
        <a:graphic>
          <a:graphicData uri="http://schemas.openxmlformats.org/drawingml/2006/table">
            <a:tbl>
              <a:tblPr firstRow="1" bandRow="1">
                <a:tableStyleId>{21E4AEA4-8DFA-4A89-87EB-49C32662AFE0}</a:tableStyleId>
              </a:tblPr>
              <a:tblGrid>
                <a:gridCol w="396000">
                  <a:extLst>
                    <a:ext uri="{9D8B030D-6E8A-4147-A177-3AD203B41FA5}">
                      <a16:colId xmlns:a16="http://schemas.microsoft.com/office/drawing/2014/main" val="20000"/>
                    </a:ext>
                  </a:extLst>
                </a:gridCol>
              </a:tblGrid>
              <a:tr h="163784">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Age</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extLst>
                  <a:ext uri="{0D108BD9-81ED-4DB2-BD59-A6C34878D82A}">
                    <a16:rowId xmlns:a16="http://schemas.microsoft.com/office/drawing/2014/main" val="1000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54</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2"/>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32</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4"/>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5"/>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37</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6"/>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7"/>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62</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8"/>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9"/>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29</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59</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73</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4"/>
                  </a:ext>
                </a:extLst>
              </a:tr>
            </a:tbl>
          </a:graphicData>
        </a:graphic>
      </p:graphicFrame>
      <p:sp>
        <p:nvSpPr>
          <p:cNvPr id="11" name="Slide Number Placeholder 5">
            <a:extLst>
              <a:ext uri="{FF2B5EF4-FFF2-40B4-BE49-F238E27FC236}">
                <a16:creationId xmlns:a16="http://schemas.microsoft.com/office/drawing/2014/main" id="{2C38C9B1-A6C6-4D0D-B309-2068BE0EC6B7}"/>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16</a:t>
            </a:fld>
            <a:endParaRPr lang="en-GB"/>
          </a:p>
        </p:txBody>
      </p:sp>
    </p:spTree>
    <p:extLst>
      <p:ext uri="{BB962C8B-B14F-4D97-AF65-F5344CB8AC3E}">
        <p14:creationId xmlns:p14="http://schemas.microsoft.com/office/powerpoint/2010/main" val="2493312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Elbow Connector 13"/>
          <p:cNvCxnSpPr/>
          <p:nvPr/>
        </p:nvCxnSpPr>
        <p:spPr>
          <a:xfrm rot="16200000" flipH="1">
            <a:off x="3529091" y="1628193"/>
            <a:ext cx="2189018" cy="5220000"/>
          </a:xfrm>
          <a:prstGeom prst="bentConnector2">
            <a:avLst/>
          </a:prstGeom>
          <a:ln>
            <a:solidFill>
              <a:srgbClr val="6E2382"/>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95947" y="67513"/>
            <a:ext cx="2971303" cy="369332"/>
          </a:xfrm>
          <a:prstGeom prst="rect">
            <a:avLst/>
          </a:prstGeom>
          <a:noFill/>
        </p:spPr>
        <p:txBody>
          <a:bodyPr wrap="square" rtlCol="0">
            <a:spAutoFit/>
          </a:bodyPr>
          <a:lstStyle/>
          <a:p>
            <a:pPr defTabSz="457200" fontAlgn="base">
              <a:spcBef>
                <a:spcPct val="0"/>
              </a:spcBef>
              <a:spcAft>
                <a:spcPct val="0"/>
              </a:spcAft>
            </a:pPr>
            <a:r>
              <a:rPr lang="en-GB" b="1" dirty="0">
                <a:solidFill>
                  <a:srgbClr val="6E2382"/>
                </a:solidFill>
                <a:latin typeface="Verdana" panose="020B0604030504040204" pitchFamily="34" charset="0"/>
                <a:ea typeface="Verdana" panose="020B0604030504040204" pitchFamily="34" charset="0"/>
                <a:cs typeface="Verdana" panose="020B0604030504040204" pitchFamily="34" charset="0"/>
              </a:rPr>
              <a:t>Observed</a:t>
            </a:r>
            <a:endParaRPr lang="en-GB" dirty="0">
              <a:solidFill>
                <a:srgbClr val="6E2382"/>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stretch>
            <a:fillRect/>
          </a:stretch>
        </p:blipFill>
        <p:spPr>
          <a:xfrm>
            <a:off x="1781530" y="417297"/>
            <a:ext cx="4528537" cy="2769249"/>
          </a:xfrm>
          <a:prstGeom prst="rect">
            <a:avLst/>
          </a:prstGeom>
        </p:spPr>
      </p:pic>
      <p:sp>
        <p:nvSpPr>
          <p:cNvPr id="2" name="Rectangle 1"/>
          <p:cNvSpPr/>
          <p:nvPr/>
        </p:nvSpPr>
        <p:spPr>
          <a:xfrm>
            <a:off x="1797600" y="749684"/>
            <a:ext cx="2072436" cy="2394000"/>
          </a:xfrm>
          <a:prstGeom prst="rect">
            <a:avLst/>
          </a:prstGeom>
          <a:noFill/>
          <a:ln w="25400">
            <a:solidFill>
              <a:srgbClr val="6E23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a:solidFill>
                <a:prstClr val="white"/>
              </a:solidFill>
              <a:latin typeface="Calibri"/>
            </a:endParaRPr>
          </a:p>
        </p:txBody>
      </p:sp>
      <p:graphicFrame>
        <p:nvGraphicFramePr>
          <p:cNvPr id="13" name="Content Placeholder 3"/>
          <p:cNvGraphicFramePr>
            <a:graphicFrameLocks/>
          </p:cNvGraphicFramePr>
          <p:nvPr/>
        </p:nvGraphicFramePr>
        <p:xfrm>
          <a:off x="4526400" y="3286801"/>
          <a:ext cx="972000" cy="3334005"/>
        </p:xfrm>
        <a:graphic>
          <a:graphicData uri="http://schemas.openxmlformats.org/drawingml/2006/table">
            <a:tbl>
              <a:tblPr firstRow="1" bandRow="1">
                <a:tableStyleId>{21E4AEA4-8DFA-4A89-87EB-49C32662AFE0}</a:tableStyleId>
              </a:tblPr>
              <a:tblGrid>
                <a:gridCol w="57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tblGrid>
              <a:tr h="163784">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Sex</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Age</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extLst>
                  <a:ext uri="{0D108BD9-81ED-4DB2-BD59-A6C34878D82A}">
                    <a16:rowId xmlns:a16="http://schemas.microsoft.com/office/drawing/2014/main" val="1000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54</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32</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4"/>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5"/>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37</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6"/>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7"/>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62</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8"/>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9"/>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29</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59</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73</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4"/>
                  </a:ext>
                </a:extLst>
              </a:tr>
            </a:tbl>
          </a:graphicData>
        </a:graphic>
      </p:graphicFrame>
      <p:graphicFrame>
        <p:nvGraphicFramePr>
          <p:cNvPr id="9" name="Content Placeholder 3"/>
          <p:cNvGraphicFramePr>
            <a:graphicFrameLocks/>
          </p:cNvGraphicFramePr>
          <p:nvPr/>
        </p:nvGraphicFramePr>
        <p:xfrm>
          <a:off x="7234485" y="3286801"/>
          <a:ext cx="1728000" cy="3334005"/>
        </p:xfrm>
        <a:graphic>
          <a:graphicData uri="http://schemas.openxmlformats.org/drawingml/2006/table">
            <a:tbl>
              <a:tblPr firstRow="1" bandRow="1">
                <a:tableStyleId>{21E4AEA4-8DFA-4A89-87EB-49C32662AFE0}</a:tableStyleId>
              </a:tblPr>
              <a:tblGrid>
                <a:gridCol w="1728000">
                  <a:extLst>
                    <a:ext uri="{9D8B030D-6E8A-4147-A177-3AD203B41FA5}">
                      <a16:colId xmlns:a16="http://schemas.microsoft.com/office/drawing/2014/main" val="20000"/>
                    </a:ext>
                  </a:extLst>
                </a:gridCol>
              </a:tblGrid>
              <a:tr h="163784">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Education</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extLst>
                  <a:ext uri="{0D108BD9-81ED-4DB2-BD59-A6C34878D82A}">
                    <a16:rowId xmlns:a16="http://schemas.microsoft.com/office/drawing/2014/main" val="1000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4"/>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5"/>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6"/>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7"/>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8"/>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9"/>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0"/>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2"/>
                  </a:ext>
                </a:extLst>
              </a:tr>
              <a:tr h="223200">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4"/>
                  </a:ext>
                </a:extLst>
              </a:tr>
            </a:tbl>
          </a:graphicData>
        </a:graphic>
      </p:graphicFrame>
      <p:sp>
        <p:nvSpPr>
          <p:cNvPr id="15" name="TextBox 14"/>
          <p:cNvSpPr txBox="1"/>
          <p:nvPr/>
        </p:nvSpPr>
        <p:spPr>
          <a:xfrm>
            <a:off x="2188877" y="4342769"/>
            <a:ext cx="2081043" cy="969496"/>
          </a:xfrm>
          <a:prstGeom prst="rect">
            <a:avLst/>
          </a:prstGeom>
          <a:noFill/>
        </p:spPr>
        <p:txBody>
          <a:bodyPr wrap="square" rtlCol="0">
            <a:spAutoFit/>
          </a:bodyPr>
          <a:lstStyle/>
          <a:p>
            <a:pPr defTabSz="457200" fontAlgn="base">
              <a:spcBef>
                <a:spcPct val="0"/>
              </a:spcBef>
              <a:spcAft>
                <a:spcPct val="0"/>
              </a:spcAft>
            </a:pPr>
            <a:r>
              <a:rPr lang="en-GB" sz="1900" b="1" dirty="0">
                <a:solidFill>
                  <a:srgbClr val="6E2382"/>
                </a:solidFill>
                <a:latin typeface="Verdana" panose="020B0604030504040204" pitchFamily="34" charset="0"/>
                <a:ea typeface="Verdana" panose="020B0604030504040204" pitchFamily="34" charset="0"/>
                <a:cs typeface="Verdana" panose="020B0604030504040204" pitchFamily="34" charset="0"/>
              </a:rPr>
              <a:t>Education</a:t>
            </a:r>
            <a:r>
              <a:rPr lang="en-GB" sz="1900" dirty="0">
                <a:solidFill>
                  <a:srgbClr val="6E2382"/>
                </a:solidFill>
                <a:latin typeface="Verdana" panose="020B0604030504040204" pitchFamily="34" charset="0"/>
                <a:ea typeface="Verdana" panose="020B0604030504040204" pitchFamily="34" charset="0"/>
                <a:cs typeface="Verdana" panose="020B0604030504040204" pitchFamily="34" charset="0"/>
              </a:rPr>
              <a:t> </a:t>
            </a: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predicted from </a:t>
            </a:r>
            <a:r>
              <a:rPr lang="en-GB" sz="1900" b="1" dirty="0">
                <a:solidFill>
                  <a:srgbClr val="6E2382"/>
                </a:solidFill>
                <a:latin typeface="Verdana" panose="020B0604030504040204" pitchFamily="34" charset="0"/>
                <a:ea typeface="Verdana" panose="020B0604030504040204" pitchFamily="34" charset="0"/>
                <a:cs typeface="Verdana" panose="020B0604030504040204" pitchFamily="34" charset="0"/>
              </a:rPr>
              <a:t>Sex </a:t>
            </a: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and</a:t>
            </a:r>
            <a:r>
              <a:rPr lang="en-GB" sz="1900" b="1"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1900" b="1" dirty="0">
                <a:solidFill>
                  <a:srgbClr val="6E2382"/>
                </a:solidFill>
                <a:latin typeface="Verdana" panose="020B0604030504040204" pitchFamily="34" charset="0"/>
                <a:ea typeface="Verdana" panose="020B0604030504040204" pitchFamily="34" charset="0"/>
                <a:cs typeface="Verdana" panose="020B0604030504040204" pitchFamily="34" charset="0"/>
              </a:rPr>
              <a:t>Age</a:t>
            </a:r>
            <a:endParaRPr lang="en-GB" sz="1900" dirty="0">
              <a:solidFill>
                <a:srgbClr val="6E2382"/>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5569179" y="4635157"/>
            <a:ext cx="1593642" cy="677108"/>
          </a:xfrm>
          <a:prstGeom prst="rect">
            <a:avLst/>
          </a:prstGeom>
          <a:noFill/>
        </p:spPr>
        <p:txBody>
          <a:bodyPr wrap="square" rtlCol="0">
            <a:spAutoFit/>
          </a:bodyPr>
          <a:lstStyle/>
          <a:p>
            <a:pPr defTabSz="457200" fontAlgn="base">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Generate</a:t>
            </a:r>
            <a:r>
              <a:rPr lang="en-GB" sz="1900" dirty="0">
                <a:solidFill>
                  <a:srgbClr val="0085CA"/>
                </a:solidFill>
                <a:latin typeface="Verdana" panose="020B0604030504040204" pitchFamily="34" charset="0"/>
                <a:ea typeface="Verdana" panose="020B0604030504040204" pitchFamily="34" charset="0"/>
                <a:cs typeface="Verdana" panose="020B0604030504040204" pitchFamily="34" charset="0"/>
              </a:rPr>
              <a:t> </a:t>
            </a:r>
            <a:r>
              <a:rPr lang="en-GB" sz="1900" b="1" dirty="0">
                <a:solidFill>
                  <a:srgbClr val="0085CA"/>
                </a:solidFill>
                <a:latin typeface="Verdana" panose="020B0604030504040204" pitchFamily="34" charset="0"/>
                <a:ea typeface="Verdana" panose="020B0604030504040204" pitchFamily="34" charset="0"/>
                <a:cs typeface="Verdana" panose="020B0604030504040204" pitchFamily="34" charset="0"/>
              </a:rPr>
              <a:t>Education</a:t>
            </a:r>
          </a:p>
        </p:txBody>
      </p:sp>
      <p:sp>
        <p:nvSpPr>
          <p:cNvPr id="10" name="Slide Number Placeholder 5">
            <a:extLst>
              <a:ext uri="{FF2B5EF4-FFF2-40B4-BE49-F238E27FC236}">
                <a16:creationId xmlns:a16="http://schemas.microsoft.com/office/drawing/2014/main" id="{B63E92CF-3985-4FBE-B2C1-46404B290CFE}"/>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17</a:t>
            </a:fld>
            <a:endParaRPr lang="en-GB"/>
          </a:p>
        </p:txBody>
      </p:sp>
    </p:spTree>
    <p:extLst>
      <p:ext uri="{BB962C8B-B14F-4D97-AF65-F5344CB8AC3E}">
        <p14:creationId xmlns:p14="http://schemas.microsoft.com/office/powerpoint/2010/main" val="548671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lbow Connector 9"/>
          <p:cNvCxnSpPr/>
          <p:nvPr/>
        </p:nvCxnSpPr>
        <p:spPr>
          <a:xfrm rot="16200000" flipH="1">
            <a:off x="4357091" y="800193"/>
            <a:ext cx="2189018" cy="6876000"/>
          </a:xfrm>
          <a:prstGeom prst="bentConnector2">
            <a:avLst/>
          </a:prstGeom>
          <a:ln>
            <a:solidFill>
              <a:srgbClr val="6E2382"/>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95947" y="67513"/>
            <a:ext cx="2971303" cy="369332"/>
          </a:xfrm>
          <a:prstGeom prst="rect">
            <a:avLst/>
          </a:prstGeom>
          <a:noFill/>
        </p:spPr>
        <p:txBody>
          <a:bodyPr wrap="square" rtlCol="0">
            <a:spAutoFit/>
          </a:bodyPr>
          <a:lstStyle/>
          <a:p>
            <a:pPr defTabSz="457200" fontAlgn="base">
              <a:spcBef>
                <a:spcPct val="0"/>
              </a:spcBef>
              <a:spcAft>
                <a:spcPct val="0"/>
              </a:spcAft>
            </a:pPr>
            <a:r>
              <a:rPr lang="en-GB" b="1" dirty="0">
                <a:solidFill>
                  <a:srgbClr val="6E2382"/>
                </a:solidFill>
                <a:latin typeface="Verdana" panose="020B0604030504040204" pitchFamily="34" charset="0"/>
                <a:ea typeface="Verdana" panose="020B0604030504040204" pitchFamily="34" charset="0"/>
                <a:cs typeface="Verdana" panose="020B0604030504040204" pitchFamily="34" charset="0"/>
              </a:rPr>
              <a:t>Observed</a:t>
            </a:r>
            <a:endParaRPr lang="en-GB" dirty="0">
              <a:solidFill>
                <a:srgbClr val="6E2382"/>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stretch>
            <a:fillRect/>
          </a:stretch>
        </p:blipFill>
        <p:spPr>
          <a:xfrm>
            <a:off x="1781530" y="417297"/>
            <a:ext cx="4528537" cy="2769249"/>
          </a:xfrm>
          <a:prstGeom prst="rect">
            <a:avLst/>
          </a:prstGeom>
        </p:spPr>
      </p:pic>
      <p:sp>
        <p:nvSpPr>
          <p:cNvPr id="2" name="Rectangle 1"/>
          <p:cNvSpPr/>
          <p:nvPr/>
        </p:nvSpPr>
        <p:spPr>
          <a:xfrm>
            <a:off x="1797600" y="749684"/>
            <a:ext cx="4500000" cy="2394000"/>
          </a:xfrm>
          <a:prstGeom prst="rect">
            <a:avLst/>
          </a:prstGeom>
          <a:noFill/>
          <a:ln w="25400">
            <a:solidFill>
              <a:srgbClr val="6E23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a:solidFill>
                <a:prstClr val="white"/>
              </a:solidFill>
              <a:latin typeface="Calibri"/>
            </a:endParaRPr>
          </a:p>
        </p:txBody>
      </p:sp>
      <p:graphicFrame>
        <p:nvGraphicFramePr>
          <p:cNvPr id="9" name="Content Placeholder 3"/>
          <p:cNvGraphicFramePr>
            <a:graphicFrameLocks/>
          </p:cNvGraphicFramePr>
          <p:nvPr/>
        </p:nvGraphicFramePr>
        <p:xfrm>
          <a:off x="8899819" y="3286880"/>
          <a:ext cx="1584000" cy="3522520"/>
        </p:xfrm>
        <a:graphic>
          <a:graphicData uri="http://schemas.openxmlformats.org/drawingml/2006/table">
            <a:tbl>
              <a:tblPr firstRow="1" bandRow="1">
                <a:tableStyleId>{21E4AEA4-8DFA-4A89-87EB-49C32662AFE0}</a:tableStyleId>
              </a:tblPr>
              <a:tblGrid>
                <a:gridCol w="1584000">
                  <a:extLst>
                    <a:ext uri="{9D8B030D-6E8A-4147-A177-3AD203B41FA5}">
                      <a16:colId xmlns:a16="http://schemas.microsoft.com/office/drawing/2014/main" val="20000"/>
                    </a:ext>
                  </a:extLst>
                </a:gridCol>
              </a:tblGrid>
              <a:tr h="380920">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Life satisfaction</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extLst>
                  <a:ext uri="{0D108BD9-81ED-4DB2-BD59-A6C34878D82A}">
                    <a16:rowId xmlns:a16="http://schemas.microsoft.com/office/drawing/2014/main" val="1000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DISSATISFIED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4"/>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5"/>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6"/>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7"/>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8"/>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9"/>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4"/>
                  </a:ext>
                </a:extLst>
              </a:tr>
            </a:tbl>
          </a:graphicData>
        </a:graphic>
      </p:graphicFrame>
      <p:sp>
        <p:nvSpPr>
          <p:cNvPr id="14" name="TextBox 13"/>
          <p:cNvSpPr txBox="1"/>
          <p:nvPr/>
        </p:nvSpPr>
        <p:spPr>
          <a:xfrm>
            <a:off x="1607280" y="3749053"/>
            <a:ext cx="1758220" cy="1477328"/>
          </a:xfrm>
          <a:prstGeom prst="rect">
            <a:avLst/>
          </a:prstGeom>
          <a:solidFill>
            <a:schemeClr val="bg1"/>
          </a:solidFill>
        </p:spPr>
        <p:txBody>
          <a:bodyPr wrap="square" rtlCol="0">
            <a:spAutoFit/>
          </a:bodyPr>
          <a:lstStyle/>
          <a:p>
            <a:pPr defTabSz="457200" fontAlgn="base">
              <a:spcBef>
                <a:spcPct val="0"/>
              </a:spcBef>
              <a:spcAft>
                <a:spcPct val="0"/>
              </a:spcAft>
            </a:pPr>
            <a:r>
              <a:rPr lang="en-GB" b="1" dirty="0">
                <a:solidFill>
                  <a:srgbClr val="6E2382"/>
                </a:solidFill>
                <a:latin typeface="Verdana" panose="020B0604030504040204" pitchFamily="34" charset="0"/>
                <a:ea typeface="Verdana" panose="020B0604030504040204" pitchFamily="34" charset="0"/>
                <a:cs typeface="Verdana" panose="020B0604030504040204" pitchFamily="34" charset="0"/>
              </a:rPr>
              <a:t>Life satisfaction </a:t>
            </a:r>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predicted from all other variables</a:t>
            </a:r>
          </a:p>
        </p:txBody>
      </p:sp>
      <p:sp>
        <p:nvSpPr>
          <p:cNvPr id="15" name="TextBox 14"/>
          <p:cNvSpPr txBox="1"/>
          <p:nvPr/>
        </p:nvSpPr>
        <p:spPr>
          <a:xfrm>
            <a:off x="5569179" y="4635157"/>
            <a:ext cx="1593642" cy="677108"/>
          </a:xfrm>
          <a:prstGeom prst="rect">
            <a:avLst/>
          </a:prstGeom>
          <a:noFill/>
        </p:spPr>
        <p:txBody>
          <a:bodyPr wrap="square" rtlCol="0">
            <a:spAutoFit/>
          </a:bodyPr>
          <a:lstStyle/>
          <a:p>
            <a:pPr defTabSz="457200" fontAlgn="base">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Generate</a:t>
            </a:r>
            <a:r>
              <a:rPr lang="en-GB" sz="1900" dirty="0">
                <a:solidFill>
                  <a:srgbClr val="0085CA"/>
                </a:solidFill>
                <a:latin typeface="Verdana" panose="020B0604030504040204" pitchFamily="34" charset="0"/>
                <a:ea typeface="Verdana" panose="020B0604030504040204" pitchFamily="34" charset="0"/>
                <a:cs typeface="Verdana" panose="020B0604030504040204" pitchFamily="34" charset="0"/>
              </a:rPr>
              <a:t> </a:t>
            </a:r>
            <a:r>
              <a:rPr lang="en-GB" sz="1900" b="1" dirty="0">
                <a:solidFill>
                  <a:srgbClr val="0085CA"/>
                </a:solidFill>
                <a:latin typeface="Verdana" panose="020B0604030504040204" pitchFamily="34" charset="0"/>
                <a:ea typeface="Verdana" panose="020B0604030504040204" pitchFamily="34" charset="0"/>
                <a:cs typeface="Verdana" panose="020B0604030504040204" pitchFamily="34" charset="0"/>
              </a:rPr>
              <a:t>Education</a:t>
            </a:r>
          </a:p>
        </p:txBody>
      </p:sp>
      <p:graphicFrame>
        <p:nvGraphicFramePr>
          <p:cNvPr id="13" name="Content Placeholder 3"/>
          <p:cNvGraphicFramePr>
            <a:graphicFrameLocks/>
          </p:cNvGraphicFramePr>
          <p:nvPr/>
        </p:nvGraphicFramePr>
        <p:xfrm>
          <a:off x="3325674" y="3286801"/>
          <a:ext cx="4320000" cy="3516885"/>
        </p:xfrm>
        <a:graphic>
          <a:graphicData uri="http://schemas.openxmlformats.org/drawingml/2006/table">
            <a:tbl>
              <a:tblPr firstRow="1" bandRow="1">
                <a:tableStyleId>{21E4AEA4-8DFA-4A89-87EB-49C32662AFE0}</a:tableStyleId>
              </a:tblPr>
              <a:tblGrid>
                <a:gridCol w="57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1728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tblGrid>
              <a:tr h="163784">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Sex</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Age</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Education</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Marital status</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Income</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extLst>
                  <a:ext uri="{0D108BD9-81ED-4DB2-BD59-A6C34878D82A}">
                    <a16:rowId xmlns:a16="http://schemas.microsoft.com/office/drawing/2014/main" val="1000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2100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54</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1700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32</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DIVORCED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870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4"/>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5"/>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37</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6"/>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7"/>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62</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830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8"/>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9"/>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29</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580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59</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73</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WIDOWED</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1350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4"/>
                  </a:ext>
                </a:extLst>
              </a:tr>
            </a:tbl>
          </a:graphicData>
        </a:graphic>
      </p:graphicFrame>
      <p:sp>
        <p:nvSpPr>
          <p:cNvPr id="16" name="TextBox 15"/>
          <p:cNvSpPr txBox="1"/>
          <p:nvPr/>
        </p:nvSpPr>
        <p:spPr>
          <a:xfrm rot="16200000">
            <a:off x="7368092" y="3925111"/>
            <a:ext cx="1679210" cy="923330"/>
          </a:xfrm>
          <a:prstGeom prst="rect">
            <a:avLst/>
          </a:prstGeom>
          <a:noFill/>
        </p:spPr>
        <p:txBody>
          <a:bodyPr wrap="square" rtlCol="0">
            <a:spAutoFit/>
          </a:bodyPr>
          <a:lstStyle/>
          <a:p>
            <a:pPr defTabSz="457200" fontAlgn="base">
              <a:spcBef>
                <a:spcPct val="0"/>
              </a:spcBef>
              <a:spcAft>
                <a:spcPct val="0"/>
              </a:spcAft>
            </a:pPr>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Generate</a:t>
            </a:r>
            <a:r>
              <a:rPr lang="en-GB" dirty="0">
                <a:solidFill>
                  <a:srgbClr val="0085CA"/>
                </a:solidFill>
                <a:latin typeface="Verdana" panose="020B0604030504040204" pitchFamily="34" charset="0"/>
                <a:ea typeface="Verdana" panose="020B0604030504040204" pitchFamily="34" charset="0"/>
                <a:cs typeface="Verdana" panose="020B0604030504040204" pitchFamily="34" charset="0"/>
              </a:rPr>
              <a:t> </a:t>
            </a:r>
            <a:r>
              <a:rPr lang="en-GB" b="1" dirty="0">
                <a:solidFill>
                  <a:srgbClr val="0085CA"/>
                </a:solidFill>
                <a:latin typeface="Verdana" panose="020B0604030504040204" pitchFamily="34" charset="0"/>
                <a:ea typeface="Verdana" panose="020B0604030504040204" pitchFamily="34" charset="0"/>
                <a:cs typeface="Verdana" panose="020B0604030504040204" pitchFamily="34" charset="0"/>
              </a:rPr>
              <a:t>Life satisfaction</a:t>
            </a:r>
          </a:p>
        </p:txBody>
      </p:sp>
      <p:sp>
        <p:nvSpPr>
          <p:cNvPr id="11" name="Slide Number Placeholder 5">
            <a:extLst>
              <a:ext uri="{FF2B5EF4-FFF2-40B4-BE49-F238E27FC236}">
                <a16:creationId xmlns:a16="http://schemas.microsoft.com/office/drawing/2014/main" id="{0DD4AA85-6B29-492C-B295-CE8CBCC58341}"/>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18</a:t>
            </a:fld>
            <a:endParaRPr lang="en-GB"/>
          </a:p>
        </p:txBody>
      </p:sp>
    </p:spTree>
    <p:extLst>
      <p:ext uri="{BB962C8B-B14F-4D97-AF65-F5344CB8AC3E}">
        <p14:creationId xmlns:p14="http://schemas.microsoft.com/office/powerpoint/2010/main" val="2003409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95947" y="67513"/>
            <a:ext cx="2971303" cy="369332"/>
          </a:xfrm>
          <a:prstGeom prst="rect">
            <a:avLst/>
          </a:prstGeom>
          <a:noFill/>
        </p:spPr>
        <p:txBody>
          <a:bodyPr wrap="square" rtlCol="0">
            <a:spAutoFit/>
          </a:bodyPr>
          <a:lstStyle/>
          <a:p>
            <a:pPr defTabSz="457200" fontAlgn="base">
              <a:spcBef>
                <a:spcPct val="0"/>
              </a:spcBef>
              <a:spcAft>
                <a:spcPct val="0"/>
              </a:spcAft>
            </a:pPr>
            <a:r>
              <a:rPr lang="en-GB" b="1" dirty="0">
                <a:solidFill>
                  <a:srgbClr val="6E2382"/>
                </a:solidFill>
                <a:latin typeface="Verdana" panose="020B0604030504040204" pitchFamily="34" charset="0"/>
                <a:ea typeface="Verdana" panose="020B0604030504040204" pitchFamily="34" charset="0"/>
                <a:cs typeface="Verdana" panose="020B0604030504040204" pitchFamily="34" charset="0"/>
              </a:rPr>
              <a:t>Observed</a:t>
            </a:r>
            <a:endParaRPr lang="en-GB" dirty="0">
              <a:solidFill>
                <a:srgbClr val="6E238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8690611" y="2901263"/>
            <a:ext cx="1815039" cy="369332"/>
          </a:xfrm>
          <a:prstGeom prst="rect">
            <a:avLst/>
          </a:prstGeom>
          <a:noFill/>
        </p:spPr>
        <p:txBody>
          <a:bodyPr wrap="square" rtlCol="0">
            <a:spAutoFit/>
          </a:bodyPr>
          <a:lstStyle/>
          <a:p>
            <a:pPr algn="r" defTabSz="457200" fontAlgn="base">
              <a:spcBef>
                <a:spcPct val="0"/>
              </a:spcBef>
              <a:spcAft>
                <a:spcPct val="0"/>
              </a:spcAft>
            </a:pPr>
            <a:r>
              <a:rPr lang="en-GB" b="1" dirty="0">
                <a:solidFill>
                  <a:srgbClr val="0085CA"/>
                </a:solidFill>
                <a:latin typeface="Verdana" panose="020B0604030504040204" pitchFamily="34" charset="0"/>
                <a:ea typeface="Verdana" panose="020B0604030504040204" pitchFamily="34" charset="0"/>
                <a:cs typeface="Verdana" panose="020B0604030504040204" pitchFamily="34" charset="0"/>
              </a:rPr>
              <a:t>Synthetic</a:t>
            </a:r>
            <a:endParaRPr lang="en-GB" dirty="0">
              <a:solidFill>
                <a:srgbClr val="0085CA"/>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stretch>
            <a:fillRect/>
          </a:stretch>
        </p:blipFill>
        <p:spPr>
          <a:xfrm>
            <a:off x="1781530" y="417297"/>
            <a:ext cx="4528537" cy="2769249"/>
          </a:xfrm>
          <a:prstGeom prst="rect">
            <a:avLst/>
          </a:prstGeom>
        </p:spPr>
      </p:pic>
      <p:graphicFrame>
        <p:nvGraphicFramePr>
          <p:cNvPr id="13" name="Content Placeholder 3"/>
          <p:cNvGraphicFramePr>
            <a:graphicFrameLocks/>
          </p:cNvGraphicFramePr>
          <p:nvPr/>
        </p:nvGraphicFramePr>
        <p:xfrm>
          <a:off x="4526400" y="3286801"/>
          <a:ext cx="5904000" cy="3516885"/>
        </p:xfrm>
        <a:graphic>
          <a:graphicData uri="http://schemas.openxmlformats.org/drawingml/2006/table">
            <a:tbl>
              <a:tblPr firstRow="1" bandRow="1">
                <a:tableStyleId>{21E4AEA4-8DFA-4A89-87EB-49C32662AFE0}</a:tableStyleId>
              </a:tblPr>
              <a:tblGrid>
                <a:gridCol w="57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1728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1584000">
                  <a:extLst>
                    <a:ext uri="{9D8B030D-6E8A-4147-A177-3AD203B41FA5}">
                      <a16:colId xmlns:a16="http://schemas.microsoft.com/office/drawing/2014/main" val="20005"/>
                    </a:ext>
                  </a:extLst>
                </a:gridCol>
              </a:tblGrid>
              <a:tr h="163784">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Sex</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Age</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Education</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Marital status</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Income</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tc>
                  <a:txBody>
                    <a:bodyPr/>
                    <a:lstStyle/>
                    <a:p>
                      <a:pPr algn="ctr" fontAlgn="b"/>
                      <a:r>
                        <a:rPr lang="en-GB" sz="1200" u="none" strike="noStrike" dirty="0">
                          <a:effectLst/>
                          <a:latin typeface="Verdana" panose="020B0604030504040204" pitchFamily="34" charset="0"/>
                          <a:ea typeface="Verdana" panose="020B0604030504040204" pitchFamily="34" charset="0"/>
                          <a:cs typeface="Verdana" panose="020B0604030504040204" pitchFamily="34" charset="0"/>
                        </a:rPr>
                        <a:t>Life satisfaction</a:t>
                      </a:r>
                      <a:endParaRPr lang="en-GB"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5CA"/>
                    </a:solidFill>
                  </a:tcPr>
                </a:tc>
                <a:extLst>
                  <a:ext uri="{0D108BD9-81ED-4DB2-BD59-A6C34878D82A}">
                    <a16:rowId xmlns:a16="http://schemas.microsoft.com/office/drawing/2014/main" val="1000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2100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54</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1700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32</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DIVORCED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870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DISSATISFIED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4"/>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5"/>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37</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6"/>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VOCATIONAL/GRAMMAR</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7"/>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62</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830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08"/>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NA</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09"/>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29</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580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0"/>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59</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MARRIED</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1"/>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41</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1500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MIXED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2"/>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SECONDARY</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UNMARRIED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-8</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PLEASED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9EC"/>
                    </a:solidFill>
                  </a:tcPr>
                </a:tc>
                <a:extLst>
                  <a:ext uri="{0D108BD9-81ED-4DB2-BD59-A6C34878D82A}">
                    <a16:rowId xmlns:a16="http://schemas.microsoft.com/office/drawing/2014/main" val="10013"/>
                  </a:ext>
                </a:extLst>
              </a:tr>
              <a:tr h="223200">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FEMALE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73</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PRIMARY/NO EDUCATION</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WIDOWED</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1350</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tc>
                  <a:txBody>
                    <a:bodyPr/>
                    <a:lstStyle/>
                    <a:p>
                      <a:pPr algn="r" fontAlgn="b"/>
                      <a:r>
                        <a:rPr lang="en-GB" sz="100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MOSTLY SATISFIED</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DF6"/>
                    </a:solidFill>
                  </a:tcPr>
                </a:tc>
                <a:extLst>
                  <a:ext uri="{0D108BD9-81ED-4DB2-BD59-A6C34878D82A}">
                    <a16:rowId xmlns:a16="http://schemas.microsoft.com/office/drawing/2014/main" val="10014"/>
                  </a:ext>
                </a:extLst>
              </a:tr>
            </a:tbl>
          </a:graphicData>
        </a:graphic>
      </p:graphicFrame>
      <p:sp>
        <p:nvSpPr>
          <p:cNvPr id="8" name="Slide Number Placeholder 5">
            <a:extLst>
              <a:ext uri="{FF2B5EF4-FFF2-40B4-BE49-F238E27FC236}">
                <a16:creationId xmlns:a16="http://schemas.microsoft.com/office/drawing/2014/main" id="{4ED1A13A-E1DE-4F5C-8075-5555B01D3C03}"/>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19</a:t>
            </a:fld>
            <a:endParaRPr lang="en-GB"/>
          </a:p>
        </p:txBody>
      </p:sp>
    </p:spTree>
    <p:extLst>
      <p:ext uri="{BB962C8B-B14F-4D97-AF65-F5344CB8AC3E}">
        <p14:creationId xmlns:p14="http://schemas.microsoft.com/office/powerpoint/2010/main" val="410258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05BB-25CF-441A-BB81-85BB1444A0B6}"/>
              </a:ext>
            </a:extLst>
          </p:cNvPr>
          <p:cNvSpPr>
            <a:spLocks noGrp="1"/>
          </p:cNvSpPr>
          <p:nvPr>
            <p:ph type="title"/>
          </p:nvPr>
        </p:nvSpPr>
        <p:spPr>
          <a:xfrm>
            <a:off x="479425" y="1628775"/>
            <a:ext cx="12192000" cy="1460905"/>
          </a:xfrm>
        </p:spPr>
        <p:txBody>
          <a:bodyPr>
            <a:noAutofit/>
          </a:bodyPr>
          <a:lstStyle/>
          <a:p>
            <a:pPr>
              <a:lnSpc>
                <a:spcPct val="150000"/>
              </a:lnSpc>
              <a:spcBef>
                <a:spcPts val="1200"/>
              </a:spcBef>
            </a:pPr>
            <a:r>
              <a:rPr lang="en-GB" sz="5400" dirty="0">
                <a:latin typeface="Verdana" panose="020B0604030504040204" pitchFamily="34" charset="0"/>
                <a:ea typeface="Verdana" panose="020B0604030504040204" pitchFamily="34" charset="0"/>
              </a:rPr>
              <a:t>Introduction</a:t>
            </a:r>
          </a:p>
        </p:txBody>
      </p:sp>
      <p:sp>
        <p:nvSpPr>
          <p:cNvPr id="3" name="TextBox 2">
            <a:extLst>
              <a:ext uri="{FF2B5EF4-FFF2-40B4-BE49-F238E27FC236}">
                <a16:creationId xmlns:a16="http://schemas.microsoft.com/office/drawing/2014/main" id="{24FA5A55-DC10-4FAF-AD35-E97D2C57D8DE}"/>
              </a:ext>
            </a:extLst>
          </p:cNvPr>
          <p:cNvSpPr txBox="1"/>
          <p:nvPr/>
        </p:nvSpPr>
        <p:spPr>
          <a:xfrm>
            <a:off x="504000" y="5760000"/>
            <a:ext cx="3157728" cy="523220"/>
          </a:xfrm>
          <a:prstGeom prst="rect">
            <a:avLst/>
          </a:prstGeom>
          <a:noFill/>
        </p:spPr>
        <p:txBody>
          <a:bodyPr wrap="square" rtlCol="0">
            <a:spAutoFit/>
          </a:bodyPr>
          <a:lstStyle/>
          <a:p>
            <a:r>
              <a:rPr lang="en-GB" sz="2800" b="1" dirty="0">
                <a:solidFill>
                  <a:srgbClr val="96A0C6"/>
                </a:solidFill>
                <a:effectLst/>
                <a:latin typeface="Verdana" panose="020B0604030504040204" pitchFamily="34" charset="0"/>
                <a:ea typeface="Verdana" panose="020B0604030504040204" pitchFamily="34" charset="0"/>
              </a:rPr>
              <a:t>Gillian M Raab</a:t>
            </a:r>
            <a:endParaRPr lang="en-GB" sz="2800" b="1" dirty="0"/>
          </a:p>
        </p:txBody>
      </p:sp>
    </p:spTree>
    <p:extLst>
      <p:ext uri="{BB962C8B-B14F-4D97-AF65-F5344CB8AC3E}">
        <p14:creationId xmlns:p14="http://schemas.microsoft.com/office/powerpoint/2010/main" val="3499556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model</a:t>
            </a:r>
          </a:p>
        </p:txBody>
      </p:sp>
      <p:sp>
        <p:nvSpPr>
          <p:cNvPr id="3" name="Content Placeholder 2"/>
          <p:cNvSpPr>
            <a:spLocks noGrp="1"/>
          </p:cNvSpPr>
          <p:nvPr>
            <p:ph idx="1"/>
          </p:nvPr>
        </p:nvSpPr>
        <p:spPr>
          <a:xfrm>
            <a:off x="720000" y="1440000"/>
            <a:ext cx="10233750" cy="4794904"/>
          </a:xfrm>
        </p:spPr>
        <p:txBody>
          <a:bodyPr>
            <a:normAutofit lnSpcReduction="10000"/>
          </a:bodyPr>
          <a:lstStyle/>
          <a:p>
            <a:pPr>
              <a:lnSpc>
                <a:spcPct val="118000"/>
              </a:lnSpc>
            </a:pPr>
            <a:r>
              <a:rPr lang="en-GB" dirty="0"/>
              <a:t>Synthetic data are only as good as the models that created them</a:t>
            </a:r>
          </a:p>
          <a:p>
            <a:pPr>
              <a:lnSpc>
                <a:spcPct val="118000"/>
              </a:lnSpc>
            </a:pPr>
            <a:r>
              <a:rPr lang="en-GB" dirty="0"/>
              <a:t>Parametric model can sometimes work well, but need to be selected carefully</a:t>
            </a:r>
          </a:p>
          <a:p>
            <a:pPr>
              <a:lnSpc>
                <a:spcPct val="118000"/>
              </a:lnSpc>
            </a:pPr>
            <a:r>
              <a:rPr lang="en-GB" dirty="0"/>
              <a:t>The use of more flexible models such as Classification and regression trees (CART) has been found to be a useful alternative to use for some or all of the conditional distributions</a:t>
            </a:r>
          </a:p>
          <a:p>
            <a:endParaRPr lang="en-GB" dirty="0"/>
          </a:p>
        </p:txBody>
      </p:sp>
      <p:sp>
        <p:nvSpPr>
          <p:cNvPr id="6" name="Slide Number Placeholder 5">
            <a:extLst>
              <a:ext uri="{FF2B5EF4-FFF2-40B4-BE49-F238E27FC236}">
                <a16:creationId xmlns:a16="http://schemas.microsoft.com/office/drawing/2014/main" id="{7034FE83-C3FF-491B-B6DF-E96E2D5FBAA1}"/>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20</a:t>
            </a:fld>
            <a:endParaRPr lang="en-GB"/>
          </a:p>
        </p:txBody>
      </p:sp>
    </p:spTree>
    <p:extLst>
      <p:ext uri="{BB962C8B-B14F-4D97-AF65-F5344CB8AC3E}">
        <p14:creationId xmlns:p14="http://schemas.microsoft.com/office/powerpoint/2010/main" val="2377155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C:\Users\bnowok\Desktop\tre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890" y="1342586"/>
            <a:ext cx="481965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669440" y="2102670"/>
            <a:ext cx="3905574" cy="3513528"/>
          </a:xfrm>
        </p:spPr>
        <p:txBody>
          <a:bodyPr>
            <a:noAutofit/>
          </a:bodyPr>
          <a:lstStyle/>
          <a:p>
            <a:pPr>
              <a:buFont typeface="Wingdings 3" panose="05040102010807070707" pitchFamily="18" charset="2"/>
              <a:buChar char="u"/>
            </a:pPr>
            <a:r>
              <a:rPr lang="en-GB" sz="2400" dirty="0"/>
              <a:t>Build a tree (binary splits)</a:t>
            </a:r>
          </a:p>
          <a:p>
            <a:pPr marL="200025" indent="-200025">
              <a:spcBef>
                <a:spcPts val="600"/>
              </a:spcBef>
              <a:buNone/>
              <a:tabLst>
                <a:tab pos="449263" algn="l"/>
                <a:tab pos="741363" algn="l"/>
              </a:tabLst>
            </a:pPr>
            <a:r>
              <a:rPr lang="en-GB" sz="2400" dirty="0"/>
              <a:t>	</a:t>
            </a:r>
            <a:r>
              <a:rPr lang="en-GB" sz="2400" b="1" dirty="0">
                <a:solidFill>
                  <a:srgbClr val="702082"/>
                </a:solidFill>
              </a:rPr>
              <a:t> 	</a:t>
            </a:r>
            <a:r>
              <a:rPr lang="en-GB" sz="2400" b="1" dirty="0" err="1">
                <a:solidFill>
                  <a:srgbClr val="702082"/>
                </a:solidFill>
              </a:rPr>
              <a:t>Y</a:t>
            </a:r>
            <a:r>
              <a:rPr lang="en-GB" sz="2400" b="1" baseline="-25000" dirty="0" err="1">
                <a:solidFill>
                  <a:srgbClr val="702082"/>
                </a:solidFill>
              </a:rPr>
              <a:t>j</a:t>
            </a:r>
            <a:r>
              <a:rPr lang="en-GB" sz="2400" dirty="0"/>
              <a:t> </a:t>
            </a:r>
            <a:r>
              <a:rPr lang="en-GB" sz="2400" b="1" dirty="0">
                <a:solidFill>
                  <a:srgbClr val="702082"/>
                </a:solidFill>
              </a:rPr>
              <a:t>~</a:t>
            </a:r>
            <a:r>
              <a:rPr lang="en-GB" sz="2400" dirty="0"/>
              <a:t> </a:t>
            </a:r>
            <a:r>
              <a:rPr lang="en-GB" sz="2400" b="1" dirty="0">
                <a:solidFill>
                  <a:srgbClr val="702082"/>
                </a:solidFill>
              </a:rPr>
              <a:t>(Y</a:t>
            </a:r>
            <a:r>
              <a:rPr lang="en-GB" sz="2400" b="1" baseline="-25000" dirty="0">
                <a:solidFill>
                  <a:srgbClr val="702082"/>
                </a:solidFill>
              </a:rPr>
              <a:t>0</a:t>
            </a:r>
            <a:r>
              <a:rPr lang="en-GB" sz="2400" b="1" dirty="0">
                <a:solidFill>
                  <a:srgbClr val="702082"/>
                </a:solidFill>
              </a:rPr>
              <a:t>, . . . , Y</a:t>
            </a:r>
            <a:r>
              <a:rPr lang="en-GB" sz="2400" b="1" baseline="-25000" dirty="0">
                <a:solidFill>
                  <a:srgbClr val="702082"/>
                </a:solidFill>
              </a:rPr>
              <a:t>j−1</a:t>
            </a:r>
            <a:r>
              <a:rPr lang="en-GB" sz="2400" b="1" dirty="0">
                <a:solidFill>
                  <a:srgbClr val="702082"/>
                </a:solidFill>
              </a:rPr>
              <a:t>)</a:t>
            </a:r>
            <a:r>
              <a:rPr lang="en-GB" sz="2400" dirty="0"/>
              <a:t> </a:t>
            </a:r>
          </a:p>
          <a:p>
            <a:pPr>
              <a:spcBef>
                <a:spcPts val="1800"/>
              </a:spcBef>
              <a:buFont typeface="Wingdings 3" panose="05040102010807070707" pitchFamily="18" charset="2"/>
              <a:buChar char="u"/>
            </a:pPr>
            <a:r>
              <a:rPr lang="en-GB" sz="2400" dirty="0"/>
              <a:t>Generate</a:t>
            </a:r>
            <a:r>
              <a:rPr lang="en-GB" sz="2400" b="1" dirty="0">
                <a:solidFill>
                  <a:srgbClr val="5B6770"/>
                </a:solidFill>
              </a:rPr>
              <a:t> </a:t>
            </a:r>
            <a:r>
              <a:rPr lang="en-GB" sz="2400" b="1" dirty="0" err="1">
                <a:solidFill>
                  <a:srgbClr val="0085CA"/>
                </a:solidFill>
              </a:rPr>
              <a:t>Y</a:t>
            </a:r>
            <a:r>
              <a:rPr lang="en-GB" sz="2400" b="1" baseline="-25000" dirty="0" err="1">
                <a:solidFill>
                  <a:srgbClr val="0085CA"/>
                </a:solidFill>
              </a:rPr>
              <a:t>j</a:t>
            </a:r>
            <a:r>
              <a:rPr lang="en-GB" sz="2400" b="1" baseline="30000" dirty="0">
                <a:solidFill>
                  <a:srgbClr val="0085CA"/>
                </a:solidFill>
              </a:rPr>
              <a:t> </a:t>
            </a:r>
            <a:r>
              <a:rPr lang="en-GB" sz="2400" dirty="0"/>
              <a:t>by</a:t>
            </a:r>
            <a:r>
              <a:rPr lang="en-GB" sz="2400" dirty="0">
                <a:solidFill>
                  <a:srgbClr val="5B6770"/>
                </a:solidFill>
              </a:rPr>
              <a:t>:</a:t>
            </a:r>
          </a:p>
          <a:p>
            <a:pPr marL="542925" lvl="1" indent="-342900">
              <a:buFont typeface="Wingdings 3" panose="05040102010807070707" pitchFamily="18" charset="2"/>
              <a:buChar char=""/>
            </a:pPr>
            <a:r>
              <a:rPr lang="en-GB" sz="2400" dirty="0"/>
              <a:t>Running</a:t>
            </a:r>
            <a:r>
              <a:rPr lang="en-GB" sz="2400" dirty="0">
                <a:solidFill>
                  <a:srgbClr val="5B6770"/>
                </a:solidFill>
              </a:rPr>
              <a:t> </a:t>
            </a:r>
            <a:r>
              <a:rPr lang="en-GB" sz="2400" b="1" dirty="0">
                <a:solidFill>
                  <a:srgbClr val="0085CA"/>
                </a:solidFill>
              </a:rPr>
              <a:t>Y</a:t>
            </a:r>
            <a:r>
              <a:rPr lang="en-GB" sz="2400" b="1" baseline="-25000" dirty="0">
                <a:solidFill>
                  <a:srgbClr val="0085CA"/>
                </a:solidFill>
              </a:rPr>
              <a:t>0</a:t>
            </a:r>
            <a:r>
              <a:rPr lang="en-GB" sz="2400" dirty="0">
                <a:solidFill>
                  <a:srgbClr val="0085CA"/>
                </a:solidFill>
              </a:rPr>
              <a:t>,…,</a:t>
            </a:r>
            <a:r>
              <a:rPr lang="en-GB" sz="2400" b="1" dirty="0">
                <a:solidFill>
                  <a:srgbClr val="0085CA"/>
                </a:solidFill>
              </a:rPr>
              <a:t>Y</a:t>
            </a:r>
            <a:r>
              <a:rPr lang="en-GB" sz="2400" b="1" baseline="-25000" dirty="0">
                <a:solidFill>
                  <a:srgbClr val="0085CA"/>
                </a:solidFill>
              </a:rPr>
              <a:t>j-1</a:t>
            </a:r>
            <a:r>
              <a:rPr lang="en-GB" sz="2400" dirty="0">
                <a:solidFill>
                  <a:srgbClr val="5B6770"/>
                </a:solidFill>
              </a:rPr>
              <a:t> </a:t>
            </a:r>
            <a:r>
              <a:rPr lang="en-GB" sz="2400" dirty="0"/>
              <a:t>down the tree </a:t>
            </a:r>
          </a:p>
          <a:p>
            <a:pPr marL="542925" lvl="1" indent="-342900"/>
            <a:r>
              <a:rPr lang="en-GB" sz="2400" dirty="0"/>
              <a:t>Sampling </a:t>
            </a:r>
            <a:r>
              <a:rPr lang="en-GB" sz="2400" b="1" dirty="0" err="1">
                <a:solidFill>
                  <a:srgbClr val="0085CA"/>
                </a:solidFill>
              </a:rPr>
              <a:t>Y</a:t>
            </a:r>
            <a:r>
              <a:rPr lang="en-GB" sz="2400" b="1" baseline="-25000" dirty="0" err="1">
                <a:solidFill>
                  <a:srgbClr val="0085CA"/>
                </a:solidFill>
              </a:rPr>
              <a:t>j</a:t>
            </a:r>
            <a:r>
              <a:rPr lang="en-GB" sz="2400" dirty="0"/>
              <a:t> from the leaves </a:t>
            </a:r>
          </a:p>
        </p:txBody>
      </p:sp>
      <p:sp>
        <p:nvSpPr>
          <p:cNvPr id="6" name="TextBox 5"/>
          <p:cNvSpPr txBox="1"/>
          <p:nvPr/>
        </p:nvSpPr>
        <p:spPr>
          <a:xfrm>
            <a:off x="1694486" y="1406091"/>
            <a:ext cx="1759919" cy="560153"/>
          </a:xfrm>
          <a:prstGeom prst="rect">
            <a:avLst/>
          </a:prstGeom>
          <a:noFill/>
        </p:spPr>
        <p:txBody>
          <a:bodyPr wrap="square" rtlCol="0">
            <a:spAutoFit/>
          </a:bodyPr>
          <a:lstStyle/>
          <a:p>
            <a:pPr algn="ctr" defTabSz="457200" fontAlgn="base">
              <a:lnSpc>
                <a:spcPct val="80000"/>
              </a:lnSpc>
              <a:spcBef>
                <a:spcPct val="0"/>
              </a:spcBef>
              <a:spcAft>
                <a:spcPct val="0"/>
              </a:spcAft>
            </a:pPr>
            <a:r>
              <a:rPr lang="en-GB" sz="1900" b="1" dirty="0">
                <a:solidFill>
                  <a:prstClr val="black"/>
                </a:solidFill>
                <a:latin typeface="Verdana" panose="020B0604030504040204" pitchFamily="34" charset="0"/>
                <a:ea typeface="Verdana" panose="020B0604030504040204" pitchFamily="34" charset="0"/>
                <a:cs typeface="Verdana" panose="020B0604030504040204" pitchFamily="34" charset="0"/>
              </a:rPr>
              <a:t>Life satisfaction</a:t>
            </a:r>
          </a:p>
        </p:txBody>
      </p:sp>
      <p:sp>
        <p:nvSpPr>
          <p:cNvPr id="7" name="TextBox 6"/>
          <p:cNvSpPr txBox="1"/>
          <p:nvPr/>
        </p:nvSpPr>
        <p:spPr>
          <a:xfrm>
            <a:off x="2806109" y="2213070"/>
            <a:ext cx="2073275" cy="560153"/>
          </a:xfrm>
          <a:prstGeom prst="rect">
            <a:avLst/>
          </a:prstGeom>
          <a:noFill/>
        </p:spPr>
        <p:txBody>
          <a:bodyPr wrap="square" rtlCol="0">
            <a:spAutoFit/>
          </a:bodyPr>
          <a:lstStyle/>
          <a:p>
            <a:pPr algn="ctr" defTabSz="457200" fontAlgn="base">
              <a:lnSpc>
                <a:spcPct val="80000"/>
              </a:lnSpc>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health status = fair / poor</a:t>
            </a:r>
          </a:p>
        </p:txBody>
      </p:sp>
      <p:sp>
        <p:nvSpPr>
          <p:cNvPr id="8" name="TextBox 7"/>
          <p:cNvSpPr txBox="1"/>
          <p:nvPr/>
        </p:nvSpPr>
        <p:spPr>
          <a:xfrm>
            <a:off x="4465645" y="3744548"/>
            <a:ext cx="1389059" cy="384721"/>
          </a:xfrm>
          <a:prstGeom prst="rect">
            <a:avLst/>
          </a:prstGeom>
          <a:noFill/>
        </p:spPr>
        <p:txBody>
          <a:bodyPr wrap="square" rtlCol="0">
            <a:spAutoFit/>
          </a:bodyPr>
          <a:lstStyle/>
          <a:p>
            <a:pPr algn="ctr" defTabSz="457200" fontAlgn="base">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age &lt; 50 </a:t>
            </a:r>
          </a:p>
        </p:txBody>
      </p:sp>
      <p:sp>
        <p:nvSpPr>
          <p:cNvPr id="9" name="TextBox 8"/>
          <p:cNvSpPr txBox="1"/>
          <p:nvPr/>
        </p:nvSpPr>
        <p:spPr>
          <a:xfrm>
            <a:off x="3716646" y="5037311"/>
            <a:ext cx="1030779" cy="560153"/>
          </a:xfrm>
          <a:prstGeom prst="rect">
            <a:avLst/>
          </a:prstGeom>
          <a:noFill/>
        </p:spPr>
        <p:txBody>
          <a:bodyPr wrap="square" rtlCol="0">
            <a:spAutoFit/>
          </a:bodyPr>
          <a:lstStyle/>
          <a:p>
            <a:pPr algn="ctr" defTabSz="457200" fontAlgn="base">
              <a:lnSpc>
                <a:spcPct val="80000"/>
              </a:lnSpc>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sex = male </a:t>
            </a:r>
          </a:p>
        </p:txBody>
      </p:sp>
      <p:sp>
        <p:nvSpPr>
          <p:cNvPr id="11" name="Title 1"/>
          <p:cNvSpPr txBox="1">
            <a:spLocks/>
          </p:cNvSpPr>
          <p:nvPr/>
        </p:nvSpPr>
        <p:spPr bwMode="auto">
          <a:xfrm>
            <a:off x="1687240" y="359936"/>
            <a:ext cx="8817519" cy="88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kern="1200">
                <a:solidFill>
                  <a:srgbClr val="385E9D"/>
                </a:solidFill>
                <a:latin typeface="Verdana" panose="020B0604030504040204" pitchFamily="34" charset="0"/>
                <a:ea typeface="Verdana" panose="020B0604030504040204" pitchFamily="34" charset="0"/>
                <a:cs typeface="Verdana" panose="020B0604030504040204" pitchFamily="34"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sz="3200" dirty="0"/>
              <a:t>Classification and regression trees (CART)</a:t>
            </a:r>
          </a:p>
        </p:txBody>
      </p:sp>
      <p:sp>
        <p:nvSpPr>
          <p:cNvPr id="10" name="Slide Number Placeholder 5">
            <a:extLst>
              <a:ext uri="{FF2B5EF4-FFF2-40B4-BE49-F238E27FC236}">
                <a16:creationId xmlns:a16="http://schemas.microsoft.com/office/drawing/2014/main" id="{8C09DB84-73B3-483E-932B-A7A8063E9FAC}"/>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21</a:t>
            </a:fld>
            <a:endParaRPr lang="en-GB"/>
          </a:p>
        </p:txBody>
      </p:sp>
    </p:spTree>
    <p:extLst>
      <p:ext uri="{BB962C8B-B14F-4D97-AF65-F5344CB8AC3E}">
        <p14:creationId xmlns:p14="http://schemas.microsoft.com/office/powerpoint/2010/main" val="1346834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Picture 3" descr="C:\Users\bnowok\Desktop\tre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205" y="1342586"/>
            <a:ext cx="481965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669440" y="2102670"/>
            <a:ext cx="3905574" cy="3513528"/>
          </a:xfrm>
        </p:spPr>
        <p:txBody>
          <a:bodyPr>
            <a:noAutofit/>
          </a:bodyPr>
          <a:lstStyle/>
          <a:p>
            <a:pPr>
              <a:buFont typeface="Wingdings 3" panose="05040102010807070707" pitchFamily="18" charset="2"/>
              <a:buChar char="u"/>
            </a:pPr>
            <a:r>
              <a:rPr lang="en-GB" sz="2400" dirty="0"/>
              <a:t>Build a tree (binary splits)</a:t>
            </a:r>
          </a:p>
          <a:p>
            <a:pPr marL="200025" indent="-200025">
              <a:spcBef>
                <a:spcPts val="600"/>
              </a:spcBef>
              <a:buNone/>
              <a:tabLst>
                <a:tab pos="449263" algn="l"/>
                <a:tab pos="741363" algn="l"/>
              </a:tabLst>
            </a:pPr>
            <a:r>
              <a:rPr lang="en-GB" sz="2400" dirty="0"/>
              <a:t>	</a:t>
            </a:r>
            <a:r>
              <a:rPr lang="en-GB" sz="2400" b="1" dirty="0">
                <a:solidFill>
                  <a:srgbClr val="702082"/>
                </a:solidFill>
              </a:rPr>
              <a:t> 	</a:t>
            </a:r>
            <a:r>
              <a:rPr lang="en-GB" sz="2400" b="1" dirty="0" err="1">
                <a:solidFill>
                  <a:srgbClr val="702082"/>
                </a:solidFill>
              </a:rPr>
              <a:t>Y</a:t>
            </a:r>
            <a:r>
              <a:rPr lang="en-GB" sz="2400" b="1" baseline="-25000" dirty="0" err="1">
                <a:solidFill>
                  <a:srgbClr val="702082"/>
                </a:solidFill>
              </a:rPr>
              <a:t>j</a:t>
            </a:r>
            <a:r>
              <a:rPr lang="en-GB" sz="2400" dirty="0"/>
              <a:t> </a:t>
            </a:r>
            <a:r>
              <a:rPr lang="en-GB" sz="2400" b="1" dirty="0">
                <a:solidFill>
                  <a:srgbClr val="702082"/>
                </a:solidFill>
              </a:rPr>
              <a:t>~</a:t>
            </a:r>
            <a:r>
              <a:rPr lang="en-GB" sz="2400" dirty="0"/>
              <a:t> </a:t>
            </a:r>
            <a:r>
              <a:rPr lang="en-GB" sz="2400" b="1" dirty="0">
                <a:solidFill>
                  <a:srgbClr val="702082"/>
                </a:solidFill>
              </a:rPr>
              <a:t>(Y</a:t>
            </a:r>
            <a:r>
              <a:rPr lang="en-GB" sz="2400" b="1" baseline="-25000" dirty="0">
                <a:solidFill>
                  <a:srgbClr val="702082"/>
                </a:solidFill>
              </a:rPr>
              <a:t>0</a:t>
            </a:r>
            <a:r>
              <a:rPr lang="en-GB" sz="2400" b="1" dirty="0">
                <a:solidFill>
                  <a:srgbClr val="702082"/>
                </a:solidFill>
              </a:rPr>
              <a:t>, . . . , Y</a:t>
            </a:r>
            <a:r>
              <a:rPr lang="en-GB" sz="2400" b="1" baseline="-25000" dirty="0">
                <a:solidFill>
                  <a:srgbClr val="702082"/>
                </a:solidFill>
              </a:rPr>
              <a:t>j−1</a:t>
            </a:r>
            <a:r>
              <a:rPr lang="en-GB" sz="2400" b="1" dirty="0">
                <a:solidFill>
                  <a:srgbClr val="702082"/>
                </a:solidFill>
              </a:rPr>
              <a:t>)</a:t>
            </a:r>
            <a:r>
              <a:rPr lang="en-GB" sz="2400" dirty="0"/>
              <a:t> </a:t>
            </a:r>
          </a:p>
          <a:p>
            <a:pPr>
              <a:spcBef>
                <a:spcPts val="1800"/>
              </a:spcBef>
              <a:buFont typeface="Wingdings 3" panose="05040102010807070707" pitchFamily="18" charset="2"/>
              <a:buChar char="u"/>
            </a:pPr>
            <a:r>
              <a:rPr lang="en-GB" sz="2400" dirty="0"/>
              <a:t>Generate</a:t>
            </a:r>
            <a:r>
              <a:rPr lang="en-GB" sz="2400" b="1" dirty="0">
                <a:solidFill>
                  <a:srgbClr val="5B6770"/>
                </a:solidFill>
              </a:rPr>
              <a:t> </a:t>
            </a:r>
            <a:r>
              <a:rPr lang="en-GB" sz="2400" b="1" dirty="0" err="1">
                <a:solidFill>
                  <a:srgbClr val="0085CA"/>
                </a:solidFill>
              </a:rPr>
              <a:t>Y</a:t>
            </a:r>
            <a:r>
              <a:rPr lang="en-GB" sz="2400" b="1" baseline="-25000" dirty="0" err="1">
                <a:solidFill>
                  <a:srgbClr val="0085CA"/>
                </a:solidFill>
              </a:rPr>
              <a:t>j</a:t>
            </a:r>
            <a:r>
              <a:rPr lang="en-GB" sz="2400" b="1" baseline="30000" dirty="0">
                <a:solidFill>
                  <a:srgbClr val="0085CA"/>
                </a:solidFill>
              </a:rPr>
              <a:t> </a:t>
            </a:r>
            <a:r>
              <a:rPr lang="en-GB" sz="2400" dirty="0"/>
              <a:t>by</a:t>
            </a:r>
            <a:r>
              <a:rPr lang="en-GB" sz="2400" dirty="0">
                <a:solidFill>
                  <a:srgbClr val="5B6770"/>
                </a:solidFill>
              </a:rPr>
              <a:t>:</a:t>
            </a:r>
          </a:p>
          <a:p>
            <a:pPr marL="542925" lvl="1" indent="-342900">
              <a:buFont typeface="Wingdings 3" panose="05040102010807070707" pitchFamily="18" charset="2"/>
              <a:buChar char=""/>
            </a:pPr>
            <a:r>
              <a:rPr lang="en-GB" sz="2400" dirty="0"/>
              <a:t>Running</a:t>
            </a:r>
            <a:r>
              <a:rPr lang="en-GB" sz="2400" dirty="0">
                <a:solidFill>
                  <a:srgbClr val="5B6770"/>
                </a:solidFill>
              </a:rPr>
              <a:t> </a:t>
            </a:r>
            <a:r>
              <a:rPr lang="en-GB" sz="2400" b="1" dirty="0">
                <a:solidFill>
                  <a:srgbClr val="0085CA"/>
                </a:solidFill>
              </a:rPr>
              <a:t>Y</a:t>
            </a:r>
            <a:r>
              <a:rPr lang="en-GB" sz="2400" b="1" baseline="-25000" dirty="0">
                <a:solidFill>
                  <a:srgbClr val="0085CA"/>
                </a:solidFill>
              </a:rPr>
              <a:t>0</a:t>
            </a:r>
            <a:r>
              <a:rPr lang="en-GB" sz="2400" dirty="0">
                <a:solidFill>
                  <a:srgbClr val="0085CA"/>
                </a:solidFill>
              </a:rPr>
              <a:t>,…,</a:t>
            </a:r>
            <a:r>
              <a:rPr lang="en-GB" sz="2400" b="1" dirty="0">
                <a:solidFill>
                  <a:srgbClr val="0085CA"/>
                </a:solidFill>
              </a:rPr>
              <a:t>Y</a:t>
            </a:r>
            <a:r>
              <a:rPr lang="en-GB" sz="2400" b="1" baseline="-25000" dirty="0">
                <a:solidFill>
                  <a:srgbClr val="0085CA"/>
                </a:solidFill>
              </a:rPr>
              <a:t>j-1</a:t>
            </a:r>
            <a:r>
              <a:rPr lang="en-GB" sz="2400" dirty="0">
                <a:solidFill>
                  <a:srgbClr val="5B6770"/>
                </a:solidFill>
              </a:rPr>
              <a:t> </a:t>
            </a:r>
            <a:r>
              <a:rPr lang="en-GB" sz="2400" dirty="0"/>
              <a:t>down the tree </a:t>
            </a:r>
          </a:p>
          <a:p>
            <a:pPr marL="542925" lvl="1" indent="-342900"/>
            <a:r>
              <a:rPr lang="en-GB" sz="2400" dirty="0"/>
              <a:t>Sampling </a:t>
            </a:r>
            <a:r>
              <a:rPr lang="en-GB" sz="2400" b="1" dirty="0" err="1">
                <a:solidFill>
                  <a:srgbClr val="0085CA"/>
                </a:solidFill>
              </a:rPr>
              <a:t>Y</a:t>
            </a:r>
            <a:r>
              <a:rPr lang="en-GB" sz="2400" b="1" baseline="-25000" dirty="0" err="1">
                <a:solidFill>
                  <a:srgbClr val="0085CA"/>
                </a:solidFill>
              </a:rPr>
              <a:t>j</a:t>
            </a:r>
            <a:r>
              <a:rPr lang="en-GB" sz="2400" dirty="0"/>
              <a:t> from the leaves </a:t>
            </a:r>
          </a:p>
        </p:txBody>
      </p:sp>
      <p:sp>
        <p:nvSpPr>
          <p:cNvPr id="6" name="TextBox 5"/>
          <p:cNvSpPr txBox="1"/>
          <p:nvPr/>
        </p:nvSpPr>
        <p:spPr>
          <a:xfrm>
            <a:off x="1694486" y="1406091"/>
            <a:ext cx="1759919" cy="560153"/>
          </a:xfrm>
          <a:prstGeom prst="rect">
            <a:avLst/>
          </a:prstGeom>
          <a:noFill/>
        </p:spPr>
        <p:txBody>
          <a:bodyPr wrap="square" rtlCol="0">
            <a:spAutoFit/>
          </a:bodyPr>
          <a:lstStyle/>
          <a:p>
            <a:pPr algn="ctr" defTabSz="457200" fontAlgn="base">
              <a:lnSpc>
                <a:spcPct val="80000"/>
              </a:lnSpc>
              <a:spcBef>
                <a:spcPct val="0"/>
              </a:spcBef>
              <a:spcAft>
                <a:spcPct val="0"/>
              </a:spcAft>
            </a:pPr>
            <a:r>
              <a:rPr lang="en-GB" sz="1900" b="1" dirty="0">
                <a:solidFill>
                  <a:prstClr val="black"/>
                </a:solidFill>
                <a:latin typeface="Verdana" panose="020B0604030504040204" pitchFamily="34" charset="0"/>
                <a:ea typeface="Verdana" panose="020B0604030504040204" pitchFamily="34" charset="0"/>
                <a:cs typeface="Verdana" panose="020B0604030504040204" pitchFamily="34" charset="0"/>
              </a:rPr>
              <a:t>Life satisfaction</a:t>
            </a:r>
          </a:p>
        </p:txBody>
      </p:sp>
      <p:sp>
        <p:nvSpPr>
          <p:cNvPr id="7" name="TextBox 6"/>
          <p:cNvSpPr txBox="1"/>
          <p:nvPr/>
        </p:nvSpPr>
        <p:spPr>
          <a:xfrm>
            <a:off x="2806109" y="2213070"/>
            <a:ext cx="2073275" cy="560153"/>
          </a:xfrm>
          <a:prstGeom prst="rect">
            <a:avLst/>
          </a:prstGeom>
          <a:noFill/>
        </p:spPr>
        <p:txBody>
          <a:bodyPr wrap="square" rtlCol="0">
            <a:spAutoFit/>
          </a:bodyPr>
          <a:lstStyle/>
          <a:p>
            <a:pPr algn="ctr" defTabSz="457200" fontAlgn="base">
              <a:lnSpc>
                <a:spcPct val="80000"/>
              </a:lnSpc>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health status = fair / poor</a:t>
            </a:r>
          </a:p>
        </p:txBody>
      </p:sp>
      <p:sp>
        <p:nvSpPr>
          <p:cNvPr id="8" name="TextBox 7"/>
          <p:cNvSpPr txBox="1"/>
          <p:nvPr/>
        </p:nvSpPr>
        <p:spPr>
          <a:xfrm>
            <a:off x="4465645" y="3744548"/>
            <a:ext cx="1389059" cy="384721"/>
          </a:xfrm>
          <a:prstGeom prst="rect">
            <a:avLst/>
          </a:prstGeom>
          <a:noFill/>
        </p:spPr>
        <p:txBody>
          <a:bodyPr wrap="square" rtlCol="0">
            <a:spAutoFit/>
          </a:bodyPr>
          <a:lstStyle/>
          <a:p>
            <a:pPr algn="ctr" defTabSz="457200" fontAlgn="base">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age &lt; 50 </a:t>
            </a:r>
          </a:p>
        </p:txBody>
      </p:sp>
      <p:sp>
        <p:nvSpPr>
          <p:cNvPr id="9" name="TextBox 8"/>
          <p:cNvSpPr txBox="1"/>
          <p:nvPr/>
        </p:nvSpPr>
        <p:spPr>
          <a:xfrm>
            <a:off x="3716646" y="5037311"/>
            <a:ext cx="1030779" cy="560153"/>
          </a:xfrm>
          <a:prstGeom prst="rect">
            <a:avLst/>
          </a:prstGeom>
          <a:noFill/>
        </p:spPr>
        <p:txBody>
          <a:bodyPr wrap="square" rtlCol="0">
            <a:spAutoFit/>
          </a:bodyPr>
          <a:lstStyle/>
          <a:p>
            <a:pPr algn="ctr" defTabSz="457200" fontAlgn="base">
              <a:lnSpc>
                <a:spcPct val="80000"/>
              </a:lnSpc>
              <a:spcBef>
                <a:spcPct val="0"/>
              </a:spcBef>
              <a:spcAft>
                <a:spcPct val="0"/>
              </a:spcAft>
            </a:pPr>
            <a:r>
              <a:rPr lang="en-GB" sz="1900" dirty="0">
                <a:solidFill>
                  <a:prstClr val="black"/>
                </a:solidFill>
                <a:latin typeface="Verdana" panose="020B0604030504040204" pitchFamily="34" charset="0"/>
                <a:ea typeface="Verdana" panose="020B0604030504040204" pitchFamily="34" charset="0"/>
                <a:cs typeface="Verdana" panose="020B0604030504040204" pitchFamily="34" charset="0"/>
              </a:rPr>
              <a:t>sex = male </a:t>
            </a:r>
          </a:p>
        </p:txBody>
      </p:sp>
      <p:sp>
        <p:nvSpPr>
          <p:cNvPr id="11" name="TextBox 10"/>
          <p:cNvSpPr txBox="1"/>
          <p:nvPr/>
        </p:nvSpPr>
        <p:spPr>
          <a:xfrm>
            <a:off x="4185541" y="1197569"/>
            <a:ext cx="1900059" cy="646331"/>
          </a:xfrm>
          <a:prstGeom prst="rect">
            <a:avLst/>
          </a:prstGeom>
          <a:noFill/>
        </p:spPr>
        <p:txBody>
          <a:bodyPr wrap="square" rtlCol="0">
            <a:spAutoFit/>
          </a:bodyPr>
          <a:lstStyle/>
          <a:p>
            <a:pPr algn="ctr" defTabSz="457200" fontAlgn="base">
              <a:spcBef>
                <a:spcPct val="0"/>
              </a:spcBef>
              <a:spcAft>
                <a:spcPct val="0"/>
              </a:spcAft>
            </a:pPr>
            <a:r>
              <a:rPr lang="en-GB" b="1" dirty="0">
                <a:solidFill>
                  <a:srgbClr val="0085CA"/>
                </a:solidFill>
                <a:latin typeface="Verdana" panose="020B0604030504040204" pitchFamily="34" charset="0"/>
                <a:ea typeface="Verdana" panose="020B0604030504040204" pitchFamily="34" charset="0"/>
                <a:cs typeface="Verdana" panose="020B0604030504040204" pitchFamily="34" charset="0"/>
              </a:rPr>
              <a:t>healthy male </a:t>
            </a:r>
          </a:p>
          <a:p>
            <a:pPr algn="ctr" defTabSz="457200" fontAlgn="base">
              <a:spcBef>
                <a:spcPct val="0"/>
              </a:spcBef>
              <a:spcAft>
                <a:spcPct val="0"/>
              </a:spcAft>
            </a:pPr>
            <a:r>
              <a:rPr lang="en-GB" b="1" dirty="0">
                <a:solidFill>
                  <a:srgbClr val="0085CA"/>
                </a:solidFill>
                <a:latin typeface="Verdana" panose="020B0604030504040204" pitchFamily="34" charset="0"/>
                <a:ea typeface="Verdana" panose="020B0604030504040204" pitchFamily="34" charset="0"/>
                <a:cs typeface="Verdana" panose="020B0604030504040204" pitchFamily="34" charset="0"/>
              </a:rPr>
              <a:t>aged 56</a:t>
            </a:r>
          </a:p>
        </p:txBody>
      </p:sp>
      <p:sp>
        <p:nvSpPr>
          <p:cNvPr id="14" name="TextBox 13"/>
          <p:cNvSpPr txBox="1"/>
          <p:nvPr/>
        </p:nvSpPr>
        <p:spPr>
          <a:xfrm>
            <a:off x="4747425" y="6025163"/>
            <a:ext cx="3006897" cy="646331"/>
          </a:xfrm>
          <a:prstGeom prst="rect">
            <a:avLst/>
          </a:prstGeom>
          <a:noFill/>
        </p:spPr>
        <p:txBody>
          <a:bodyPr wrap="square" rtlCol="0">
            <a:spAutoFit/>
          </a:bodyPr>
          <a:lstStyle/>
          <a:p>
            <a:pPr algn="ctr" defTabSz="457200" fontAlgn="base">
              <a:spcBef>
                <a:spcPct val="0"/>
              </a:spcBef>
              <a:spcAft>
                <a:spcPct val="0"/>
              </a:spcAft>
            </a:pPr>
            <a:r>
              <a:rPr lang="en-GB" b="1" dirty="0">
                <a:solidFill>
                  <a:srgbClr val="0085CA"/>
                </a:solidFill>
                <a:latin typeface="Verdana" panose="020B0604030504040204" pitchFamily="34" charset="0"/>
                <a:ea typeface="Verdana" panose="020B0604030504040204" pitchFamily="34" charset="0"/>
                <a:cs typeface="Verdana" panose="020B0604030504040204" pitchFamily="34" charset="0"/>
              </a:rPr>
              <a:t>synthetic value </a:t>
            </a:r>
          </a:p>
          <a:p>
            <a:pPr algn="ctr" defTabSz="457200" fontAlgn="base">
              <a:spcBef>
                <a:spcPct val="0"/>
              </a:spcBef>
              <a:spcAft>
                <a:spcPct val="0"/>
              </a:spcAft>
            </a:pPr>
            <a:r>
              <a:rPr lang="en-GB" b="1" dirty="0">
                <a:solidFill>
                  <a:srgbClr val="0085CA"/>
                </a:solidFill>
                <a:latin typeface="Verdana" panose="020B0604030504040204" pitchFamily="34" charset="0"/>
                <a:ea typeface="Verdana" panose="020B0604030504040204" pitchFamily="34" charset="0"/>
                <a:cs typeface="Verdana" panose="020B0604030504040204" pitchFamily="34" charset="0"/>
              </a:rPr>
              <a:t>of life satisfaction </a:t>
            </a:r>
          </a:p>
        </p:txBody>
      </p:sp>
      <p:sp>
        <p:nvSpPr>
          <p:cNvPr id="12" name="Title 1">
            <a:extLst>
              <a:ext uri="{FF2B5EF4-FFF2-40B4-BE49-F238E27FC236}">
                <a16:creationId xmlns:a16="http://schemas.microsoft.com/office/drawing/2014/main" id="{742B9F55-3491-479A-BD64-26EB8C70682E}"/>
              </a:ext>
            </a:extLst>
          </p:cNvPr>
          <p:cNvSpPr txBox="1">
            <a:spLocks/>
          </p:cNvSpPr>
          <p:nvPr/>
        </p:nvSpPr>
        <p:spPr bwMode="auto">
          <a:xfrm>
            <a:off x="1687240" y="359936"/>
            <a:ext cx="8817519" cy="88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kern="1200">
                <a:solidFill>
                  <a:srgbClr val="385E9D"/>
                </a:solidFill>
                <a:latin typeface="Verdana" panose="020B0604030504040204" pitchFamily="34" charset="0"/>
                <a:ea typeface="Verdana" panose="020B0604030504040204" pitchFamily="34" charset="0"/>
                <a:cs typeface="Verdana" panose="020B0604030504040204" pitchFamily="34"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sz="3200" dirty="0"/>
              <a:t>Classification and regression trees (CART)</a:t>
            </a:r>
          </a:p>
        </p:txBody>
      </p:sp>
      <p:sp>
        <p:nvSpPr>
          <p:cNvPr id="15" name="Slide Number Placeholder 5">
            <a:extLst>
              <a:ext uri="{FF2B5EF4-FFF2-40B4-BE49-F238E27FC236}">
                <a16:creationId xmlns:a16="http://schemas.microsoft.com/office/drawing/2014/main" id="{2F2195B7-AC41-4334-843A-E340C1C018C0}"/>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22</a:t>
            </a:fld>
            <a:endParaRPr lang="en-GB"/>
          </a:p>
        </p:txBody>
      </p:sp>
    </p:spTree>
    <p:extLst>
      <p:ext uri="{BB962C8B-B14F-4D97-AF65-F5344CB8AC3E}">
        <p14:creationId xmlns:p14="http://schemas.microsoft.com/office/powerpoint/2010/main" val="527690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conferences SLS\BSPS 2013\=ppt=\taborg.jpg"/>
          <p:cNvPicPr>
            <a:picLocks noChangeAspect="1" noChangeArrowheads="1"/>
          </p:cNvPicPr>
          <p:nvPr/>
        </p:nvPicPr>
        <p:blipFill>
          <a:blip r:embed="rId3"/>
          <a:srcRect/>
          <a:stretch>
            <a:fillRect/>
          </a:stretch>
        </p:blipFill>
        <p:spPr bwMode="auto">
          <a:xfrm>
            <a:off x="2191777" y="1687319"/>
            <a:ext cx="1613154" cy="2484000"/>
          </a:xfrm>
          <a:prstGeom prst="rect">
            <a:avLst/>
          </a:prstGeom>
          <a:noFill/>
        </p:spPr>
      </p:pic>
      <p:sp>
        <p:nvSpPr>
          <p:cNvPr id="2" name="Title 1"/>
          <p:cNvSpPr>
            <a:spLocks noGrp="1"/>
          </p:cNvSpPr>
          <p:nvPr>
            <p:ph type="title"/>
          </p:nvPr>
        </p:nvSpPr>
        <p:spPr>
          <a:xfrm>
            <a:off x="1619459" y="389181"/>
            <a:ext cx="8953081" cy="881809"/>
          </a:xfrm>
        </p:spPr>
        <p:txBody>
          <a:bodyPr anchor="ctr"/>
          <a:lstStyle/>
          <a:p>
            <a:pPr algn="ctr"/>
            <a:r>
              <a:rPr lang="en-GB" dirty="0"/>
              <a:t>Generating synthetic data: synthpop</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2065" y="1696844"/>
            <a:ext cx="1574733" cy="248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rot="16200000">
            <a:off x="9272699" y="2757774"/>
            <a:ext cx="1571859" cy="369332"/>
          </a:xfrm>
          <a:prstGeom prst="rect">
            <a:avLst/>
          </a:prstGeom>
          <a:noFill/>
        </p:spPr>
        <p:txBody>
          <a:bodyPr wrap="square" rtlCol="0">
            <a:spAutoFit/>
          </a:bodyPr>
          <a:lstStyle/>
          <a:p>
            <a:pPr algn="ctr" defTabSz="457200" fontAlgn="base">
              <a:spcBef>
                <a:spcPct val="0"/>
              </a:spcBef>
              <a:spcAft>
                <a:spcPct val="0"/>
              </a:spcAft>
            </a:pPr>
            <a:r>
              <a:rPr lang="en-GB" b="1" dirty="0">
                <a:solidFill>
                  <a:srgbClr val="0085CA"/>
                </a:solidFill>
                <a:latin typeface="Verdana" panose="020B0604030504040204" pitchFamily="34" charset="0"/>
                <a:ea typeface="Verdana" panose="020B0604030504040204" pitchFamily="34" charset="0"/>
                <a:cs typeface="Verdana" panose="020B0604030504040204" pitchFamily="34" charset="0"/>
              </a:rPr>
              <a:t>synthetic</a:t>
            </a:r>
            <a:endParaRPr lang="en-GB" dirty="0">
              <a:solidFill>
                <a:srgbClr val="0085CA"/>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descr="D:\conferences SLS\BSPS 2013\=ppt=\arrow2.jpg"/>
          <p:cNvPicPr>
            <a:picLocks noChangeAspect="1" noChangeArrowheads="1"/>
          </p:cNvPicPr>
          <p:nvPr/>
        </p:nvPicPr>
        <p:blipFill>
          <a:blip r:embed="rId5"/>
          <a:srcRect/>
          <a:stretch>
            <a:fillRect/>
          </a:stretch>
        </p:blipFill>
        <p:spPr bwMode="auto">
          <a:xfrm>
            <a:off x="3715568" y="2764158"/>
            <a:ext cx="4806337" cy="568800"/>
          </a:xfrm>
          <a:prstGeom prst="rect">
            <a:avLst/>
          </a:prstGeom>
          <a:noFill/>
        </p:spPr>
      </p:pic>
      <p:sp>
        <p:nvSpPr>
          <p:cNvPr id="26" name="TextBox 25"/>
          <p:cNvSpPr txBox="1"/>
          <p:nvPr/>
        </p:nvSpPr>
        <p:spPr>
          <a:xfrm>
            <a:off x="4789702" y="2216796"/>
            <a:ext cx="2677116" cy="600164"/>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syn</a:t>
            </a:r>
            <a:r>
              <a:rPr lang="en-GB" sz="36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12" name="TextBox 11"/>
          <p:cNvSpPr txBox="1"/>
          <p:nvPr/>
        </p:nvSpPr>
        <p:spPr>
          <a:xfrm rot="16200000">
            <a:off x="1433886" y="2740062"/>
            <a:ext cx="1415863" cy="369332"/>
          </a:xfrm>
          <a:prstGeom prst="rect">
            <a:avLst/>
          </a:prstGeom>
          <a:solidFill>
            <a:schemeClr val="bg1"/>
          </a:solidFill>
        </p:spPr>
        <p:txBody>
          <a:bodyPr wrap="square" rtlCol="0">
            <a:spAutoFit/>
          </a:bodyPr>
          <a:lstStyle/>
          <a:p>
            <a:pPr algn="ctr" defTabSz="457200" fontAlgn="base">
              <a:spcBef>
                <a:spcPct val="0"/>
              </a:spcBef>
              <a:spcAft>
                <a:spcPct val="0"/>
              </a:spcAft>
            </a:pPr>
            <a:r>
              <a:rPr lang="en-GB" b="1" dirty="0">
                <a:solidFill>
                  <a:srgbClr val="702082"/>
                </a:solidFill>
                <a:latin typeface="Verdana" panose="020B0604030504040204" pitchFamily="34" charset="0"/>
                <a:ea typeface="Verdana" panose="020B0604030504040204" pitchFamily="34" charset="0"/>
                <a:cs typeface="Verdana" panose="020B0604030504040204" pitchFamily="34" charset="0"/>
              </a:rPr>
              <a:t>observed</a:t>
            </a:r>
            <a:endParaRPr lang="en-GB"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4008865" y="3386439"/>
            <a:ext cx="4200693" cy="492443"/>
          </a:xfrm>
          <a:prstGeom prst="rect">
            <a:avLst/>
          </a:prstGeom>
          <a:solidFill>
            <a:schemeClr val="lt1"/>
          </a:solidFill>
          <a:ln>
            <a:noFill/>
          </a:ln>
        </p:spPr>
        <p:txBody>
          <a:bodyPr wrap="square" lIns="0" tIns="0" rIns="0" bIns="0" rtlCol="0" anchor="ctr">
            <a:spAutoFit/>
          </a:bodyPr>
          <a:lstStyle/>
          <a:p>
            <a:pPr algn="ctr" defTabSz="457200" fontAlgn="base">
              <a:spcBef>
                <a:spcPct val="0"/>
              </a:spcBef>
              <a:spcAft>
                <a:spcPct val="0"/>
              </a:spcAft>
            </a:pPr>
            <a:r>
              <a:rPr lang="en-GB" sz="3200" b="1" dirty="0" err="1">
                <a:solidFill>
                  <a:prstClr val="black"/>
                </a:solidFill>
                <a:latin typeface="Verdana" panose="020B0604030504040204" pitchFamily="34" charset="0"/>
                <a:ea typeface="Verdana" panose="020B0604030504040204" pitchFamily="34" charset="0"/>
                <a:cs typeface="Verdana" panose="020B0604030504040204" pitchFamily="34" charset="0"/>
              </a:rPr>
              <a:t>Y</a:t>
            </a:r>
            <a:r>
              <a:rPr lang="en-GB" sz="3200" b="1" baseline="-25000" dirty="0" err="1">
                <a:solidFill>
                  <a:prstClr val="black"/>
                </a:solidFill>
                <a:latin typeface="Verdana" panose="020B0604030504040204" pitchFamily="34" charset="0"/>
                <a:ea typeface="Verdana" panose="020B0604030504040204" pitchFamily="34" charset="0"/>
                <a:cs typeface="Verdana" panose="020B0604030504040204" pitchFamily="34" charset="0"/>
              </a:rPr>
              <a:t>j</a:t>
            </a:r>
            <a:r>
              <a:rPr lang="en-GB" sz="32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32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en-GB" sz="32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3200" b="1" dirty="0">
                <a:solidFill>
                  <a:prstClr val="black"/>
                </a:solidFill>
                <a:latin typeface="Verdana" panose="020B0604030504040204" pitchFamily="34" charset="0"/>
                <a:ea typeface="Verdana" panose="020B0604030504040204" pitchFamily="34" charset="0"/>
                <a:cs typeface="Verdana" panose="020B0604030504040204" pitchFamily="34" charset="0"/>
              </a:rPr>
              <a:t>(Y</a:t>
            </a:r>
            <a:r>
              <a:rPr lang="en-GB" sz="3200" b="1" baseline="-25000" dirty="0">
                <a:solidFill>
                  <a:prstClr val="black"/>
                </a:solidFill>
                <a:latin typeface="Verdana" panose="020B0604030504040204" pitchFamily="34" charset="0"/>
                <a:ea typeface="Verdana" panose="020B0604030504040204" pitchFamily="34" charset="0"/>
                <a:cs typeface="Verdana" panose="020B0604030504040204" pitchFamily="34" charset="0"/>
              </a:rPr>
              <a:t>0</a:t>
            </a:r>
            <a:r>
              <a:rPr lang="en-GB" sz="3200" b="1" dirty="0">
                <a:solidFill>
                  <a:prstClr val="black"/>
                </a:solidFill>
                <a:latin typeface="Verdana" panose="020B0604030504040204" pitchFamily="34" charset="0"/>
                <a:ea typeface="Verdana" panose="020B0604030504040204" pitchFamily="34" charset="0"/>
                <a:cs typeface="Verdana" panose="020B0604030504040204" pitchFamily="34" charset="0"/>
              </a:rPr>
              <a:t>,Y</a:t>
            </a:r>
            <a:r>
              <a:rPr lang="en-GB" sz="3200" b="1" baseline="-25000" dirty="0">
                <a:solidFill>
                  <a:prstClr val="black"/>
                </a:solidFill>
                <a:latin typeface="Verdana" panose="020B0604030504040204" pitchFamily="34" charset="0"/>
                <a:ea typeface="Verdana" panose="020B0604030504040204" pitchFamily="34" charset="0"/>
                <a:cs typeface="Verdana" panose="020B0604030504040204" pitchFamily="34" charset="0"/>
              </a:rPr>
              <a:t>1</a:t>
            </a:r>
            <a:r>
              <a:rPr lang="en-GB" sz="3200" b="1" dirty="0">
                <a:solidFill>
                  <a:prstClr val="black"/>
                </a:solidFill>
                <a:latin typeface="Verdana" panose="020B0604030504040204" pitchFamily="34" charset="0"/>
                <a:ea typeface="Verdana" panose="020B0604030504040204" pitchFamily="34" charset="0"/>
                <a:cs typeface="Verdana" panose="020B0604030504040204" pitchFamily="34" charset="0"/>
              </a:rPr>
              <a:t>,...,Y</a:t>
            </a:r>
            <a:r>
              <a:rPr lang="en-GB" sz="3200" b="1" baseline="-25000" dirty="0">
                <a:solidFill>
                  <a:prstClr val="black"/>
                </a:solidFill>
                <a:latin typeface="Verdana" panose="020B0604030504040204" pitchFamily="34" charset="0"/>
                <a:ea typeface="Verdana" panose="020B0604030504040204" pitchFamily="34" charset="0"/>
                <a:cs typeface="Verdana" panose="020B0604030504040204" pitchFamily="34" charset="0"/>
              </a:rPr>
              <a:t>j−1</a:t>
            </a:r>
            <a:r>
              <a:rPr lang="en-GB" sz="32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endParaRPr lang="en-GB" sz="3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3900701" y="4715011"/>
            <a:ext cx="4380565" cy="1031051"/>
          </a:xfrm>
          <a:prstGeom prst="rect">
            <a:avLst/>
          </a:prstGeom>
          <a:solidFill>
            <a:srgbClr val="DEDEDE"/>
          </a:solidFill>
          <a:ln w="6350">
            <a:noFill/>
          </a:ln>
        </p:spPr>
        <p:txBody>
          <a:bodyPr wrap="square" tIns="0" rtlCol="0" anchor="t">
            <a:spAutoFit/>
          </a:bodyPr>
          <a:lstStyle/>
          <a:p>
            <a:pPr defTabSz="457200" fontAlgn="base">
              <a:spcBef>
                <a:spcPct val="0"/>
              </a:spcBef>
              <a:spcAft>
                <a:spcPct val="0"/>
              </a:spcAft>
            </a:pPr>
            <a:r>
              <a:rPr lang="en-GB" sz="3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library(synthpop)</a:t>
            </a:r>
          </a:p>
          <a:p>
            <a:pPr defTabSz="457200" fontAlgn="base">
              <a:spcBef>
                <a:spcPct val="0"/>
              </a:spcBef>
              <a:spcAft>
                <a:spcPct val="0"/>
              </a:spcAft>
            </a:pPr>
            <a:r>
              <a:rPr lang="en-GB" sz="32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sds</a:t>
            </a:r>
            <a:r>
              <a:rPr lang="en-GB" sz="3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&lt;- </a:t>
            </a:r>
            <a:r>
              <a:rPr lang="en-GB" sz="32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syn</a:t>
            </a:r>
            <a:r>
              <a:rPr lang="en-GB" sz="3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r>
              <a:rPr lang="en-GB" sz="32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ods</a:t>
            </a:r>
            <a:r>
              <a:rPr lang="en-GB" sz="3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14" name="Slide Number Placeholder 5">
            <a:extLst>
              <a:ext uri="{FF2B5EF4-FFF2-40B4-BE49-F238E27FC236}">
                <a16:creationId xmlns:a16="http://schemas.microsoft.com/office/drawing/2014/main" id="{9FCD0D3E-1117-4C39-8BD9-451FCF5B51C3}"/>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23</a:t>
            </a:fld>
            <a:endParaRPr lang="en-GB"/>
          </a:p>
        </p:txBody>
      </p:sp>
    </p:spTree>
    <p:extLst>
      <p:ext uri="{BB962C8B-B14F-4D97-AF65-F5344CB8AC3E}">
        <p14:creationId xmlns:p14="http://schemas.microsoft.com/office/powerpoint/2010/main" val="1650388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198" y="539999"/>
            <a:ext cx="4830836" cy="648000"/>
          </a:xfrm>
        </p:spPr>
        <p:txBody>
          <a:bodyPr anchor="ctr"/>
          <a:lstStyle/>
          <a:p>
            <a:r>
              <a:rPr lang="en-GB" dirty="0"/>
              <a:t>Default parameters</a:t>
            </a:r>
          </a:p>
        </p:txBody>
      </p:sp>
      <p:sp>
        <p:nvSpPr>
          <p:cNvPr id="3" name="Content Placeholder 2"/>
          <p:cNvSpPr>
            <a:spLocks noGrp="1"/>
          </p:cNvSpPr>
          <p:nvPr>
            <p:ph idx="1"/>
          </p:nvPr>
        </p:nvSpPr>
        <p:spPr>
          <a:xfrm>
            <a:off x="720000" y="1440000"/>
            <a:ext cx="10885714" cy="2186069"/>
          </a:xfrm>
        </p:spPr>
        <p:txBody>
          <a:bodyPr>
            <a:noAutofit/>
          </a:bodyPr>
          <a:lstStyle/>
          <a:p>
            <a:pPr marL="540000" indent="-540000">
              <a:lnSpc>
                <a:spcPct val="110000"/>
              </a:lnSpc>
              <a:spcBef>
                <a:spcPts val="200"/>
              </a:spcBef>
              <a:spcAft>
                <a:spcPts val="0"/>
              </a:spcAft>
            </a:pPr>
            <a:r>
              <a:rPr lang="en-GB" sz="2900" dirty="0"/>
              <a:t>CART method (except the first variable)</a:t>
            </a:r>
            <a:endParaRPr lang="en-GB" sz="2900" b="1" dirty="0">
              <a:solidFill>
                <a:srgbClr val="FF0000"/>
              </a:solidFill>
              <a:sym typeface="Symbol" panose="05050102010706020507" pitchFamily="18" charset="2"/>
            </a:endParaRPr>
          </a:p>
          <a:p>
            <a:pPr marL="540000" indent="-540000">
              <a:lnSpc>
                <a:spcPct val="110000"/>
              </a:lnSpc>
              <a:spcBef>
                <a:spcPts val="200"/>
              </a:spcBef>
              <a:spcAft>
                <a:spcPts val="0"/>
              </a:spcAft>
            </a:pPr>
            <a:r>
              <a:rPr lang="en-GB" sz="2900" dirty="0">
                <a:sym typeface="Symbol" panose="05050102010706020507" pitchFamily="18" charset="2"/>
              </a:rPr>
              <a:t>A single synthetic data set</a:t>
            </a:r>
          </a:p>
          <a:p>
            <a:pPr marL="540000" indent="-540000">
              <a:lnSpc>
                <a:spcPct val="110000"/>
              </a:lnSpc>
              <a:spcBef>
                <a:spcPts val="200"/>
              </a:spcBef>
              <a:spcAft>
                <a:spcPts val="0"/>
              </a:spcAft>
            </a:pPr>
            <a:r>
              <a:rPr lang="en-GB" sz="2900" dirty="0"/>
              <a:t>Synthesis in the order of variables in the data set</a:t>
            </a:r>
            <a:endParaRPr lang="en-GB" sz="2900" b="1" dirty="0">
              <a:solidFill>
                <a:srgbClr val="FF0000"/>
              </a:solidFill>
            </a:endParaRPr>
          </a:p>
          <a:p>
            <a:pPr marL="540000" indent="-540000">
              <a:lnSpc>
                <a:spcPct val="110000"/>
              </a:lnSpc>
              <a:spcBef>
                <a:spcPts val="200"/>
              </a:spcBef>
              <a:spcAft>
                <a:spcPts val="0"/>
              </a:spcAft>
            </a:pPr>
            <a:r>
              <a:rPr lang="en-GB" sz="2900" dirty="0"/>
              <a:t>All previously synthesised variables used as predictors</a:t>
            </a:r>
            <a:endParaRPr lang="en-GB" sz="2900" b="1" dirty="0">
              <a:solidFill>
                <a:srgbClr val="FF0000"/>
              </a:solidFill>
            </a:endParaRPr>
          </a:p>
        </p:txBody>
      </p:sp>
      <p:sp>
        <p:nvSpPr>
          <p:cNvPr id="4" name="TextBox 3"/>
          <p:cNvSpPr txBox="1"/>
          <p:nvPr/>
        </p:nvSpPr>
        <p:spPr>
          <a:xfrm>
            <a:off x="720000" y="539999"/>
            <a:ext cx="1584000" cy="648000"/>
          </a:xfrm>
          <a:prstGeom prst="rect">
            <a:avLst/>
          </a:prstGeom>
          <a:solidFill>
            <a:srgbClr val="E8E8E8"/>
          </a:solidFill>
          <a:ln w="6350">
            <a:noFill/>
          </a:ln>
        </p:spPr>
        <p:txBody>
          <a:bodyPr wrap="square" tIns="0" bIns="7200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425B2096-64E0-4487-AB6B-978F720B4C8D}"/>
              </a:ext>
            </a:extLst>
          </p:cNvPr>
          <p:cNvSpPr txBox="1"/>
          <p:nvPr/>
        </p:nvSpPr>
        <p:spPr>
          <a:xfrm>
            <a:off x="1575060" y="3855167"/>
            <a:ext cx="9049406" cy="2186070"/>
          </a:xfrm>
          <a:prstGeom prst="rect">
            <a:avLst/>
          </a:prstGeom>
          <a:solidFill>
            <a:srgbClr val="E8E8E8"/>
          </a:solidFill>
          <a:ln w="6350">
            <a:noFill/>
          </a:ln>
        </p:spPr>
        <p:txBody>
          <a:bodyPr wrap="square" tIns="0" rtlCol="0" anchor="ctr">
            <a:noAutofit/>
          </a:bodyPr>
          <a:lstStyle/>
          <a:p>
            <a:pPr defTabSz="457200" fontAlgn="base">
              <a:spcBef>
                <a:spcPct val="0"/>
              </a:spcBef>
              <a:spcAft>
                <a:spcPct val="0"/>
              </a:spcAft>
              <a:tabLst>
                <a:tab pos="2154238" algn="l"/>
              </a:tabLst>
            </a:pP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sds</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&lt;- </a:t>
            </a: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syn</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ods</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p>
          <a:p>
            <a:pPr defTabSz="457200" fontAlgn="base">
              <a:spcBef>
                <a:spcPct val="0"/>
              </a:spcBef>
              <a:spcAft>
                <a:spcPct val="0"/>
              </a:spcAft>
              <a:tabLst>
                <a:tab pos="2154238" algn="l"/>
              </a:tabLst>
            </a:pP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method = "cart", </a:t>
            </a:r>
          </a:p>
          <a:p>
            <a:pPr defTabSz="457200" fontAlgn="base">
              <a:spcBef>
                <a:spcPct val="0"/>
              </a:spcBef>
              <a:spcAft>
                <a:spcPct val="0"/>
              </a:spcAft>
              <a:tabLst>
                <a:tab pos="2154238" algn="l"/>
              </a:tabLst>
            </a:pP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m = 1, </a:t>
            </a:r>
          </a:p>
          <a:p>
            <a:pPr defTabSz="457200" fontAlgn="base">
              <a:spcBef>
                <a:spcPct val="0"/>
              </a:spcBef>
              <a:spcAft>
                <a:spcPct val="0"/>
              </a:spcAft>
              <a:tabLst>
                <a:tab pos="2154238" algn="l"/>
              </a:tabLst>
            </a:pP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visit.sequence</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 1:ncol(</a:t>
            </a: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ods</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a:p>
            <a:pPr defTabSz="457200" fontAlgn="base">
              <a:spcBef>
                <a:spcPct val="0"/>
              </a:spcBef>
              <a:spcAft>
                <a:spcPct val="0"/>
              </a:spcAft>
              <a:tabLst>
                <a:tab pos="2154238" algn="l"/>
              </a:tabLst>
            </a:pP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predictor.matrix</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 NULL)</a:t>
            </a:r>
          </a:p>
        </p:txBody>
      </p:sp>
      <p:sp>
        <p:nvSpPr>
          <p:cNvPr id="6" name="Slide Number Placeholder 5">
            <a:extLst>
              <a:ext uri="{FF2B5EF4-FFF2-40B4-BE49-F238E27FC236}">
                <a16:creationId xmlns:a16="http://schemas.microsoft.com/office/drawing/2014/main" id="{3D858505-974A-46ED-AC14-BB74C80356E7}"/>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24</a:t>
            </a:fld>
            <a:endParaRPr lang="en-GB"/>
          </a:p>
        </p:txBody>
      </p:sp>
    </p:spTree>
    <p:extLst>
      <p:ext uri="{BB962C8B-B14F-4D97-AF65-F5344CB8AC3E}">
        <p14:creationId xmlns:p14="http://schemas.microsoft.com/office/powerpoint/2010/main" val="1427664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112" y="538805"/>
            <a:ext cx="6974548" cy="648000"/>
          </a:xfrm>
        </p:spPr>
        <p:txBody>
          <a:bodyPr anchor="ctr"/>
          <a:lstStyle/>
          <a:p>
            <a:r>
              <a:rPr lang="en-GB" dirty="0"/>
              <a:t>Output of </a:t>
            </a:r>
            <a:r>
              <a:rPr lang="en-GB"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sds</a:t>
            </a:r>
            <a:r>
              <a:rPr lang="en-GB"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 &lt;- </a:t>
            </a:r>
            <a:r>
              <a:rPr lang="en-GB"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ods</a:t>
            </a:r>
            <a:r>
              <a:rPr lang="en-GB"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endParaRPr lang="en-GB" dirty="0">
              <a:latin typeface="Source Code Pro Semibold" panose="020B0609030403020204" pitchFamily="49" charset="0"/>
              <a:ea typeface="Source Code Pro Semibold" panose="020B0609030403020204" pitchFamily="49" charset="0"/>
            </a:endParaRPr>
          </a:p>
        </p:txBody>
      </p:sp>
      <p:sp>
        <p:nvSpPr>
          <p:cNvPr id="4" name="TextBox 3"/>
          <p:cNvSpPr txBox="1"/>
          <p:nvPr/>
        </p:nvSpPr>
        <p:spPr>
          <a:xfrm>
            <a:off x="720000" y="538805"/>
            <a:ext cx="1584000" cy="648000"/>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7009F520-2B08-4210-8793-F1EA33A7FFC0}"/>
              </a:ext>
            </a:extLst>
          </p:cNvPr>
          <p:cNvSpPr txBox="1"/>
          <p:nvPr/>
        </p:nvSpPr>
        <p:spPr>
          <a:xfrm>
            <a:off x="720000" y="1808367"/>
            <a:ext cx="10221270" cy="2754921"/>
          </a:xfrm>
          <a:prstGeom prst="rect">
            <a:avLst/>
          </a:prstGeom>
          <a:noFill/>
        </p:spPr>
        <p:txBody>
          <a:bodyPr wrap="square" rtlCol="0">
            <a:spAutoFit/>
          </a:bodyPr>
          <a:lstStyle/>
          <a:p>
            <a:pPr>
              <a:lnSpc>
                <a:spcPct val="120000"/>
              </a:lnSpc>
            </a:pPr>
            <a:r>
              <a:rPr lang="en-GB" sz="3600" dirty="0">
                <a:latin typeface="Verdana" panose="020B0604030504040204" pitchFamily="34" charset="0"/>
                <a:ea typeface="Verdana" panose="020B0604030504040204" pitchFamily="34" charset="0"/>
              </a:rPr>
              <a:t>A named list of class </a:t>
            </a:r>
            <a:r>
              <a:rPr lang="en-GB" sz="4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r>
              <a:rPr lang="en-GB" sz="4000" dirty="0" err="1">
                <a:latin typeface="Source Code Pro Semibold" panose="020B0604020202020204" pitchFamily="49" charset="0"/>
                <a:ea typeface="Source Code Pro Semibold" panose="020B0604020202020204" pitchFamily="49" charset="0"/>
              </a:rPr>
              <a:t>synds</a:t>
            </a:r>
            <a:r>
              <a:rPr lang="en-GB" sz="36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r>
              <a:rPr lang="en-GB" sz="3600" dirty="0">
                <a:latin typeface="Verdana" panose="020B0604030504040204" pitchFamily="34" charset="0"/>
                <a:ea typeface="Verdana" panose="020B0604030504040204" pitchFamily="34" charset="0"/>
              </a:rPr>
              <a:t> (synthetic data set object) that contains both the synthetic data and information about how it has been synthesised.</a:t>
            </a:r>
          </a:p>
        </p:txBody>
      </p:sp>
      <p:sp>
        <p:nvSpPr>
          <p:cNvPr id="5" name="Slide Number Placeholder 5">
            <a:extLst>
              <a:ext uri="{FF2B5EF4-FFF2-40B4-BE49-F238E27FC236}">
                <a16:creationId xmlns:a16="http://schemas.microsoft.com/office/drawing/2014/main" id="{7793CDB6-8FDB-4C2F-821F-961851991BDA}"/>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25</a:t>
            </a:fld>
            <a:endParaRPr lang="en-GB"/>
          </a:p>
        </p:txBody>
      </p:sp>
    </p:spTree>
    <p:extLst>
      <p:ext uri="{BB962C8B-B14F-4D97-AF65-F5344CB8AC3E}">
        <p14:creationId xmlns:p14="http://schemas.microsoft.com/office/powerpoint/2010/main" val="2661802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208" y="540000"/>
            <a:ext cx="8900124" cy="648000"/>
          </a:xfrm>
        </p:spPr>
        <p:txBody>
          <a:bodyPr anchor="ctr"/>
          <a:lstStyle/>
          <a:p>
            <a:r>
              <a:rPr lang="en-GB" sz="3600" dirty="0"/>
              <a:t>Class </a:t>
            </a:r>
            <a:r>
              <a:rPr lang="en-GB" sz="3600" dirty="0">
                <a:solidFill>
                  <a:schemeClr val="tx1"/>
                </a:solidFill>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3600" dirty="0" err="1">
                <a:solidFill>
                  <a:schemeClr val="tx1"/>
                </a:solidFill>
                <a:latin typeface="Source Code Pro Semibold" panose="020B0609030403020204" pitchFamily="49" charset="0"/>
                <a:ea typeface="Source Code Pro Semibold" panose="020B0609030403020204" pitchFamily="49" charset="0"/>
              </a:rPr>
              <a:t>synds</a:t>
            </a:r>
            <a:r>
              <a:rPr lang="en-GB" sz="3600" dirty="0">
                <a:solidFill>
                  <a:schemeClr val="tx1"/>
                </a:solidFill>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3600" dirty="0"/>
              <a:t> important components</a:t>
            </a:r>
            <a:endParaRPr lang="en-GB" dirty="0">
              <a:latin typeface="Source Code Pro Semibold" panose="020B0609030403020204" pitchFamily="49" charset="0"/>
              <a:ea typeface="Source Code Pro Semibold" panose="020B0609030403020204" pitchFamily="49" charset="0"/>
            </a:endParaRPr>
          </a:p>
        </p:txBody>
      </p:sp>
      <p:sp>
        <p:nvSpPr>
          <p:cNvPr id="3" name="Content Placeholder 2"/>
          <p:cNvSpPr>
            <a:spLocks noGrp="1"/>
          </p:cNvSpPr>
          <p:nvPr>
            <p:ph idx="1"/>
          </p:nvPr>
        </p:nvSpPr>
        <p:spPr>
          <a:xfrm>
            <a:off x="731838" y="5384681"/>
            <a:ext cx="11206389" cy="1011104"/>
          </a:xfrm>
        </p:spPr>
        <p:txBody>
          <a:bodyPr>
            <a:noAutofit/>
          </a:bodyPr>
          <a:lstStyle/>
          <a:p>
            <a:pPr marL="36000" indent="0">
              <a:spcBef>
                <a:spcPts val="0"/>
              </a:spcBef>
              <a:buNone/>
            </a:pPr>
            <a:r>
              <a:rPr lang="en-GB" sz="2600" dirty="0">
                <a:solidFill>
                  <a:prstClr val="black"/>
                </a:solidFill>
                <a:cs typeface="Courier New" panose="02070309020205020404" pitchFamily="49" charset="0"/>
              </a:rPr>
              <a:t>There are many more components. </a:t>
            </a:r>
          </a:p>
          <a:p>
            <a:pPr marL="36000" indent="0">
              <a:spcBef>
                <a:spcPts val="0"/>
              </a:spcBef>
              <a:buNone/>
            </a:pPr>
            <a:r>
              <a:rPr lang="en-GB" sz="2600" dirty="0">
                <a:solidFill>
                  <a:prstClr val="black"/>
                </a:solidFill>
                <a:cs typeface="Courier New" panose="02070309020205020404" pitchFamily="49" charset="0"/>
              </a:rPr>
              <a:t>See the </a:t>
            </a:r>
            <a:r>
              <a:rPr lang="en-GB" sz="2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value</a:t>
            </a:r>
            <a:r>
              <a:rPr lang="en-GB" sz="2600" dirty="0">
                <a:solidFill>
                  <a:prstClr val="black"/>
                </a:solidFill>
                <a:cs typeface="Courier New" panose="02070309020205020404" pitchFamily="49" charset="0"/>
              </a:rPr>
              <a:t> entry in the help file for </a:t>
            </a:r>
            <a:r>
              <a:rPr lang="en-GB" sz="2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2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 </a:t>
            </a:r>
          </a:p>
        </p:txBody>
      </p:sp>
      <p:sp>
        <p:nvSpPr>
          <p:cNvPr id="4" name="TextBox 3"/>
          <p:cNvSpPr txBox="1"/>
          <p:nvPr/>
        </p:nvSpPr>
        <p:spPr>
          <a:xfrm>
            <a:off x="720000" y="540000"/>
            <a:ext cx="1584000" cy="648000"/>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8" name="TextBox 7">
            <a:extLst>
              <a:ext uri="{FF2B5EF4-FFF2-40B4-BE49-F238E27FC236}">
                <a16:creationId xmlns:a16="http://schemas.microsoft.com/office/drawing/2014/main" id="{2380D630-9B0F-496E-B786-726877FA364A}"/>
              </a:ext>
            </a:extLst>
          </p:cNvPr>
          <p:cNvSpPr txBox="1"/>
          <p:nvPr/>
        </p:nvSpPr>
        <p:spPr>
          <a:xfrm>
            <a:off x="876094" y="1737233"/>
            <a:ext cx="1731664" cy="477054"/>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sds$</a:t>
            </a:r>
            <a:r>
              <a:rPr lang="en-GB" sz="28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endParaRPr lang="en-GB"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endParaRPr>
          </a:p>
        </p:txBody>
      </p:sp>
      <p:sp>
        <p:nvSpPr>
          <p:cNvPr id="9" name="TextBox 8">
            <a:extLst>
              <a:ext uri="{FF2B5EF4-FFF2-40B4-BE49-F238E27FC236}">
                <a16:creationId xmlns:a16="http://schemas.microsoft.com/office/drawing/2014/main" id="{4A669584-C3DA-4017-8ECB-EEF393409E05}"/>
              </a:ext>
            </a:extLst>
          </p:cNvPr>
          <p:cNvSpPr txBox="1"/>
          <p:nvPr/>
        </p:nvSpPr>
        <p:spPr>
          <a:xfrm>
            <a:off x="876094" y="2495383"/>
            <a:ext cx="2407939" cy="477054"/>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sds$</a:t>
            </a:r>
            <a:r>
              <a:rPr lang="en-GB" sz="28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method</a:t>
            </a:r>
            <a:endParaRPr lang="en-GB"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8BD5AC72-DB75-47F6-A5CA-26353AA85620}"/>
              </a:ext>
            </a:extLst>
          </p:cNvPr>
          <p:cNvSpPr txBox="1"/>
          <p:nvPr/>
        </p:nvSpPr>
        <p:spPr>
          <a:xfrm>
            <a:off x="876094" y="3253533"/>
            <a:ext cx="4284364" cy="477054"/>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sds$</a:t>
            </a:r>
            <a:r>
              <a:rPr lang="en-GB" sz="28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visit.sequence</a:t>
            </a:r>
            <a:endParaRPr lang="en-GB"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id="{EF3055D6-5076-4AF9-9803-311931A48099}"/>
              </a:ext>
            </a:extLst>
          </p:cNvPr>
          <p:cNvSpPr txBox="1"/>
          <p:nvPr/>
        </p:nvSpPr>
        <p:spPr>
          <a:xfrm>
            <a:off x="876094" y="4285897"/>
            <a:ext cx="4455815" cy="477054"/>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sds$</a:t>
            </a:r>
            <a:r>
              <a:rPr lang="en-GB" sz="28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predictor.matrix</a:t>
            </a:r>
            <a:endParaRPr lang="en-GB"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endParaRPr>
          </a:p>
        </p:txBody>
      </p:sp>
      <p:sp>
        <p:nvSpPr>
          <p:cNvPr id="12" name="Content Placeholder 2">
            <a:extLst>
              <a:ext uri="{FF2B5EF4-FFF2-40B4-BE49-F238E27FC236}">
                <a16:creationId xmlns:a16="http://schemas.microsoft.com/office/drawing/2014/main" id="{BF4E39FB-C72F-4DC8-830C-99BB8699A8B9}"/>
              </a:ext>
            </a:extLst>
          </p:cNvPr>
          <p:cNvSpPr txBox="1">
            <a:spLocks/>
          </p:cNvSpPr>
          <p:nvPr/>
        </p:nvSpPr>
        <p:spPr bwMode="auto">
          <a:xfrm>
            <a:off x="2607758" y="1707548"/>
            <a:ext cx="8536738" cy="49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96000" indent="-396000" algn="l" defTabSz="457200" rtl="0" eaLnBrk="1" fontAlgn="base" hangingPunct="1">
              <a:spcBef>
                <a:spcPts val="1200"/>
              </a:spcBef>
              <a:spcAft>
                <a:spcPct val="0"/>
              </a:spcAft>
              <a:buClr>
                <a:srgbClr val="0085CA"/>
              </a:buClr>
              <a:buFont typeface="Wingdings 3" panose="05040102010807070707" pitchFamily="18" charset="2"/>
              <a:buChar char=""/>
              <a:tabLst>
                <a:tab pos="396000" algn="l"/>
                <a:tab pos="741600" algn="l"/>
              </a:tabLs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Font typeface="Wingdings 3" panose="05040102010807070707" pitchFamily="18" charset="2"/>
              <a:buChar char="w"/>
              <a:tabLst>
                <a:tab pos="360000" algn="l"/>
                <a:tab pos="720000" algn="l"/>
              </a:tabLst>
              <a:defRPr lang="en-US" sz="2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 indent="0">
              <a:buFont typeface="Wingdings 3" panose="05040102010807070707" pitchFamily="18" charset="2"/>
              <a:buNone/>
              <a:tabLst>
                <a:tab pos="395288" algn="l"/>
                <a:tab pos="741363" algn="l"/>
                <a:tab pos="4391025" algn="l"/>
              </a:tabLst>
            </a:pPr>
            <a:r>
              <a:rPr lang="en-GB" sz="2600" dirty="0">
                <a:solidFill>
                  <a:prstClr val="black"/>
                </a:solidFill>
                <a:cs typeface="Courier New" panose="02070309020205020404" pitchFamily="49" charset="0"/>
              </a:rPr>
              <a:t>synthetic data frame (m = 1) or list (m &gt; 1)</a:t>
            </a:r>
            <a:endParaRPr lang="en-GB" sz="2600" b="1" dirty="0">
              <a:solidFill>
                <a:srgbClr val="FF0000"/>
              </a:solidFill>
              <a:latin typeface="Source Code Pro Semibold" panose="020B0609030403020204" pitchFamily="49" charset="0"/>
              <a:ea typeface="Source Code Pro Semibold" panose="020B0609030403020204" pitchFamily="49" charset="0"/>
            </a:endParaRPr>
          </a:p>
        </p:txBody>
      </p:sp>
      <p:sp>
        <p:nvSpPr>
          <p:cNvPr id="13" name="Content Placeholder 2">
            <a:extLst>
              <a:ext uri="{FF2B5EF4-FFF2-40B4-BE49-F238E27FC236}">
                <a16:creationId xmlns:a16="http://schemas.microsoft.com/office/drawing/2014/main" id="{38CEFD28-524B-4DA8-8381-6D978A3558E4}"/>
              </a:ext>
            </a:extLst>
          </p:cNvPr>
          <p:cNvSpPr txBox="1">
            <a:spLocks/>
          </p:cNvSpPr>
          <p:nvPr/>
        </p:nvSpPr>
        <p:spPr bwMode="auto">
          <a:xfrm>
            <a:off x="3284033" y="2496758"/>
            <a:ext cx="8801100" cy="49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96000" indent="-396000" algn="l" defTabSz="457200" rtl="0" eaLnBrk="1" fontAlgn="base" hangingPunct="1">
              <a:spcBef>
                <a:spcPts val="1200"/>
              </a:spcBef>
              <a:spcAft>
                <a:spcPct val="0"/>
              </a:spcAft>
              <a:buClr>
                <a:srgbClr val="0085CA"/>
              </a:buClr>
              <a:buFont typeface="Wingdings 3" panose="05040102010807070707" pitchFamily="18" charset="2"/>
              <a:buChar char=""/>
              <a:tabLst>
                <a:tab pos="396000" algn="l"/>
                <a:tab pos="741600" algn="l"/>
              </a:tabLs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Font typeface="Wingdings 3" panose="05040102010807070707" pitchFamily="18" charset="2"/>
              <a:buChar char="w"/>
              <a:tabLst>
                <a:tab pos="360000" algn="l"/>
                <a:tab pos="720000" algn="l"/>
              </a:tabLst>
              <a:defRPr lang="en-US" sz="2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 indent="0">
              <a:buNone/>
              <a:tabLst>
                <a:tab pos="395288" algn="l"/>
                <a:tab pos="741363" algn="l"/>
                <a:tab pos="4391025" algn="l"/>
              </a:tabLst>
            </a:pPr>
            <a:r>
              <a:rPr lang="en-GB" sz="2600" dirty="0">
                <a:solidFill>
                  <a:prstClr val="black"/>
                </a:solidFill>
                <a:cs typeface="Courier New" panose="02070309020205020404" pitchFamily="49" charset="0"/>
              </a:rPr>
              <a:t>vector of methods for each conditional distribution</a:t>
            </a:r>
          </a:p>
          <a:p>
            <a:pPr marL="36000" indent="0">
              <a:buFont typeface="Wingdings 3" panose="05040102010807070707" pitchFamily="18" charset="2"/>
              <a:buNone/>
              <a:tabLst>
                <a:tab pos="395288" algn="l"/>
                <a:tab pos="741363" algn="l"/>
                <a:tab pos="4391025" algn="l"/>
              </a:tabLst>
            </a:pPr>
            <a:endParaRPr lang="en-GB" b="1" dirty="0">
              <a:solidFill>
                <a:srgbClr val="FF0000"/>
              </a:solidFill>
              <a:latin typeface="Source Code Pro Semibold" panose="020B0609030403020204" pitchFamily="49" charset="0"/>
              <a:ea typeface="Source Code Pro Semibold" panose="020B0609030403020204" pitchFamily="49" charset="0"/>
            </a:endParaRPr>
          </a:p>
        </p:txBody>
      </p:sp>
      <p:sp>
        <p:nvSpPr>
          <p:cNvPr id="14" name="Content Placeholder 2">
            <a:extLst>
              <a:ext uri="{FF2B5EF4-FFF2-40B4-BE49-F238E27FC236}">
                <a16:creationId xmlns:a16="http://schemas.microsoft.com/office/drawing/2014/main" id="{6C798857-2D89-41D2-9735-E4BD92F712D0}"/>
              </a:ext>
            </a:extLst>
          </p:cNvPr>
          <p:cNvSpPr txBox="1">
            <a:spLocks/>
          </p:cNvSpPr>
          <p:nvPr/>
        </p:nvSpPr>
        <p:spPr bwMode="auto">
          <a:xfrm>
            <a:off x="5166006" y="3200852"/>
            <a:ext cx="6496050" cy="85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96000" indent="-396000" algn="l" defTabSz="457200" rtl="0" eaLnBrk="1" fontAlgn="base" hangingPunct="1">
              <a:spcBef>
                <a:spcPts val="1200"/>
              </a:spcBef>
              <a:spcAft>
                <a:spcPct val="0"/>
              </a:spcAft>
              <a:buClr>
                <a:srgbClr val="0085CA"/>
              </a:buClr>
              <a:buFont typeface="Wingdings 3" panose="05040102010807070707" pitchFamily="18" charset="2"/>
              <a:buChar char=""/>
              <a:tabLst>
                <a:tab pos="396000" algn="l"/>
                <a:tab pos="741600" algn="l"/>
              </a:tabLs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Font typeface="Wingdings 3" panose="05040102010807070707" pitchFamily="18" charset="2"/>
              <a:buChar char="w"/>
              <a:tabLst>
                <a:tab pos="360000" algn="l"/>
                <a:tab pos="720000" algn="l"/>
              </a:tabLst>
              <a:defRPr lang="en-US" sz="2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 indent="0">
              <a:buNone/>
              <a:tabLst>
                <a:tab pos="395288" algn="l"/>
                <a:tab pos="741363" algn="l"/>
                <a:tab pos="4391025" algn="l"/>
              </a:tabLst>
            </a:pPr>
            <a:r>
              <a:rPr lang="en-GB" sz="2600" dirty="0">
                <a:solidFill>
                  <a:prstClr val="black"/>
                </a:solidFill>
                <a:cs typeface="Courier New" panose="02070309020205020404" pitchFamily="49" charset="0"/>
              </a:rPr>
              <a:t>order of variables to create conditional distributions</a:t>
            </a:r>
          </a:p>
        </p:txBody>
      </p:sp>
      <p:sp>
        <p:nvSpPr>
          <p:cNvPr id="15" name="Content Placeholder 2">
            <a:extLst>
              <a:ext uri="{FF2B5EF4-FFF2-40B4-BE49-F238E27FC236}">
                <a16:creationId xmlns:a16="http://schemas.microsoft.com/office/drawing/2014/main" id="{388D9A0A-4F7F-4504-A8C4-72DCEC95E0C7}"/>
              </a:ext>
            </a:extLst>
          </p:cNvPr>
          <p:cNvSpPr txBox="1">
            <a:spLocks/>
          </p:cNvSpPr>
          <p:nvPr/>
        </p:nvSpPr>
        <p:spPr bwMode="auto">
          <a:xfrm>
            <a:off x="5331909" y="4236856"/>
            <a:ext cx="5210174" cy="91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96000" indent="-396000" algn="l" defTabSz="457200" rtl="0" eaLnBrk="1" fontAlgn="base" hangingPunct="1">
              <a:spcBef>
                <a:spcPts val="1200"/>
              </a:spcBef>
              <a:spcAft>
                <a:spcPct val="0"/>
              </a:spcAft>
              <a:buClr>
                <a:srgbClr val="0085CA"/>
              </a:buClr>
              <a:buFont typeface="Wingdings 3" panose="05040102010807070707" pitchFamily="18" charset="2"/>
              <a:buChar char=""/>
              <a:tabLst>
                <a:tab pos="396000" algn="l"/>
                <a:tab pos="741600" algn="l"/>
              </a:tabLs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Font typeface="Wingdings 3" panose="05040102010807070707" pitchFamily="18" charset="2"/>
              <a:buChar char="w"/>
              <a:tabLst>
                <a:tab pos="360000" algn="l"/>
                <a:tab pos="720000" algn="l"/>
              </a:tabLst>
              <a:defRPr lang="en-US" sz="2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 indent="0">
              <a:buNone/>
              <a:tabLst>
                <a:tab pos="395288" algn="l"/>
                <a:tab pos="741363" algn="l"/>
                <a:tab pos="4391025" algn="l"/>
              </a:tabLst>
            </a:pPr>
            <a:r>
              <a:rPr lang="en-GB" sz="2600" dirty="0">
                <a:solidFill>
                  <a:prstClr val="black"/>
                </a:solidFill>
                <a:cs typeface="Courier New" panose="02070309020205020404" pitchFamily="49" charset="0"/>
              </a:rPr>
              <a:t>how predictors defined for each variable </a:t>
            </a:r>
          </a:p>
          <a:p>
            <a:pPr marL="36000" indent="0">
              <a:buFont typeface="Wingdings 3" panose="05040102010807070707" pitchFamily="18" charset="2"/>
              <a:buNone/>
              <a:tabLst>
                <a:tab pos="395288" algn="l"/>
                <a:tab pos="741363" algn="l"/>
                <a:tab pos="4391025" algn="l"/>
              </a:tabLst>
            </a:pPr>
            <a:endParaRPr lang="en-GB" b="1" dirty="0">
              <a:solidFill>
                <a:srgbClr val="FF0000"/>
              </a:solidFill>
              <a:latin typeface="Source Code Pro Semibold" panose="020B0609030403020204" pitchFamily="49" charset="0"/>
              <a:ea typeface="Source Code Pro Semibold" panose="020B0609030403020204" pitchFamily="49" charset="0"/>
            </a:endParaRPr>
          </a:p>
        </p:txBody>
      </p:sp>
      <p:sp>
        <p:nvSpPr>
          <p:cNvPr id="16" name="TextBox 15">
            <a:extLst>
              <a:ext uri="{FF2B5EF4-FFF2-40B4-BE49-F238E27FC236}">
                <a16:creationId xmlns:a16="http://schemas.microsoft.com/office/drawing/2014/main" id="{1963AE1E-9A59-4A17-95B6-0B28BCC01EA5}"/>
              </a:ext>
            </a:extLst>
          </p:cNvPr>
          <p:cNvSpPr txBox="1"/>
          <p:nvPr/>
        </p:nvSpPr>
        <p:spPr>
          <a:xfrm>
            <a:off x="8414031" y="5787894"/>
            <a:ext cx="1095213" cy="477054"/>
          </a:xfrm>
          <a:prstGeom prst="rect">
            <a:avLst/>
          </a:prstGeom>
          <a:solidFill>
            <a:srgbClr val="E8E8E8"/>
          </a:solidFill>
          <a:ln w="6350">
            <a:noFill/>
          </a:ln>
        </p:spPr>
        <p:txBody>
          <a:bodyPr wrap="square" tIns="0" rtlCol="0" anchor="ctr">
            <a:spAutoFit/>
          </a:bodyPr>
          <a:lstStyle/>
          <a:p>
            <a:pPr defTabSz="457200" fontAlgn="base">
              <a:spcBef>
                <a:spcPct val="0"/>
              </a:spcBef>
              <a:spcAft>
                <a:spcPct val="0"/>
              </a:spcAft>
            </a:pP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syn</a:t>
            </a:r>
            <a:endPar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endParaRPr>
          </a:p>
        </p:txBody>
      </p:sp>
      <p:sp>
        <p:nvSpPr>
          <p:cNvPr id="17" name="Slide Number Placeholder 5">
            <a:extLst>
              <a:ext uri="{FF2B5EF4-FFF2-40B4-BE49-F238E27FC236}">
                <a16:creationId xmlns:a16="http://schemas.microsoft.com/office/drawing/2014/main" id="{814D6709-DE10-4D85-817C-063B365985E0}"/>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26</a:t>
            </a:fld>
            <a:endParaRPr lang="en-GB"/>
          </a:p>
        </p:txBody>
      </p:sp>
    </p:spTree>
    <p:extLst>
      <p:ext uri="{BB962C8B-B14F-4D97-AF65-F5344CB8AC3E}">
        <p14:creationId xmlns:p14="http://schemas.microsoft.com/office/powerpoint/2010/main" val="1893210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472285" y="540000"/>
            <a:ext cx="1895302" cy="648000"/>
          </a:xfrm>
        </p:spPr>
        <p:txBody>
          <a:bodyPr/>
          <a:lstStyle/>
          <a:p>
            <a:r>
              <a:rPr lang="en-GB" dirty="0">
                <a:latin typeface="Source Code Pro Semibold" panose="020B0609030403020204" pitchFamily="49" charset="0"/>
                <a:ea typeface="Source Code Pro Semibold" panose="020B0609030403020204" pitchFamily="49" charset="0"/>
                <a:cs typeface="Courier New" panose="02070309020205020404" pitchFamily="49" charset="0"/>
              </a:rPr>
              <a:t>method</a:t>
            </a:r>
          </a:p>
        </p:txBody>
      </p:sp>
      <p:sp>
        <p:nvSpPr>
          <p:cNvPr id="7" name="Content Placeholder 2"/>
          <p:cNvSpPr>
            <a:spLocks noGrp="1"/>
          </p:cNvSpPr>
          <p:nvPr>
            <p:ph idx="1"/>
          </p:nvPr>
        </p:nvSpPr>
        <p:spPr>
          <a:xfrm>
            <a:off x="720000" y="1440000"/>
            <a:ext cx="10857896" cy="5165641"/>
          </a:xfrm>
        </p:spPr>
        <p:txBody>
          <a:bodyPr>
            <a:noAutofit/>
          </a:bodyPr>
          <a:lstStyle/>
          <a:p>
            <a:pPr>
              <a:spcBef>
                <a:spcPts val="600"/>
              </a:spcBef>
              <a:spcAft>
                <a:spcPts val="600"/>
              </a:spcAft>
            </a:pPr>
            <a:r>
              <a:rPr lang="en-GB" sz="2400" dirty="0"/>
              <a:t>Single string</a:t>
            </a:r>
          </a:p>
          <a:p>
            <a:pPr lvl="1">
              <a:lnSpc>
                <a:spcPct val="110000"/>
              </a:lnSpc>
              <a:spcBef>
                <a:spcPts val="400"/>
              </a:spcBef>
            </a:pPr>
            <a:r>
              <a:rPr lang="en-GB" sz="2000" dirty="0"/>
              <a:t>same method for each variable, except the first one to be synthesised (</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"sample"</a:t>
            </a:r>
            <a:r>
              <a:rPr lang="en-GB" sz="2000" dirty="0"/>
              <a:t>)</a:t>
            </a:r>
          </a:p>
          <a:p>
            <a:pPr lvl="1">
              <a:lnSpc>
                <a:spcPct val="110000"/>
              </a:lnSpc>
              <a:spcBef>
                <a:spcPts val="400"/>
              </a:spcBef>
            </a:pPr>
            <a:r>
              <a:rPr lang="en-GB" sz="2000" dirty="0"/>
              <a:t>default </a:t>
            </a:r>
            <a:r>
              <a:rPr lang="en-GB" sz="2000" dirty="0">
                <a:latin typeface="Source Code Pro" panose="020B0509030403020204" pitchFamily="49" charset="0"/>
                <a:ea typeface="Source Code Pro" panose="020B0509030403020204" pitchFamily="49" charset="0"/>
                <a:cs typeface="Courier New" panose="02070309020205020404" pitchFamily="49" charset="0"/>
              </a:rPr>
              <a:t>"cart" </a:t>
            </a:r>
            <a:r>
              <a:rPr lang="en-GB" sz="2000" dirty="0">
                <a:latin typeface="Courier New" panose="02070309020205020404" pitchFamily="49" charset="0"/>
                <a:cs typeface="Courier New" panose="02070309020205020404" pitchFamily="49" charset="0"/>
              </a:rPr>
              <a:t>(</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000" dirty="0" err="1">
                <a:latin typeface="Source Code Pro Semibold" panose="020B0609030403020204" pitchFamily="49" charset="0"/>
                <a:ea typeface="Source Code Pro Semibold" panose="020B0609030403020204" pitchFamily="49" charset="0"/>
                <a:cs typeface="Courier New" panose="02070309020205020404" pitchFamily="49" charset="0"/>
              </a:rPr>
              <a:t>ctree</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000" dirty="0"/>
              <a:t> different implementation of CART)</a:t>
            </a:r>
          </a:p>
          <a:p>
            <a:pPr lvl="1">
              <a:lnSpc>
                <a:spcPct val="110000"/>
              </a:lnSpc>
              <a:spcBef>
                <a:spcPts val="400"/>
              </a:spcBef>
            </a:pPr>
            <a:r>
              <a:rPr lang="en-GB" sz="2000" dirty="0"/>
              <a:t>if </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"parametric"</a:t>
            </a:r>
            <a:r>
              <a:rPr lang="en-GB" sz="2000" dirty="0">
                <a:latin typeface="Courier New" panose="02070309020205020404" pitchFamily="49" charset="0"/>
                <a:cs typeface="Courier New" panose="02070309020205020404" pitchFamily="49" charset="0"/>
              </a:rPr>
              <a:t> </a:t>
            </a:r>
            <a:r>
              <a:rPr lang="en-GB" sz="2000" dirty="0"/>
              <a:t>default parametric methods assigned to variables to be synthesised based on their types (</a:t>
            </a:r>
            <a:r>
              <a:rPr lang="en-GB" sz="2000" dirty="0" err="1">
                <a:latin typeface="Source Code Pro Semibold" panose="020B0609030403020204" pitchFamily="49" charset="0"/>
                <a:ea typeface="Source Code Pro Semibold" panose="020B0609030403020204" pitchFamily="49" charset="0"/>
                <a:cs typeface="Courier New" panose="02070309020205020404" pitchFamily="49" charset="0"/>
              </a:rPr>
              <a:t>default.method</a:t>
            </a:r>
            <a:r>
              <a:rPr lang="en-GB" sz="2000" dirty="0"/>
              <a:t>)</a:t>
            </a:r>
          </a:p>
          <a:p>
            <a:pPr lvl="1">
              <a:lnSpc>
                <a:spcPct val="110000"/>
              </a:lnSpc>
              <a:spcBef>
                <a:spcPts val="400"/>
              </a:spcBef>
            </a:pPr>
            <a:r>
              <a:rPr lang="en-GB" sz="2000" dirty="0"/>
              <a:t>method for deterministic relations: </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"~I(…)"</a:t>
            </a:r>
          </a:p>
          <a:p>
            <a:pPr lvl="1">
              <a:lnSpc>
                <a:spcPct val="110000"/>
              </a:lnSpc>
              <a:spcBef>
                <a:spcPts val="400"/>
              </a:spcBef>
            </a:pPr>
            <a:r>
              <a:rPr lang="en-GB" sz="2000" dirty="0"/>
              <a:t>non-negativity / non-normality: </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000" dirty="0" err="1">
                <a:latin typeface="Source Code Pro Semibold" panose="020B0609030403020204" pitchFamily="49" charset="0"/>
                <a:ea typeface="Source Code Pro Semibold" panose="020B0609030403020204" pitchFamily="49" charset="0"/>
                <a:cs typeface="Courier New" panose="02070309020205020404" pitchFamily="49" charset="0"/>
              </a:rPr>
              <a:t>lognorm</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000" dirty="0"/>
              <a:t>, </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000" dirty="0" err="1">
                <a:latin typeface="Source Code Pro Semibold" panose="020B0609030403020204" pitchFamily="49" charset="0"/>
                <a:ea typeface="Source Code Pro Semibold" panose="020B0609030403020204" pitchFamily="49" charset="0"/>
                <a:cs typeface="Courier New" panose="02070309020205020404" pitchFamily="49" charset="0"/>
              </a:rPr>
              <a:t>sqrtnorm</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000" dirty="0"/>
              <a:t> or </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000" dirty="0" err="1">
                <a:latin typeface="Source Code Pro Semibold" panose="020B0609030403020204" pitchFamily="49" charset="0"/>
                <a:ea typeface="Source Code Pro Semibold" panose="020B0609030403020204" pitchFamily="49" charset="0"/>
                <a:cs typeface="Courier New" panose="02070309020205020404" pitchFamily="49" charset="0"/>
              </a:rPr>
              <a:t>cubertnorm</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a:t>
            </a:r>
          </a:p>
          <a:p>
            <a:pPr>
              <a:spcAft>
                <a:spcPts val="600"/>
              </a:spcAft>
            </a:pPr>
            <a:r>
              <a:rPr lang="en-GB" sz="2400" dirty="0"/>
              <a:t>Vector of strings</a:t>
            </a:r>
          </a:p>
          <a:p>
            <a:pPr lvl="1">
              <a:lnSpc>
                <a:spcPct val="110000"/>
              </a:lnSpc>
              <a:spcBef>
                <a:spcPts val="400"/>
              </a:spcBef>
            </a:pPr>
            <a:r>
              <a:rPr lang="en-GB" sz="2000" dirty="0"/>
              <a:t>method has to be specified for each variable in the data set (in the order as in the data set) </a:t>
            </a:r>
          </a:p>
          <a:p>
            <a:pPr lvl="1">
              <a:lnSpc>
                <a:spcPct val="110000"/>
              </a:lnSpc>
              <a:spcBef>
                <a:spcPts val="400"/>
              </a:spcBef>
            </a:pPr>
            <a:r>
              <a:rPr lang="en-GB" sz="2000" dirty="0"/>
              <a:t>for variables to be left unchanged use an empty method (</a:t>
            </a:r>
            <a:r>
              <a:rPr lang="en-GB" sz="20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000" dirty="0"/>
              <a:t>) </a:t>
            </a:r>
          </a:p>
        </p:txBody>
      </p:sp>
      <p:sp>
        <p:nvSpPr>
          <p:cNvPr id="4" name="TextBox 3"/>
          <p:cNvSpPr txBox="1"/>
          <p:nvPr/>
        </p:nvSpPr>
        <p:spPr>
          <a:xfrm>
            <a:off x="720000" y="540000"/>
            <a:ext cx="1584000" cy="648000"/>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6" name="Slide Number Placeholder 5">
            <a:extLst>
              <a:ext uri="{FF2B5EF4-FFF2-40B4-BE49-F238E27FC236}">
                <a16:creationId xmlns:a16="http://schemas.microsoft.com/office/drawing/2014/main" id="{B0AC730B-1D5A-429A-9DB8-6077C48C1C2D}"/>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27</a:t>
            </a:fld>
            <a:endParaRPr lang="en-GB"/>
          </a:p>
        </p:txBody>
      </p:sp>
    </p:spTree>
    <p:extLst>
      <p:ext uri="{BB962C8B-B14F-4D97-AF65-F5344CB8AC3E}">
        <p14:creationId xmlns:p14="http://schemas.microsoft.com/office/powerpoint/2010/main" val="2619810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472286" y="540000"/>
            <a:ext cx="1895302" cy="648000"/>
          </a:xfrm>
        </p:spPr>
        <p:txBody>
          <a:bodyPr/>
          <a:lstStyle/>
          <a:p>
            <a:r>
              <a:rPr lang="en-GB" dirty="0">
                <a:latin typeface="Source Code Pro Semibold" panose="020B0609030403020204" pitchFamily="49" charset="0"/>
                <a:ea typeface="Source Code Pro Semibold" panose="020B0609030403020204" pitchFamily="49" charset="0"/>
                <a:cs typeface="Courier New" panose="02070309020205020404" pitchFamily="49" charset="0"/>
              </a:rPr>
              <a:t>method</a:t>
            </a:r>
          </a:p>
        </p:txBody>
      </p:sp>
      <p:sp>
        <p:nvSpPr>
          <p:cNvPr id="4" name="TextBox 3"/>
          <p:cNvSpPr txBox="1"/>
          <p:nvPr/>
        </p:nvSpPr>
        <p:spPr>
          <a:xfrm>
            <a:off x="720000" y="540000"/>
            <a:ext cx="1584000" cy="648000"/>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2" name="Rectangle 1"/>
          <p:cNvSpPr/>
          <p:nvPr/>
        </p:nvSpPr>
        <p:spPr>
          <a:xfrm>
            <a:off x="720000" y="1440000"/>
            <a:ext cx="9491011" cy="4985980"/>
          </a:xfrm>
          <a:prstGeom prst="rect">
            <a:avLst/>
          </a:prstGeom>
        </p:spPr>
        <p:txBody>
          <a:bodyPr wrap="square">
            <a:spAutoFit/>
          </a:bodyPr>
          <a:lstStyle/>
          <a:p>
            <a:pPr marL="0" lvl="1" defTabSz="457200" fontAlgn="base">
              <a:spcBef>
                <a:spcPct val="0"/>
              </a:spcBef>
              <a:spcAft>
                <a:spcPts val="1200"/>
              </a:spcAft>
            </a:pPr>
            <a:r>
              <a:rPr lang="en-GB" sz="2400" dirty="0">
                <a:solidFill>
                  <a:prstClr val="black"/>
                </a:solidFill>
                <a:latin typeface="Verdana" panose="020B0604030504040204" pitchFamily="34" charset="0"/>
                <a:ea typeface="Verdana" panose="020B0604030504040204" pitchFamily="34" charset="0"/>
                <a:cs typeface="Verdana" panose="020B0604030504040204" pitchFamily="34" charset="0"/>
              </a:rPr>
              <a:t>See </a:t>
            </a:r>
            <a:r>
              <a:rPr lang="en-GB" sz="24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4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2400" dirty="0">
                <a:solidFill>
                  <a:prstClr val="black"/>
                </a:solidFill>
                <a:latin typeface="Courier New" panose="02070309020205020404" pitchFamily="49" charset="0"/>
                <a:ea typeface="Verdana" panose="020B0604030504040204" pitchFamily="34" charset="0"/>
                <a:cs typeface="Courier New" panose="02070309020205020404" pitchFamily="49" charset="0"/>
              </a:rPr>
              <a:t> </a:t>
            </a:r>
            <a:r>
              <a:rPr lang="en-GB" sz="2400" dirty="0">
                <a:solidFill>
                  <a:prstClr val="black"/>
                </a:solidFill>
                <a:latin typeface="Verdana" panose="020B0604030504040204" pitchFamily="34" charset="0"/>
                <a:ea typeface="Verdana" panose="020B0604030504040204" pitchFamily="34" charset="0"/>
                <a:cs typeface="Verdana" panose="020B0604030504040204" pitchFamily="34" charset="0"/>
              </a:rPr>
              <a:t>for all methods currently available:</a:t>
            </a:r>
          </a:p>
          <a:p>
            <a:pPr marL="0" lvl="1" defTabSz="442913" fontAlgn="base">
              <a:spcBef>
                <a:spcPct val="0"/>
              </a:spcBef>
              <a:spcAft>
                <a:spcPct val="0"/>
              </a:spcAft>
              <a:tabLst>
                <a:tab pos="442913" algn="l"/>
              </a:tabLst>
            </a:pPr>
            <a:r>
              <a:rPr lang="en-GB" sz="2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2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ctree</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cart</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bag</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latin typeface="Source Code Pro" panose="020B0509030403020204" pitchFamily="49" charset="0"/>
                <a:ea typeface="Source Code Pro" panose="020B0509030403020204" pitchFamily="49" charset="0"/>
                <a:cs typeface="Times New Roman" panose="02020603050405020304" pitchFamily="18" charset="0"/>
              </a:rPr>
              <a:t>rf</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ranger</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survctree</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norm</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normrank</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lognorm</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sqrtnorm</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cubertnorm</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logreg</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polyreg</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polr</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pmm</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sample</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passive,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nested,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satcat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catall</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a:effectLst/>
                <a:latin typeface="Source Code Pro" panose="020B0509030403020204" pitchFamily="49" charset="0"/>
                <a:ea typeface="Source Code Pro" panose="020B0509030403020204" pitchFamily="49" charset="0"/>
                <a:cs typeface="Times New Roman" panose="02020603050405020304" pitchFamily="18" charset="0"/>
              </a:rPr>
              <a:t>, </a:t>
            </a:r>
            <a:r>
              <a:rPr lang="en-GB" sz="2400" dirty="0">
                <a:latin typeface="Source Code Pro" panose="020B0509030403020204" pitchFamily="49" charset="0"/>
                <a:ea typeface="Source Code Pro" panose="020B0509030403020204" pitchFamily="49" charset="0"/>
                <a:cs typeface="Courier New" panose="02070309020205020404" pitchFamily="49" charset="0"/>
              </a:rPr>
              <a:t>"</a:t>
            </a:r>
            <a:r>
              <a:rPr lang="en-GB" sz="2400" dirty="0" err="1">
                <a:effectLst/>
                <a:latin typeface="Source Code Pro" panose="020B0509030403020204" pitchFamily="49" charset="0"/>
                <a:ea typeface="Source Code Pro" panose="020B0509030403020204" pitchFamily="49" charset="0"/>
                <a:cs typeface="Times New Roman" panose="02020603050405020304" pitchFamily="18" charset="0"/>
              </a:rPr>
              <a:t>ipf</a:t>
            </a:r>
            <a:r>
              <a:rPr lang="en-GB" sz="1800" dirty="0">
                <a:latin typeface="Source Code Pro" panose="020B0509030403020204" pitchFamily="49" charset="0"/>
                <a:ea typeface="Source Code Pro" panose="020B0509030403020204" pitchFamily="49" charset="0"/>
                <a:cs typeface="Courier New" panose="02070309020205020404" pitchFamily="49" charset="0"/>
              </a:rPr>
              <a:t>"</a:t>
            </a:r>
            <a:endParaRPr lang="en-GB" sz="1800" dirty="0">
              <a:effectLst/>
              <a:latin typeface="Source Code Pro" panose="020B0509030403020204" pitchFamily="49" charset="0"/>
              <a:ea typeface="Source Code Pro" panose="020B0509030403020204" pitchFamily="49" charset="0"/>
              <a:cs typeface="Times New Roman" panose="02020603050405020304" pitchFamily="18" charset="0"/>
            </a:endParaRPr>
          </a:p>
          <a:p>
            <a:pPr marL="0" lvl="1" defTabSz="457200" fontAlgn="base">
              <a:spcBef>
                <a:spcPct val="0"/>
              </a:spcBef>
              <a:spcAft>
                <a:spcPct val="0"/>
              </a:spcAft>
            </a:pPr>
            <a:endParaRPr lang="en-GB"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lvl="1" defTabSz="457200" fontAlgn="base">
              <a:spcBef>
                <a:spcPct val="0"/>
              </a:spcBef>
              <a:spcAft>
                <a:spcPct val="0"/>
              </a:spcAft>
            </a:pPr>
            <a:r>
              <a:rPr lang="en-GB" sz="2400" dirty="0">
                <a:solidFill>
                  <a:prstClr val="black"/>
                </a:solidFill>
                <a:latin typeface="Verdana" panose="020B0604030504040204" pitchFamily="34" charset="0"/>
                <a:ea typeface="Verdana" panose="020B0604030504040204" pitchFamily="34" charset="0"/>
                <a:cs typeface="Courier New" panose="02070309020205020404" pitchFamily="49" charset="0"/>
              </a:rPr>
              <a:t>See </a:t>
            </a:r>
            <a:r>
              <a:rPr lang="en-GB" sz="24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4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syn.cart</a:t>
            </a:r>
            <a:r>
              <a:rPr lang="en-GB" sz="2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24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4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syn.norm</a:t>
            </a:r>
            <a:r>
              <a:rPr lang="en-GB" sz="2400" dirty="0">
                <a:solidFill>
                  <a:prstClr val="black"/>
                </a:solidFill>
                <a:latin typeface="Verdana" panose="020B0604030504040204" pitchFamily="34" charset="0"/>
                <a:ea typeface="Verdana" panose="020B0604030504040204" pitchFamily="34" charset="0"/>
                <a:cs typeface="Verdana" panose="020B0604030504040204" pitchFamily="34" charset="0"/>
              </a:rPr>
              <a:t>, etc. for details about specific method</a:t>
            </a:r>
          </a:p>
          <a:p>
            <a:pPr marL="0" lvl="1" defTabSz="457200" fontAlgn="base">
              <a:spcBef>
                <a:spcPct val="0"/>
              </a:spcBef>
              <a:spcAft>
                <a:spcPct val="0"/>
              </a:spcAft>
            </a:pPr>
            <a:endParaRPr lang="en-GB"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lvl="1" defTabSz="457200" fontAlgn="base">
              <a:spcBef>
                <a:spcPct val="0"/>
              </a:spcBef>
              <a:spcAft>
                <a:spcPct val="0"/>
              </a:spcAft>
            </a:pPr>
            <a:r>
              <a:rPr lang="en-GB" sz="2400" dirty="0">
                <a:latin typeface="Verdana" panose="020B0604030504040204" pitchFamily="34" charset="0"/>
                <a:ea typeface="Verdana" panose="020B0604030504040204" pitchFamily="34" charset="0"/>
              </a:rPr>
              <a:t>Use your own method: write </a:t>
            </a:r>
            <a:r>
              <a:rPr lang="en-GB" sz="2400" dirty="0" err="1">
                <a:latin typeface="Source Code Pro Semibold" panose="020B0609030403020204" pitchFamily="49" charset="0"/>
                <a:ea typeface="Source Code Pro Semibold" panose="020B0609030403020204" pitchFamily="49" charset="0"/>
                <a:cs typeface="Courier New" panose="02070309020205020404" pitchFamily="49" charset="0"/>
              </a:rPr>
              <a:t>syn.new_method</a:t>
            </a:r>
            <a:r>
              <a:rPr lang="en-GB" sz="24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400" dirty="0"/>
              <a:t> </a:t>
            </a:r>
          </a:p>
          <a:p>
            <a:pPr marL="0" lvl="1" defTabSz="457200" fontAlgn="base">
              <a:spcBef>
                <a:spcPct val="0"/>
              </a:spcBef>
              <a:spcAft>
                <a:spcPct val="0"/>
              </a:spcAft>
            </a:pPr>
            <a:r>
              <a:rPr lang="en-GB" sz="2400" dirty="0">
                <a:latin typeface="Verdana" panose="020B0604030504040204" pitchFamily="34" charset="0"/>
                <a:ea typeface="Verdana" panose="020B0604030504040204" pitchFamily="34" charset="0"/>
              </a:rPr>
              <a:t>and use </a:t>
            </a:r>
            <a:r>
              <a:rPr lang="en-GB" sz="24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400" dirty="0" err="1">
                <a:latin typeface="Source Code Pro Semibold" panose="020B0609030403020204" pitchFamily="49" charset="0"/>
                <a:ea typeface="Source Code Pro Semibold" panose="020B0609030403020204" pitchFamily="49" charset="0"/>
                <a:cs typeface="Courier New" panose="02070309020205020404" pitchFamily="49" charset="0"/>
              </a:rPr>
              <a:t>new_method</a:t>
            </a:r>
            <a:r>
              <a:rPr lang="en-GB" sz="24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400" dirty="0">
                <a:latin typeface="Verdana" panose="020B0604030504040204" pitchFamily="34" charset="0"/>
                <a:ea typeface="Verdana" panose="020B0604030504040204" pitchFamily="34" charset="0"/>
              </a:rPr>
              <a:t> in </a:t>
            </a:r>
            <a:r>
              <a:rPr lang="en-GB" sz="2400" dirty="0" err="1">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24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400" dirty="0">
                <a:latin typeface="Courier New" panose="02070309020205020404" pitchFamily="49" charset="0"/>
                <a:cs typeface="Courier New" panose="02070309020205020404" pitchFamily="49" charset="0"/>
              </a:rPr>
              <a:t> </a:t>
            </a:r>
          </a:p>
          <a:p>
            <a:pPr marL="0" lvl="1" defTabSz="457200" fontAlgn="base">
              <a:spcBef>
                <a:spcPct val="0"/>
              </a:spcBef>
              <a:spcAft>
                <a:spcPct val="0"/>
              </a:spcAft>
            </a:pPr>
            <a:endParaRPr lang="en-GB"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a:extLst>
              <a:ext uri="{FF2B5EF4-FFF2-40B4-BE49-F238E27FC236}">
                <a16:creationId xmlns:a16="http://schemas.microsoft.com/office/drawing/2014/main" id="{B0AC730B-1D5A-429A-9DB8-6077C48C1C2D}"/>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28</a:t>
            </a:fld>
            <a:endParaRPr lang="en-GB"/>
          </a:p>
        </p:txBody>
      </p:sp>
    </p:spTree>
    <p:extLst>
      <p:ext uri="{BB962C8B-B14F-4D97-AF65-F5344CB8AC3E}">
        <p14:creationId xmlns:p14="http://schemas.microsoft.com/office/powerpoint/2010/main" val="3732599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720001" y="1440000"/>
            <a:ext cx="10976700" cy="5159992"/>
          </a:xfrm>
        </p:spPr>
        <p:txBody>
          <a:bodyPr>
            <a:normAutofit/>
          </a:bodyPr>
          <a:lstStyle/>
          <a:p>
            <a:pPr>
              <a:lnSpc>
                <a:spcPct val="125000"/>
              </a:lnSpc>
              <a:spcBef>
                <a:spcPts val="600"/>
              </a:spcBef>
            </a:pPr>
            <a:r>
              <a:rPr lang="en-GB" sz="2800" dirty="0" err="1">
                <a:latin typeface="Source Code Pro" panose="020B0509030403020204" pitchFamily="49" charset="0"/>
                <a:ea typeface="Source Code Pro" panose="020B0509030403020204" pitchFamily="49" charset="0"/>
                <a:cs typeface="Courier New" panose="02070309020205020404" pitchFamily="49" charset="0"/>
              </a:rPr>
              <a:t>visit.sequence</a:t>
            </a:r>
            <a:r>
              <a:rPr lang="en-GB" sz="2600" dirty="0">
                <a:latin typeface="Source Code Pro" panose="020B0509030403020204" pitchFamily="49" charset="0"/>
                <a:ea typeface="Source Code Pro" panose="020B0509030403020204" pitchFamily="49" charset="0"/>
                <a:cs typeface="Courier New" panose="02070309020205020404" pitchFamily="49" charset="0"/>
              </a:rPr>
              <a:t> </a:t>
            </a:r>
            <a:r>
              <a:rPr lang="en-GB" sz="2600" dirty="0"/>
              <a:t>can be used to change synthesis order </a:t>
            </a:r>
          </a:p>
          <a:p>
            <a:pPr lvl="1"/>
            <a:r>
              <a:rPr lang="en-GB" sz="2100" dirty="0"/>
              <a:t>column indices or variable names can be used</a:t>
            </a:r>
          </a:p>
          <a:p>
            <a:pPr lvl="1"/>
            <a:r>
              <a:rPr lang="en-GB" sz="2100" dirty="0"/>
              <a:t>variables NOT in </a:t>
            </a:r>
            <a:r>
              <a:rPr lang="en-GB" sz="2400" dirty="0" err="1">
                <a:latin typeface="Source Code Pro" panose="020B0509030403020204" pitchFamily="49" charset="0"/>
                <a:ea typeface="Source Code Pro" panose="020B0509030403020204" pitchFamily="49" charset="0"/>
                <a:cs typeface="Courier New" panose="02070309020205020404" pitchFamily="49" charset="0"/>
              </a:rPr>
              <a:t>visit.sequence</a:t>
            </a:r>
            <a:r>
              <a:rPr lang="en-GB" sz="2100" dirty="0">
                <a:latin typeface="Courier New" panose="02070309020205020404" pitchFamily="49" charset="0"/>
                <a:cs typeface="Courier New" panose="02070309020205020404" pitchFamily="49" charset="0"/>
              </a:rPr>
              <a:t> </a:t>
            </a:r>
            <a:r>
              <a:rPr lang="en-GB" sz="2100" dirty="0"/>
              <a:t>will NOT be synthesised</a:t>
            </a:r>
          </a:p>
          <a:p>
            <a:pPr>
              <a:lnSpc>
                <a:spcPct val="125000"/>
              </a:lnSpc>
            </a:pPr>
            <a:r>
              <a:rPr lang="en-GB" sz="2800" dirty="0" err="1">
                <a:latin typeface="Source Code Pro" panose="020B0509030403020204" pitchFamily="49" charset="0"/>
                <a:ea typeface="Source Code Pro" panose="020B0509030403020204" pitchFamily="49" charset="0"/>
                <a:cs typeface="Courier New" panose="02070309020205020404" pitchFamily="49" charset="0"/>
              </a:rPr>
              <a:t>predictor.matrix</a:t>
            </a:r>
            <a:r>
              <a:rPr lang="en-GB" sz="2800" dirty="0">
                <a:latin typeface="Source Code Pro" panose="020B0509030403020204" pitchFamily="49" charset="0"/>
                <a:ea typeface="Source Code Pro" panose="020B0509030403020204" pitchFamily="49" charset="0"/>
              </a:rPr>
              <a:t> </a:t>
            </a:r>
            <a:r>
              <a:rPr lang="en-GB" sz="2600" dirty="0"/>
              <a:t>can be used to specify the set of variables to include as predictors </a:t>
            </a:r>
          </a:p>
          <a:p>
            <a:pPr lvl="1"/>
            <a:r>
              <a:rPr lang="en-GB" sz="2100" dirty="0">
                <a:latin typeface="Source Code Pro Semibold" panose="020B0609030403020204" pitchFamily="49" charset="0"/>
                <a:ea typeface="Source Code Pro Semibold" panose="020B0609030403020204" pitchFamily="49" charset="0"/>
              </a:rPr>
              <a:t>1</a:t>
            </a:r>
            <a:r>
              <a:rPr lang="en-GB" sz="2100" dirty="0"/>
              <a:t> or </a:t>
            </a:r>
            <a:r>
              <a:rPr lang="en-GB" sz="2400" dirty="0">
                <a:latin typeface="Source Code Pro Semibold" panose="020B0609030403020204" pitchFamily="49" charset="0"/>
                <a:ea typeface="Source Code Pro Semibold" panose="020B0609030403020204" pitchFamily="49" charset="0"/>
              </a:rPr>
              <a:t>0</a:t>
            </a:r>
            <a:r>
              <a:rPr lang="en-GB" sz="2100" dirty="0"/>
              <a:t> indicates whether to include a variable in a column as a predictor for a variable in a row</a:t>
            </a:r>
          </a:p>
          <a:p>
            <a:pPr lvl="1"/>
            <a:r>
              <a:rPr lang="en-GB" sz="2100" dirty="0"/>
              <a:t>variables that are not synthesised yet cannot be used as predictors, </a:t>
            </a:r>
          </a:p>
          <a:p>
            <a:pPr lvl="1"/>
            <a:r>
              <a:rPr lang="en-GB" sz="2100" dirty="0"/>
              <a:t>variables to be left unchanged (</a:t>
            </a:r>
            <a:r>
              <a:rPr lang="en-GB" sz="2400" dirty="0">
                <a:latin typeface="Source Code Pro" panose="020B0509030403020204" pitchFamily="49" charset="0"/>
                <a:ea typeface="Source Code Pro" panose="020B0509030403020204" pitchFamily="49" charset="0"/>
                <a:cs typeface="Courier New" panose="02070309020205020404" pitchFamily="49" charset="0"/>
              </a:rPr>
              <a:t>method = </a:t>
            </a:r>
            <a:r>
              <a:rPr lang="en-GB" sz="2000" dirty="0">
                <a:latin typeface="Source Code Pro" panose="020B0509030403020204" pitchFamily="49" charset="0"/>
                <a:ea typeface="Source Code Pro" panose="020B0509030403020204" pitchFamily="49" charset="0"/>
                <a:cs typeface="Courier New" panose="02070309020205020404" pitchFamily="49" charset="0"/>
              </a:rPr>
              <a:t>""</a:t>
            </a:r>
            <a:r>
              <a:rPr lang="en-GB" sz="2100" dirty="0"/>
              <a:t>) can be used as predictors </a:t>
            </a:r>
          </a:p>
          <a:p>
            <a:pPr lvl="1"/>
            <a:r>
              <a:rPr lang="en-GB" sz="2100" dirty="0"/>
              <a:t>matrix has to include all variables from the data set (in the original order) </a:t>
            </a:r>
          </a:p>
          <a:p>
            <a:pPr lvl="1">
              <a:lnSpc>
                <a:spcPct val="125000"/>
              </a:lnSpc>
            </a:pPr>
            <a:endParaRPr lang="en-GB" sz="2100" dirty="0"/>
          </a:p>
        </p:txBody>
      </p:sp>
      <p:sp>
        <p:nvSpPr>
          <p:cNvPr id="4" name="Title 4"/>
          <p:cNvSpPr txBox="1">
            <a:spLocks/>
          </p:cNvSpPr>
          <p:nvPr/>
        </p:nvSpPr>
        <p:spPr bwMode="auto">
          <a:xfrm>
            <a:off x="2417682" y="504000"/>
            <a:ext cx="828841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kern="1200">
                <a:solidFill>
                  <a:srgbClr val="385E9D"/>
                </a:solidFill>
                <a:latin typeface="Verdana" panose="020B0604030504040204" pitchFamily="34" charset="0"/>
                <a:ea typeface="Verdana" panose="020B0604030504040204" pitchFamily="34" charset="0"/>
                <a:cs typeface="Verdana" panose="020B0604030504040204" pitchFamily="34"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nSpc>
                <a:spcPct val="80000"/>
              </a:lnSpc>
            </a:pPr>
            <a:r>
              <a:rPr lang="en-GB" sz="2800" dirty="0" err="1">
                <a:latin typeface="Source Code Pro Semibold" panose="020B0609030403020204" pitchFamily="49" charset="0"/>
                <a:ea typeface="Source Code Pro Semibold" panose="020B0609030403020204" pitchFamily="49" charset="0"/>
                <a:cs typeface="Courier New" panose="02070309020205020404" pitchFamily="49" charset="0"/>
              </a:rPr>
              <a:t>visit.sequence</a:t>
            </a:r>
            <a:r>
              <a:rPr lang="en-GB" sz="2800" dirty="0">
                <a:latin typeface="Courier New" panose="02070309020205020404" pitchFamily="49" charset="0"/>
                <a:cs typeface="Courier New" panose="02070309020205020404" pitchFamily="49" charset="0"/>
              </a:rPr>
              <a:t>, </a:t>
            </a:r>
            <a:r>
              <a:rPr lang="en-GB" sz="2800" dirty="0" err="1">
                <a:latin typeface="Source Code Pro Semibold" panose="020B0609030403020204" pitchFamily="49" charset="0"/>
                <a:ea typeface="Source Code Pro Semibold" panose="020B0609030403020204" pitchFamily="49" charset="0"/>
                <a:cs typeface="Courier New" panose="02070309020205020404" pitchFamily="49" charset="0"/>
              </a:rPr>
              <a:t>predictor.matrix</a:t>
            </a:r>
            <a:endParaRPr lang="en-GB" sz="2800" dirty="0">
              <a:latin typeface="Source Code Pro Semibold" panose="020B0609030403020204" pitchFamily="49" charset="0"/>
              <a:ea typeface="Source Code Pro Semibold" panose="020B06090304030202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F41BFE5B-D71F-4E45-83FE-53E98EF7A431}"/>
              </a:ext>
            </a:extLst>
          </p:cNvPr>
          <p:cNvSpPr txBox="1"/>
          <p:nvPr/>
        </p:nvSpPr>
        <p:spPr>
          <a:xfrm>
            <a:off x="720000" y="540000"/>
            <a:ext cx="1584000" cy="648000"/>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9" name="Slide Number Placeholder 5">
            <a:extLst>
              <a:ext uri="{FF2B5EF4-FFF2-40B4-BE49-F238E27FC236}">
                <a16:creationId xmlns:a16="http://schemas.microsoft.com/office/drawing/2014/main" id="{4BE9FAF1-15B1-4E33-BC51-42EAC875C285}"/>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29</a:t>
            </a:fld>
            <a:endParaRPr lang="en-GB"/>
          </a:p>
        </p:txBody>
      </p:sp>
    </p:spTree>
    <p:extLst>
      <p:ext uri="{BB962C8B-B14F-4D97-AF65-F5344CB8AC3E}">
        <p14:creationId xmlns:p14="http://schemas.microsoft.com/office/powerpoint/2010/main" val="196885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BDBE90D-A080-F042-5008-8CCDA78FA992}"/>
              </a:ext>
            </a:extLst>
          </p:cNvPr>
          <p:cNvSpPr>
            <a:spLocks noGrp="1"/>
          </p:cNvSpPr>
          <p:nvPr>
            <p:ph type="title"/>
          </p:nvPr>
        </p:nvSpPr>
        <p:spPr>
          <a:xfrm>
            <a:off x="739050" y="360000"/>
            <a:ext cx="11105070" cy="672342"/>
          </a:xfrm>
        </p:spPr>
        <p:txBody>
          <a:bodyPr>
            <a:noAutofit/>
          </a:bodyPr>
          <a:lstStyle/>
          <a:p>
            <a:r>
              <a:rPr lang="en-GB" b="0" dirty="0">
                <a:latin typeface="Verdana" panose="020B0604030504040204" pitchFamily="34" charset="0"/>
                <a:ea typeface="Verdana" panose="020B0604030504040204" pitchFamily="34" charset="0"/>
                <a:cs typeface="Arial" panose="020B0604020202020204" pitchFamily="34" charset="0"/>
              </a:rPr>
              <a:t>Learning to create useful synthetic data</a:t>
            </a:r>
          </a:p>
        </p:txBody>
      </p:sp>
      <p:sp>
        <p:nvSpPr>
          <p:cNvPr id="3" name="Content Placeholder 2">
            <a:extLst>
              <a:ext uri="{FF2B5EF4-FFF2-40B4-BE49-F238E27FC236}">
                <a16:creationId xmlns:a16="http://schemas.microsoft.com/office/drawing/2014/main" id="{682CE75B-C1C4-0F7E-B46A-5627361F555B}"/>
              </a:ext>
            </a:extLst>
          </p:cNvPr>
          <p:cNvSpPr>
            <a:spLocks noGrp="1"/>
          </p:cNvSpPr>
          <p:nvPr>
            <p:ph idx="1"/>
          </p:nvPr>
        </p:nvSpPr>
        <p:spPr>
          <a:xfrm>
            <a:off x="739050" y="1171575"/>
            <a:ext cx="11195775" cy="4972050"/>
          </a:xfrm>
        </p:spPr>
        <p:txBody>
          <a:bodyPr>
            <a:normAutofit fontScale="62500" lnSpcReduction="20000"/>
          </a:bodyPr>
          <a:lstStyle/>
          <a:p>
            <a:pPr marL="0" indent="0">
              <a:lnSpc>
                <a:spcPct val="107000"/>
              </a:lnSpc>
              <a:spcBef>
                <a:spcPts val="600"/>
              </a:spcBef>
              <a:spcAft>
                <a:spcPts val="800"/>
              </a:spcAft>
              <a:buNone/>
            </a:pPr>
            <a:r>
              <a:rPr lang="en-GB" sz="3800" dirty="0">
                <a:solidFill>
                  <a:srgbClr val="385E9D"/>
                </a:solidFill>
                <a:effectLst/>
                <a:latin typeface="Verdana Pro SemiBold" panose="020B0604020202020204" pitchFamily="34" charset="0"/>
                <a:cs typeface="Arial" panose="020B0604020202020204" pitchFamily="34" charset="0"/>
              </a:rPr>
              <a:t>Plan for this afternoon</a:t>
            </a:r>
          </a:p>
          <a:p>
            <a:pPr marL="0" indent="0">
              <a:lnSpc>
                <a:spcPct val="107000"/>
              </a:lnSpc>
              <a:spcBef>
                <a:spcPts val="1800"/>
              </a:spcBef>
              <a:spcAft>
                <a:spcPts val="800"/>
              </a:spcAft>
              <a:buNone/>
            </a:pPr>
            <a:r>
              <a:rPr lang="en-GB" dirty="0">
                <a:solidFill>
                  <a:srgbClr val="385E9D"/>
                </a:solidFill>
                <a:effectLst/>
                <a:latin typeface="Verdana Pro SemiBold" panose="020B0704030504040204" pitchFamily="34" charset="0"/>
                <a:cs typeface="Arial" panose="020B0604020202020204" pitchFamily="34" charset="0"/>
              </a:rPr>
              <a:t>13.30 </a:t>
            </a:r>
            <a:r>
              <a:rPr lang="en-GB" dirty="0">
                <a:solidFill>
                  <a:srgbClr val="385E9D"/>
                </a:solidFill>
                <a:latin typeface="Verdana Pro SemiBold" panose="020B0704030504040204" pitchFamily="34" charset="0"/>
                <a:cs typeface="Arial" panose="020B0604020202020204" pitchFamily="34" charset="0"/>
              </a:rPr>
              <a:t>to 15.00 </a:t>
            </a:r>
            <a:r>
              <a:rPr lang="en-GB" dirty="0">
                <a:latin typeface="Verdana Pro SemiBold" panose="020B0704030504040204" pitchFamily="34" charset="0"/>
                <a:cs typeface="Arial" panose="020B0604020202020204" pitchFamily="34" charset="0"/>
              </a:rPr>
              <a:t>Session 1 </a:t>
            </a:r>
            <a:endParaRPr lang="en-GB" dirty="0">
              <a:effectLst/>
              <a:latin typeface="Verdana Pro SemiBold" panose="020B0704030504040204" pitchFamily="34" charset="0"/>
              <a:cs typeface="Arial" panose="020B0604020202020204" pitchFamily="34" charset="0"/>
            </a:endParaRPr>
          </a:p>
          <a:p>
            <a:pPr>
              <a:lnSpc>
                <a:spcPct val="107000"/>
              </a:lnSpc>
              <a:spcBef>
                <a:spcPts val="600"/>
              </a:spcBef>
              <a:spcAft>
                <a:spcPts val="800"/>
              </a:spcAft>
            </a:pPr>
            <a:r>
              <a:rPr lang="en-GB" sz="2900" b="1" dirty="0">
                <a:latin typeface="Verdana Pro SemiBold" panose="020B0704030504040204" pitchFamily="34" charset="0"/>
                <a:cs typeface="Arial" panose="020B0604020202020204" pitchFamily="34" charset="0"/>
              </a:rPr>
              <a:t>Lecture 1:</a:t>
            </a:r>
            <a:r>
              <a:rPr lang="en-GB" sz="2900" dirty="0">
                <a:effectLst/>
                <a:cs typeface="Arial" panose="020B0604020202020204" pitchFamily="34" charset="0"/>
              </a:rPr>
              <a:t> Basic synthpop via full conditional models  </a:t>
            </a:r>
            <a:r>
              <a:rPr lang="en-GB" sz="2900" i="1" dirty="0">
                <a:effectLst/>
                <a:latin typeface="Verdana Pro Cond SemiBold" panose="020B0706030504040204" pitchFamily="34" charset="0"/>
                <a:cs typeface="Arial" panose="020B0604020202020204" pitchFamily="34" charset="0"/>
              </a:rPr>
              <a:t>Beata Nowok</a:t>
            </a:r>
          </a:p>
          <a:p>
            <a:pPr>
              <a:lnSpc>
                <a:spcPct val="107000"/>
              </a:lnSpc>
              <a:spcBef>
                <a:spcPts val="600"/>
              </a:spcBef>
              <a:spcAft>
                <a:spcPts val="800"/>
              </a:spcAft>
            </a:pPr>
            <a:r>
              <a:rPr lang="en-GB" sz="2900" b="1" dirty="0">
                <a:latin typeface="Verdana Pro SemiBold" panose="020B0704030504040204" pitchFamily="34" charset="0"/>
                <a:cs typeface="Arial" panose="020B0604020202020204" pitchFamily="34" charset="0"/>
              </a:rPr>
              <a:t>Lecture 2:</a:t>
            </a:r>
            <a:r>
              <a:rPr lang="en-GB" sz="2900" b="1" dirty="0">
                <a:effectLst/>
                <a:cs typeface="Arial" panose="020B0604020202020204" pitchFamily="34" charset="0"/>
              </a:rPr>
              <a:t> </a:t>
            </a:r>
            <a:r>
              <a:rPr lang="en-GB" sz="2900" dirty="0">
                <a:effectLst/>
                <a:cs typeface="Arial" panose="020B0604020202020204" pitchFamily="34" charset="0"/>
              </a:rPr>
              <a:t>Utility of synthetic data  </a:t>
            </a:r>
            <a:r>
              <a:rPr lang="en-GB" sz="2900" i="1" dirty="0">
                <a:latin typeface="Verdana Pro Cond SemiBold" panose="020B0706030504040204" pitchFamily="34" charset="0"/>
                <a:cs typeface="Arial" panose="020B0604020202020204" pitchFamily="34" charset="0"/>
              </a:rPr>
              <a:t>Gillian Raab</a:t>
            </a:r>
          </a:p>
          <a:p>
            <a:pPr>
              <a:lnSpc>
                <a:spcPct val="107000"/>
              </a:lnSpc>
              <a:spcBef>
                <a:spcPts val="600"/>
              </a:spcBef>
              <a:spcAft>
                <a:spcPts val="800"/>
              </a:spcAft>
            </a:pPr>
            <a:r>
              <a:rPr lang="en-GB" sz="2900" b="1" dirty="0">
                <a:latin typeface="Verdana Pro SemiBold" panose="020B0704030504040204" pitchFamily="34" charset="0"/>
                <a:cs typeface="Arial" panose="020B0604020202020204" pitchFamily="34" charset="0"/>
              </a:rPr>
              <a:t>Practical 1:</a:t>
            </a:r>
            <a:r>
              <a:rPr lang="en-GB" sz="2900" b="1" dirty="0">
                <a:cs typeface="Arial" panose="020B0604020202020204" pitchFamily="34" charset="0"/>
              </a:rPr>
              <a:t> </a:t>
            </a:r>
            <a:r>
              <a:rPr lang="en-GB" sz="2900" dirty="0">
                <a:cs typeface="Arial" panose="020B0604020202020204" pitchFamily="34" charset="0"/>
              </a:rPr>
              <a:t>Using the SD2011 data available with synthpop</a:t>
            </a:r>
            <a:endParaRPr lang="en-GB" sz="2900" dirty="0">
              <a:effectLst/>
              <a:cs typeface="Arial" panose="020B0604020202020204" pitchFamily="34" charset="0"/>
            </a:endParaRPr>
          </a:p>
          <a:p>
            <a:pPr marL="0" indent="0">
              <a:spcBef>
                <a:spcPts val="2400"/>
              </a:spcBef>
              <a:buNone/>
            </a:pPr>
            <a:r>
              <a:rPr lang="en-GB" b="1" dirty="0">
                <a:solidFill>
                  <a:srgbClr val="385E9D"/>
                </a:solidFill>
                <a:latin typeface="Verdana Pro SemiBold" panose="020B0704030504040204" pitchFamily="34" charset="0"/>
              </a:rPr>
              <a:t>15.00 to 15.30 </a:t>
            </a:r>
            <a:r>
              <a:rPr lang="en-GB" b="1" dirty="0">
                <a:latin typeface="Verdana Pro SemiBold" panose="020B0704030504040204" pitchFamily="34" charset="0"/>
              </a:rPr>
              <a:t>Coffee/tea break</a:t>
            </a:r>
          </a:p>
          <a:p>
            <a:pPr marL="0" indent="0">
              <a:spcBef>
                <a:spcPts val="600"/>
              </a:spcBef>
              <a:buNone/>
            </a:pPr>
            <a:endParaRPr lang="en-GB" sz="2900" b="1" dirty="0">
              <a:solidFill>
                <a:schemeClr val="accent1">
                  <a:lumMod val="75000"/>
                </a:schemeClr>
              </a:solidFill>
            </a:endParaRPr>
          </a:p>
          <a:p>
            <a:pPr marL="0" indent="0">
              <a:lnSpc>
                <a:spcPct val="107000"/>
              </a:lnSpc>
              <a:spcBef>
                <a:spcPts val="600"/>
              </a:spcBef>
              <a:spcAft>
                <a:spcPts val="800"/>
              </a:spcAft>
              <a:buNone/>
            </a:pPr>
            <a:r>
              <a:rPr lang="en-GB" dirty="0">
                <a:solidFill>
                  <a:srgbClr val="385E9D"/>
                </a:solidFill>
                <a:latin typeface="Verdana Pro SemiBold" panose="020B0704030504040204" pitchFamily="34" charset="0"/>
                <a:cs typeface="Arial" panose="020B0604020202020204" pitchFamily="34" charset="0"/>
              </a:rPr>
              <a:t>15.30 </a:t>
            </a:r>
            <a:r>
              <a:rPr lang="en-GB" b="1" dirty="0">
                <a:solidFill>
                  <a:srgbClr val="385E9D"/>
                </a:solidFill>
                <a:latin typeface="Verdana Pro SemiBold" panose="020B0704030504040204" pitchFamily="34" charset="0"/>
              </a:rPr>
              <a:t>to</a:t>
            </a:r>
            <a:r>
              <a:rPr lang="en-GB" dirty="0">
                <a:solidFill>
                  <a:srgbClr val="385E9D"/>
                </a:solidFill>
                <a:latin typeface="Verdana Pro SemiBold" panose="020B0704030504040204" pitchFamily="34" charset="0"/>
                <a:cs typeface="Arial" panose="020B0604020202020204" pitchFamily="34" charset="0"/>
              </a:rPr>
              <a:t> 17.00 </a:t>
            </a:r>
            <a:r>
              <a:rPr lang="en-GB" dirty="0">
                <a:latin typeface="Verdana Pro SemiBold" panose="020B0704030504040204" pitchFamily="34" charset="0"/>
                <a:cs typeface="Arial" panose="020B0604020202020204" pitchFamily="34" charset="0"/>
              </a:rPr>
              <a:t>Session 2 </a:t>
            </a:r>
          </a:p>
          <a:p>
            <a:pPr>
              <a:lnSpc>
                <a:spcPct val="107000"/>
              </a:lnSpc>
              <a:spcBef>
                <a:spcPts val="600"/>
              </a:spcBef>
              <a:spcAft>
                <a:spcPts val="800"/>
              </a:spcAft>
            </a:pPr>
            <a:r>
              <a:rPr lang="en-GB" sz="2900" b="1" dirty="0">
                <a:effectLst/>
                <a:latin typeface="Verdana Pro SemiBold" panose="020B0704030504040204" pitchFamily="34" charset="0"/>
                <a:cs typeface="Arial" panose="020B0604020202020204" pitchFamily="34" charset="0"/>
              </a:rPr>
              <a:t>Lecture 3: </a:t>
            </a:r>
            <a:r>
              <a:rPr lang="en-GB" sz="2900" dirty="0">
                <a:effectLst/>
                <a:cs typeface="Arial" panose="020B0604020202020204" pitchFamily="34" charset="0"/>
              </a:rPr>
              <a:t>Other methods of creating synthetic data and differential privacy </a:t>
            </a:r>
            <a:r>
              <a:rPr lang="en-GB" sz="2900" i="1" dirty="0">
                <a:latin typeface="Verdana Pro Cond SemiBold" panose="020B0706030504040204" pitchFamily="34" charset="0"/>
                <a:cs typeface="Arial" panose="020B0604020202020204" pitchFamily="34" charset="0"/>
              </a:rPr>
              <a:t>Gillian Raab</a:t>
            </a:r>
          </a:p>
          <a:p>
            <a:pPr>
              <a:lnSpc>
                <a:spcPct val="107000"/>
              </a:lnSpc>
              <a:spcBef>
                <a:spcPts val="600"/>
              </a:spcBef>
              <a:spcAft>
                <a:spcPts val="800"/>
              </a:spcAft>
            </a:pPr>
            <a:r>
              <a:rPr lang="en-GB" sz="2900" b="1" dirty="0">
                <a:latin typeface="Verdana Pro SemiBold" panose="020B0704030504040204" pitchFamily="34" charset="0"/>
                <a:cs typeface="Arial" panose="020B0604020202020204" pitchFamily="34" charset="0"/>
              </a:rPr>
              <a:t>Practical 2:</a:t>
            </a:r>
            <a:r>
              <a:rPr lang="en-GB" sz="2900" b="1" dirty="0">
                <a:cs typeface="Arial" panose="020B0604020202020204" pitchFamily="34" charset="0"/>
              </a:rPr>
              <a:t> </a:t>
            </a:r>
            <a:r>
              <a:rPr lang="en-GB" sz="2900" dirty="0">
                <a:cs typeface="Arial" panose="020B0604020202020204" pitchFamily="34" charset="0"/>
              </a:rPr>
              <a:t>Using other data sets or your own data</a:t>
            </a:r>
            <a:endParaRPr lang="en-GB" sz="2900" dirty="0">
              <a:effectLst/>
              <a:cs typeface="Arial" panose="020B0604020202020204" pitchFamily="34" charset="0"/>
            </a:endParaRPr>
          </a:p>
          <a:p>
            <a:pPr marL="0" indent="0">
              <a:buNone/>
            </a:pPr>
            <a:endParaRPr lang="en-GB" sz="2900" i="1" dirty="0">
              <a:latin typeface="Verdana Pro Cond SemiBold" panose="020B070603050404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FD0BDD92-0301-AD07-51F7-F128A38EDE4B}"/>
              </a:ext>
            </a:extLst>
          </p:cNvPr>
          <p:cNvSpPr>
            <a:spLocks noGrp="1"/>
          </p:cNvSpPr>
          <p:nvPr>
            <p:ph type="sldNum" sz="quarter" idx="4"/>
          </p:nvPr>
        </p:nvSpPr>
        <p:spPr>
          <a:xfrm>
            <a:off x="9448800" y="6459538"/>
            <a:ext cx="2743200" cy="365125"/>
          </a:xfrm>
        </p:spPr>
        <p:txBody>
          <a:bodyPr/>
          <a:lstStyle/>
          <a:p>
            <a:fld id="{70240E8D-CB33-47C0-BB4B-FEC38C5B119A}" type="slidenum">
              <a:rPr lang="en-GB" smtClean="0"/>
              <a:pPr/>
              <a:t>3</a:t>
            </a:fld>
            <a:endParaRPr lang="en-GB" dirty="0"/>
          </a:p>
        </p:txBody>
      </p:sp>
    </p:spTree>
    <p:extLst>
      <p:ext uri="{BB962C8B-B14F-4D97-AF65-F5344CB8AC3E}">
        <p14:creationId xmlns:p14="http://schemas.microsoft.com/office/powerpoint/2010/main" val="3946262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70260" y="1439756"/>
            <a:ext cx="8541295" cy="4385816"/>
          </a:xfrm>
          <a:prstGeom prst="rect">
            <a:avLst/>
          </a:prstGeom>
          <a:noFill/>
        </p:spPr>
        <p:txBody>
          <a:bodyPr wrap="square" rtlCol="0">
            <a:spAutoFit/>
          </a:bodyPr>
          <a:lstStyle/>
          <a:p>
            <a:pPr defTabSz="457200" fontAlgn="base">
              <a:spcBef>
                <a:spcPct val="0"/>
              </a:spcBef>
              <a:spcAft>
                <a:spcPct val="0"/>
              </a:spcAft>
            </a:pPr>
            <a:r>
              <a:rPr lang="en-GB" sz="2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r>
              <a:rPr lang="en-GB" sz="22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visit.sequence</a:t>
            </a:r>
            <a:endParaRPr lang="en-GB" sz="2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endParaRPr>
          </a:p>
          <a:p>
            <a:pPr marL="1798638" lvl="5">
              <a:spcBef>
                <a:spcPts val="1200"/>
              </a:spcBef>
            </a:pP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sex age </a:t>
            </a:r>
            <a:r>
              <a:rPr lang="en-GB"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edu</a:t>
            </a: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r>
              <a:rPr lang="en-GB" b="1"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marital</a:t>
            </a: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income ls smoke </a:t>
            </a:r>
          </a:p>
          <a:p>
            <a:pPr marL="1790700" lvl="5"/>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1   2   3       </a:t>
            </a:r>
            <a:r>
              <a:rPr lang="en-GB" b="1"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4</a:t>
            </a: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5  6     7</a:t>
            </a:r>
          </a:p>
          <a:p>
            <a:pPr defTabSz="457200" fontAlgn="base">
              <a:spcBef>
                <a:spcPts val="2400"/>
              </a:spcBef>
              <a:spcAft>
                <a:spcPct val="0"/>
              </a:spcAft>
            </a:pPr>
            <a:r>
              <a:rPr lang="en-GB" sz="2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r>
              <a:rPr lang="en-GB" sz="22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predictor.matrix</a:t>
            </a:r>
            <a:endParaRPr lang="en-GB" sz="2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endParaRPr>
          </a:p>
          <a:p>
            <a:pPr marL="715963" lvl="3" defTabSz="457200" fontAlgn="base">
              <a:spcBef>
                <a:spcPts val="2400"/>
              </a:spcBef>
              <a:spcAft>
                <a:spcPct val="0"/>
              </a:spcAft>
            </a:pPr>
            <a:r>
              <a:rPr lang="en-GB" sz="24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r>
              <a:rPr lang="en-GB" b="1"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sex age </a:t>
            </a:r>
            <a:r>
              <a:rPr lang="en-GB" b="1"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edu</a:t>
            </a:r>
            <a:r>
              <a:rPr lang="en-GB" b="1"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marital income </a:t>
            </a:r>
            <a:r>
              <a:rPr lang="en-GB"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ls</a:t>
            </a: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smoke</a:t>
            </a:r>
          </a:p>
          <a:p>
            <a:pPr marL="715963" lvl="3" defTabSz="457200" fontAlgn="base">
              <a:spcAft>
                <a:spcPct val="0"/>
              </a:spcAft>
            </a:pP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sex       0   0   0       0      0  0     0</a:t>
            </a:r>
          </a:p>
          <a:p>
            <a:pPr marL="715963" lvl="3" defTabSz="457200" fontAlgn="base">
              <a:spcAft>
                <a:spcPct val="0"/>
              </a:spcAft>
            </a:pP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age       1   0   0       0      0  0     0</a:t>
            </a:r>
          </a:p>
          <a:p>
            <a:pPr marL="715963" lvl="3" defTabSz="457200" fontAlgn="base">
              <a:spcAft>
                <a:spcPct val="0"/>
              </a:spcAft>
            </a:pPr>
            <a:r>
              <a:rPr lang="en-GB"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edu</a:t>
            </a: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1   1   0       0      0  0     0</a:t>
            </a:r>
          </a:p>
          <a:p>
            <a:pPr marL="715963" lvl="3" defTabSz="457200" fontAlgn="base">
              <a:spcAft>
                <a:spcPct val="0"/>
              </a:spcAft>
            </a:pPr>
            <a:r>
              <a:rPr lang="en-GB" b="1"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marital</a:t>
            </a: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r>
              <a:rPr lang="en-GB" b="1"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1   1   1       0      0  0     0</a:t>
            </a:r>
          </a:p>
          <a:p>
            <a:pPr marL="715963" lvl="3" defTabSz="457200" fontAlgn="base">
              <a:spcAft>
                <a:spcPct val="0"/>
              </a:spcAft>
            </a:pP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income    1   1   1       1      0  0     0</a:t>
            </a:r>
          </a:p>
          <a:p>
            <a:pPr marL="715963" lvl="3" defTabSz="457200" fontAlgn="base">
              <a:spcAft>
                <a:spcPct val="0"/>
              </a:spcAft>
            </a:pPr>
            <a:r>
              <a:rPr lang="en-GB"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ls</a:t>
            </a: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1   1   1       1      1  0     0</a:t>
            </a:r>
          </a:p>
          <a:p>
            <a:pPr marL="715963" lvl="3" defTabSz="457200" fontAlgn="base">
              <a:spcAft>
                <a:spcPct val="0"/>
              </a:spcAft>
            </a:pPr>
            <a:r>
              <a:rPr lang="en-GB"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smoke     1   1   1       1      1  1     0</a:t>
            </a:r>
          </a:p>
        </p:txBody>
      </p:sp>
      <p:sp>
        <p:nvSpPr>
          <p:cNvPr id="2" name="TextBox 1"/>
          <p:cNvSpPr txBox="1"/>
          <p:nvPr/>
        </p:nvSpPr>
        <p:spPr>
          <a:xfrm rot="16200000">
            <a:off x="1270066" y="4515102"/>
            <a:ext cx="2346699" cy="369332"/>
          </a:xfrm>
          <a:prstGeom prst="rect">
            <a:avLst/>
          </a:prstGeom>
          <a:noFill/>
        </p:spPr>
        <p:txBody>
          <a:bodyPr wrap="square" rtlCol="0">
            <a:spAutoFit/>
          </a:bodyPr>
          <a:lstStyle/>
          <a:p>
            <a:pPr defTabSz="457200" fontAlgn="base">
              <a:spcBef>
                <a:spcPct val="0"/>
              </a:spcBef>
              <a:spcAft>
                <a:spcPct val="0"/>
              </a:spcAft>
            </a:pPr>
            <a:r>
              <a:rPr lang="en-GB" dirty="0">
                <a:solidFill>
                  <a:srgbClr val="0085CA"/>
                </a:solidFill>
                <a:latin typeface="Verdana" panose="020B0604030504040204" pitchFamily="34" charset="0"/>
                <a:ea typeface="Verdana" panose="020B0604030504040204" pitchFamily="34" charset="0"/>
                <a:cs typeface="Verdana" panose="020B0604030504040204" pitchFamily="34" charset="0"/>
              </a:rPr>
              <a:t>outcome variables</a:t>
            </a:r>
          </a:p>
        </p:txBody>
      </p:sp>
      <p:sp>
        <p:nvSpPr>
          <p:cNvPr id="6" name="TextBox 5"/>
          <p:cNvSpPr txBox="1"/>
          <p:nvPr/>
        </p:nvSpPr>
        <p:spPr>
          <a:xfrm>
            <a:off x="3948453" y="3200323"/>
            <a:ext cx="1346202" cy="369332"/>
          </a:xfrm>
          <a:prstGeom prst="rect">
            <a:avLst/>
          </a:prstGeom>
          <a:noFill/>
        </p:spPr>
        <p:txBody>
          <a:bodyPr wrap="square" rtlCol="0">
            <a:spAutoFit/>
          </a:bodyPr>
          <a:lstStyle/>
          <a:p>
            <a:pPr algn="ctr" defTabSz="457200" fontAlgn="base">
              <a:spcBef>
                <a:spcPct val="0"/>
              </a:spcBef>
              <a:spcAft>
                <a:spcPct val="0"/>
              </a:spcAft>
            </a:pPr>
            <a:r>
              <a:rPr lang="en-GB" dirty="0">
                <a:solidFill>
                  <a:srgbClr val="0085CA"/>
                </a:solidFill>
                <a:latin typeface="Verdana" panose="020B0604030504040204" pitchFamily="34" charset="0"/>
                <a:ea typeface="Verdana" panose="020B0604030504040204" pitchFamily="34" charset="0"/>
                <a:cs typeface="Verdana" panose="020B0604030504040204" pitchFamily="34" charset="0"/>
              </a:rPr>
              <a:t>predictors</a:t>
            </a:r>
          </a:p>
        </p:txBody>
      </p:sp>
      <p:sp>
        <p:nvSpPr>
          <p:cNvPr id="9" name="Rectangle 8"/>
          <p:cNvSpPr/>
          <p:nvPr/>
        </p:nvSpPr>
        <p:spPr>
          <a:xfrm>
            <a:off x="3900797" y="4637072"/>
            <a:ext cx="4860000" cy="288000"/>
          </a:xfrm>
          <a:prstGeom prst="rect">
            <a:avLst/>
          </a:prstGeom>
          <a:noFill/>
          <a:ln w="15875">
            <a:solidFill>
              <a:srgbClr val="0085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a:solidFill>
                <a:prstClr val="white"/>
              </a:solidFill>
              <a:latin typeface="Calibri"/>
            </a:endParaRPr>
          </a:p>
        </p:txBody>
      </p:sp>
      <p:sp>
        <p:nvSpPr>
          <p:cNvPr id="8" name="Rectangle 7"/>
          <p:cNvSpPr/>
          <p:nvPr/>
        </p:nvSpPr>
        <p:spPr>
          <a:xfrm>
            <a:off x="5469044" y="1959760"/>
            <a:ext cx="1069409" cy="547466"/>
          </a:xfrm>
          <a:prstGeom prst="rect">
            <a:avLst/>
          </a:prstGeom>
          <a:noFill/>
          <a:ln w="15875">
            <a:solidFill>
              <a:srgbClr val="0085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a:solidFill>
                <a:prstClr val="white"/>
              </a:solidFill>
              <a:latin typeface="Calibri"/>
            </a:endParaRPr>
          </a:p>
        </p:txBody>
      </p:sp>
      <p:sp>
        <p:nvSpPr>
          <p:cNvPr id="12" name="Title 4">
            <a:extLst>
              <a:ext uri="{FF2B5EF4-FFF2-40B4-BE49-F238E27FC236}">
                <a16:creationId xmlns:a16="http://schemas.microsoft.com/office/drawing/2014/main" id="{CD437AD5-BED2-4926-B0F2-6C009E3E32BF}"/>
              </a:ext>
            </a:extLst>
          </p:cNvPr>
          <p:cNvSpPr txBox="1">
            <a:spLocks/>
          </p:cNvSpPr>
          <p:nvPr/>
        </p:nvSpPr>
        <p:spPr bwMode="auto">
          <a:xfrm>
            <a:off x="2417682" y="504000"/>
            <a:ext cx="8288418"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kern="1200">
                <a:solidFill>
                  <a:srgbClr val="385E9D"/>
                </a:solidFill>
                <a:latin typeface="Verdana" panose="020B0604030504040204" pitchFamily="34" charset="0"/>
                <a:ea typeface="Verdana" panose="020B0604030504040204" pitchFamily="34" charset="0"/>
                <a:cs typeface="Verdana" panose="020B0604030504040204" pitchFamily="34"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nSpc>
                <a:spcPct val="80000"/>
              </a:lnSpc>
            </a:pPr>
            <a:r>
              <a:rPr lang="en-GB" sz="3200" dirty="0" err="1">
                <a:latin typeface="Source Code Pro Semibold" panose="020B0609030403020204" pitchFamily="49" charset="0"/>
                <a:ea typeface="Source Code Pro Semibold" panose="020B0609030403020204" pitchFamily="49" charset="0"/>
                <a:cs typeface="Courier New" panose="02070309020205020404" pitchFamily="49" charset="0"/>
              </a:rPr>
              <a:t>visit.sequence</a:t>
            </a:r>
            <a:r>
              <a:rPr lang="en-GB" sz="3200" dirty="0">
                <a:latin typeface="Courier New" panose="02070309020205020404" pitchFamily="49" charset="0"/>
                <a:cs typeface="Courier New" panose="02070309020205020404" pitchFamily="49" charset="0"/>
              </a:rPr>
              <a:t>, </a:t>
            </a:r>
            <a:r>
              <a:rPr lang="en-GB" sz="3200" dirty="0" err="1">
                <a:latin typeface="Source Code Pro Semibold" panose="020B0609030403020204" pitchFamily="49" charset="0"/>
                <a:ea typeface="Source Code Pro Semibold" panose="020B0609030403020204" pitchFamily="49" charset="0"/>
                <a:cs typeface="Courier New" panose="02070309020205020404" pitchFamily="49" charset="0"/>
              </a:rPr>
              <a:t>predictor.matrix</a:t>
            </a:r>
            <a:endParaRPr lang="en-GB" sz="3200" dirty="0">
              <a:latin typeface="Source Code Pro Semibold" panose="020B0609030403020204" pitchFamily="49" charset="0"/>
              <a:ea typeface="Source Code Pro Semibold" panose="020B06090304030202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id="{58A6BB00-70CF-4052-805E-68E5A0A35909}"/>
              </a:ext>
            </a:extLst>
          </p:cNvPr>
          <p:cNvSpPr txBox="1"/>
          <p:nvPr/>
        </p:nvSpPr>
        <p:spPr>
          <a:xfrm>
            <a:off x="720000" y="540000"/>
            <a:ext cx="1584000" cy="648000"/>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14" name="Slide Number Placeholder 5">
            <a:extLst>
              <a:ext uri="{FF2B5EF4-FFF2-40B4-BE49-F238E27FC236}">
                <a16:creationId xmlns:a16="http://schemas.microsoft.com/office/drawing/2014/main" id="{6C2198EC-9C95-4786-9938-466CEE4BE679}"/>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30</a:t>
            </a:fld>
            <a:endParaRPr lang="en-GB"/>
          </a:p>
        </p:txBody>
      </p:sp>
    </p:spTree>
    <p:extLst>
      <p:ext uri="{BB962C8B-B14F-4D97-AF65-F5344CB8AC3E}">
        <p14:creationId xmlns:p14="http://schemas.microsoft.com/office/powerpoint/2010/main" val="33149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10000"/>
              </a:lnSpc>
            </a:pPr>
            <a:r>
              <a:rPr lang="en-GB" dirty="0"/>
              <a:t>Missing-data codes for continuous variables to be modelled separately: </a:t>
            </a:r>
            <a:r>
              <a:rPr lang="en-GB" dirty="0">
                <a:latin typeface="Source Code Pro" panose="020B0509030403020204" pitchFamily="49" charset="0"/>
                <a:ea typeface="Source Code Pro" panose="020B0509030403020204" pitchFamily="49" charset="0"/>
              </a:rPr>
              <a:t>cont.na</a:t>
            </a:r>
          </a:p>
          <a:p>
            <a:pPr>
              <a:lnSpc>
                <a:spcPct val="110000"/>
              </a:lnSpc>
            </a:pPr>
            <a:r>
              <a:rPr lang="en-GB" dirty="0"/>
              <a:t>Semi-continuous variables: </a:t>
            </a:r>
            <a:r>
              <a:rPr lang="en-GB" dirty="0" err="1">
                <a:latin typeface="Source Code Pro" panose="020B0509030403020204" pitchFamily="49" charset="0"/>
                <a:ea typeface="Source Code Pro" panose="020B0509030403020204" pitchFamily="49" charset="0"/>
              </a:rPr>
              <a:t>semicont</a:t>
            </a:r>
            <a:endParaRPr lang="en-GB" dirty="0">
              <a:latin typeface="Source Code Pro" panose="020B0509030403020204" pitchFamily="49" charset="0"/>
              <a:ea typeface="Source Code Pro" panose="020B0509030403020204" pitchFamily="49" charset="0"/>
            </a:endParaRPr>
          </a:p>
          <a:p>
            <a:pPr>
              <a:lnSpc>
                <a:spcPct val="110000"/>
              </a:lnSpc>
            </a:pPr>
            <a:r>
              <a:rPr lang="en-GB" dirty="0"/>
              <a:t>Restricted values (interrelationships between variables): </a:t>
            </a:r>
            <a:r>
              <a:rPr lang="en-GB" dirty="0">
                <a:latin typeface="Source Code Pro" panose="020B0509030403020204" pitchFamily="49" charset="0"/>
                <a:ea typeface="Source Code Pro" panose="020B0509030403020204" pitchFamily="49" charset="0"/>
              </a:rPr>
              <a:t>rules</a:t>
            </a:r>
            <a:r>
              <a:rPr lang="en-GB" dirty="0"/>
              <a:t> &amp; </a:t>
            </a:r>
            <a:r>
              <a:rPr lang="en-GB" dirty="0" err="1">
                <a:latin typeface="Source Code Pro" panose="020B0509030403020204" pitchFamily="49" charset="0"/>
                <a:ea typeface="Source Code Pro" panose="020B0509030403020204" pitchFamily="49" charset="0"/>
              </a:rPr>
              <a:t>rvalues</a:t>
            </a:r>
            <a:endParaRPr lang="en-GB" dirty="0">
              <a:latin typeface="Source Code Pro" panose="020B0509030403020204" pitchFamily="49" charset="0"/>
              <a:ea typeface="Source Code Pro" panose="020B0509030403020204" pitchFamily="49" charset="0"/>
            </a:endParaRPr>
          </a:p>
        </p:txBody>
      </p:sp>
      <p:sp>
        <p:nvSpPr>
          <p:cNvPr id="7" name="Title 4">
            <a:extLst>
              <a:ext uri="{FF2B5EF4-FFF2-40B4-BE49-F238E27FC236}">
                <a16:creationId xmlns:a16="http://schemas.microsoft.com/office/drawing/2014/main" id="{80B2C186-B2FA-4956-A370-213D035D10B6}"/>
              </a:ext>
            </a:extLst>
          </p:cNvPr>
          <p:cNvSpPr txBox="1">
            <a:spLocks/>
          </p:cNvSpPr>
          <p:nvPr/>
        </p:nvSpPr>
        <p:spPr bwMode="auto">
          <a:xfrm>
            <a:off x="2417681" y="504000"/>
            <a:ext cx="942189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kern="1200">
                <a:solidFill>
                  <a:srgbClr val="385E9D"/>
                </a:solidFill>
                <a:latin typeface="Verdana" panose="020B0604030504040204" pitchFamily="34" charset="0"/>
                <a:ea typeface="Verdana" panose="020B0604030504040204" pitchFamily="34" charset="0"/>
                <a:cs typeface="Verdana" panose="020B0604030504040204" pitchFamily="34"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nSpc>
                <a:spcPct val="80000"/>
              </a:lnSpc>
            </a:pPr>
            <a:r>
              <a:rPr lang="en-GB" sz="3200" dirty="0">
                <a:latin typeface="Source Code Pro Semibold" panose="020B0609030403020204" pitchFamily="49" charset="0"/>
                <a:ea typeface="Source Code Pro Semibold" panose="020B0609030403020204" pitchFamily="49" charset="0"/>
                <a:cs typeface="Courier New" panose="02070309020205020404" pitchFamily="49" charset="0"/>
              </a:rPr>
              <a:t>cont.na, </a:t>
            </a:r>
            <a:r>
              <a:rPr lang="en-GB" sz="3200" dirty="0" err="1">
                <a:latin typeface="Source Code Pro Semibold" panose="020B0609030403020204" pitchFamily="49" charset="0"/>
                <a:ea typeface="Source Code Pro Semibold" panose="020B0609030403020204" pitchFamily="49" charset="0"/>
                <a:cs typeface="Courier New" panose="02070309020205020404" pitchFamily="49" charset="0"/>
              </a:rPr>
              <a:t>semicont</a:t>
            </a:r>
            <a:r>
              <a:rPr lang="en-GB" sz="3200" dirty="0">
                <a:latin typeface="Source Code Pro Semibold" panose="020B0609030403020204" pitchFamily="49" charset="0"/>
                <a:ea typeface="Source Code Pro Semibold" panose="020B0609030403020204" pitchFamily="49" charset="0"/>
                <a:cs typeface="Courier New" panose="02070309020205020404" pitchFamily="49" charset="0"/>
              </a:rPr>
              <a:t>, rules &amp; </a:t>
            </a:r>
            <a:r>
              <a:rPr lang="en-GB" sz="3200" dirty="0" err="1">
                <a:latin typeface="Source Code Pro Semibold" panose="020B0609030403020204" pitchFamily="49" charset="0"/>
                <a:ea typeface="Source Code Pro Semibold" panose="020B0609030403020204" pitchFamily="49" charset="0"/>
                <a:cs typeface="Courier New" panose="02070309020205020404" pitchFamily="49" charset="0"/>
              </a:rPr>
              <a:t>rvalues</a:t>
            </a:r>
            <a:endParaRPr lang="en-GB" sz="3200" dirty="0">
              <a:latin typeface="Source Code Pro Semibold" panose="020B0609030403020204" pitchFamily="49" charset="0"/>
              <a:ea typeface="Source Code Pro Semibold" panose="020B06090304030202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6AE4F9F2-0001-4C32-9A4D-D2FD2221A6BA}"/>
              </a:ext>
            </a:extLst>
          </p:cNvPr>
          <p:cNvSpPr txBox="1"/>
          <p:nvPr/>
        </p:nvSpPr>
        <p:spPr>
          <a:xfrm>
            <a:off x="720000" y="540000"/>
            <a:ext cx="1584000" cy="648000"/>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9" name="Slide Number Placeholder 5">
            <a:extLst>
              <a:ext uri="{FF2B5EF4-FFF2-40B4-BE49-F238E27FC236}">
                <a16:creationId xmlns:a16="http://schemas.microsoft.com/office/drawing/2014/main" id="{A657CD0D-B7C5-40EB-A3D6-7423258D9B4A}"/>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31</a:t>
            </a:fld>
            <a:endParaRPr lang="en-GB"/>
          </a:p>
        </p:txBody>
      </p:sp>
    </p:spTree>
    <p:extLst>
      <p:ext uri="{BB962C8B-B14F-4D97-AF65-F5344CB8AC3E}">
        <p14:creationId xmlns:p14="http://schemas.microsoft.com/office/powerpoint/2010/main" val="3984913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4350" y="1620248"/>
            <a:ext cx="11325224" cy="3689882"/>
          </a:xfrm>
          <a:prstGeom prst="rect">
            <a:avLst/>
          </a:prstGeom>
          <a:solidFill>
            <a:srgbClr val="E8E8E8"/>
          </a:solidFill>
          <a:ln w="6350">
            <a:noFill/>
          </a:ln>
        </p:spPr>
        <p:txBody>
          <a:bodyPr wrap="square" tIns="0" rtlCol="0" anchor="ctr">
            <a:noAutofit/>
          </a:bodyPr>
          <a:lstStyle/>
          <a:p>
            <a:pPr defTabSz="457200" fontAlgn="base">
              <a:spcBef>
                <a:spcPct val="0"/>
              </a:spcBef>
              <a:spcAft>
                <a:spcPct val="0"/>
              </a:spcAft>
              <a:tabLst>
                <a:tab pos="1885950" algn="l"/>
              </a:tabLst>
            </a:pPr>
            <a:r>
              <a:rPr lang="en-GB" sz="23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sds</a:t>
            </a: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&lt;- </a:t>
            </a:r>
            <a:r>
              <a:rPr lang="en-GB" sz="23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syn</a:t>
            </a: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r>
              <a:rPr lang="en-GB" sz="23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ods</a:t>
            </a: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p>
          <a:p>
            <a:pPr defTabSz="457200" fontAlgn="base">
              <a:spcBef>
                <a:spcPct val="0"/>
              </a:spcBef>
              <a:spcAft>
                <a:spcPct val="0"/>
              </a:spcAft>
              <a:tabLst>
                <a:tab pos="1885950" algn="l"/>
              </a:tabLst>
            </a:pP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m = 5,</a:t>
            </a:r>
          </a:p>
          <a:p>
            <a:pPr defTabSz="457200" fontAlgn="base">
              <a:spcBef>
                <a:spcPct val="0"/>
              </a:spcBef>
              <a:spcAft>
                <a:spcPct val="0"/>
              </a:spcAft>
              <a:tabLst>
                <a:tab pos="1885950" algn="l"/>
              </a:tabLst>
            </a:pP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r>
              <a:rPr lang="en-GB" sz="23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visit.sequence</a:t>
            </a: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 c(5, 3:1, 4),  </a:t>
            </a:r>
          </a:p>
          <a:p>
            <a:pPr defTabSz="457200" fontAlgn="base">
              <a:spcBef>
                <a:spcPct val="0"/>
              </a:spcBef>
              <a:spcAft>
                <a:spcPct val="0"/>
              </a:spcAft>
              <a:tabLst>
                <a:tab pos="1885950" algn="l"/>
              </a:tabLst>
            </a:pP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method = "</a:t>
            </a:r>
            <a:r>
              <a:rPr lang="en-GB" sz="23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ctree</a:t>
            </a: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p>
          <a:p>
            <a:pPr defTabSz="457200" fontAlgn="base">
              <a:spcBef>
                <a:spcPct val="0"/>
              </a:spcBef>
              <a:spcAft>
                <a:spcPct val="0"/>
              </a:spcAft>
              <a:tabLst>
                <a:tab pos="1885950" algn="l"/>
              </a:tabLst>
            </a:pP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r>
              <a:rPr lang="en-GB" sz="23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ctree.minbucket</a:t>
            </a: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 10, </a:t>
            </a:r>
          </a:p>
          <a:p>
            <a:pPr defTabSz="457200" fontAlgn="base">
              <a:spcBef>
                <a:spcPct val="0"/>
              </a:spcBef>
              <a:spcAft>
                <a:spcPct val="0"/>
              </a:spcAft>
              <a:tabLst>
                <a:tab pos="1885950" algn="l"/>
              </a:tabLst>
            </a:pP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cont.na = list(income=c(NA, -8), </a:t>
            </a:r>
            <a:r>
              <a:rPr lang="en-GB" sz="23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nofriend</a:t>
            </a: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 -8),</a:t>
            </a:r>
          </a:p>
          <a:p>
            <a:pPr defTabSz="457200" fontAlgn="base">
              <a:spcBef>
                <a:spcPct val="0"/>
              </a:spcBef>
              <a:spcAft>
                <a:spcPct val="0"/>
              </a:spcAft>
              <a:tabLst>
                <a:tab pos="1885950" algn="l"/>
              </a:tabLst>
            </a:pP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rules   = list(marital = "age &lt; 18 &amp; sex == 'MALE'"),</a:t>
            </a:r>
          </a:p>
          <a:p>
            <a:pPr defTabSz="457200" fontAlgn="base">
              <a:spcBef>
                <a:spcPct val="0"/>
              </a:spcBef>
              <a:spcAft>
                <a:spcPct val="0"/>
              </a:spcAft>
              <a:tabLst>
                <a:tab pos="1885950" algn="l"/>
              </a:tabLst>
            </a:pP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a:t>
            </a:r>
            <a:r>
              <a:rPr lang="en-GB" sz="23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rvalues</a:t>
            </a: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 list(marital = 'SINGLE’),</a:t>
            </a:r>
          </a:p>
          <a:p>
            <a:pPr defTabSz="457200" fontAlgn="base">
              <a:spcBef>
                <a:spcPct val="0"/>
              </a:spcBef>
              <a:spcAft>
                <a:spcPct val="0"/>
              </a:spcAft>
              <a:tabLst>
                <a:tab pos="1885950" algn="l"/>
              </a:tabLst>
            </a:pP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smoothing = "spline",</a:t>
            </a:r>
          </a:p>
          <a:p>
            <a:pPr defTabSz="457200" fontAlgn="base">
              <a:spcBef>
                <a:spcPct val="0"/>
              </a:spcBef>
              <a:spcAft>
                <a:spcPct val="0"/>
              </a:spcAft>
              <a:tabLst>
                <a:tab pos="1885950" algn="l"/>
              </a:tabLst>
            </a:pPr>
            <a:r>
              <a:rPr lang="en-GB" sz="23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models = TRUE)</a:t>
            </a:r>
          </a:p>
        </p:txBody>
      </p:sp>
      <p:sp>
        <p:nvSpPr>
          <p:cNvPr id="8" name="Title 4">
            <a:extLst>
              <a:ext uri="{FF2B5EF4-FFF2-40B4-BE49-F238E27FC236}">
                <a16:creationId xmlns:a16="http://schemas.microsoft.com/office/drawing/2014/main" id="{33672F03-9E6D-4AFE-A0E6-5EF4B6ED2425}"/>
              </a:ext>
            </a:extLst>
          </p:cNvPr>
          <p:cNvSpPr txBox="1">
            <a:spLocks/>
          </p:cNvSpPr>
          <p:nvPr/>
        </p:nvSpPr>
        <p:spPr bwMode="auto">
          <a:xfrm>
            <a:off x="2208131" y="504000"/>
            <a:ext cx="942189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kern="1200">
                <a:solidFill>
                  <a:srgbClr val="385E9D"/>
                </a:solidFill>
                <a:latin typeface="Verdana" panose="020B0604030504040204" pitchFamily="34" charset="0"/>
                <a:ea typeface="Verdana" panose="020B0604030504040204" pitchFamily="34" charset="0"/>
                <a:cs typeface="Verdana" panose="020B0604030504040204" pitchFamily="34"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nSpc>
                <a:spcPct val="80000"/>
              </a:lnSpc>
            </a:pPr>
            <a:r>
              <a:rPr lang="en-GB" dirty="0">
                <a:latin typeface="+mn-lt"/>
                <a:ea typeface="Source Code Pro Semibold" panose="020B0609030403020204" pitchFamily="49" charset="0"/>
                <a:cs typeface="Courier New" panose="02070309020205020404" pitchFamily="49" charset="0"/>
              </a:rPr>
              <a:t>Customised synthesis</a:t>
            </a:r>
          </a:p>
        </p:txBody>
      </p:sp>
      <p:sp>
        <p:nvSpPr>
          <p:cNvPr id="9" name="TextBox 8">
            <a:extLst>
              <a:ext uri="{FF2B5EF4-FFF2-40B4-BE49-F238E27FC236}">
                <a16:creationId xmlns:a16="http://schemas.microsoft.com/office/drawing/2014/main" id="{40C88E72-ED26-46D3-B642-8AAC2423ECAD}"/>
              </a:ext>
            </a:extLst>
          </p:cNvPr>
          <p:cNvSpPr txBox="1"/>
          <p:nvPr/>
        </p:nvSpPr>
        <p:spPr>
          <a:xfrm>
            <a:off x="510450" y="540000"/>
            <a:ext cx="1584000" cy="648000"/>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10" name="Slide Number Placeholder 5">
            <a:extLst>
              <a:ext uri="{FF2B5EF4-FFF2-40B4-BE49-F238E27FC236}">
                <a16:creationId xmlns:a16="http://schemas.microsoft.com/office/drawing/2014/main" id="{2BAA10E8-431A-44C2-A0D2-140BBF5DCBF8}"/>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32</a:t>
            </a:fld>
            <a:endParaRPr lang="en-GB"/>
          </a:p>
        </p:txBody>
      </p:sp>
    </p:spTree>
    <p:extLst>
      <p:ext uri="{BB962C8B-B14F-4D97-AF65-F5344CB8AC3E}">
        <p14:creationId xmlns:p14="http://schemas.microsoft.com/office/powerpoint/2010/main" val="154823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000" y="536864"/>
            <a:ext cx="8229600" cy="648000"/>
          </a:xfrm>
        </p:spPr>
        <p:txBody>
          <a:bodyPr anchor="t"/>
          <a:lstStyle/>
          <a:p>
            <a:r>
              <a:rPr lang="en-GB" dirty="0"/>
              <a:t>Stratified synthesis</a:t>
            </a:r>
          </a:p>
        </p:txBody>
      </p:sp>
      <p:sp>
        <p:nvSpPr>
          <p:cNvPr id="5" name="Content Placeholder 2"/>
          <p:cNvSpPr txBox="1">
            <a:spLocks/>
          </p:cNvSpPr>
          <p:nvPr/>
        </p:nvSpPr>
        <p:spPr bwMode="auto">
          <a:xfrm>
            <a:off x="720000" y="1440000"/>
            <a:ext cx="9922024" cy="428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96000" indent="-396000" algn="l" defTabSz="457200" rtl="0" eaLnBrk="1" fontAlgn="base" hangingPunct="1">
              <a:spcBef>
                <a:spcPts val="1200"/>
              </a:spcBef>
              <a:spcAft>
                <a:spcPct val="0"/>
              </a:spcAft>
              <a:buClr>
                <a:srgbClr val="0085CA"/>
              </a:buClr>
              <a:buFont typeface="Wingdings 3" panose="05040102010807070707" pitchFamily="18" charset="2"/>
              <a:buChar char=""/>
              <a:tabLst>
                <a:tab pos="396000" algn="l"/>
                <a:tab pos="741600" algn="l"/>
              </a:tabLst>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Font typeface="Wingdings 3" panose="05040102010807070707" pitchFamily="18" charset="2"/>
              <a:buChar char="w"/>
              <a:tabLst>
                <a:tab pos="360000" algn="l"/>
                <a:tab pos="720000" algn="l"/>
              </a:tabLst>
              <a:defRPr lang="en-US" sz="2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432000">
              <a:lnSpc>
                <a:spcPct val="105000"/>
              </a:lnSpc>
              <a:tabLst>
                <a:tab pos="444500" algn="l"/>
                <a:tab pos="741363" algn="l"/>
              </a:tabLst>
            </a:pPr>
            <a:r>
              <a:rPr lang="en-GB" sz="3200" dirty="0">
                <a:solidFill>
                  <a:prstClr val="black"/>
                </a:solidFill>
              </a:rPr>
              <a:t>Avoids computational problems</a:t>
            </a:r>
          </a:p>
          <a:p>
            <a:pPr indent="-432000">
              <a:lnSpc>
                <a:spcPct val="105000"/>
              </a:lnSpc>
              <a:tabLst>
                <a:tab pos="444500" algn="l"/>
                <a:tab pos="741363" algn="l"/>
              </a:tabLst>
            </a:pPr>
            <a:r>
              <a:rPr lang="en-GB" sz="3200" dirty="0">
                <a:solidFill>
                  <a:prstClr val="black"/>
                </a:solidFill>
              </a:rPr>
              <a:t>Preserves the relationships between the stratifying variable(s) and the other ones</a:t>
            </a:r>
          </a:p>
          <a:p>
            <a:pPr indent="-432000">
              <a:lnSpc>
                <a:spcPct val="105000"/>
              </a:lnSpc>
            </a:pPr>
            <a:r>
              <a:rPr lang="en-GB" sz="3200" dirty="0">
                <a:solidFill>
                  <a:prstClr val="black"/>
                </a:solidFill>
              </a:rPr>
              <a:t>Very useful for longitudinal data in wide format from waves of a survey. Stratify by response pattern  to preserve missing data patterns</a:t>
            </a:r>
            <a:endParaRPr lang="en-GB" sz="3000" dirty="0">
              <a:solidFill>
                <a:prstClr val="black"/>
              </a:solidFill>
            </a:endParaRPr>
          </a:p>
          <a:p>
            <a:pPr lvl="1">
              <a:lnSpc>
                <a:spcPct val="105000"/>
              </a:lnSpc>
            </a:pPr>
            <a:endParaRPr lang="en-GB" dirty="0">
              <a:solidFill>
                <a:prstClr val="black"/>
              </a:solidFill>
            </a:endParaRPr>
          </a:p>
        </p:txBody>
      </p:sp>
      <p:sp>
        <p:nvSpPr>
          <p:cNvPr id="4" name="TextBox 3">
            <a:extLst>
              <a:ext uri="{FF2B5EF4-FFF2-40B4-BE49-F238E27FC236}">
                <a16:creationId xmlns:a16="http://schemas.microsoft.com/office/drawing/2014/main" id="{279FA1E9-CA55-4E59-B32B-CBF7A482059A}"/>
              </a:ext>
            </a:extLst>
          </p:cNvPr>
          <p:cNvSpPr txBox="1"/>
          <p:nvPr/>
        </p:nvSpPr>
        <p:spPr>
          <a:xfrm>
            <a:off x="720000" y="540000"/>
            <a:ext cx="3742288" cy="600164"/>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syn.strata</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A697D357-96E3-4D8D-9A6E-92F9EFFB7601}"/>
              </a:ext>
            </a:extLst>
          </p:cNvPr>
          <p:cNvSpPr txBox="1"/>
          <p:nvPr/>
        </p:nvSpPr>
        <p:spPr>
          <a:xfrm>
            <a:off x="731838" y="5643200"/>
            <a:ext cx="9790864" cy="569804"/>
          </a:xfrm>
          <a:prstGeom prst="rect">
            <a:avLst/>
          </a:prstGeom>
          <a:solidFill>
            <a:srgbClr val="E8E8E8"/>
          </a:solidFill>
          <a:ln w="6350">
            <a:noFill/>
          </a:ln>
        </p:spPr>
        <p:txBody>
          <a:bodyPr wrap="square" tIns="0" rtlCol="0" anchor="ctr">
            <a:noAutofit/>
          </a:bodyPr>
          <a:lstStyle/>
          <a:p>
            <a:pPr algn="ctr" defTabSz="457200" fontAlgn="base">
              <a:spcBef>
                <a:spcPct val="0"/>
              </a:spcBef>
              <a:spcAft>
                <a:spcPct val="0"/>
              </a:spcAft>
              <a:tabLst>
                <a:tab pos="2154238" algn="l"/>
              </a:tabLst>
            </a:pP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sds_strata</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&lt;- </a:t>
            </a: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syn.strata</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r>
              <a:rPr lang="en-GB" sz="28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ods</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 strata = </a:t>
            </a:r>
            <a:r>
              <a:rPr lang="en-GB" sz="2800" dirty="0">
                <a:latin typeface="Source Code Pro" panose="020B0509030403020204" pitchFamily="49" charset="0"/>
                <a:ea typeface="Source Code Pro" panose="020B0509030403020204" pitchFamily="49" charset="0"/>
              </a:rPr>
              <a:t>"sex"</a:t>
            </a:r>
            <a:r>
              <a:rPr lang="en-GB" sz="28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8" name="Slide Number Placeholder 5">
            <a:extLst>
              <a:ext uri="{FF2B5EF4-FFF2-40B4-BE49-F238E27FC236}">
                <a16:creationId xmlns:a16="http://schemas.microsoft.com/office/drawing/2014/main" id="{7B09C6B2-3808-4C95-9118-DFCDFA15F055}"/>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33</a:t>
            </a:fld>
            <a:endParaRPr lang="en-GB"/>
          </a:p>
        </p:txBody>
      </p:sp>
    </p:spTree>
    <p:extLst>
      <p:ext uri="{BB962C8B-B14F-4D97-AF65-F5344CB8AC3E}">
        <p14:creationId xmlns:p14="http://schemas.microsoft.com/office/powerpoint/2010/main" val="774574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350" y="516082"/>
            <a:ext cx="7090500" cy="648000"/>
          </a:xfrm>
        </p:spPr>
        <p:txBody>
          <a:bodyPr anchor="t"/>
          <a:lstStyle/>
          <a:p>
            <a:r>
              <a:rPr lang="en-GB" dirty="0"/>
              <a:t>Statistical disclosure control</a:t>
            </a:r>
          </a:p>
        </p:txBody>
      </p:sp>
      <p:sp>
        <p:nvSpPr>
          <p:cNvPr id="3" name="Content Placeholder 2"/>
          <p:cNvSpPr>
            <a:spLocks noGrp="1"/>
          </p:cNvSpPr>
          <p:nvPr>
            <p:ph idx="1"/>
          </p:nvPr>
        </p:nvSpPr>
        <p:spPr/>
        <p:txBody>
          <a:bodyPr/>
          <a:lstStyle/>
          <a:p>
            <a:r>
              <a:rPr lang="en-GB" dirty="0"/>
              <a:t>Data labelling: </a:t>
            </a:r>
            <a:r>
              <a:rPr lang="en-GB" dirty="0">
                <a:latin typeface="Source Code Pro" panose="020B0509030403020204" pitchFamily="49" charset="0"/>
                <a:ea typeface="Source Code Pro" panose="020B0509030403020204" pitchFamily="49" charset="0"/>
              </a:rPr>
              <a:t>label</a:t>
            </a:r>
          </a:p>
          <a:p>
            <a:r>
              <a:rPr lang="en-GB" dirty="0"/>
              <a:t>Removing replicated </a:t>
            </a:r>
            <a:r>
              <a:rPr lang="en-GB" dirty="0" err="1"/>
              <a:t>uniques</a:t>
            </a:r>
            <a:r>
              <a:rPr lang="en-GB" dirty="0"/>
              <a:t>: </a:t>
            </a:r>
            <a:r>
              <a:rPr lang="en-GB" dirty="0" err="1">
                <a:latin typeface="Source Code Pro" panose="020B0509030403020204" pitchFamily="49" charset="0"/>
                <a:ea typeface="Source Code Pro" panose="020B0509030403020204" pitchFamily="49" charset="0"/>
              </a:rPr>
              <a:t>rm.replicated.uniques</a:t>
            </a:r>
            <a:r>
              <a:rPr lang="en-GB" dirty="0">
                <a:latin typeface="Source Code Pro" panose="020B0509030403020204" pitchFamily="49" charset="0"/>
                <a:ea typeface="Source Code Pro" panose="020B0509030403020204" pitchFamily="49" charset="0"/>
              </a:rPr>
              <a:t> </a:t>
            </a:r>
          </a:p>
          <a:p>
            <a:r>
              <a:rPr lang="en-GB" dirty="0"/>
              <a:t>Bottom- and top-coding: </a:t>
            </a:r>
            <a:r>
              <a:rPr lang="en-GB" dirty="0" err="1">
                <a:latin typeface="Source Code Pro" panose="020B0509030403020204" pitchFamily="49" charset="0"/>
                <a:ea typeface="Source Code Pro" panose="020B0509030403020204" pitchFamily="49" charset="0"/>
              </a:rPr>
              <a:t>recode.vars</a:t>
            </a:r>
            <a:r>
              <a:rPr lang="en-GB" dirty="0"/>
              <a:t>, </a:t>
            </a:r>
            <a:r>
              <a:rPr lang="en-GB" dirty="0" err="1">
                <a:latin typeface="Source Code Pro" panose="020B0509030403020204" pitchFamily="49" charset="0"/>
                <a:ea typeface="Source Code Pro" panose="020B0509030403020204" pitchFamily="49" charset="0"/>
              </a:rPr>
              <a:t>bottom.top.coding</a:t>
            </a:r>
            <a:r>
              <a:rPr lang="en-GB" dirty="0"/>
              <a:t>, </a:t>
            </a:r>
            <a:r>
              <a:rPr lang="en-GB" dirty="0" err="1">
                <a:latin typeface="Source Code Pro" panose="020B0509030403020204" pitchFamily="49" charset="0"/>
                <a:ea typeface="Source Code Pro" panose="020B0509030403020204" pitchFamily="49" charset="0"/>
              </a:rPr>
              <a:t>recode.exclude</a:t>
            </a:r>
            <a:endParaRPr lang="en-GB" dirty="0">
              <a:latin typeface="Source Code Pro" panose="020B0509030403020204" pitchFamily="49" charset="0"/>
              <a:ea typeface="Source Code Pro" panose="020B0509030403020204" pitchFamily="49" charset="0"/>
            </a:endParaRPr>
          </a:p>
          <a:p>
            <a:r>
              <a:rPr lang="en-GB" dirty="0"/>
              <a:t>At synthesis stage: </a:t>
            </a:r>
            <a:r>
              <a:rPr lang="en-GB" dirty="0">
                <a:latin typeface="Source Code Pro" panose="020B0509030403020204" pitchFamily="49" charset="0"/>
                <a:ea typeface="Source Code Pro" panose="020B0509030403020204" pitchFamily="49" charset="0"/>
              </a:rPr>
              <a:t>smoothing</a:t>
            </a:r>
            <a:r>
              <a:rPr lang="en-GB" dirty="0"/>
              <a:t>, </a:t>
            </a:r>
            <a:r>
              <a:rPr lang="en-GB" dirty="0" err="1">
                <a:latin typeface="Source Code Pro" panose="020B0509030403020204" pitchFamily="49" charset="0"/>
                <a:ea typeface="Source Code Pro" panose="020B0509030403020204" pitchFamily="49" charset="0"/>
              </a:rPr>
              <a:t>minbucket</a:t>
            </a:r>
            <a:endParaRPr lang="en-GB" dirty="0">
              <a:latin typeface="Source Code Pro" panose="020B0509030403020204" pitchFamily="49" charset="0"/>
              <a:ea typeface="Source Code Pro" panose="020B0509030403020204" pitchFamily="49" charset="0"/>
            </a:endParaRPr>
          </a:p>
        </p:txBody>
      </p:sp>
      <p:sp>
        <p:nvSpPr>
          <p:cNvPr id="6" name="TextBox 5">
            <a:extLst>
              <a:ext uri="{FF2B5EF4-FFF2-40B4-BE49-F238E27FC236}">
                <a16:creationId xmlns:a16="http://schemas.microsoft.com/office/drawing/2014/main" id="{1F1092F1-0656-4673-907A-CBCBE0461B99}"/>
              </a:ext>
            </a:extLst>
          </p:cNvPr>
          <p:cNvSpPr txBox="1"/>
          <p:nvPr/>
        </p:nvSpPr>
        <p:spPr>
          <a:xfrm>
            <a:off x="720000" y="540000"/>
            <a:ext cx="1584000" cy="600164"/>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sdc</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7" name="Slide Number Placeholder 5">
            <a:extLst>
              <a:ext uri="{FF2B5EF4-FFF2-40B4-BE49-F238E27FC236}">
                <a16:creationId xmlns:a16="http://schemas.microsoft.com/office/drawing/2014/main" id="{5289028A-90DB-4F71-9536-7B2F9EB0DD58}"/>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34</a:t>
            </a:fld>
            <a:endParaRPr lang="en-GB"/>
          </a:p>
        </p:txBody>
      </p:sp>
    </p:spTree>
    <p:extLst>
      <p:ext uri="{BB962C8B-B14F-4D97-AF65-F5344CB8AC3E}">
        <p14:creationId xmlns:p14="http://schemas.microsoft.com/office/powerpoint/2010/main" val="3534437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28201B-C62A-450F-BF2B-759740E0A7A7}"/>
              </a:ext>
            </a:extLst>
          </p:cNvPr>
          <p:cNvSpPr/>
          <p:nvPr/>
        </p:nvSpPr>
        <p:spPr>
          <a:xfrm>
            <a:off x="1080510" y="1715547"/>
            <a:ext cx="9387465" cy="2677656"/>
          </a:xfrm>
          <a:prstGeom prst="rect">
            <a:avLst/>
          </a:prstGeom>
          <a:solidFill>
            <a:srgbClr val="E8E8E8"/>
          </a:solidFill>
        </p:spPr>
        <p:txBody>
          <a:bodyPr wrap="square">
            <a:spAutoFit/>
          </a:bodyPr>
          <a:lstStyle/>
          <a:p>
            <a:pPr defTabSz="457200" fontAlgn="base">
              <a:spcBef>
                <a:spcPct val="0"/>
              </a:spcBef>
              <a:spcAft>
                <a:spcPct val="0"/>
              </a:spcAft>
              <a:tabLst>
                <a:tab pos="2695575" algn="l"/>
              </a:tabLst>
            </a:pPr>
            <a:r>
              <a:rPr lang="en-GB" sz="2400" dirty="0" err="1">
                <a:latin typeface="Source Code Pro" panose="020B0509030403020204" pitchFamily="49" charset="0"/>
                <a:ea typeface="Source Code Pro" panose="020B0509030403020204" pitchFamily="49" charset="0"/>
              </a:rPr>
              <a:t>sds_sdc</a:t>
            </a:r>
            <a:r>
              <a:rPr lang="en-GB" sz="2400" dirty="0">
                <a:latin typeface="Source Code Pro" panose="020B0509030403020204" pitchFamily="49" charset="0"/>
                <a:ea typeface="Source Code Pro" panose="020B0509030403020204" pitchFamily="49" charset="0"/>
              </a:rPr>
              <a:t> &lt;- </a:t>
            </a:r>
            <a:r>
              <a:rPr lang="en-GB" sz="2400" dirty="0" err="1">
                <a:latin typeface="Source Code Pro" panose="020B0509030403020204" pitchFamily="49" charset="0"/>
                <a:ea typeface="Source Code Pro" panose="020B0509030403020204" pitchFamily="49" charset="0"/>
              </a:rPr>
              <a:t>sdc</a:t>
            </a:r>
            <a:r>
              <a:rPr lang="en-GB" sz="2400" dirty="0">
                <a:latin typeface="Source Code Pro" panose="020B0509030403020204" pitchFamily="49" charset="0"/>
                <a:ea typeface="Source Code Pro" panose="020B0509030403020204" pitchFamily="49" charset="0"/>
              </a:rPr>
              <a:t>(</a:t>
            </a:r>
            <a:r>
              <a:rPr lang="en-GB" sz="2400" dirty="0" err="1">
                <a:latin typeface="Source Code Pro" panose="020B0509030403020204" pitchFamily="49" charset="0"/>
                <a:ea typeface="Source Code Pro" panose="020B0509030403020204" pitchFamily="49" charset="0"/>
              </a:rPr>
              <a:t>sds</a:t>
            </a:r>
            <a:r>
              <a:rPr lang="en-GB" sz="2400" dirty="0">
                <a:latin typeface="Source Code Pro" panose="020B0509030403020204" pitchFamily="49" charset="0"/>
                <a:ea typeface="Source Code Pro" panose="020B0509030403020204" pitchFamily="49" charset="0"/>
              </a:rPr>
              <a:t>, </a:t>
            </a:r>
          </a:p>
          <a:p>
            <a:pPr defTabSz="457200" fontAlgn="base">
              <a:spcBef>
                <a:spcPct val="0"/>
              </a:spcBef>
              <a:spcAft>
                <a:spcPct val="0"/>
              </a:spcAft>
              <a:tabLst>
                <a:tab pos="2781300" algn="l"/>
              </a:tabLst>
            </a:pPr>
            <a:r>
              <a:rPr lang="en-GB" sz="2400" dirty="0">
                <a:latin typeface="Source Code Pro" panose="020B0509030403020204" pitchFamily="49" charset="0"/>
                <a:ea typeface="Source Code Pro" panose="020B0509030403020204" pitchFamily="49" charset="0"/>
              </a:rPr>
              <a:t>	</a:t>
            </a:r>
            <a:r>
              <a:rPr lang="en-GB" sz="2400" dirty="0" err="1">
                <a:latin typeface="Source Code Pro" panose="020B0509030403020204" pitchFamily="49" charset="0"/>
                <a:ea typeface="Source Code Pro" panose="020B0509030403020204" pitchFamily="49" charset="0"/>
              </a:rPr>
              <a:t>ods</a:t>
            </a:r>
            <a:r>
              <a:rPr lang="en-GB" sz="2400" dirty="0">
                <a:latin typeface="Source Code Pro" panose="020B0509030403020204" pitchFamily="49" charset="0"/>
                <a:ea typeface="Source Code Pro" panose="020B0509030403020204" pitchFamily="49" charset="0"/>
              </a:rPr>
              <a:t>, </a:t>
            </a:r>
          </a:p>
          <a:p>
            <a:pPr defTabSz="457200" fontAlgn="base">
              <a:spcBef>
                <a:spcPct val="0"/>
              </a:spcBef>
              <a:spcAft>
                <a:spcPct val="0"/>
              </a:spcAft>
              <a:tabLst>
                <a:tab pos="2781300" algn="l"/>
              </a:tabLst>
            </a:pPr>
            <a:r>
              <a:rPr lang="en-GB" sz="2400" dirty="0">
                <a:latin typeface="Source Code Pro" panose="020B0509030403020204" pitchFamily="49" charset="0"/>
                <a:ea typeface="Source Code Pro" panose="020B0509030403020204" pitchFamily="49" charset="0"/>
              </a:rPr>
              <a:t>	label = "FALSE DATA",    		</a:t>
            </a:r>
            <a:r>
              <a:rPr lang="en-GB" sz="2400" dirty="0" err="1">
                <a:latin typeface="Source Code Pro" panose="020B0509030403020204" pitchFamily="49" charset="0"/>
                <a:ea typeface="Source Code Pro" panose="020B0509030403020204" pitchFamily="49" charset="0"/>
              </a:rPr>
              <a:t>rm.replicated.uniques</a:t>
            </a:r>
            <a:r>
              <a:rPr lang="en-GB" sz="2400" dirty="0">
                <a:latin typeface="Source Code Pro" panose="020B0509030403020204" pitchFamily="49" charset="0"/>
                <a:ea typeface="Source Code Pro" panose="020B0509030403020204" pitchFamily="49" charset="0"/>
              </a:rPr>
              <a:t> = TRUE, 			</a:t>
            </a:r>
            <a:r>
              <a:rPr lang="en-GB" sz="2400" dirty="0" err="1">
                <a:latin typeface="Source Code Pro" panose="020B0509030403020204" pitchFamily="49" charset="0"/>
                <a:ea typeface="Source Code Pro" panose="020B0509030403020204" pitchFamily="49" charset="0"/>
              </a:rPr>
              <a:t>recode.vars</a:t>
            </a:r>
            <a:r>
              <a:rPr lang="en-GB" sz="2400" dirty="0">
                <a:latin typeface="Source Code Pro" panose="020B0509030403020204" pitchFamily="49" charset="0"/>
                <a:ea typeface="Source Code Pro" panose="020B0509030403020204" pitchFamily="49" charset="0"/>
              </a:rPr>
              <a:t> = "income",</a:t>
            </a:r>
          </a:p>
          <a:p>
            <a:pPr defTabSz="457200" fontAlgn="base">
              <a:spcBef>
                <a:spcPct val="0"/>
              </a:spcBef>
              <a:spcAft>
                <a:spcPct val="0"/>
              </a:spcAft>
              <a:tabLst>
                <a:tab pos="2781300" algn="l"/>
              </a:tabLst>
            </a:pPr>
            <a:r>
              <a:rPr lang="en-GB" sz="2400" dirty="0">
                <a:latin typeface="Source Code Pro" panose="020B0509030403020204" pitchFamily="49" charset="0"/>
                <a:ea typeface="Source Code Pro" panose="020B0509030403020204" pitchFamily="49" charset="0"/>
              </a:rPr>
              <a:t>               </a:t>
            </a:r>
            <a:r>
              <a:rPr lang="en-GB" sz="2400" dirty="0" err="1">
                <a:latin typeface="Source Code Pro" panose="020B0509030403020204" pitchFamily="49" charset="0"/>
                <a:ea typeface="Source Code Pro" panose="020B0509030403020204" pitchFamily="49" charset="0"/>
              </a:rPr>
              <a:t>bottom.top.coding</a:t>
            </a:r>
            <a:r>
              <a:rPr lang="en-GB" sz="2400" dirty="0">
                <a:latin typeface="Source Code Pro" panose="020B0509030403020204" pitchFamily="49" charset="0"/>
                <a:ea typeface="Source Code Pro" panose="020B0509030403020204" pitchFamily="49" charset="0"/>
              </a:rPr>
              <a:t> = c(NA,7000))</a:t>
            </a:r>
          </a:p>
          <a:p>
            <a:pPr defTabSz="457200" fontAlgn="base">
              <a:spcBef>
                <a:spcPct val="0"/>
              </a:spcBef>
              <a:spcAft>
                <a:spcPct val="0"/>
              </a:spcAft>
            </a:pPr>
            <a:r>
              <a:rPr lang="en-GB" sz="2400" dirty="0">
                <a:latin typeface="Source Code Pro" panose="020B0509030403020204" pitchFamily="49" charset="0"/>
                <a:ea typeface="Source Code Pro" panose="020B0509030403020204" pitchFamily="49" charset="0"/>
              </a:rPr>
              <a:t>head(</a:t>
            </a:r>
            <a:r>
              <a:rPr lang="en-GB" sz="2400" dirty="0" err="1">
                <a:latin typeface="Source Code Pro" panose="020B0509030403020204" pitchFamily="49" charset="0"/>
                <a:ea typeface="Source Code Pro" panose="020B0509030403020204" pitchFamily="49" charset="0"/>
              </a:rPr>
              <a:t>syn_sdc$syn</a:t>
            </a:r>
            <a:r>
              <a:rPr lang="en-GB" sz="2400" dirty="0">
                <a:latin typeface="Source Code Pro" panose="020B0509030403020204" pitchFamily="49" charset="0"/>
                <a:ea typeface="Source Code Pro" panose="020B0509030403020204" pitchFamily="49" charset="0"/>
              </a:rPr>
              <a:t>)</a:t>
            </a:r>
          </a:p>
        </p:txBody>
      </p:sp>
      <p:sp>
        <p:nvSpPr>
          <p:cNvPr id="7" name="Title 1">
            <a:extLst>
              <a:ext uri="{FF2B5EF4-FFF2-40B4-BE49-F238E27FC236}">
                <a16:creationId xmlns:a16="http://schemas.microsoft.com/office/drawing/2014/main" id="{CD0ED973-121E-4B82-B764-E128DF86771D}"/>
              </a:ext>
            </a:extLst>
          </p:cNvPr>
          <p:cNvSpPr>
            <a:spLocks noGrp="1"/>
          </p:cNvSpPr>
          <p:nvPr>
            <p:ph type="title"/>
          </p:nvPr>
        </p:nvSpPr>
        <p:spPr>
          <a:xfrm>
            <a:off x="2377350" y="516082"/>
            <a:ext cx="7090500" cy="648000"/>
          </a:xfrm>
        </p:spPr>
        <p:txBody>
          <a:bodyPr anchor="t"/>
          <a:lstStyle/>
          <a:p>
            <a:r>
              <a:rPr lang="en-GB" dirty="0"/>
              <a:t>Statistical disclosure control</a:t>
            </a:r>
          </a:p>
        </p:txBody>
      </p:sp>
      <p:sp>
        <p:nvSpPr>
          <p:cNvPr id="8" name="TextBox 7">
            <a:extLst>
              <a:ext uri="{FF2B5EF4-FFF2-40B4-BE49-F238E27FC236}">
                <a16:creationId xmlns:a16="http://schemas.microsoft.com/office/drawing/2014/main" id="{FEEDFF04-7E2D-43B0-9ECF-D68C3F71669D}"/>
              </a:ext>
            </a:extLst>
          </p:cNvPr>
          <p:cNvSpPr txBox="1"/>
          <p:nvPr/>
        </p:nvSpPr>
        <p:spPr>
          <a:xfrm>
            <a:off x="720000" y="540000"/>
            <a:ext cx="1584000" cy="600164"/>
          </a:xfrm>
          <a:prstGeom prst="rect">
            <a:avLst/>
          </a:prstGeom>
          <a:solidFill>
            <a:srgbClr val="E8E8E8"/>
          </a:solidFill>
          <a:ln w="6350">
            <a:noFill/>
          </a:ln>
        </p:spPr>
        <p:txBody>
          <a:bodyPr wrap="square" tIns="0" rtlCol="0" anchor="ctr">
            <a:spAutoFit/>
          </a:bodyPr>
          <a:lstStyle/>
          <a:p>
            <a:pPr algn="ctr" defTabSz="457200" fontAlgn="base">
              <a:spcBef>
                <a:spcPct val="0"/>
              </a:spcBef>
              <a:spcAft>
                <a:spcPct val="0"/>
              </a:spcAft>
            </a:pPr>
            <a:r>
              <a:rPr lang="en-GB" sz="3600" dirty="0" err="1">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sdc</a:t>
            </a:r>
            <a:r>
              <a:rPr lang="en-GB" sz="3600" dirty="0">
                <a:solidFill>
                  <a:prstClr val="black"/>
                </a:solidFill>
                <a:latin typeface="Source Code Pro Semibold" panose="020B0609030403020204" pitchFamily="49" charset="0"/>
                <a:ea typeface="Source Code Pro Semibold" panose="020B0609030403020204" pitchFamily="49" charset="0"/>
                <a:cs typeface="Courier New" panose="02070309020205020404" pitchFamily="49" charset="0"/>
              </a:rPr>
              <a:t>()</a:t>
            </a:r>
          </a:p>
        </p:txBody>
      </p:sp>
      <p:sp>
        <p:nvSpPr>
          <p:cNvPr id="9" name="Slide Number Placeholder 5">
            <a:extLst>
              <a:ext uri="{FF2B5EF4-FFF2-40B4-BE49-F238E27FC236}">
                <a16:creationId xmlns:a16="http://schemas.microsoft.com/office/drawing/2014/main" id="{BC14537C-D03F-4071-AC8A-2FA82E6EA74E}"/>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35</a:t>
            </a:fld>
            <a:endParaRPr lang="en-GB"/>
          </a:p>
        </p:txBody>
      </p:sp>
    </p:spTree>
    <p:extLst>
      <p:ext uri="{BB962C8B-B14F-4D97-AF65-F5344CB8AC3E}">
        <p14:creationId xmlns:p14="http://schemas.microsoft.com/office/powerpoint/2010/main" val="3746020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conferences SLS\BSPS 2013\=ppt=\taborg.jpg"/>
          <p:cNvPicPr>
            <a:picLocks noChangeAspect="1" noChangeArrowheads="1"/>
          </p:cNvPicPr>
          <p:nvPr/>
        </p:nvPicPr>
        <p:blipFill>
          <a:blip r:embed="rId3"/>
          <a:srcRect/>
          <a:stretch>
            <a:fillRect/>
          </a:stretch>
        </p:blipFill>
        <p:spPr bwMode="auto">
          <a:xfrm>
            <a:off x="2273186" y="3646776"/>
            <a:ext cx="1613154" cy="2484000"/>
          </a:xfrm>
          <a:prstGeom prst="rect">
            <a:avLst/>
          </a:prstGeom>
          <a:noFill/>
        </p:spPr>
      </p:pic>
      <p:sp>
        <p:nvSpPr>
          <p:cNvPr id="2" name="Title 1"/>
          <p:cNvSpPr>
            <a:spLocks noGrp="1"/>
          </p:cNvSpPr>
          <p:nvPr>
            <p:ph type="title"/>
          </p:nvPr>
        </p:nvSpPr>
        <p:spPr>
          <a:xfrm>
            <a:off x="1982789" y="120418"/>
            <a:ext cx="8229600" cy="488640"/>
          </a:xfrm>
        </p:spPr>
        <p:txBody>
          <a:bodyPr anchor="t"/>
          <a:lstStyle/>
          <a:p>
            <a:pPr algn="ctr"/>
            <a:r>
              <a:rPr lang="en-GB" sz="3200" dirty="0"/>
              <a:t>Overview of synthpop functions</a:t>
            </a:r>
            <a:endParaRPr lang="en-GB" sz="3200" b="1" dirty="0">
              <a:solidFill>
                <a:srgbClr val="C00000"/>
              </a:solidFil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770" y="3641553"/>
            <a:ext cx="1574733" cy="248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rot="16200000">
            <a:off x="9038404" y="4702483"/>
            <a:ext cx="1571859" cy="369332"/>
          </a:xfrm>
          <a:prstGeom prst="rect">
            <a:avLst/>
          </a:prstGeom>
          <a:noFill/>
        </p:spPr>
        <p:txBody>
          <a:bodyPr wrap="square" rtlCol="0">
            <a:spAutoFit/>
          </a:bodyPr>
          <a:lstStyle/>
          <a:p>
            <a:pPr algn="ctr" defTabSz="457200" fontAlgn="base">
              <a:spcBef>
                <a:spcPct val="0"/>
              </a:spcBef>
              <a:spcAft>
                <a:spcPct val="0"/>
              </a:spcAft>
            </a:pPr>
            <a:r>
              <a:rPr lang="en-GB" b="1" dirty="0">
                <a:solidFill>
                  <a:srgbClr val="0085CA"/>
                </a:solidFill>
                <a:latin typeface="Verdana" panose="020B0604030504040204" pitchFamily="34" charset="0"/>
                <a:ea typeface="Verdana" panose="020B0604030504040204" pitchFamily="34" charset="0"/>
                <a:cs typeface="Verdana" panose="020B0604030504040204" pitchFamily="34" charset="0"/>
              </a:rPr>
              <a:t>synthetic</a:t>
            </a:r>
            <a:endParaRPr lang="en-GB" dirty="0">
              <a:solidFill>
                <a:srgbClr val="0085CA"/>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1840792" y="6242014"/>
            <a:ext cx="2595419" cy="400110"/>
          </a:xfrm>
          <a:prstGeom prst="rect">
            <a:avLst/>
          </a:prstGeom>
          <a:solidFill>
            <a:srgbClr val="6E2382">
              <a:alpha val="20000"/>
            </a:srgbClr>
          </a:solidFill>
          <a:ln w="12700">
            <a:noFill/>
          </a:ln>
        </p:spPr>
        <p:txBody>
          <a:bodyPr wrap="square" rtlCol="0">
            <a:spAutoFit/>
          </a:bodyPr>
          <a:lstStyle/>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syn.codebook</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14" name="TextBox 13"/>
          <p:cNvSpPr txBox="1"/>
          <p:nvPr/>
        </p:nvSpPr>
        <p:spPr>
          <a:xfrm>
            <a:off x="8295132" y="3938695"/>
            <a:ext cx="1409956" cy="2124000"/>
          </a:xfrm>
          <a:prstGeom prst="rect">
            <a:avLst/>
          </a:prstGeom>
          <a:solidFill>
            <a:schemeClr val="bg1">
              <a:alpha val="52000"/>
            </a:schemeClr>
          </a:solidFill>
        </p:spPr>
        <p:txBody>
          <a:bodyPr wrap="square" lIns="36000" bIns="360000" rtlCol="0" anchor="b" anchorCtr="0">
            <a:noAutofit/>
          </a:bodyPr>
          <a:lstStyle/>
          <a:p>
            <a:pPr algn="ctr" defTabSz="457200" fontAlgn="base">
              <a:spcBef>
                <a:spcPct val="0"/>
              </a:spcBef>
              <a:spcAft>
                <a:spcPct val="0"/>
              </a:spcAft>
            </a:pPr>
            <a:r>
              <a:rPr lang="en-GB" sz="24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sdc</a:t>
            </a:r>
            <a:r>
              <a:rPr lang="en-GB" sz="24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17" name="TextBox 16"/>
          <p:cNvSpPr txBox="1"/>
          <p:nvPr/>
        </p:nvSpPr>
        <p:spPr>
          <a:xfrm>
            <a:off x="2952923" y="2990821"/>
            <a:ext cx="3083906" cy="648000"/>
          </a:xfrm>
          <a:prstGeom prst="rect">
            <a:avLst/>
          </a:prstGeom>
          <a:gradFill>
            <a:gsLst>
              <a:gs pos="0">
                <a:srgbClr val="6E2382">
                  <a:alpha val="20000"/>
                </a:srgbClr>
              </a:gs>
              <a:gs pos="50000">
                <a:schemeClr val="accent1">
                  <a:tint val="44500"/>
                  <a:satMod val="160000"/>
                  <a:alpha val="20000"/>
                </a:schemeClr>
              </a:gs>
              <a:gs pos="100000">
                <a:srgbClr val="0085CA">
                  <a:alpha val="20000"/>
                </a:srgbClr>
              </a:gs>
            </a:gsLst>
            <a:lin ang="0" scaled="1"/>
          </a:gradFill>
          <a:ln w="12700">
            <a:noFill/>
          </a:ln>
        </p:spPr>
        <p:txBody>
          <a:bodyPr wrap="square" rtlCol="0" anchor="ctr">
            <a:noAutofit/>
          </a:bodyPr>
          <a:lstStyle/>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compare</a:t>
            </a:r>
            <a:r>
              <a:rPr lang="en-GB" sz="2000" dirty="0" err="1">
                <a:solidFill>
                  <a:prstClr val="white">
                    <a:lumMod val="65000"/>
                  </a:prstClr>
                </a:solidFill>
                <a:latin typeface="Source Code Pro" panose="020B0509030403020204" pitchFamily="49" charset="0"/>
                <a:ea typeface="Source Code Pro" panose="020B0509030403020204" pitchFamily="49" charset="0"/>
                <a:cs typeface="Courier New" panose="02070309020205020404" pitchFamily="49" charset="0"/>
              </a:rPr>
              <a:t>.synds</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multi.compare</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18" name="TextBox 17"/>
          <p:cNvSpPr txBox="1"/>
          <p:nvPr/>
        </p:nvSpPr>
        <p:spPr>
          <a:xfrm>
            <a:off x="6372922" y="3214964"/>
            <a:ext cx="2520489" cy="432000"/>
          </a:xfrm>
          <a:prstGeom prst="rect">
            <a:avLst/>
          </a:prstGeom>
          <a:solidFill>
            <a:srgbClr val="0085CA">
              <a:alpha val="20000"/>
            </a:srgbClr>
          </a:solidFill>
          <a:ln w="12700">
            <a:noFill/>
          </a:ln>
        </p:spPr>
        <p:txBody>
          <a:bodyPr wrap="square" rtlCol="0" anchor="ctr">
            <a:noAutofit/>
          </a:bodyPr>
          <a:lstStyle/>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summary</a:t>
            </a:r>
            <a:r>
              <a:rPr lang="en-GB" sz="2000" dirty="0" err="1">
                <a:solidFill>
                  <a:prstClr val="white">
                    <a:lumMod val="65000"/>
                  </a:prstClr>
                </a:solidFill>
                <a:latin typeface="Source Code Pro" panose="020B0509030403020204" pitchFamily="49" charset="0"/>
                <a:ea typeface="Source Code Pro" panose="020B0509030403020204" pitchFamily="49" charset="0"/>
                <a:cs typeface="Courier New" panose="02070309020205020404" pitchFamily="49" charset="0"/>
              </a:rPr>
              <a:t>.synds</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19" name="TextBox 18"/>
          <p:cNvSpPr txBox="1"/>
          <p:nvPr/>
        </p:nvSpPr>
        <p:spPr>
          <a:xfrm>
            <a:off x="2952922" y="1153520"/>
            <a:ext cx="3096000" cy="648000"/>
          </a:xfrm>
          <a:prstGeom prst="rect">
            <a:avLst/>
          </a:prstGeom>
          <a:gradFill>
            <a:gsLst>
              <a:gs pos="0">
                <a:srgbClr val="6E2382">
                  <a:alpha val="20000"/>
                </a:srgbClr>
              </a:gs>
              <a:gs pos="50000">
                <a:schemeClr val="accent1">
                  <a:tint val="44500"/>
                  <a:satMod val="160000"/>
                  <a:alpha val="20000"/>
                </a:schemeClr>
              </a:gs>
              <a:gs pos="100000">
                <a:srgbClr val="0085CA">
                  <a:alpha val="20000"/>
                </a:srgbClr>
              </a:gs>
            </a:gsLst>
            <a:lin ang="0" scaled="1"/>
          </a:gradFill>
          <a:ln w="12700">
            <a:noFill/>
          </a:ln>
        </p:spPr>
        <p:txBody>
          <a:bodyPr wrap="square" rtlCol="0" anchor="ctr">
            <a:noAutofit/>
          </a:bodyPr>
          <a:lstStyle/>
          <a:p>
            <a:pP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compare</a:t>
            </a:r>
            <a:r>
              <a:rPr lang="en-GB" sz="2000" dirty="0" err="1">
                <a:solidFill>
                  <a:prstClr val="white">
                    <a:lumMod val="65000"/>
                  </a:prstClr>
                </a:solidFill>
                <a:latin typeface="Source Code Pro" panose="020B0509030403020204" pitchFamily="49" charset="0"/>
                <a:ea typeface="Source Code Pro" panose="020B0509030403020204" pitchFamily="49" charset="0"/>
                <a:cs typeface="Courier New" panose="02070309020205020404" pitchFamily="49" charset="0"/>
              </a:rPr>
              <a:t>.fit.synds</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21" name="TextBox 20"/>
          <p:cNvSpPr txBox="1"/>
          <p:nvPr/>
        </p:nvSpPr>
        <p:spPr>
          <a:xfrm>
            <a:off x="6372922" y="1153520"/>
            <a:ext cx="1980000" cy="648000"/>
          </a:xfrm>
          <a:prstGeom prst="rect">
            <a:avLst/>
          </a:prstGeom>
          <a:solidFill>
            <a:srgbClr val="0085CA">
              <a:alpha val="20000"/>
            </a:srgbClr>
          </a:solidFill>
          <a:ln w="12700">
            <a:noFill/>
          </a:ln>
        </p:spPr>
        <p:txBody>
          <a:bodyPr wrap="square" rtlCol="0" anchor="ctr">
            <a:noAutofit/>
          </a:bodyPr>
          <a:lstStyle/>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lm.synds</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glm.synds</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cxnSp>
        <p:nvCxnSpPr>
          <p:cNvPr id="71" name="Elbow Connector 70"/>
          <p:cNvCxnSpPr/>
          <p:nvPr/>
        </p:nvCxnSpPr>
        <p:spPr>
          <a:xfrm rot="5400000" flipH="1" flipV="1">
            <a:off x="6033229" y="-950708"/>
            <a:ext cx="7200" cy="3924000"/>
          </a:xfrm>
          <a:prstGeom prst="bentConnector3">
            <a:avLst>
              <a:gd name="adj1" fmla="val 1465792"/>
            </a:avLst>
          </a:prstGeom>
          <a:ln>
            <a:gradFill flip="none" rotWithShape="1">
              <a:gsLst>
                <a:gs pos="0">
                  <a:srgbClr val="0085CA"/>
                </a:gs>
                <a:gs pos="50000">
                  <a:schemeClr val="accent1">
                    <a:tint val="44500"/>
                    <a:satMod val="160000"/>
                  </a:schemeClr>
                </a:gs>
                <a:gs pos="100000">
                  <a:srgbClr val="6E2382"/>
                </a:gs>
              </a:gsLst>
              <a:lin ang="16200000" scaled="1"/>
              <a:tileRect/>
            </a:gradFill>
          </a:ln>
          <a:effectLst/>
        </p:spPr>
        <p:style>
          <a:lnRef idx="2">
            <a:schemeClr val="accent1"/>
          </a:lnRef>
          <a:fillRef idx="0">
            <a:schemeClr val="accent1"/>
          </a:fillRef>
          <a:effectRef idx="1">
            <a:schemeClr val="accent1"/>
          </a:effectRef>
          <a:fontRef idx="minor">
            <a:schemeClr val="tx1"/>
          </a:fontRef>
        </p:style>
      </p:cxnSp>
      <p:cxnSp>
        <p:nvCxnSpPr>
          <p:cNvPr id="75" name="Elbow Connector 74"/>
          <p:cNvCxnSpPr/>
          <p:nvPr/>
        </p:nvCxnSpPr>
        <p:spPr>
          <a:xfrm flipV="1">
            <a:off x="7283362" y="3719692"/>
            <a:ext cx="720000" cy="1080000"/>
          </a:xfrm>
          <a:prstGeom prst="bentConnector2">
            <a:avLst/>
          </a:prstGeom>
          <a:ln>
            <a:solidFill>
              <a:srgbClr val="0085CA"/>
            </a:solidFill>
          </a:ln>
          <a:effectLst/>
        </p:spPr>
        <p:style>
          <a:lnRef idx="2">
            <a:schemeClr val="accent1"/>
          </a:lnRef>
          <a:fillRef idx="0">
            <a:schemeClr val="accent1"/>
          </a:fillRef>
          <a:effectRef idx="1">
            <a:schemeClr val="accent1"/>
          </a:effectRef>
          <a:fontRef idx="minor">
            <a:schemeClr val="tx1"/>
          </a:fontRef>
        </p:style>
      </p:cxnSp>
      <p:cxnSp>
        <p:nvCxnSpPr>
          <p:cNvPr id="82" name="Elbow Connector 81"/>
          <p:cNvCxnSpPr/>
          <p:nvPr/>
        </p:nvCxnSpPr>
        <p:spPr>
          <a:xfrm rot="16200000" flipH="1">
            <a:off x="3907135" y="3899692"/>
            <a:ext cx="1080000" cy="720000"/>
          </a:xfrm>
          <a:prstGeom prst="bentConnector2">
            <a:avLst/>
          </a:prstGeom>
          <a:ln>
            <a:solidFill>
              <a:srgbClr val="6E2382"/>
            </a:solidFill>
            <a:tailEnd type="triangle"/>
          </a:ln>
          <a:effectLst/>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1789323" y="1048896"/>
            <a:ext cx="1178032" cy="400110"/>
          </a:xfrm>
          <a:prstGeom prst="rect">
            <a:avLst/>
          </a:prstGeom>
          <a:noFill/>
        </p:spPr>
        <p:txBody>
          <a:bodyPr wrap="square" rtlCol="0">
            <a:spAutoFit/>
          </a:bodyPr>
          <a:lstStyle/>
          <a:p>
            <a:pPr algn="r" defTabSz="457200" fontAlgn="base">
              <a:spcBef>
                <a:spcPct val="0"/>
              </a:spcBef>
              <a:spcAft>
                <a:spcPct val="0"/>
              </a:spcAft>
            </a:pPr>
            <a:r>
              <a:rPr lang="en-GB" sz="2000" dirty="0">
                <a:solidFill>
                  <a:prstClr val="black"/>
                </a:solidFill>
                <a:latin typeface="Verdana" panose="020B0604030504040204" pitchFamily="34" charset="0"/>
                <a:ea typeface="Verdana" panose="020B0604030504040204" pitchFamily="34" charset="0"/>
                <a:cs typeface="Verdana" panose="020B0604030504040204" pitchFamily="34" charset="0"/>
              </a:rPr>
              <a:t>models</a:t>
            </a:r>
          </a:p>
        </p:txBody>
      </p:sp>
      <p:sp>
        <p:nvSpPr>
          <p:cNvPr id="117" name="TextBox 116"/>
          <p:cNvSpPr txBox="1"/>
          <p:nvPr/>
        </p:nvSpPr>
        <p:spPr>
          <a:xfrm>
            <a:off x="4820500" y="4592452"/>
            <a:ext cx="2471495" cy="723275"/>
          </a:xfrm>
          <a:prstGeom prst="rect">
            <a:avLst/>
          </a:prstGeom>
          <a:solidFill>
            <a:srgbClr val="6E2382">
              <a:alpha val="20000"/>
            </a:srgbClr>
          </a:solidFill>
          <a:ln w="6350">
            <a:noFill/>
          </a:ln>
        </p:spPr>
        <p:txBody>
          <a:bodyPr wrap="square" tIns="0" rtlCol="0" anchor="t">
            <a:spAutoFit/>
          </a:bodyPr>
          <a:lstStyle/>
          <a:p>
            <a:pPr algn="ctr" defTabSz="457200" fontAlgn="base">
              <a:spcBef>
                <a:spcPct val="0"/>
              </a:spcBef>
              <a:spcAft>
                <a:spcPct val="0"/>
              </a:spcAft>
            </a:pPr>
            <a:r>
              <a:rPr lang="en-GB" sz="22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syn</a:t>
            </a:r>
            <a:r>
              <a:rPr lang="en-GB" sz="2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a:p>
            <a:pPr algn="ctr" defTabSz="457200" fontAlgn="base">
              <a:spcBef>
                <a:spcPct val="0"/>
              </a:spcBef>
              <a:spcAft>
                <a:spcPct val="0"/>
              </a:spcAft>
            </a:pPr>
            <a:r>
              <a:rPr lang="en-GB" sz="22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syn.strata</a:t>
            </a:r>
            <a:r>
              <a:rPr lang="en-GB" sz="22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22" name="TextBox 21"/>
          <p:cNvSpPr txBox="1"/>
          <p:nvPr/>
        </p:nvSpPr>
        <p:spPr>
          <a:xfrm rot="16200000">
            <a:off x="1515295" y="4701281"/>
            <a:ext cx="1415863" cy="369332"/>
          </a:xfrm>
          <a:prstGeom prst="rect">
            <a:avLst/>
          </a:prstGeom>
          <a:solidFill>
            <a:schemeClr val="bg1"/>
          </a:solidFill>
        </p:spPr>
        <p:txBody>
          <a:bodyPr wrap="square" rtlCol="0">
            <a:spAutoFit/>
          </a:bodyPr>
          <a:lstStyle/>
          <a:p>
            <a:pPr algn="ctr" defTabSz="457200" fontAlgn="base">
              <a:spcBef>
                <a:spcPct val="0"/>
              </a:spcBef>
              <a:spcAft>
                <a:spcPct val="0"/>
              </a:spcAft>
            </a:pPr>
            <a:r>
              <a:rPr lang="en-GB" b="1" dirty="0">
                <a:solidFill>
                  <a:srgbClr val="702082"/>
                </a:solidFill>
                <a:latin typeface="Verdana" panose="020B0604030504040204" pitchFamily="34" charset="0"/>
                <a:ea typeface="Verdana" panose="020B0604030504040204" pitchFamily="34" charset="0"/>
                <a:cs typeface="Verdana" panose="020B0604030504040204" pitchFamily="34" charset="0"/>
              </a:rPr>
              <a:t>observed</a:t>
            </a:r>
            <a:endParaRPr lang="en-GB"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p:cNvSpPr txBox="1"/>
          <p:nvPr/>
        </p:nvSpPr>
        <p:spPr>
          <a:xfrm>
            <a:off x="2952924" y="1933396"/>
            <a:ext cx="3083906" cy="929059"/>
          </a:xfrm>
          <a:prstGeom prst="rect">
            <a:avLst/>
          </a:prstGeom>
          <a:gradFill>
            <a:gsLst>
              <a:gs pos="0">
                <a:srgbClr val="6E2382">
                  <a:alpha val="20000"/>
                </a:srgbClr>
              </a:gs>
              <a:gs pos="50000">
                <a:schemeClr val="accent1">
                  <a:tint val="44500"/>
                  <a:satMod val="160000"/>
                  <a:alpha val="20000"/>
                </a:schemeClr>
              </a:gs>
              <a:gs pos="100000">
                <a:srgbClr val="0085CA">
                  <a:alpha val="20000"/>
                </a:srgbClr>
              </a:gs>
            </a:gsLst>
            <a:lin ang="0" scaled="1"/>
          </a:gradFill>
          <a:ln w="12700">
            <a:noFill/>
          </a:ln>
        </p:spPr>
        <p:txBody>
          <a:bodyPr wrap="square" rtlCol="0" anchor="ctr">
            <a:noAutofit/>
          </a:bodyPr>
          <a:lstStyle/>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utility.tab</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utility.gen</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utility.tables</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24" name="TextBox 23"/>
          <p:cNvSpPr txBox="1"/>
          <p:nvPr/>
        </p:nvSpPr>
        <p:spPr>
          <a:xfrm>
            <a:off x="1883645" y="1833217"/>
            <a:ext cx="989388" cy="400110"/>
          </a:xfrm>
          <a:prstGeom prst="rect">
            <a:avLst/>
          </a:prstGeom>
          <a:noFill/>
        </p:spPr>
        <p:txBody>
          <a:bodyPr wrap="square" rtlCol="0">
            <a:spAutoFit/>
          </a:bodyPr>
          <a:lstStyle/>
          <a:p>
            <a:pPr algn="r" defTabSz="457200" fontAlgn="base">
              <a:spcBef>
                <a:spcPct val="0"/>
              </a:spcBef>
              <a:spcAft>
                <a:spcPct val="0"/>
              </a:spcAft>
            </a:pPr>
            <a:r>
              <a:rPr lang="en-GB" sz="2000" dirty="0">
                <a:solidFill>
                  <a:prstClr val="black"/>
                </a:solidFill>
                <a:latin typeface="Verdana" panose="020B0604030504040204" pitchFamily="34" charset="0"/>
                <a:ea typeface="Verdana" panose="020B0604030504040204" pitchFamily="34" charset="0"/>
                <a:cs typeface="Verdana" panose="020B0604030504040204" pitchFamily="34" charset="0"/>
              </a:rPr>
              <a:t>data</a:t>
            </a:r>
          </a:p>
        </p:txBody>
      </p:sp>
      <p:sp>
        <p:nvSpPr>
          <p:cNvPr id="26" name="TextBox 25"/>
          <p:cNvSpPr txBox="1"/>
          <p:nvPr/>
        </p:nvSpPr>
        <p:spPr>
          <a:xfrm>
            <a:off x="8893411" y="1257546"/>
            <a:ext cx="3096000" cy="468000"/>
          </a:xfrm>
          <a:prstGeom prst="rect">
            <a:avLst/>
          </a:prstGeom>
          <a:solidFill>
            <a:srgbClr val="0085CA">
              <a:alpha val="20000"/>
            </a:srgbClr>
          </a:solidFill>
          <a:ln w="12700">
            <a:noFill/>
          </a:ln>
        </p:spPr>
        <p:txBody>
          <a:bodyPr wrap="square" rtlCol="0" anchor="ctr">
            <a:noAutofit/>
          </a:bodyPr>
          <a:lstStyle/>
          <a:p>
            <a:pPr algn="ctr" defTabSz="457200" fontAlgn="base">
              <a:spcBef>
                <a:spcPct val="0"/>
              </a:spcBef>
              <a:spcAft>
                <a:spcPct val="0"/>
              </a:spcAft>
            </a:pPr>
            <a:r>
              <a:rPr lang="en-GB" sz="2000" dirty="0" err="1">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summary</a:t>
            </a:r>
            <a:r>
              <a:rPr lang="en-GB" sz="2000" dirty="0" err="1">
                <a:solidFill>
                  <a:prstClr val="white">
                    <a:lumMod val="65000"/>
                  </a:prstClr>
                </a:solidFill>
                <a:latin typeface="Source Code Pro" panose="020B0509030403020204" pitchFamily="49" charset="0"/>
                <a:ea typeface="Source Code Pro" panose="020B0509030403020204" pitchFamily="49" charset="0"/>
                <a:cs typeface="Courier New" panose="02070309020205020404" pitchFamily="49" charset="0"/>
              </a:rPr>
              <a:t>.fit.synds</a:t>
            </a:r>
            <a:r>
              <a:rPr lang="en-GB" sz="2000" dirty="0">
                <a:solidFill>
                  <a:prstClr val="black"/>
                </a:solidFill>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4" name="TextBox 3"/>
          <p:cNvSpPr txBox="1"/>
          <p:nvPr/>
        </p:nvSpPr>
        <p:spPr>
          <a:xfrm>
            <a:off x="5278264" y="5344168"/>
            <a:ext cx="1527124" cy="369332"/>
          </a:xfrm>
          <a:prstGeom prst="rect">
            <a:avLst/>
          </a:prstGeom>
          <a:noFill/>
        </p:spPr>
        <p:txBody>
          <a:bodyPr wrap="square" rtlCol="0">
            <a:spAutoFit/>
          </a:bodyPr>
          <a:lstStyle/>
          <a:p>
            <a:pPr defTabSz="457200" fontAlgn="base">
              <a:spcBef>
                <a:spcPct val="0"/>
              </a:spcBef>
              <a:spcAft>
                <a:spcPct val="0"/>
              </a:spcAft>
            </a:pPr>
            <a:r>
              <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rPr>
              <a:t>class: </a:t>
            </a:r>
            <a:r>
              <a:rPr lang="en-GB" dirty="0" err="1">
                <a:solidFill>
                  <a:prstClr val="white">
                    <a:lumMod val="65000"/>
                  </a:prstClr>
                </a:solidFill>
                <a:latin typeface="Source Code Pro" panose="020B0509030403020204" pitchFamily="49" charset="0"/>
                <a:ea typeface="Source Code Pro" panose="020B0509030403020204" pitchFamily="49" charset="0"/>
                <a:cs typeface="Courier New" panose="02070309020205020404" pitchFamily="49" charset="0"/>
              </a:rPr>
              <a:t>synds</a:t>
            </a:r>
            <a:r>
              <a:rPr lang="en-GB" dirty="0">
                <a:solidFill>
                  <a:prstClr val="black"/>
                </a:solidFill>
                <a:latin typeface="Courier New" panose="02070309020205020404" pitchFamily="49" charset="0"/>
                <a:ea typeface="MS PGothic" pitchFamily="34" charset="-128"/>
                <a:cs typeface="Courier New" panose="02070309020205020404" pitchFamily="49" charset="0"/>
              </a:rPr>
              <a:t> </a:t>
            </a:r>
            <a:endParaRPr lang="en-GB" sz="2400" dirty="0">
              <a:solidFill>
                <a:prstClr val="black"/>
              </a:solidFill>
              <a:latin typeface="Courier New" panose="02070309020205020404" pitchFamily="49" charset="0"/>
              <a:ea typeface="MS PGothic" pitchFamily="34" charset="-128"/>
              <a:cs typeface="Courier New" panose="02070309020205020404" pitchFamily="49" charset="0"/>
            </a:endParaRPr>
          </a:p>
        </p:txBody>
      </p:sp>
      <p:sp>
        <p:nvSpPr>
          <p:cNvPr id="27" name="TextBox 26"/>
          <p:cNvSpPr txBox="1"/>
          <p:nvPr/>
        </p:nvSpPr>
        <p:spPr>
          <a:xfrm>
            <a:off x="6328584" y="1696136"/>
            <a:ext cx="2124934" cy="461665"/>
          </a:xfrm>
          <a:prstGeom prst="rect">
            <a:avLst/>
          </a:prstGeom>
          <a:noFill/>
        </p:spPr>
        <p:txBody>
          <a:bodyPr wrap="square" rtlCol="0">
            <a:spAutoFit/>
          </a:bodyPr>
          <a:lstStyle/>
          <a:p>
            <a:pPr defTabSz="457200" fontAlgn="base">
              <a:spcBef>
                <a:spcPct val="0"/>
              </a:spcBef>
              <a:spcAft>
                <a:spcPct val="0"/>
              </a:spcAft>
            </a:pPr>
            <a:r>
              <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rPr>
              <a:t>class: </a:t>
            </a:r>
            <a:r>
              <a:rPr lang="en-GB" dirty="0" err="1">
                <a:solidFill>
                  <a:prstClr val="white">
                    <a:lumMod val="65000"/>
                  </a:prstClr>
                </a:solidFill>
                <a:latin typeface="Source Code Pro" panose="020B0509030403020204" pitchFamily="49" charset="0"/>
                <a:ea typeface="Source Code Pro" panose="020B0509030403020204" pitchFamily="49" charset="0"/>
                <a:cs typeface="Courier New" panose="02070309020205020404" pitchFamily="49" charset="0"/>
              </a:rPr>
              <a:t>fit.synds</a:t>
            </a:r>
            <a:r>
              <a:rPr lang="en-GB" sz="2400" dirty="0">
                <a:solidFill>
                  <a:prstClr val="black"/>
                </a:solidFill>
                <a:latin typeface="Courier New" panose="02070309020205020404" pitchFamily="49" charset="0"/>
                <a:ea typeface="MS PGothic" pitchFamily="34" charset="-128"/>
                <a:cs typeface="Courier New" panose="02070309020205020404" pitchFamily="49" charset="0"/>
              </a:rPr>
              <a:t> </a:t>
            </a:r>
          </a:p>
        </p:txBody>
      </p:sp>
      <p:cxnSp>
        <p:nvCxnSpPr>
          <p:cNvPr id="31" name="Straight Arrow Connector 30"/>
          <p:cNvCxnSpPr/>
          <p:nvPr/>
        </p:nvCxnSpPr>
        <p:spPr>
          <a:xfrm>
            <a:off x="3794291" y="4995121"/>
            <a:ext cx="1008000" cy="0"/>
          </a:xfrm>
          <a:prstGeom prst="straightConnector1">
            <a:avLst/>
          </a:prstGeom>
          <a:ln>
            <a:solidFill>
              <a:srgbClr val="6E238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7286140" y="4995121"/>
            <a:ext cx="1008000" cy="0"/>
          </a:xfrm>
          <a:prstGeom prst="straightConnector1">
            <a:avLst/>
          </a:prstGeom>
          <a:ln>
            <a:solidFill>
              <a:srgbClr val="0085CA"/>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19" idx="3"/>
          </p:cNvCxnSpPr>
          <p:nvPr/>
        </p:nvCxnSpPr>
        <p:spPr>
          <a:xfrm flipH="1">
            <a:off x="6048922" y="1477520"/>
            <a:ext cx="324000" cy="0"/>
          </a:xfrm>
          <a:prstGeom prst="straightConnector1">
            <a:avLst/>
          </a:prstGeom>
          <a:ln>
            <a:solidFill>
              <a:srgbClr val="0085CA"/>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CC7253A-4956-4227-B884-B443CBFF8A7B}"/>
              </a:ext>
            </a:extLst>
          </p:cNvPr>
          <p:cNvCxnSpPr>
            <a:cxnSpLocks/>
          </p:cNvCxnSpPr>
          <p:nvPr/>
        </p:nvCxnSpPr>
        <p:spPr>
          <a:xfrm>
            <a:off x="8352922" y="1477520"/>
            <a:ext cx="540489" cy="0"/>
          </a:xfrm>
          <a:prstGeom prst="straightConnector1">
            <a:avLst/>
          </a:prstGeom>
          <a:ln>
            <a:solidFill>
              <a:srgbClr val="0085CA"/>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Slide Number Placeholder 5">
            <a:extLst>
              <a:ext uri="{FF2B5EF4-FFF2-40B4-BE49-F238E27FC236}">
                <a16:creationId xmlns:a16="http://schemas.microsoft.com/office/drawing/2014/main" id="{4CEFCB4A-E967-4BDF-9E65-A5B9BA3E7ADB}"/>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36</a:t>
            </a:fld>
            <a:endParaRPr lang="en-GB"/>
          </a:p>
        </p:txBody>
      </p:sp>
    </p:spTree>
    <p:extLst>
      <p:ext uri="{BB962C8B-B14F-4D97-AF65-F5344CB8AC3E}">
        <p14:creationId xmlns:p14="http://schemas.microsoft.com/office/powerpoint/2010/main" val="52045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1" grpId="0" animBg="1"/>
      <p:bldP spid="115" grpId="0"/>
      <p:bldP spid="23" grpId="0" animBg="1"/>
      <p:bldP spid="24" grpId="0"/>
      <p:bldP spid="26" grpId="0" animBg="1"/>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05BB-25CF-441A-BB81-85BB1444A0B6}"/>
              </a:ext>
            </a:extLst>
          </p:cNvPr>
          <p:cNvSpPr>
            <a:spLocks noGrp="1"/>
          </p:cNvSpPr>
          <p:nvPr>
            <p:ph type="title"/>
          </p:nvPr>
        </p:nvSpPr>
        <p:spPr>
          <a:xfrm>
            <a:off x="479425" y="1628775"/>
            <a:ext cx="11712575" cy="1460905"/>
          </a:xfrm>
        </p:spPr>
        <p:txBody>
          <a:bodyPr>
            <a:noAutofit/>
          </a:bodyPr>
          <a:lstStyle/>
          <a:p>
            <a:pPr>
              <a:lnSpc>
                <a:spcPct val="150000"/>
              </a:lnSpc>
              <a:spcBef>
                <a:spcPts val="1200"/>
              </a:spcBef>
            </a:pPr>
            <a:r>
              <a:rPr lang="en-GB" sz="4000" dirty="0">
                <a:solidFill>
                  <a:srgbClr val="96A0C6"/>
                </a:solidFill>
                <a:latin typeface="Verdana" panose="020B0604030504040204" pitchFamily="34" charset="0"/>
                <a:ea typeface="Verdana" panose="020B0604030504040204" pitchFamily="34" charset="0"/>
              </a:rPr>
              <a:t>Lecture 2 </a:t>
            </a:r>
            <a:r>
              <a:rPr lang="en-GB" sz="4000" dirty="0">
                <a:effectLst/>
                <a:latin typeface="Verdana" panose="020B0604030504040204" pitchFamily="34" charset="0"/>
                <a:ea typeface="Verdana" panose="020B0604030504040204" pitchFamily="34" charset="0"/>
              </a:rPr>
              <a:t>Utility of synthetic data</a:t>
            </a:r>
            <a:endParaRPr lang="en-GB" sz="4000" dirty="0">
              <a:solidFill>
                <a:srgbClr val="96A0C6"/>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24FA5A55-DC10-4FAF-AD35-E97D2C57D8DE}"/>
              </a:ext>
            </a:extLst>
          </p:cNvPr>
          <p:cNvSpPr txBox="1"/>
          <p:nvPr/>
        </p:nvSpPr>
        <p:spPr>
          <a:xfrm>
            <a:off x="504000" y="5760000"/>
            <a:ext cx="3157728" cy="477054"/>
          </a:xfrm>
          <a:prstGeom prst="rect">
            <a:avLst/>
          </a:prstGeom>
          <a:noFill/>
        </p:spPr>
        <p:txBody>
          <a:bodyPr wrap="square" tIns="0" rIns="0" rtlCol="0">
            <a:spAutoFit/>
          </a:bodyPr>
          <a:lstStyle/>
          <a:p>
            <a:r>
              <a:rPr lang="en-GB" sz="2800" b="1" dirty="0">
                <a:solidFill>
                  <a:srgbClr val="96A0C6"/>
                </a:solidFill>
                <a:effectLst/>
                <a:latin typeface="Verdana" panose="020B0604030504040204" pitchFamily="34" charset="0"/>
                <a:ea typeface="Verdana" panose="020B0604030504040204" pitchFamily="34" charset="0"/>
              </a:rPr>
              <a:t>Gillian M Raab</a:t>
            </a:r>
            <a:endParaRPr lang="en-GB" sz="2800" b="1" dirty="0"/>
          </a:p>
        </p:txBody>
      </p:sp>
    </p:spTree>
    <p:extLst>
      <p:ext uri="{BB962C8B-B14F-4D97-AF65-F5344CB8AC3E}">
        <p14:creationId xmlns:p14="http://schemas.microsoft.com/office/powerpoint/2010/main" val="2090473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title"/>
          </p:nvPr>
        </p:nvSpPr>
        <p:spPr/>
        <p:txBody>
          <a:bodyPr/>
          <a:lstStyle/>
          <a:p>
            <a:r>
              <a:rPr lang="en-GB" dirty="0"/>
              <a:t>Utility of synthetic data</a:t>
            </a:r>
          </a:p>
        </p:txBody>
      </p:sp>
      <p:sp>
        <p:nvSpPr>
          <p:cNvPr id="7" name="Content Placeholder 6">
            <a:extLst>
              <a:ext uri="{FF2B5EF4-FFF2-40B4-BE49-F238E27FC236}">
                <a16:creationId xmlns:a16="http://schemas.microsoft.com/office/drawing/2014/main" id="{DEE54733-D141-4587-9586-E1842582CB21}"/>
              </a:ext>
            </a:extLst>
          </p:cNvPr>
          <p:cNvSpPr>
            <a:spLocks noGrp="1"/>
          </p:cNvSpPr>
          <p:nvPr>
            <p:ph idx="1"/>
          </p:nvPr>
        </p:nvSpPr>
        <p:spPr>
          <a:xfrm>
            <a:off x="720000" y="1728000"/>
            <a:ext cx="10972800" cy="3714333"/>
          </a:xfrm>
        </p:spPr>
        <p:txBody>
          <a:bodyPr/>
          <a:lstStyle/>
          <a:p>
            <a:pPr>
              <a:spcBef>
                <a:spcPts val="1800"/>
              </a:spcBef>
            </a:pPr>
            <a:r>
              <a:rPr lang="en-GB" dirty="0"/>
              <a:t>Specific Utility</a:t>
            </a:r>
          </a:p>
          <a:p>
            <a:pPr>
              <a:spcBef>
                <a:spcPts val="1800"/>
              </a:spcBef>
            </a:pPr>
            <a:r>
              <a:rPr lang="en-GB" dirty="0"/>
              <a:t>Measures of General Utility</a:t>
            </a:r>
          </a:p>
          <a:p>
            <a:pPr>
              <a:spcBef>
                <a:spcPts val="1800"/>
              </a:spcBef>
            </a:pPr>
            <a:r>
              <a:rPr lang="en-GB" dirty="0"/>
              <a:t>Visualising utility of synthetic data</a:t>
            </a:r>
          </a:p>
          <a:p>
            <a:pPr>
              <a:spcBef>
                <a:spcPts val="1800"/>
              </a:spcBef>
            </a:pPr>
            <a:r>
              <a:rPr lang="en-GB" dirty="0"/>
              <a:t>Using utility measures to tailor synthesis</a:t>
            </a:r>
          </a:p>
          <a:p>
            <a:pPr>
              <a:spcBef>
                <a:spcPts val="1800"/>
              </a:spcBef>
            </a:pPr>
            <a:endParaRPr lang="en-GB" dirty="0"/>
          </a:p>
        </p:txBody>
      </p:sp>
      <p:sp>
        <p:nvSpPr>
          <p:cNvPr id="13" name="Slide Number Placeholder 5">
            <a:extLst>
              <a:ext uri="{FF2B5EF4-FFF2-40B4-BE49-F238E27FC236}">
                <a16:creationId xmlns:a16="http://schemas.microsoft.com/office/drawing/2014/main" id="{AF53EC77-04B7-40BD-889B-F49E48D4CCD8}"/>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38</a:t>
            </a:fld>
            <a:endParaRPr lang="en-GB"/>
          </a:p>
        </p:txBody>
      </p:sp>
    </p:spTree>
    <p:extLst>
      <p:ext uri="{BB962C8B-B14F-4D97-AF65-F5344CB8AC3E}">
        <p14:creationId xmlns:p14="http://schemas.microsoft.com/office/powerpoint/2010/main" val="3791912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A223-262A-6169-A318-C21250B3487F}"/>
              </a:ext>
            </a:extLst>
          </p:cNvPr>
          <p:cNvSpPr>
            <a:spLocks noGrp="1"/>
          </p:cNvSpPr>
          <p:nvPr>
            <p:ph type="title"/>
          </p:nvPr>
        </p:nvSpPr>
        <p:spPr>
          <a:xfrm>
            <a:off x="304800" y="287990"/>
            <a:ext cx="10515600" cy="927747"/>
          </a:xfrm>
        </p:spPr>
        <p:txBody>
          <a:bodyPr/>
          <a:lstStyle/>
          <a:p>
            <a:r>
              <a:rPr lang="en-GB" sz="3200" dirty="0"/>
              <a:t>Specific utility measures</a:t>
            </a:r>
          </a:p>
        </p:txBody>
      </p:sp>
      <p:sp>
        <p:nvSpPr>
          <p:cNvPr id="3" name="Content Placeholder 2">
            <a:extLst>
              <a:ext uri="{FF2B5EF4-FFF2-40B4-BE49-F238E27FC236}">
                <a16:creationId xmlns:a16="http://schemas.microsoft.com/office/drawing/2014/main" id="{F8B8DE18-F646-8976-0D77-1CA4A7534CDC}"/>
              </a:ext>
            </a:extLst>
          </p:cNvPr>
          <p:cNvSpPr>
            <a:spLocks noGrp="1"/>
          </p:cNvSpPr>
          <p:nvPr>
            <p:ph idx="1"/>
          </p:nvPr>
        </p:nvSpPr>
        <p:spPr>
          <a:xfrm>
            <a:off x="438538" y="1215737"/>
            <a:ext cx="11547814" cy="1143118"/>
          </a:xfrm>
        </p:spPr>
        <p:txBody>
          <a:bodyPr>
            <a:normAutofit fontScale="55000" lnSpcReduction="20000"/>
          </a:bodyPr>
          <a:lstStyle/>
          <a:p>
            <a:r>
              <a:rPr lang="en-GB" sz="3100" dirty="0"/>
              <a:t>Compares the results of statistical analyses with the original and synthetic data</a:t>
            </a:r>
          </a:p>
          <a:p>
            <a:r>
              <a:rPr lang="en-GB" sz="3100" dirty="0"/>
              <a:t>Here an example from synthesis of the Scottish Household Survey (SHS) data – used in Practical 2</a:t>
            </a:r>
          </a:p>
          <a:p>
            <a:r>
              <a:rPr lang="en-GB" sz="3100" dirty="0"/>
              <a:t>Prediction of internet use </a:t>
            </a:r>
          </a:p>
          <a:p>
            <a:pPr marL="0" indent="0">
              <a:buNone/>
            </a:pPr>
            <a:endParaRPr lang="en-GB" dirty="0"/>
          </a:p>
        </p:txBody>
      </p:sp>
      <p:sp>
        <p:nvSpPr>
          <p:cNvPr id="9" name="Slide Number Placeholder 8">
            <a:extLst>
              <a:ext uri="{FF2B5EF4-FFF2-40B4-BE49-F238E27FC236}">
                <a16:creationId xmlns:a16="http://schemas.microsoft.com/office/drawing/2014/main" id="{1360D73B-77B2-98F1-22AC-2406E95B7B74}"/>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39</a:t>
            </a:fld>
            <a:endParaRPr lang="en-GB"/>
          </a:p>
        </p:txBody>
      </p:sp>
      <p:pic>
        <p:nvPicPr>
          <p:cNvPr id="5" name="Picture 4">
            <a:extLst>
              <a:ext uri="{FF2B5EF4-FFF2-40B4-BE49-F238E27FC236}">
                <a16:creationId xmlns:a16="http://schemas.microsoft.com/office/drawing/2014/main" id="{32833FC1-24A2-59D6-BBE1-320B4DB607C9}"/>
              </a:ext>
            </a:extLst>
          </p:cNvPr>
          <p:cNvPicPr>
            <a:picLocks noChangeAspect="1"/>
          </p:cNvPicPr>
          <p:nvPr/>
        </p:nvPicPr>
        <p:blipFill>
          <a:blip r:embed="rId2"/>
          <a:stretch>
            <a:fillRect/>
          </a:stretch>
        </p:blipFill>
        <p:spPr>
          <a:xfrm>
            <a:off x="5960125" y="2373332"/>
            <a:ext cx="6231875" cy="4382266"/>
          </a:xfrm>
          <a:prstGeom prst="rect">
            <a:avLst/>
          </a:prstGeom>
        </p:spPr>
      </p:pic>
      <p:sp>
        <p:nvSpPr>
          <p:cNvPr id="7" name="TextBox 6">
            <a:extLst>
              <a:ext uri="{FF2B5EF4-FFF2-40B4-BE49-F238E27FC236}">
                <a16:creationId xmlns:a16="http://schemas.microsoft.com/office/drawing/2014/main" id="{53B81823-5278-99DF-2E15-5AB0333FFEB9}"/>
              </a:ext>
            </a:extLst>
          </p:cNvPr>
          <p:cNvSpPr txBox="1"/>
          <p:nvPr/>
        </p:nvSpPr>
        <p:spPr>
          <a:xfrm>
            <a:off x="304800" y="2373332"/>
            <a:ext cx="6096933" cy="3323987"/>
          </a:xfrm>
          <a:prstGeom prst="rect">
            <a:avLst/>
          </a:prstGeom>
          <a:noFill/>
        </p:spPr>
        <p:txBody>
          <a:bodyPr wrap="square" rtlCol="0">
            <a:spAutoFit/>
          </a:bodyPr>
          <a:lstStyle/>
          <a:p>
            <a:r>
              <a:rPr lang="en-GB" sz="1400" b="1" dirty="0">
                <a:latin typeface="Source Code Pro" panose="020B0509030403020204" pitchFamily="49" charset="0"/>
                <a:ea typeface="Source Code Pro" panose="020B0509030403020204" pitchFamily="49" charset="0"/>
                <a:cs typeface="Courier New" panose="02070309020205020404" pitchFamily="49" charset="0"/>
              </a:rPr>
              <a:t>CODE</a:t>
            </a:r>
          </a:p>
          <a:p>
            <a:pPr>
              <a:tabLst>
                <a:tab pos="1431925" algn="l"/>
                <a:tab pos="2511425" algn="l"/>
              </a:tabLst>
            </a:pPr>
            <a:r>
              <a:rPr lang="en-GB" sz="1400" dirty="0" err="1">
                <a:latin typeface="Source Code Pro" panose="020B0509030403020204" pitchFamily="49" charset="0"/>
                <a:ea typeface="Source Code Pro" panose="020B0509030403020204" pitchFamily="49" charset="0"/>
                <a:cs typeface="Courier New" panose="02070309020205020404" pitchFamily="49" charset="0"/>
              </a:rPr>
              <a:t>intuse_fit</a:t>
            </a:r>
            <a:r>
              <a:rPr lang="en-GB" sz="1400" dirty="0">
                <a:latin typeface="Source Code Pro" panose="020B0509030403020204" pitchFamily="49" charset="0"/>
                <a:ea typeface="Source Code Pro" panose="020B0509030403020204" pitchFamily="49" charset="0"/>
                <a:cs typeface="Courier New" panose="02070309020205020404" pitchFamily="49" charset="0"/>
              </a:rPr>
              <a:t> &lt;-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glm.synds</a:t>
            </a:r>
            <a:r>
              <a:rPr lang="en-GB" sz="1400" dirty="0">
                <a:latin typeface="Source Code Pro" panose="020B0509030403020204" pitchFamily="49" charset="0"/>
                <a:ea typeface="Source Code Pro" panose="020B0509030403020204" pitchFamily="49" charset="0"/>
                <a:cs typeface="Courier New" panose="02070309020205020404" pitchFamily="49" charset="0"/>
              </a:rPr>
              <a:t>(</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intuse</a:t>
            </a:r>
            <a:r>
              <a:rPr lang="en-GB" sz="1400" dirty="0">
                <a:latin typeface="Source Code Pro" panose="020B0509030403020204" pitchFamily="49" charset="0"/>
                <a:ea typeface="Source Code Pro" panose="020B0509030403020204" pitchFamily="49" charset="0"/>
                <a:cs typeface="Courier New" panose="02070309020205020404" pitchFamily="49" charset="0"/>
              </a:rPr>
              <a:t> ~ age + sex +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groupinc</a:t>
            </a:r>
            <a:r>
              <a:rPr lang="en-GB" sz="1400" dirty="0">
                <a:latin typeface="Source Code Pro" panose="020B0509030403020204" pitchFamily="49" charset="0"/>
                <a:ea typeface="Source Code Pro" panose="020B0509030403020204" pitchFamily="49" charset="0"/>
                <a:cs typeface="Courier New" panose="02070309020205020404" pitchFamily="49" charset="0"/>
              </a:rPr>
              <a:t>,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syn_cart</a:t>
            </a:r>
            <a:r>
              <a:rPr lang="en-GB" sz="1400" dirty="0">
                <a:latin typeface="Source Code Pro" panose="020B0509030403020204" pitchFamily="49" charset="0"/>
                <a:ea typeface="Source Code Pro" panose="020B0509030403020204" pitchFamily="49" charset="0"/>
                <a:cs typeface="Courier New" panose="02070309020205020404" pitchFamily="49" charset="0"/>
              </a:rPr>
              <a:t>, family = "binomial")</a:t>
            </a:r>
          </a:p>
          <a:p>
            <a:pPr>
              <a:tabLst>
                <a:tab pos="1431925" algn="l"/>
              </a:tabLst>
            </a:pPr>
            <a:r>
              <a:rPr lang="en-GB" sz="1400" dirty="0">
                <a:latin typeface="Source Code Pro" panose="020B0509030403020204" pitchFamily="49" charset="0"/>
                <a:ea typeface="Source Code Pro" panose="020B0509030403020204" pitchFamily="49" charset="0"/>
                <a:cs typeface="Courier New" panose="02070309020205020404" pitchFamily="49" charset="0"/>
              </a:rPr>
              <a:t>compare(</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intuse_fit</a:t>
            </a:r>
            <a:r>
              <a:rPr lang="en-GB" sz="1400" dirty="0">
                <a:latin typeface="Source Code Pro" panose="020B0509030403020204" pitchFamily="49" charset="0"/>
                <a:ea typeface="Source Code Pro" panose="020B0509030403020204" pitchFamily="49" charset="0"/>
                <a:cs typeface="Courier New" panose="02070309020205020404" pitchFamily="49" charset="0"/>
              </a:rPr>
              <a:t>,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shs</a:t>
            </a:r>
            <a:r>
              <a:rPr lang="en-GB" sz="1400" dirty="0">
                <a:latin typeface="Source Code Pro" panose="020B0509030403020204" pitchFamily="49" charset="0"/>
                <a:ea typeface="Source Code Pro" panose="020B0509030403020204" pitchFamily="49" charset="0"/>
                <a:cs typeface="Courier New" panose="02070309020205020404" pitchFamily="49" charset="0"/>
              </a:rPr>
              <a:t>)</a:t>
            </a:r>
          </a:p>
          <a:p>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b="1" dirty="0">
                <a:latin typeface="Source Code Pro" panose="020B0509030403020204" pitchFamily="49" charset="0"/>
                <a:ea typeface="Source Code Pro" panose="020B0509030403020204" pitchFamily="49" charset="0"/>
                <a:cs typeface="Courier New" panose="02070309020205020404" pitchFamily="49" charset="0"/>
              </a:rPr>
              <a:t>OUTPUT</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Measures for one synthesis and 8 coefficients</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Mean confidence interval overlap:  0.7488432</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Mean absolute std.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coef</a:t>
            </a:r>
            <a:r>
              <a:rPr lang="en-GB" sz="1400" dirty="0">
                <a:latin typeface="Source Code Pro" panose="020B0509030403020204" pitchFamily="49" charset="0"/>
                <a:ea typeface="Source Code Pro" panose="020B0509030403020204" pitchFamily="49" charset="0"/>
                <a:cs typeface="Courier New" panose="02070309020205020404" pitchFamily="49" charset="0"/>
              </a:rPr>
              <a:t> diff:  0.9845167</a:t>
            </a:r>
          </a:p>
          <a:p>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dirty="0" err="1">
                <a:latin typeface="Source Code Pro" panose="020B0509030403020204" pitchFamily="49" charset="0"/>
                <a:ea typeface="Source Code Pro" panose="020B0509030403020204" pitchFamily="49" charset="0"/>
                <a:cs typeface="Courier New" panose="02070309020205020404" pitchFamily="49" charset="0"/>
              </a:rPr>
              <a:t>Mahalanobis</a:t>
            </a:r>
            <a:r>
              <a:rPr lang="en-GB" sz="1400" dirty="0">
                <a:latin typeface="Source Code Pro" panose="020B0509030403020204" pitchFamily="49" charset="0"/>
                <a:ea typeface="Source Code Pro" panose="020B0509030403020204" pitchFamily="49" charset="0"/>
                <a:cs typeface="Courier New" panose="02070309020205020404" pitchFamily="49" charset="0"/>
              </a:rPr>
              <a:t> distance ratio for lack-of-fit (target 1.0): 0.65</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Lack-of-fit test: 5.198683; p-value 0.7361 for test that synthesis model is compatible with a chi-squared test with 8 degrees of freedom.</a:t>
            </a:r>
          </a:p>
        </p:txBody>
      </p:sp>
      <p:sp>
        <p:nvSpPr>
          <p:cNvPr id="10" name="Slide Number Placeholder 5">
            <a:extLst>
              <a:ext uri="{FF2B5EF4-FFF2-40B4-BE49-F238E27FC236}">
                <a16:creationId xmlns:a16="http://schemas.microsoft.com/office/drawing/2014/main" id="{037A434C-26E6-4BA6-A481-8D6B1BCD5675}"/>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39</a:t>
            </a:fld>
            <a:endParaRPr lang="en-GB"/>
          </a:p>
        </p:txBody>
      </p:sp>
    </p:spTree>
    <p:extLst>
      <p:ext uri="{BB962C8B-B14F-4D97-AF65-F5344CB8AC3E}">
        <p14:creationId xmlns:p14="http://schemas.microsoft.com/office/powerpoint/2010/main" val="218560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B855-851E-4519-AA01-984718B10D4C}"/>
              </a:ext>
            </a:extLst>
          </p:cNvPr>
          <p:cNvSpPr>
            <a:spLocks noGrp="1"/>
          </p:cNvSpPr>
          <p:nvPr>
            <p:ph type="title"/>
          </p:nvPr>
        </p:nvSpPr>
        <p:spPr/>
        <p:txBody>
          <a:bodyPr/>
          <a:lstStyle/>
          <a:p>
            <a:r>
              <a:rPr lang="en-GB" dirty="0"/>
              <a:t>History of synthpop - overview</a:t>
            </a:r>
          </a:p>
        </p:txBody>
      </p:sp>
      <p:sp>
        <p:nvSpPr>
          <p:cNvPr id="7" name="Content Placeholder 6">
            <a:extLst>
              <a:ext uri="{FF2B5EF4-FFF2-40B4-BE49-F238E27FC236}">
                <a16:creationId xmlns:a16="http://schemas.microsoft.com/office/drawing/2014/main" id="{F3F5BDE4-030E-A258-BFDB-A5C5C1DB0510}"/>
              </a:ext>
            </a:extLst>
          </p:cNvPr>
          <p:cNvSpPr>
            <a:spLocks noGrp="1"/>
          </p:cNvSpPr>
          <p:nvPr>
            <p:ph idx="1"/>
          </p:nvPr>
        </p:nvSpPr>
        <p:spPr>
          <a:xfrm>
            <a:off x="720000" y="1344749"/>
            <a:ext cx="11071950" cy="5284651"/>
          </a:xfrm>
        </p:spPr>
        <p:txBody>
          <a:bodyPr>
            <a:normAutofit fontScale="62500" lnSpcReduction="20000"/>
          </a:bodyPr>
          <a:lstStyle/>
          <a:p>
            <a:pPr>
              <a:lnSpc>
                <a:spcPct val="120000"/>
              </a:lnSpc>
              <a:spcBef>
                <a:spcPts val="600"/>
              </a:spcBef>
            </a:pPr>
            <a:r>
              <a:rPr lang="en-GB" sz="3500" dirty="0"/>
              <a:t>SYLLS project started 2014 (Gillian Raab, Beata Nowok and Chris Dibben)</a:t>
            </a:r>
          </a:p>
          <a:p>
            <a:pPr>
              <a:lnSpc>
                <a:spcPct val="120000"/>
              </a:lnSpc>
              <a:spcBef>
                <a:spcPts val="800"/>
              </a:spcBef>
            </a:pPr>
            <a:r>
              <a:rPr lang="en-GB" sz="3500" dirty="0"/>
              <a:t>Widening access to census-linked UK Longitudinal Studies (LSs) while protecting confidentiality:</a:t>
            </a:r>
          </a:p>
          <a:p>
            <a:pPr lvl="1">
              <a:lnSpc>
                <a:spcPct val="120000"/>
              </a:lnSpc>
            </a:pPr>
            <a:r>
              <a:rPr lang="en-GB" sz="3200" dirty="0"/>
              <a:t>Devise a method of generating bespoke synthetic data extracts to match individual user data requests,</a:t>
            </a:r>
          </a:p>
          <a:p>
            <a:pPr lvl="1">
              <a:lnSpc>
                <a:spcPct val="120000"/>
              </a:lnSpc>
            </a:pPr>
            <a:r>
              <a:rPr lang="en-GB" sz="3200" dirty="0"/>
              <a:t>Bespoke data should look and behave (statistically) like real data so researchers can experiment and refine research without having to travel to safe settings.</a:t>
            </a:r>
          </a:p>
          <a:p>
            <a:pPr>
              <a:lnSpc>
                <a:spcPct val="120000"/>
              </a:lnSpc>
              <a:spcBef>
                <a:spcPts val="800"/>
              </a:spcBef>
            </a:pPr>
            <a:r>
              <a:rPr lang="en-GB" sz="3500" dirty="0"/>
              <a:t>Develop methods to allow staff at the LSs to create bespoke synthetic data sets </a:t>
            </a:r>
          </a:p>
          <a:p>
            <a:pPr>
              <a:lnSpc>
                <a:spcPct val="120000"/>
              </a:lnSpc>
              <a:spcBef>
                <a:spcPts val="800"/>
              </a:spcBef>
            </a:pPr>
            <a:r>
              <a:rPr lang="en-GB" sz="3500" dirty="0"/>
              <a:t>Created </a:t>
            </a:r>
            <a:r>
              <a:rPr lang="en-GB" sz="3500" dirty="0">
                <a:latin typeface="Verdana Pro SemiBold" panose="020B0704030504040204" pitchFamily="34" charset="0"/>
              </a:rPr>
              <a:t>R</a:t>
            </a:r>
            <a:r>
              <a:rPr lang="en-GB" sz="3500" dirty="0"/>
              <a:t> Package </a:t>
            </a:r>
            <a:r>
              <a:rPr lang="en-GB" sz="3500" dirty="0">
                <a:latin typeface="Verdana Pro SemiBold" panose="020B0704030504040204" pitchFamily="34" charset="0"/>
              </a:rPr>
              <a:t>synthpop</a:t>
            </a:r>
          </a:p>
          <a:p>
            <a:pPr>
              <a:lnSpc>
                <a:spcPct val="120000"/>
              </a:lnSpc>
              <a:spcBef>
                <a:spcPts val="800"/>
              </a:spcBef>
            </a:pPr>
            <a:r>
              <a:rPr lang="en-GB" sz="3500" dirty="0"/>
              <a:t>Only the SLS from the UK LSs makes these available</a:t>
            </a:r>
          </a:p>
          <a:p>
            <a:pPr>
              <a:lnSpc>
                <a:spcPct val="120000"/>
              </a:lnSpc>
              <a:spcBef>
                <a:spcPts val="800"/>
              </a:spcBef>
            </a:pPr>
            <a:r>
              <a:rPr lang="en-GB" sz="3500" dirty="0"/>
              <a:t>But the package is open source and used by other people</a:t>
            </a:r>
          </a:p>
        </p:txBody>
      </p:sp>
      <p:sp>
        <p:nvSpPr>
          <p:cNvPr id="9" name="Slide Number Placeholder 8">
            <a:extLst>
              <a:ext uri="{FF2B5EF4-FFF2-40B4-BE49-F238E27FC236}">
                <a16:creationId xmlns:a16="http://schemas.microsoft.com/office/drawing/2014/main" id="{75DA206D-F6C0-2FB8-815D-79CEFD2FD66D}"/>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a:t>
            </a:fld>
            <a:endParaRPr lang="en-GB" dirty="0"/>
          </a:p>
        </p:txBody>
      </p:sp>
    </p:spTree>
    <p:extLst>
      <p:ext uri="{BB962C8B-B14F-4D97-AF65-F5344CB8AC3E}">
        <p14:creationId xmlns:p14="http://schemas.microsoft.com/office/powerpoint/2010/main" val="3671458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904A4-9D3B-4442-A093-67AB92C2CF1A}"/>
              </a:ext>
            </a:extLst>
          </p:cNvPr>
          <p:cNvSpPr>
            <a:spLocks noGrp="1"/>
          </p:cNvSpPr>
          <p:nvPr>
            <p:ph type="title"/>
          </p:nvPr>
        </p:nvSpPr>
        <p:spPr/>
        <p:txBody>
          <a:bodyPr/>
          <a:lstStyle/>
          <a:p>
            <a:r>
              <a:rPr lang="en-GB" dirty="0"/>
              <a:t>Drawbacks of specific utility measures</a:t>
            </a:r>
          </a:p>
        </p:txBody>
      </p:sp>
      <p:sp>
        <p:nvSpPr>
          <p:cNvPr id="7" name="Content Placeholder 6">
            <a:extLst>
              <a:ext uri="{FF2B5EF4-FFF2-40B4-BE49-F238E27FC236}">
                <a16:creationId xmlns:a16="http://schemas.microsoft.com/office/drawing/2014/main" id="{C1F6C306-D015-4DFE-9F34-79C7917499A4}"/>
              </a:ext>
            </a:extLst>
          </p:cNvPr>
          <p:cNvSpPr>
            <a:spLocks noGrp="1"/>
          </p:cNvSpPr>
          <p:nvPr>
            <p:ph idx="1"/>
          </p:nvPr>
        </p:nvSpPr>
        <p:spPr>
          <a:xfrm>
            <a:off x="720000" y="1440000"/>
            <a:ext cx="10274834" cy="4794904"/>
          </a:xfrm>
        </p:spPr>
        <p:txBody>
          <a:bodyPr>
            <a:normAutofit fontScale="70000" lnSpcReduction="20000"/>
          </a:bodyPr>
          <a:lstStyle/>
          <a:p>
            <a:pPr>
              <a:lnSpc>
                <a:spcPct val="120000"/>
              </a:lnSpc>
              <a:spcBef>
                <a:spcPts val="800"/>
              </a:spcBef>
            </a:pPr>
            <a:r>
              <a:rPr lang="en-GB" dirty="0"/>
              <a:t>Model fitting is generally preceded by data checking and cleaning</a:t>
            </a:r>
          </a:p>
          <a:p>
            <a:pPr>
              <a:lnSpc>
                <a:spcPct val="120000"/>
              </a:lnSpc>
              <a:spcBef>
                <a:spcPts val="800"/>
              </a:spcBef>
            </a:pPr>
            <a:r>
              <a:rPr lang="en-GB" dirty="0"/>
              <a:t>Final model is only known when these steps are complete</a:t>
            </a:r>
          </a:p>
          <a:p>
            <a:pPr>
              <a:lnSpc>
                <a:spcPct val="120000"/>
              </a:lnSpc>
              <a:spcBef>
                <a:spcPts val="800"/>
              </a:spcBef>
            </a:pPr>
            <a:r>
              <a:rPr lang="en-GB" dirty="0"/>
              <a:t>This comparison can only be made by someone with access to the original data as well as the synthetic data</a:t>
            </a:r>
          </a:p>
          <a:p>
            <a:pPr>
              <a:lnSpc>
                <a:spcPct val="120000"/>
              </a:lnSpc>
              <a:spcBef>
                <a:spcPts val="800"/>
              </a:spcBef>
            </a:pPr>
            <a:r>
              <a:rPr lang="en-GB" dirty="0"/>
              <a:t>The people creating the synthetic data don’t know what analyses will be carried out</a:t>
            </a:r>
          </a:p>
          <a:p>
            <a:pPr>
              <a:lnSpc>
                <a:spcPct val="120000"/>
              </a:lnSpc>
              <a:spcBef>
                <a:spcPts val="800"/>
              </a:spcBef>
            </a:pPr>
            <a:r>
              <a:rPr lang="en-GB" dirty="0"/>
              <a:t>We will not cover these methods in </a:t>
            </a:r>
            <a:r>
              <a:rPr lang="en-GB" dirty="0" err="1"/>
              <a:t>practicals</a:t>
            </a:r>
            <a:r>
              <a:rPr lang="en-GB" dirty="0"/>
              <a:t> today – though you could explore them from help files for (e.g. </a:t>
            </a:r>
            <a:r>
              <a:rPr lang="en-GB" dirty="0" err="1">
                <a:latin typeface="Source Code Pro" panose="020B0509030403020204" pitchFamily="49" charset="0"/>
                <a:ea typeface="Source Code Pro" panose="020B0509030403020204" pitchFamily="49" charset="0"/>
              </a:rPr>
              <a:t>glm.synds</a:t>
            </a:r>
            <a:r>
              <a:rPr lang="en-GB" dirty="0">
                <a:latin typeface="Source Code Pro" panose="020B0509030403020204" pitchFamily="49" charset="0"/>
                <a:ea typeface="Source Code Pro" panose="020B0509030403020204" pitchFamily="49" charset="0"/>
              </a:rPr>
              <a:t>()</a:t>
            </a:r>
            <a:r>
              <a:rPr lang="en-GB" dirty="0"/>
              <a:t>)</a:t>
            </a:r>
          </a:p>
          <a:p>
            <a:pPr>
              <a:lnSpc>
                <a:spcPct val="120000"/>
              </a:lnSpc>
              <a:spcBef>
                <a:spcPts val="800"/>
              </a:spcBef>
            </a:pPr>
            <a:r>
              <a:rPr lang="en-GB" dirty="0"/>
              <a:t>So we need something else that people creating synthetic data can use to assess and improve (tune) the synthesis</a:t>
            </a:r>
          </a:p>
          <a:p>
            <a:pPr>
              <a:lnSpc>
                <a:spcPct val="120000"/>
              </a:lnSpc>
              <a:spcBef>
                <a:spcPts val="800"/>
              </a:spcBef>
            </a:pPr>
            <a:r>
              <a:rPr lang="en-GB" dirty="0"/>
              <a:t>Overall measures of utility – General Utility</a:t>
            </a:r>
          </a:p>
        </p:txBody>
      </p:sp>
      <p:sp>
        <p:nvSpPr>
          <p:cNvPr id="4" name="Slide Number Placeholder 3">
            <a:extLst>
              <a:ext uri="{FF2B5EF4-FFF2-40B4-BE49-F238E27FC236}">
                <a16:creationId xmlns:a16="http://schemas.microsoft.com/office/drawing/2014/main" id="{DDF7083E-7D15-EE4C-CCDB-D06C50AC2064}"/>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40</a:t>
            </a:fld>
            <a:endParaRPr lang="en-GB"/>
          </a:p>
        </p:txBody>
      </p:sp>
    </p:spTree>
    <p:extLst>
      <p:ext uri="{BB962C8B-B14F-4D97-AF65-F5344CB8AC3E}">
        <p14:creationId xmlns:p14="http://schemas.microsoft.com/office/powerpoint/2010/main" val="3997594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100B-9B54-4666-9D2C-18539C64FCC1}"/>
              </a:ext>
            </a:extLst>
          </p:cNvPr>
          <p:cNvSpPr>
            <a:spLocks noGrp="1"/>
          </p:cNvSpPr>
          <p:nvPr>
            <p:ph type="title"/>
          </p:nvPr>
        </p:nvSpPr>
        <p:spPr>
          <a:xfrm>
            <a:off x="314037" y="212359"/>
            <a:ext cx="10972800" cy="720000"/>
          </a:xfrm>
        </p:spPr>
        <p:txBody>
          <a:bodyPr/>
          <a:lstStyle/>
          <a:p>
            <a:r>
              <a:rPr lang="en-GB" dirty="0"/>
              <a:t>General utility functions in </a:t>
            </a:r>
            <a:r>
              <a:rPr lang="en-GB" dirty="0">
                <a:latin typeface="Source Code Pro Semibold" panose="020B0609030403020204" pitchFamily="49" charset="0"/>
                <a:ea typeface="Source Code Pro Semibold" panose="020B0609030403020204" pitchFamily="49" charset="0"/>
              </a:rPr>
              <a:t>synthpop</a:t>
            </a:r>
          </a:p>
        </p:txBody>
      </p:sp>
      <p:sp>
        <p:nvSpPr>
          <p:cNvPr id="3" name="Content Placeholder 2">
            <a:extLst>
              <a:ext uri="{FF2B5EF4-FFF2-40B4-BE49-F238E27FC236}">
                <a16:creationId xmlns:a16="http://schemas.microsoft.com/office/drawing/2014/main" id="{ADEFA97D-894B-49AF-8660-14E26F30F1E4}"/>
              </a:ext>
            </a:extLst>
          </p:cNvPr>
          <p:cNvSpPr>
            <a:spLocks noGrp="1"/>
          </p:cNvSpPr>
          <p:nvPr>
            <p:ph idx="1"/>
          </p:nvPr>
        </p:nvSpPr>
        <p:spPr/>
        <p:txBody>
          <a:bodyPr/>
          <a:lstStyle/>
          <a:p>
            <a:endParaRPr lang="en-GB" dirty="0"/>
          </a:p>
          <a:p>
            <a:endParaRPr lang="en-GB" dirty="0"/>
          </a:p>
          <a:p>
            <a:endParaRPr lang="en-GB" dirty="0"/>
          </a:p>
        </p:txBody>
      </p:sp>
      <p:sp>
        <p:nvSpPr>
          <p:cNvPr id="6" name="Slide Number Placeholder 5">
            <a:extLst>
              <a:ext uri="{FF2B5EF4-FFF2-40B4-BE49-F238E27FC236}">
                <a16:creationId xmlns:a16="http://schemas.microsoft.com/office/drawing/2014/main" id="{2B14737B-265E-CE9D-CAEE-65BBA02AE71E}"/>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41</a:t>
            </a:fld>
            <a:endParaRPr lang="en-GB" dirty="0"/>
          </a:p>
        </p:txBody>
      </p:sp>
      <p:sp>
        <p:nvSpPr>
          <p:cNvPr id="4" name="Content Placeholder 2">
            <a:extLst>
              <a:ext uri="{FF2B5EF4-FFF2-40B4-BE49-F238E27FC236}">
                <a16:creationId xmlns:a16="http://schemas.microsoft.com/office/drawing/2014/main" id="{9E1B5FE0-F768-4DBD-981B-A2DCBA1F74F6}"/>
              </a:ext>
            </a:extLst>
          </p:cNvPr>
          <p:cNvSpPr txBox="1">
            <a:spLocks/>
          </p:cNvSpPr>
          <p:nvPr/>
        </p:nvSpPr>
        <p:spPr>
          <a:xfrm>
            <a:off x="314037" y="1080000"/>
            <a:ext cx="11545454" cy="566254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sz="2000" dirty="0">
                <a:latin typeface="Verdana" panose="020B0604030504040204" pitchFamily="34" charset="0"/>
                <a:ea typeface="Verdana" panose="020B0604030504040204" pitchFamily="34" charset="0"/>
              </a:rPr>
              <a:t>Two approaches in the literature implemented in functions</a:t>
            </a:r>
          </a:p>
          <a:p>
            <a:pPr marL="0" indent="0">
              <a:spcAft>
                <a:spcPts val="600"/>
              </a:spcAft>
              <a:buNone/>
            </a:pPr>
            <a:r>
              <a:rPr lang="en-GB" sz="2400" dirty="0">
                <a:solidFill>
                  <a:srgbClr val="FF0000"/>
                </a:solidFill>
                <a:latin typeface="Verdana Pro SemiBold" panose="020B0704030504040204" pitchFamily="34" charset="0"/>
                <a:ea typeface="Verdana" panose="020B0604030504040204" pitchFamily="34" charset="0"/>
              </a:rPr>
              <a:t>Propensity scores</a:t>
            </a:r>
            <a:r>
              <a:rPr lang="en-GB" sz="2400" dirty="0">
                <a:solidFill>
                  <a:srgbClr val="FF0000"/>
                </a:solidFill>
              </a:rPr>
              <a:t>    </a:t>
            </a:r>
            <a:r>
              <a:rPr lang="en-GB" sz="2400" b="1" dirty="0" err="1">
                <a:latin typeface="Source Code Pro" panose="020B0509030403020204" pitchFamily="49" charset="0"/>
                <a:ea typeface="Source Code Pro" panose="020B0509030403020204" pitchFamily="49" charset="0"/>
                <a:cs typeface="Courier New" panose="02070309020205020404" pitchFamily="49" charset="0"/>
              </a:rPr>
              <a:t>utility.gen</a:t>
            </a:r>
            <a:r>
              <a:rPr lang="en-GB" sz="2400" b="1" dirty="0">
                <a:latin typeface="Source Code Pro" panose="020B0509030403020204" pitchFamily="49" charset="0"/>
                <a:ea typeface="Source Code Pro" panose="020B0509030403020204" pitchFamily="49" charset="0"/>
                <a:cs typeface="Courier New" panose="02070309020205020404" pitchFamily="49" charset="0"/>
              </a:rPr>
              <a:t>(</a:t>
            </a:r>
            <a:r>
              <a:rPr lang="en-GB" sz="2400" b="1" dirty="0" err="1">
                <a:latin typeface="Source Code Pro" panose="020B0509030403020204" pitchFamily="49" charset="0"/>
                <a:ea typeface="Source Code Pro" panose="020B0509030403020204" pitchFamily="49" charset="0"/>
                <a:cs typeface="Courier New" panose="02070309020205020404" pitchFamily="49" charset="0"/>
              </a:rPr>
              <a:t>syn</a:t>
            </a:r>
            <a:r>
              <a:rPr lang="en-GB" sz="2400" b="1" dirty="0">
                <a:latin typeface="Source Code Pro" panose="020B0509030403020204" pitchFamily="49" charset="0"/>
                <a:ea typeface="Source Code Pro" panose="020B0509030403020204" pitchFamily="49" charset="0"/>
                <a:cs typeface="Courier New" panose="02070309020205020404" pitchFamily="49" charset="0"/>
              </a:rPr>
              <a:t>, </a:t>
            </a:r>
            <a:r>
              <a:rPr lang="en-GB" sz="2400" b="1" dirty="0" err="1">
                <a:latin typeface="Source Code Pro" panose="020B0509030403020204" pitchFamily="49" charset="0"/>
                <a:ea typeface="Source Code Pro" panose="020B0509030403020204" pitchFamily="49" charset="0"/>
                <a:cs typeface="Courier New" panose="02070309020205020404" pitchFamily="49" charset="0"/>
              </a:rPr>
              <a:t>orig</a:t>
            </a:r>
            <a:r>
              <a:rPr lang="en-GB" sz="2400" b="1" dirty="0">
                <a:latin typeface="Source Code Pro" panose="020B0509030403020204" pitchFamily="49" charset="0"/>
                <a:ea typeface="Source Code Pro" panose="020B0509030403020204" pitchFamily="49" charset="0"/>
                <a:cs typeface="Courier New" panose="02070309020205020404" pitchFamily="49" charset="0"/>
              </a:rPr>
              <a:t>, method = </a:t>
            </a:r>
            <a:r>
              <a:rPr lang="en-GB" sz="24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a:t>
            </a:r>
            <a:r>
              <a:rPr lang="en-GB" sz="2400" b="1" dirty="0">
                <a:latin typeface="Source Code Pro" panose="020B0509030403020204" pitchFamily="49" charset="0"/>
                <a:ea typeface="Source Code Pro" panose="020B0509030403020204" pitchFamily="49" charset="0"/>
                <a:cs typeface="Courier New" panose="02070309020205020404" pitchFamily="49" charset="0"/>
              </a:rPr>
              <a:t>cart</a:t>
            </a:r>
            <a:r>
              <a:rPr lang="en-GB" sz="24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a:t>
            </a:r>
            <a:r>
              <a:rPr lang="en-GB" sz="2400" b="1" dirty="0">
                <a:latin typeface="Source Code Pro" panose="020B0509030403020204" pitchFamily="49" charset="0"/>
                <a:ea typeface="Source Code Pro" panose="020B0509030403020204" pitchFamily="49" charset="0"/>
                <a:cs typeface="Courier New" panose="02070309020205020404" pitchFamily="49" charset="0"/>
              </a:rPr>
              <a:t>, …)</a:t>
            </a:r>
            <a:endParaRPr lang="en-GB" sz="2000" b="1" dirty="0">
              <a:latin typeface="Source Code Pro" panose="020B0509030403020204" pitchFamily="49" charset="0"/>
              <a:ea typeface="Source Code Pro" panose="020B0509030403020204" pitchFamily="49" charset="0"/>
              <a:cs typeface="Courier New" panose="02070309020205020404" pitchFamily="49" charset="0"/>
            </a:endParaRPr>
          </a:p>
          <a:p>
            <a:pPr marL="0" indent="0">
              <a:buNone/>
              <a:tabLst>
                <a:tab pos="2600325" algn="l"/>
              </a:tabLst>
            </a:pPr>
            <a:r>
              <a:rPr lang="en-GB" sz="2100" dirty="0">
                <a:latin typeface="Verdana" panose="020B0604030504040204" pitchFamily="34" charset="0"/>
                <a:ea typeface="Verdana" panose="020B0604030504040204" pitchFamily="34" charset="0"/>
                <a:cs typeface="Courier New" panose="02070309020205020404" pitchFamily="49" charset="0"/>
              </a:rPr>
              <a:t>Stack original and synthetic data</a:t>
            </a:r>
          </a:p>
          <a:p>
            <a:pPr marL="0" indent="0">
              <a:buNone/>
              <a:tabLst>
                <a:tab pos="2600325" algn="l"/>
              </a:tabLst>
            </a:pPr>
            <a:r>
              <a:rPr lang="en-GB" sz="2100" dirty="0">
                <a:latin typeface="Verdana" panose="020B0604030504040204" pitchFamily="34" charset="0"/>
                <a:ea typeface="Verdana" panose="020B0604030504040204" pitchFamily="34" charset="0"/>
                <a:cs typeface="Courier New" panose="02070309020205020404" pitchFamily="49" charset="0"/>
              </a:rPr>
              <a:t>Add an indicator </a:t>
            </a:r>
            <a:r>
              <a:rPr lang="en-GB" sz="2100" dirty="0">
                <a:latin typeface="Verdana Pro SemiBold" panose="020B0704030504040204" pitchFamily="34" charset="0"/>
                <a:ea typeface="Verdana" panose="020B0604030504040204" pitchFamily="34" charset="0"/>
                <a:cs typeface="Courier New" panose="02070309020205020404" pitchFamily="49" charset="0"/>
              </a:rPr>
              <a:t>1 = synthetic 0 = real</a:t>
            </a:r>
          </a:p>
          <a:p>
            <a:pPr marL="0" indent="0">
              <a:buNone/>
              <a:tabLst>
                <a:tab pos="2600325" algn="l"/>
              </a:tabLst>
            </a:pPr>
            <a:r>
              <a:rPr lang="en-GB" sz="2100" dirty="0">
                <a:latin typeface="Verdana" panose="020B0604030504040204" pitchFamily="34" charset="0"/>
                <a:ea typeface="Verdana" panose="020B0604030504040204" pitchFamily="34" charset="0"/>
                <a:cs typeface="Courier New" panose="02070309020205020404" pitchFamily="49" charset="0"/>
              </a:rPr>
              <a:t>Try to discriminate between the two sets </a:t>
            </a:r>
          </a:p>
          <a:p>
            <a:pPr marL="0" indent="0">
              <a:buNone/>
              <a:tabLst>
                <a:tab pos="2600325" algn="l"/>
              </a:tabLst>
            </a:pPr>
            <a:r>
              <a:rPr lang="en-GB" sz="2100" dirty="0">
                <a:latin typeface="Verdana" panose="020B0604030504040204" pitchFamily="34" charset="0"/>
                <a:ea typeface="Verdana" panose="020B0604030504040204" pitchFamily="34" charset="0"/>
                <a:cs typeface="Courier New" panose="02070309020205020404" pitchFamily="49" charset="0"/>
              </a:rPr>
              <a:t>Propensity score is the probability of being synthetic (hope close to 0.5)</a:t>
            </a:r>
          </a:p>
          <a:p>
            <a:pPr marL="0" indent="0">
              <a:lnSpc>
                <a:spcPct val="110000"/>
              </a:lnSpc>
              <a:spcBef>
                <a:spcPts val="1800"/>
              </a:spcBef>
              <a:buNone/>
              <a:tabLst>
                <a:tab pos="2600325" algn="l"/>
              </a:tabLst>
            </a:pPr>
            <a:r>
              <a:rPr lang="en-GB" sz="2400" dirty="0">
                <a:solidFill>
                  <a:srgbClr val="FF0000"/>
                </a:solidFill>
                <a:latin typeface="Verdana Pro SemiBold" panose="020B0704030504040204" pitchFamily="34" charset="0"/>
                <a:ea typeface="Verdana" panose="020B0604030504040204" pitchFamily="34" charset="0"/>
              </a:rPr>
              <a:t>Tables</a:t>
            </a:r>
            <a:r>
              <a:rPr lang="en-GB" sz="2400" dirty="0">
                <a:solidFill>
                  <a:srgbClr val="FF0000"/>
                </a:solidFill>
                <a:latin typeface="Verdana Pro SemiBold" panose="020B0704030504040204" pitchFamily="34" charset="0"/>
              </a:rPr>
              <a:t>  </a:t>
            </a:r>
            <a:r>
              <a:rPr lang="en-GB" sz="2000" dirty="0">
                <a:solidFill>
                  <a:srgbClr val="FF0000"/>
                </a:solidFill>
              </a:rPr>
              <a:t> </a:t>
            </a:r>
            <a:r>
              <a:rPr lang="en-GB" sz="2400" b="1" dirty="0" err="1">
                <a:latin typeface="Source Code Pro Semibold" panose="020B0609030403020204" pitchFamily="49" charset="0"/>
                <a:ea typeface="Source Code Pro Semibold" panose="020B0609030403020204" pitchFamily="49" charset="0"/>
                <a:cs typeface="Courier New" panose="02070309020205020404" pitchFamily="49" charset="0"/>
              </a:rPr>
              <a:t>utility.tab</a:t>
            </a:r>
            <a:r>
              <a:rPr lang="en-GB" sz="2400" b="1"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sz="2400" b="1" dirty="0" err="1">
                <a:latin typeface="Source Code Pro Semibold" panose="020B0609030403020204" pitchFamily="49" charset="0"/>
                <a:ea typeface="Source Code Pro Semibold" panose="020B0609030403020204" pitchFamily="49" charset="0"/>
                <a:cs typeface="Courier New" panose="02070309020205020404" pitchFamily="49" charset="0"/>
              </a:rPr>
              <a:t>syn</a:t>
            </a:r>
            <a:r>
              <a:rPr lang="en-GB" sz="2400" b="1" dirty="0">
                <a:latin typeface="Source Code Pro Semibold" panose="020B0609030403020204" pitchFamily="49" charset="0"/>
                <a:ea typeface="Source Code Pro Semibold" panose="020B0609030403020204" pitchFamily="49" charset="0"/>
                <a:cs typeface="Courier New" panose="02070309020205020404" pitchFamily="49" charset="0"/>
              </a:rPr>
              <a:t>, </a:t>
            </a:r>
            <a:r>
              <a:rPr lang="en-GB" sz="2400" b="1" dirty="0" err="1">
                <a:latin typeface="Source Code Pro Semibold" panose="020B0609030403020204" pitchFamily="49" charset="0"/>
                <a:ea typeface="Source Code Pro Semibold" panose="020B0609030403020204" pitchFamily="49" charset="0"/>
                <a:cs typeface="Courier New" panose="02070309020205020404" pitchFamily="49" charset="0"/>
              </a:rPr>
              <a:t>orig</a:t>
            </a:r>
            <a:r>
              <a:rPr lang="en-GB" sz="2400" b="1" dirty="0">
                <a:latin typeface="Source Code Pro Semibold" panose="020B0609030403020204" pitchFamily="49" charset="0"/>
                <a:ea typeface="Source Code Pro Semibold" panose="020B0609030403020204" pitchFamily="49" charset="0"/>
                <a:cs typeface="Courier New" panose="02070309020205020404" pitchFamily="49" charset="0"/>
              </a:rPr>
              <a:t>, vars =  )</a:t>
            </a:r>
            <a:endParaRPr lang="en-GB" sz="2100" b="1" dirty="0">
              <a:latin typeface="Source Code Pro Semibold" panose="020B0609030403020204" pitchFamily="49" charset="0"/>
              <a:ea typeface="Source Code Pro Semibold" panose="020B0609030403020204" pitchFamily="49" charset="0"/>
              <a:cs typeface="Courier New" panose="02070309020205020404" pitchFamily="49" charset="0"/>
            </a:endParaRPr>
          </a:p>
          <a:p>
            <a:pPr marL="0" indent="0">
              <a:buNone/>
              <a:tabLst>
                <a:tab pos="2600325" algn="l"/>
              </a:tabLst>
            </a:pPr>
            <a:r>
              <a:rPr lang="en-GB" sz="2100" dirty="0" err="1">
                <a:latin typeface="Verdana" panose="020B0604030504040204" pitchFamily="34" charset="0"/>
                <a:ea typeface="Verdana" panose="020B0604030504040204" pitchFamily="34" charset="0"/>
                <a:cs typeface="Courier New" panose="02070309020205020404" pitchFamily="49" charset="0"/>
              </a:rPr>
              <a:t>Vars</a:t>
            </a:r>
            <a:r>
              <a:rPr lang="en-GB" sz="2100" dirty="0">
                <a:latin typeface="Verdana" panose="020B0604030504040204" pitchFamily="34" charset="0"/>
                <a:ea typeface="Verdana" panose="020B0604030504040204" pitchFamily="34" charset="0"/>
                <a:cs typeface="Courier New" panose="02070309020205020404" pitchFamily="49" charset="0"/>
              </a:rPr>
              <a:t> selects what tables you want</a:t>
            </a:r>
          </a:p>
          <a:p>
            <a:pPr marL="0" indent="0">
              <a:buNone/>
              <a:tabLst>
                <a:tab pos="2600325" algn="l"/>
              </a:tabLst>
            </a:pPr>
            <a:r>
              <a:rPr lang="en-GB" sz="2100" dirty="0">
                <a:latin typeface="Verdana" panose="020B0604030504040204" pitchFamily="34" charset="0"/>
                <a:ea typeface="Verdana" panose="020B0604030504040204" pitchFamily="34" charset="0"/>
                <a:cs typeface="Courier New" panose="02070309020205020404" pitchFamily="49" charset="0"/>
              </a:rPr>
              <a:t>Do some sort of comparison like a </a:t>
            </a:r>
            <a:r>
              <a:rPr lang="en-GB" sz="2100" dirty="0" err="1">
                <a:latin typeface="Verdana" panose="020B0604030504040204" pitchFamily="34" charset="0"/>
                <a:ea typeface="Verdana" panose="020B0604030504040204" pitchFamily="34" charset="0"/>
                <a:cs typeface="Courier New" panose="02070309020205020404" pitchFamily="49" charset="0"/>
              </a:rPr>
              <a:t>chisquare</a:t>
            </a:r>
            <a:r>
              <a:rPr lang="en-GB" sz="2100" dirty="0">
                <a:latin typeface="Verdana" panose="020B0604030504040204" pitchFamily="34" charset="0"/>
                <a:ea typeface="Verdana" panose="020B0604030504040204" pitchFamily="34" charset="0"/>
                <a:cs typeface="Courier New" panose="02070309020205020404" pitchFamily="49" charset="0"/>
              </a:rPr>
              <a:t> test</a:t>
            </a:r>
          </a:p>
          <a:p>
            <a:pPr marL="0" indent="0">
              <a:buNone/>
              <a:tabLst>
                <a:tab pos="2600325" algn="l"/>
              </a:tabLst>
            </a:pPr>
            <a:r>
              <a:rPr lang="en-GB" sz="2100" dirty="0">
                <a:latin typeface="Verdana" panose="020B0604030504040204" pitchFamily="34" charset="0"/>
                <a:ea typeface="Verdana" panose="020B0604030504040204" pitchFamily="34" charset="0"/>
                <a:cs typeface="Courier New" panose="02070309020205020404" pitchFamily="49" charset="0"/>
              </a:rPr>
              <a:t>e.g. </a:t>
            </a:r>
            <a:r>
              <a:rPr lang="en-GB" sz="2100" dirty="0">
                <a:latin typeface="Verdana" panose="020B0604030504040204" pitchFamily="34" charset="0"/>
                <a:ea typeface="Verdana" panose="020B0604030504040204" pitchFamily="34" charset="0"/>
              </a:rPr>
              <a:t>Ʃ( </a:t>
            </a:r>
            <a:r>
              <a:rPr lang="en-GB" sz="2100" dirty="0" err="1">
                <a:latin typeface="Verdana" panose="020B0604030504040204" pitchFamily="34" charset="0"/>
                <a:ea typeface="Verdana" panose="020B0604030504040204" pitchFamily="34" charset="0"/>
              </a:rPr>
              <a:t>syn</a:t>
            </a:r>
            <a:r>
              <a:rPr lang="en-GB" sz="2100" dirty="0">
                <a:latin typeface="Verdana" panose="020B0604030504040204" pitchFamily="34" charset="0"/>
                <a:ea typeface="Verdana" panose="020B0604030504040204" pitchFamily="34" charset="0"/>
              </a:rPr>
              <a:t> - real)</a:t>
            </a:r>
            <a:r>
              <a:rPr lang="en-GB" sz="2100" baseline="30000" dirty="0">
                <a:latin typeface="Verdana" panose="020B0604030504040204" pitchFamily="34" charset="0"/>
                <a:ea typeface="Verdana" panose="020B0604030504040204" pitchFamily="34" charset="0"/>
              </a:rPr>
              <a:t>2</a:t>
            </a:r>
            <a:r>
              <a:rPr lang="en-GB" sz="2100" dirty="0">
                <a:latin typeface="Verdana" panose="020B0604030504040204" pitchFamily="34" charset="0"/>
                <a:ea typeface="Verdana" panose="020B0604030504040204" pitchFamily="34" charset="0"/>
              </a:rPr>
              <a:t>/[(</a:t>
            </a:r>
            <a:r>
              <a:rPr lang="en-GB" sz="2100" dirty="0" err="1">
                <a:latin typeface="Verdana" panose="020B0604030504040204" pitchFamily="34" charset="0"/>
                <a:ea typeface="Verdana" panose="020B0604030504040204" pitchFamily="34" charset="0"/>
              </a:rPr>
              <a:t>real+syn</a:t>
            </a:r>
            <a:r>
              <a:rPr lang="en-GB" sz="2100" dirty="0">
                <a:latin typeface="Verdana" panose="020B0604030504040204" pitchFamily="34" charset="0"/>
                <a:ea typeface="Verdana" panose="020B0604030504040204" pitchFamily="34" charset="0"/>
              </a:rPr>
              <a:t>)/2]  proposed by </a:t>
            </a:r>
            <a:r>
              <a:rPr lang="en-GB" sz="2100" dirty="0" err="1">
                <a:latin typeface="Verdana" panose="020B0604030504040204" pitchFamily="34" charset="0"/>
                <a:ea typeface="Verdana" panose="020B0604030504040204" pitchFamily="34" charset="0"/>
              </a:rPr>
              <a:t>Voas</a:t>
            </a:r>
            <a:r>
              <a:rPr lang="en-GB" sz="2100" dirty="0">
                <a:latin typeface="Verdana" panose="020B0604030504040204" pitchFamily="34" charset="0"/>
                <a:ea typeface="Verdana" panose="020B0604030504040204" pitchFamily="34" charset="0"/>
              </a:rPr>
              <a:t> and Williamson</a:t>
            </a:r>
            <a:endParaRPr lang="en-GB" sz="2100" dirty="0">
              <a:solidFill>
                <a:srgbClr val="FF0000"/>
              </a:solidFill>
              <a:latin typeface="Verdana" panose="020B0604030504040204" pitchFamily="34" charset="0"/>
              <a:ea typeface="Verdana" panose="020B0604030504040204" pitchFamily="34" charset="0"/>
            </a:endParaRPr>
          </a:p>
          <a:p>
            <a:pPr marL="0" indent="0">
              <a:lnSpc>
                <a:spcPct val="120000"/>
              </a:lnSpc>
              <a:spcBef>
                <a:spcPts val="1800"/>
              </a:spcBef>
              <a:buNone/>
            </a:pPr>
            <a:r>
              <a:rPr lang="en-GB" sz="2000" dirty="0">
                <a:latin typeface="Verdana" panose="020B0604030504040204" pitchFamily="34" charset="0"/>
                <a:ea typeface="Verdana" panose="020B0604030504040204" pitchFamily="34" charset="0"/>
              </a:rPr>
              <a:t>Each function can output one of several utility measures</a:t>
            </a:r>
          </a:p>
          <a:p>
            <a:pPr marL="0" indent="0">
              <a:lnSpc>
                <a:spcPct val="110000"/>
              </a:lnSpc>
              <a:spcBef>
                <a:spcPts val="800"/>
              </a:spcBef>
              <a:buNone/>
            </a:pPr>
            <a:r>
              <a:rPr lang="en-GB" sz="2000" dirty="0">
                <a:latin typeface="Verdana" panose="020B0604030504040204" pitchFamily="34" charset="0"/>
                <a:ea typeface="Verdana" panose="020B0604030504040204" pitchFamily="34" charset="0"/>
              </a:rPr>
              <a:t>The utility measure we suggest and the one produced by default in </a:t>
            </a:r>
            <a:r>
              <a:rPr lang="en-GB" sz="2000" dirty="0" err="1">
                <a:latin typeface="Verdana" panose="020B0604030504040204" pitchFamily="34" charset="0"/>
                <a:ea typeface="Verdana" panose="020B0604030504040204" pitchFamily="34" charset="0"/>
              </a:rPr>
              <a:t>synthpop</a:t>
            </a:r>
            <a:r>
              <a:rPr lang="en-GB" sz="2000" dirty="0">
                <a:latin typeface="Verdana" panose="020B0604030504040204" pitchFamily="34" charset="0"/>
                <a:ea typeface="Verdana" panose="020B0604030504040204" pitchFamily="34" charset="0"/>
              </a:rPr>
              <a:t> is the Propensity score standardised mean-squared error (</a:t>
            </a:r>
            <a:r>
              <a:rPr lang="en-GB" sz="2000" dirty="0" err="1">
                <a:solidFill>
                  <a:srgbClr val="FF0000"/>
                </a:solidFill>
                <a:latin typeface="Verdana" panose="020B0604030504040204" pitchFamily="34" charset="0"/>
                <a:ea typeface="Verdana" panose="020B0604030504040204" pitchFamily="34" charset="0"/>
              </a:rPr>
              <a:t>S_pMSE</a:t>
            </a:r>
            <a:r>
              <a:rPr lang="en-GB" sz="2000" dirty="0">
                <a:latin typeface="Verdana" panose="020B0604030504040204" pitchFamily="34" charset="0"/>
                <a:ea typeface="Verdana" panose="020B0604030504040204" pitchFamily="34" charset="0"/>
              </a:rPr>
              <a:t>) with an expected value of 1.0 if model is “correct”.</a:t>
            </a:r>
          </a:p>
          <a:p>
            <a:pPr marL="0" indent="0">
              <a:lnSpc>
                <a:spcPct val="110000"/>
              </a:lnSpc>
              <a:spcBef>
                <a:spcPts val="800"/>
              </a:spcBef>
              <a:buNone/>
            </a:pPr>
            <a:r>
              <a:rPr lang="en-GB" sz="2000" dirty="0">
                <a:latin typeface="Verdana" panose="020B0604030504040204" pitchFamily="34" charset="0"/>
                <a:ea typeface="Verdana" panose="020B0604030504040204" pitchFamily="34" charset="0"/>
              </a:rPr>
              <a:t>It turns out that it is identical to the </a:t>
            </a:r>
            <a:r>
              <a:rPr lang="en-GB" sz="2000" dirty="0" err="1">
                <a:latin typeface="Verdana" panose="020B0604030504040204" pitchFamily="34" charset="0"/>
                <a:ea typeface="Verdana" panose="020B0604030504040204" pitchFamily="34" charset="0"/>
              </a:rPr>
              <a:t>Voas</a:t>
            </a:r>
            <a:r>
              <a:rPr lang="en-GB" sz="2000" dirty="0">
                <a:latin typeface="Verdana" panose="020B0604030504040204" pitchFamily="34" charset="0"/>
                <a:ea typeface="Verdana" panose="020B0604030504040204" pitchFamily="34" charset="0"/>
              </a:rPr>
              <a:t>-Williamson statistic for tables.</a:t>
            </a:r>
          </a:p>
          <a:p>
            <a:pPr marL="0" indent="0">
              <a:buFont typeface="Arial" panose="020B0604020202020204" pitchFamily="34" charset="0"/>
              <a:buNone/>
            </a:pPr>
            <a:endParaRPr lang="en-GB" i="1" dirty="0"/>
          </a:p>
          <a:p>
            <a:pPr marL="0" indent="0">
              <a:buFont typeface="Arial" panose="020B0604020202020204" pitchFamily="34" charset="0"/>
              <a:buNone/>
            </a:pPr>
            <a:endParaRPr lang="en-GB" i="1" dirty="0"/>
          </a:p>
        </p:txBody>
      </p:sp>
    </p:spTree>
    <p:extLst>
      <p:ext uri="{BB962C8B-B14F-4D97-AF65-F5344CB8AC3E}">
        <p14:creationId xmlns:p14="http://schemas.microsoft.com/office/powerpoint/2010/main" val="163498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100B-9B54-4666-9D2C-18539C64FCC1}"/>
              </a:ext>
            </a:extLst>
          </p:cNvPr>
          <p:cNvSpPr>
            <a:spLocks noGrp="1"/>
          </p:cNvSpPr>
          <p:nvPr>
            <p:ph type="title"/>
          </p:nvPr>
        </p:nvSpPr>
        <p:spPr/>
        <p:txBody>
          <a:bodyPr/>
          <a:lstStyle/>
          <a:p>
            <a:r>
              <a:rPr lang="en-GB" dirty="0"/>
              <a:t>Measures for tuning syntheses</a:t>
            </a:r>
          </a:p>
        </p:txBody>
      </p:sp>
      <p:sp>
        <p:nvSpPr>
          <p:cNvPr id="3" name="Content Placeholder 2">
            <a:extLst>
              <a:ext uri="{FF2B5EF4-FFF2-40B4-BE49-F238E27FC236}">
                <a16:creationId xmlns:a16="http://schemas.microsoft.com/office/drawing/2014/main" id="{ADEFA97D-894B-49AF-8660-14E26F30F1E4}"/>
              </a:ext>
            </a:extLst>
          </p:cNvPr>
          <p:cNvSpPr>
            <a:spLocks noGrp="1"/>
          </p:cNvSpPr>
          <p:nvPr>
            <p:ph idx="1"/>
          </p:nvPr>
        </p:nvSpPr>
        <p:spPr/>
        <p:txBody>
          <a:bodyPr/>
          <a:lstStyle/>
          <a:p>
            <a:endParaRPr lang="en-GB" dirty="0"/>
          </a:p>
          <a:p>
            <a:endParaRPr lang="en-GB" dirty="0"/>
          </a:p>
          <a:p>
            <a:endParaRPr lang="en-GB" dirty="0"/>
          </a:p>
        </p:txBody>
      </p:sp>
      <p:sp>
        <p:nvSpPr>
          <p:cNvPr id="6" name="Slide Number Placeholder 5">
            <a:extLst>
              <a:ext uri="{FF2B5EF4-FFF2-40B4-BE49-F238E27FC236}">
                <a16:creationId xmlns:a16="http://schemas.microsoft.com/office/drawing/2014/main" id="{C355B37F-BEB1-F5AF-C999-35A9707C2643}"/>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42</a:t>
            </a:fld>
            <a:endParaRPr lang="en-GB" dirty="0"/>
          </a:p>
        </p:txBody>
      </p:sp>
      <p:sp>
        <p:nvSpPr>
          <p:cNvPr id="4" name="Content Placeholder 2">
            <a:extLst>
              <a:ext uri="{FF2B5EF4-FFF2-40B4-BE49-F238E27FC236}">
                <a16:creationId xmlns:a16="http://schemas.microsoft.com/office/drawing/2014/main" id="{9E1B5FE0-F768-4DBD-981B-A2DCBA1F74F6}"/>
              </a:ext>
            </a:extLst>
          </p:cNvPr>
          <p:cNvSpPr txBox="1">
            <a:spLocks/>
          </p:cNvSpPr>
          <p:nvPr/>
        </p:nvSpPr>
        <p:spPr>
          <a:xfrm>
            <a:off x="719191" y="1263722"/>
            <a:ext cx="10848520" cy="506564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t>These functions were not very popular</a:t>
            </a:r>
          </a:p>
          <a:p>
            <a:pPr marL="0" indent="0">
              <a:buNone/>
            </a:pPr>
            <a:r>
              <a:rPr lang="en-GB" sz="3200" dirty="0"/>
              <a:t>A general utility measure does not have to be just one number</a:t>
            </a:r>
          </a:p>
          <a:p>
            <a:pPr lvl="1"/>
            <a:r>
              <a:rPr lang="en-GB" sz="2800" dirty="0"/>
              <a:t>Not helpful in diagnosing problems and tuning syntheses</a:t>
            </a:r>
          </a:p>
          <a:p>
            <a:pPr lvl="1"/>
            <a:r>
              <a:rPr lang="en-GB" sz="2800" dirty="0"/>
              <a:t>Can be a collection of measures</a:t>
            </a:r>
          </a:p>
          <a:p>
            <a:pPr lvl="1"/>
            <a:r>
              <a:rPr lang="en-GB" sz="2800" dirty="0"/>
              <a:t>Any set of summaries (means, correlations etc.) will do</a:t>
            </a:r>
          </a:p>
          <a:p>
            <a:pPr lvl="1"/>
            <a:r>
              <a:rPr lang="en-GB" sz="2800" dirty="0"/>
              <a:t>Our preference is for sets of tables 1-way, 2-way 3-way with continuous variables grouped</a:t>
            </a:r>
          </a:p>
          <a:p>
            <a:pPr marL="0" indent="0">
              <a:buNone/>
            </a:pPr>
            <a:r>
              <a:rPr lang="en-GB" sz="3200" dirty="0"/>
              <a:t>Tuning synthpop can involve</a:t>
            </a:r>
          </a:p>
          <a:p>
            <a:pPr lvl="1"/>
            <a:r>
              <a:rPr lang="en-GB" sz="2800" dirty="0"/>
              <a:t>Changing methods for some variables</a:t>
            </a:r>
          </a:p>
          <a:p>
            <a:pPr lvl="1"/>
            <a:r>
              <a:rPr lang="en-GB" sz="2800" dirty="0"/>
              <a:t>Changing order of conditional distributions</a:t>
            </a:r>
          </a:p>
          <a:p>
            <a:pPr lvl="1"/>
            <a:r>
              <a:rPr lang="en-GB" sz="2800" dirty="0"/>
              <a:t>Restricting prediction matrix</a:t>
            </a:r>
          </a:p>
          <a:p>
            <a:pPr lvl="1"/>
            <a:r>
              <a:rPr lang="en-GB" sz="2800" dirty="0"/>
              <a:t>Stratifying the synthesis</a:t>
            </a:r>
          </a:p>
          <a:p>
            <a:endParaRPr lang="en-GB" sz="3200" i="1" dirty="0">
              <a:solidFill>
                <a:srgbClr val="FF0000"/>
              </a:solidFill>
            </a:endParaRPr>
          </a:p>
          <a:p>
            <a:pPr marL="457200" lvl="1" indent="0">
              <a:buNone/>
            </a:pPr>
            <a:endParaRPr lang="en-GB" sz="3200" i="1" dirty="0"/>
          </a:p>
          <a:p>
            <a:endParaRPr lang="en-GB" i="1" dirty="0">
              <a:solidFill>
                <a:srgbClr val="FF0000"/>
              </a:solidFill>
            </a:endParaRPr>
          </a:p>
          <a:p>
            <a:pPr marL="0" indent="0">
              <a:buFont typeface="Arial" panose="020B0604020202020204" pitchFamily="34" charset="0"/>
              <a:buNone/>
            </a:pPr>
            <a:endParaRPr lang="en-GB" i="1" dirty="0"/>
          </a:p>
          <a:p>
            <a:pPr marL="0" indent="0">
              <a:buFont typeface="Arial" panose="020B0604020202020204" pitchFamily="34" charset="0"/>
              <a:buNone/>
            </a:pPr>
            <a:endParaRPr lang="en-GB" i="1" dirty="0"/>
          </a:p>
        </p:txBody>
      </p:sp>
    </p:spTree>
    <p:extLst>
      <p:ext uri="{BB962C8B-B14F-4D97-AF65-F5344CB8AC3E}">
        <p14:creationId xmlns:p14="http://schemas.microsoft.com/office/powerpoint/2010/main" val="2656025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100B-9B54-4666-9D2C-18539C64FCC1}"/>
              </a:ext>
            </a:extLst>
          </p:cNvPr>
          <p:cNvSpPr>
            <a:spLocks noGrp="1"/>
          </p:cNvSpPr>
          <p:nvPr>
            <p:ph type="title"/>
          </p:nvPr>
        </p:nvSpPr>
        <p:spPr/>
        <p:txBody>
          <a:bodyPr/>
          <a:lstStyle/>
          <a:p>
            <a:r>
              <a:rPr lang="en-GB" dirty="0"/>
              <a:t>Suggested procedure</a:t>
            </a:r>
          </a:p>
        </p:txBody>
      </p:sp>
      <p:sp>
        <p:nvSpPr>
          <p:cNvPr id="3" name="Content Placeholder 2">
            <a:extLst>
              <a:ext uri="{FF2B5EF4-FFF2-40B4-BE49-F238E27FC236}">
                <a16:creationId xmlns:a16="http://schemas.microsoft.com/office/drawing/2014/main" id="{ADEFA97D-894B-49AF-8660-14E26F30F1E4}"/>
              </a:ext>
            </a:extLst>
          </p:cNvPr>
          <p:cNvSpPr>
            <a:spLocks noGrp="1"/>
          </p:cNvSpPr>
          <p:nvPr>
            <p:ph idx="1"/>
          </p:nvPr>
        </p:nvSpPr>
        <p:spPr/>
        <p:txBody>
          <a:bodyPr/>
          <a:lstStyle/>
          <a:p>
            <a:endParaRPr lang="en-GB" dirty="0"/>
          </a:p>
          <a:p>
            <a:endParaRPr lang="en-GB" dirty="0"/>
          </a:p>
          <a:p>
            <a:endParaRPr lang="en-GB" dirty="0"/>
          </a:p>
        </p:txBody>
      </p:sp>
      <p:sp>
        <p:nvSpPr>
          <p:cNvPr id="6" name="Slide Number Placeholder 5">
            <a:extLst>
              <a:ext uri="{FF2B5EF4-FFF2-40B4-BE49-F238E27FC236}">
                <a16:creationId xmlns:a16="http://schemas.microsoft.com/office/drawing/2014/main" id="{43955204-A375-F928-3089-10285483C317}"/>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43</a:t>
            </a:fld>
            <a:endParaRPr lang="en-GB"/>
          </a:p>
        </p:txBody>
      </p:sp>
      <p:sp>
        <p:nvSpPr>
          <p:cNvPr id="4" name="Content Placeholder 2">
            <a:extLst>
              <a:ext uri="{FF2B5EF4-FFF2-40B4-BE49-F238E27FC236}">
                <a16:creationId xmlns:a16="http://schemas.microsoft.com/office/drawing/2014/main" id="{9E1B5FE0-F768-4DBD-981B-A2DCBA1F74F6}"/>
              </a:ext>
            </a:extLst>
          </p:cNvPr>
          <p:cNvSpPr txBox="1">
            <a:spLocks/>
          </p:cNvSpPr>
          <p:nvPr/>
        </p:nvSpPr>
        <p:spPr>
          <a:xfrm>
            <a:off x="731838" y="1230209"/>
            <a:ext cx="10225789" cy="5117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Start with all 1 way tables</a:t>
            </a:r>
          </a:p>
          <a:p>
            <a:pPr marL="263525" lvl="1" indent="0">
              <a:buNone/>
            </a:pPr>
            <a:r>
              <a:rPr lang="en-GB" sz="1900" dirty="0" err="1">
                <a:latin typeface="Source Code Pro" panose="020B0509030403020204" pitchFamily="49" charset="0"/>
                <a:ea typeface="Source Code Pro" panose="020B0509030403020204" pitchFamily="49" charset="0"/>
                <a:cs typeface="Courier New" panose="02070309020205020404" pitchFamily="49" charset="0"/>
              </a:rPr>
              <a:t>compare.syn</a:t>
            </a:r>
            <a:r>
              <a:rPr lang="en-GB" sz="1900" dirty="0">
                <a:latin typeface="Source Code Pro" panose="020B0509030403020204" pitchFamily="49" charset="0"/>
                <a:ea typeface="Source Code Pro" panose="020B0509030403020204" pitchFamily="49" charset="0"/>
                <a:cs typeface="Courier New" panose="02070309020205020404" pitchFamily="49" charset="0"/>
              </a:rPr>
              <a:t>(synthetic, original)</a:t>
            </a:r>
          </a:p>
          <a:p>
            <a:pPr marL="263525" lvl="1" indent="0">
              <a:buNone/>
            </a:pPr>
            <a:r>
              <a:rPr lang="en-GB" sz="1800" dirty="0">
                <a:cs typeface="Courier New" panose="02070309020205020404" pitchFamily="49" charset="0"/>
              </a:rPr>
              <a:t>now also gives a table of utilities</a:t>
            </a:r>
          </a:p>
          <a:p>
            <a:r>
              <a:rPr lang="en-GB" sz="3200" dirty="0"/>
              <a:t>Fix if not OK </a:t>
            </a:r>
            <a:endParaRPr lang="en-GB" sz="2000" dirty="0"/>
          </a:p>
          <a:p>
            <a:r>
              <a:rPr lang="en-GB" sz="3200" dirty="0"/>
              <a:t>Look at 2 way tables</a:t>
            </a:r>
          </a:p>
          <a:p>
            <a:pPr marL="0" indent="0">
              <a:buNone/>
            </a:pPr>
            <a:r>
              <a:rPr lang="en-GB" sz="1700" dirty="0">
                <a:latin typeface="Courier New" panose="02070309020205020404" pitchFamily="49" charset="0"/>
                <a:cs typeface="Courier New" panose="02070309020205020404" pitchFamily="49" charset="0"/>
              </a:rPr>
              <a:t>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utility.tables</a:t>
            </a:r>
            <a:r>
              <a:rPr lang="en-GB" sz="1800" dirty="0">
                <a:latin typeface="Source Code Pro" panose="020B0509030403020204" pitchFamily="49" charset="0"/>
                <a:ea typeface="Source Code Pro" panose="020B0509030403020204" pitchFamily="49" charset="0"/>
                <a:cs typeface="Courier New" panose="02070309020205020404" pitchFamily="49" charset="0"/>
              </a:rPr>
              <a:t>(synthetic, original, tables =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twoway</a:t>
            </a:r>
            <a:r>
              <a:rPr lang="en-GB" sz="1800" dirty="0">
                <a:latin typeface="Source Code Pro" panose="020B0509030403020204" pitchFamily="49" charset="0"/>
                <a:ea typeface="Source Code Pro" panose="020B0509030403020204" pitchFamily="49" charset="0"/>
                <a:cs typeface="Courier New" panose="02070309020205020404" pitchFamily="49" charset="0"/>
              </a:rPr>
              <a:t>")</a:t>
            </a:r>
            <a:endParaRPr lang="en-GB" sz="1800" dirty="0">
              <a:latin typeface="Source Code Pro" panose="020B0509030403020204" pitchFamily="49" charset="0"/>
              <a:ea typeface="Source Code Pro" panose="020B0509030403020204" pitchFamily="49" charset="0"/>
            </a:endParaRPr>
          </a:p>
          <a:p>
            <a:pPr marL="0" indent="0">
              <a:buNone/>
            </a:pPr>
            <a:r>
              <a:rPr lang="en-GB" sz="1800" dirty="0">
                <a:latin typeface="Courier New" panose="02070309020205020404" pitchFamily="49" charset="0"/>
                <a:cs typeface="Courier New" panose="02070309020205020404" pitchFamily="49" charset="0"/>
              </a:rPr>
              <a:t>  </a:t>
            </a:r>
            <a:r>
              <a:rPr lang="en-GB" sz="1800" dirty="0">
                <a:cs typeface="Courier New" panose="02070309020205020404" pitchFamily="49" charset="0"/>
              </a:rPr>
              <a:t>produces tables and averages of utilities</a:t>
            </a:r>
            <a:r>
              <a:rPr lang="en-GB" sz="1800" dirty="0">
                <a:solidFill>
                  <a:srgbClr val="FF0000"/>
                </a:solidFill>
                <a:cs typeface="Courier New" panose="02070309020205020404" pitchFamily="49" charset="0"/>
              </a:rPr>
              <a:t> (possible summary measure)</a:t>
            </a:r>
          </a:p>
          <a:p>
            <a:r>
              <a:rPr lang="en-GB" sz="3200" dirty="0"/>
              <a:t>Fix if not OK</a:t>
            </a:r>
          </a:p>
          <a:p>
            <a:r>
              <a:rPr lang="en-GB" sz="3200" dirty="0"/>
              <a:t>Perhaps move on to 3 way tables</a:t>
            </a:r>
          </a:p>
          <a:p>
            <a:pPr marL="0" indent="0">
              <a:buNone/>
            </a:pPr>
            <a:r>
              <a:rPr lang="en-GB" sz="1700" dirty="0">
                <a:latin typeface="Courier New" panose="02070309020205020404" pitchFamily="49" charset="0"/>
                <a:cs typeface="Courier New" panose="02070309020205020404" pitchFamily="49" charset="0"/>
              </a:rPr>
              <a:t>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utility.tables</a:t>
            </a:r>
            <a:r>
              <a:rPr lang="en-GB" sz="1800" dirty="0">
                <a:latin typeface="Source Code Pro" panose="020B0509030403020204" pitchFamily="49" charset="0"/>
                <a:ea typeface="Source Code Pro" panose="020B0509030403020204" pitchFamily="49" charset="0"/>
                <a:cs typeface="Courier New" panose="02070309020205020404" pitchFamily="49" charset="0"/>
              </a:rPr>
              <a:t>(synthetic, original, tables =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threeway</a:t>
            </a:r>
            <a:r>
              <a:rPr lang="en-GB" sz="1800" dirty="0">
                <a:latin typeface="Source Code Pro" panose="020B0509030403020204" pitchFamily="49" charset="0"/>
                <a:ea typeface="Source Code Pro" panose="020B0509030403020204" pitchFamily="49" charset="0"/>
                <a:cs typeface="Courier New" panose="02070309020205020404" pitchFamily="49" charset="0"/>
              </a:rPr>
              <a:t>")</a:t>
            </a:r>
            <a:endParaRPr lang="en-GB" sz="1800" dirty="0">
              <a:latin typeface="Source Code Pro" panose="020B0509030403020204" pitchFamily="49" charset="0"/>
              <a:ea typeface="Source Code Pro" panose="020B0509030403020204" pitchFamily="49" charset="0"/>
            </a:endParaRPr>
          </a:p>
          <a:p>
            <a:pPr marL="0" indent="0">
              <a:buNone/>
            </a:pPr>
            <a:r>
              <a:rPr lang="en-GB" sz="1800" dirty="0">
                <a:latin typeface="Courier New" panose="02070309020205020404" pitchFamily="49" charset="0"/>
                <a:cs typeface="Courier New" panose="02070309020205020404" pitchFamily="49" charset="0"/>
              </a:rPr>
              <a:t>  </a:t>
            </a:r>
            <a:r>
              <a:rPr lang="en-GB" sz="1800" dirty="0">
                <a:cs typeface="Courier New" panose="02070309020205020404" pitchFamily="49" charset="0"/>
              </a:rPr>
              <a:t>produces tables and averages of utilities </a:t>
            </a:r>
            <a:r>
              <a:rPr lang="en-GB" sz="1800" dirty="0">
                <a:solidFill>
                  <a:srgbClr val="FF0000"/>
                </a:solidFill>
                <a:cs typeface="Courier New" panose="02070309020205020404" pitchFamily="49" charset="0"/>
              </a:rPr>
              <a:t>(possible summary measure)</a:t>
            </a:r>
          </a:p>
        </p:txBody>
      </p:sp>
    </p:spTree>
    <p:extLst>
      <p:ext uri="{BB962C8B-B14F-4D97-AF65-F5344CB8AC3E}">
        <p14:creationId xmlns:p14="http://schemas.microsoft.com/office/powerpoint/2010/main" val="299411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473C-0542-E932-4B64-5B19E6A49399}"/>
              </a:ext>
            </a:extLst>
          </p:cNvPr>
          <p:cNvSpPr>
            <a:spLocks noGrp="1"/>
          </p:cNvSpPr>
          <p:nvPr>
            <p:ph type="title"/>
          </p:nvPr>
        </p:nvSpPr>
        <p:spPr/>
        <p:txBody>
          <a:bodyPr>
            <a:normAutofit fontScale="90000"/>
          </a:bodyPr>
          <a:lstStyle/>
          <a:p>
            <a:r>
              <a:rPr lang="en-GB" dirty="0"/>
              <a:t>Tuning examples taken from the data you can use in Practical 2</a:t>
            </a:r>
          </a:p>
        </p:txBody>
      </p:sp>
      <p:sp>
        <p:nvSpPr>
          <p:cNvPr id="3" name="Content Placeholder 2">
            <a:extLst>
              <a:ext uri="{FF2B5EF4-FFF2-40B4-BE49-F238E27FC236}">
                <a16:creationId xmlns:a16="http://schemas.microsoft.com/office/drawing/2014/main" id="{67B493F1-20F4-DF79-A879-66FF016DB84E}"/>
              </a:ext>
            </a:extLst>
          </p:cNvPr>
          <p:cNvSpPr>
            <a:spLocks noGrp="1"/>
          </p:cNvSpPr>
          <p:nvPr>
            <p:ph idx="1"/>
          </p:nvPr>
        </p:nvSpPr>
        <p:spPr/>
        <p:txBody>
          <a:bodyPr>
            <a:normAutofit fontScale="85000" lnSpcReduction="10000"/>
          </a:bodyPr>
          <a:lstStyle/>
          <a:p>
            <a:pPr marL="0" indent="0">
              <a:buNone/>
            </a:pPr>
            <a:r>
              <a:rPr lang="en-GB" dirty="0"/>
              <a:t>These are real data sets, sometimes with modifications, that we have permission to distribute to you for the course. Because of the modifications be careful with them and do not redistribute. But you can keep them for practice.</a:t>
            </a:r>
          </a:p>
          <a:p>
            <a:pPr marL="0" indent="0">
              <a:buNone/>
            </a:pPr>
            <a:r>
              <a:rPr lang="en-GB" dirty="0"/>
              <a:t>Practical 2 a) </a:t>
            </a:r>
            <a:r>
              <a:rPr lang="en-GB" b="1" dirty="0">
                <a:latin typeface="Source Code Pro Semibold" panose="020B0609030403020204" pitchFamily="49" charset="0"/>
                <a:ea typeface="Source Code Pro Semibold" panose="020B0609030403020204" pitchFamily="49" charset="0"/>
              </a:rPr>
              <a:t>acs2018</a:t>
            </a:r>
          </a:p>
          <a:p>
            <a:r>
              <a:rPr lang="en-GB" dirty="0"/>
              <a:t>A large extract (140 K records) of 22 variables from the  American Community Survey data made available by the IPUMS project. </a:t>
            </a:r>
          </a:p>
          <a:p>
            <a:pPr marL="0" indent="0">
              <a:buNone/>
            </a:pPr>
            <a:r>
              <a:rPr lang="en-GB" dirty="0"/>
              <a:t>Practical 2 b) </a:t>
            </a:r>
            <a:r>
              <a:rPr lang="en-GB" b="1" dirty="0" err="1">
                <a:latin typeface="Source Code Pro Semibold" panose="020B0609030403020204" pitchFamily="49" charset="0"/>
                <a:ea typeface="Source Code Pro Semibold" panose="020B0609030403020204" pitchFamily="49" charset="0"/>
              </a:rPr>
              <a:t>shs</a:t>
            </a:r>
            <a:endParaRPr lang="en-GB" b="1" dirty="0">
              <a:latin typeface="Source Code Pro Semibold" panose="020B0609030403020204" pitchFamily="49" charset="0"/>
              <a:ea typeface="Source Code Pro Semibold" panose="020B0609030403020204" pitchFamily="49" charset="0"/>
            </a:endParaRPr>
          </a:p>
          <a:p>
            <a:r>
              <a:rPr lang="en-GB" dirty="0"/>
              <a:t>An extract from the Scottish Household Survey on internet use in 2001/2002.</a:t>
            </a:r>
          </a:p>
          <a:p>
            <a:endParaRPr lang="en-GB" dirty="0"/>
          </a:p>
        </p:txBody>
      </p:sp>
      <p:sp>
        <p:nvSpPr>
          <p:cNvPr id="4" name="Slide Number Placeholder 3">
            <a:extLst>
              <a:ext uri="{FF2B5EF4-FFF2-40B4-BE49-F238E27FC236}">
                <a16:creationId xmlns:a16="http://schemas.microsoft.com/office/drawing/2014/main" id="{206FBD08-90F6-0E54-4876-1F255A7ED935}"/>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44</a:t>
            </a:fld>
            <a:endParaRPr lang="en-GB"/>
          </a:p>
        </p:txBody>
      </p:sp>
    </p:spTree>
    <p:extLst>
      <p:ext uri="{BB962C8B-B14F-4D97-AF65-F5344CB8AC3E}">
        <p14:creationId xmlns:p14="http://schemas.microsoft.com/office/powerpoint/2010/main" val="3825432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005CEA-34C9-600C-C258-7665D5FC50A8}"/>
              </a:ext>
            </a:extLst>
          </p:cNvPr>
          <p:cNvPicPr>
            <a:picLocks noChangeAspect="1"/>
          </p:cNvPicPr>
          <p:nvPr/>
        </p:nvPicPr>
        <p:blipFill>
          <a:blip r:embed="rId2"/>
          <a:stretch>
            <a:fillRect/>
          </a:stretch>
        </p:blipFill>
        <p:spPr>
          <a:xfrm>
            <a:off x="193040" y="836996"/>
            <a:ext cx="6218366" cy="5987667"/>
          </a:xfrm>
          <a:prstGeom prst="rect">
            <a:avLst/>
          </a:prstGeom>
        </p:spPr>
      </p:pic>
      <p:sp>
        <p:nvSpPr>
          <p:cNvPr id="2" name="Title 1">
            <a:extLst>
              <a:ext uri="{FF2B5EF4-FFF2-40B4-BE49-F238E27FC236}">
                <a16:creationId xmlns:a16="http://schemas.microsoft.com/office/drawing/2014/main" id="{56F45C34-CC6E-4149-87CC-10D29F14DDA2}"/>
              </a:ext>
            </a:extLst>
          </p:cNvPr>
          <p:cNvSpPr>
            <a:spLocks noGrp="1"/>
          </p:cNvSpPr>
          <p:nvPr>
            <p:ph type="title"/>
          </p:nvPr>
        </p:nvSpPr>
        <p:spPr>
          <a:xfrm>
            <a:off x="397014" y="-222967"/>
            <a:ext cx="10515600" cy="1325563"/>
          </a:xfrm>
        </p:spPr>
        <p:txBody>
          <a:bodyPr/>
          <a:lstStyle/>
          <a:p>
            <a:r>
              <a:rPr lang="en-GB" dirty="0"/>
              <a:t>One way tables SHS with cart model</a:t>
            </a:r>
          </a:p>
        </p:txBody>
      </p:sp>
      <p:sp>
        <p:nvSpPr>
          <p:cNvPr id="18" name="Slide Number Placeholder 17">
            <a:extLst>
              <a:ext uri="{FF2B5EF4-FFF2-40B4-BE49-F238E27FC236}">
                <a16:creationId xmlns:a16="http://schemas.microsoft.com/office/drawing/2014/main" id="{0EADB73F-2DF2-0E98-0BE8-8D3ABBEAE8FB}"/>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45</a:t>
            </a:fld>
            <a:endParaRPr lang="en-GB"/>
          </a:p>
        </p:txBody>
      </p:sp>
      <p:sp>
        <p:nvSpPr>
          <p:cNvPr id="11" name="TextBox 10">
            <a:extLst>
              <a:ext uri="{FF2B5EF4-FFF2-40B4-BE49-F238E27FC236}">
                <a16:creationId xmlns:a16="http://schemas.microsoft.com/office/drawing/2014/main" id="{774D5CA4-9A6D-426B-83E5-2C14651BCE15}"/>
              </a:ext>
            </a:extLst>
          </p:cNvPr>
          <p:cNvSpPr txBox="1"/>
          <p:nvPr/>
        </p:nvSpPr>
        <p:spPr>
          <a:xfrm>
            <a:off x="8176312" y="2014790"/>
            <a:ext cx="3822648" cy="369332"/>
          </a:xfrm>
          <a:prstGeom prst="rect">
            <a:avLst/>
          </a:prstGeom>
          <a:noFill/>
        </p:spPr>
        <p:txBody>
          <a:bodyPr wrap="square">
            <a:spAutoFit/>
          </a:bodyPr>
          <a:lstStyle/>
          <a:p>
            <a:endParaRPr lang="en-GB"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28FBBE9D-8C35-1D1A-38EF-3604C754D896}"/>
              </a:ext>
            </a:extLst>
          </p:cNvPr>
          <p:cNvSpPr txBox="1"/>
          <p:nvPr/>
        </p:nvSpPr>
        <p:spPr>
          <a:xfrm>
            <a:off x="6632154" y="1337546"/>
            <a:ext cx="5366806" cy="3972667"/>
          </a:xfrm>
          <a:prstGeom prst="rect">
            <a:avLst/>
          </a:prstGeom>
          <a:noFill/>
        </p:spPr>
        <p:txBody>
          <a:bodyPr wrap="square">
            <a:spAutoFit/>
          </a:bodyPr>
          <a:lstStyle/>
          <a:p>
            <a:r>
              <a:rPr lang="en-GB" dirty="0">
                <a:latin typeface="Source Code Pro" panose="020B0509030403020204" pitchFamily="49" charset="0"/>
                <a:ea typeface="Source Code Pro" panose="020B0509030403020204" pitchFamily="49" charset="0"/>
                <a:cs typeface="Courier New" panose="02070309020205020404" pitchFamily="49" charset="0"/>
              </a:rPr>
              <a:t>compare(</a:t>
            </a:r>
            <a:r>
              <a:rPr lang="en-GB" dirty="0" err="1">
                <a:latin typeface="Source Code Pro" panose="020B0509030403020204" pitchFamily="49" charset="0"/>
                <a:ea typeface="Source Code Pro" panose="020B0509030403020204" pitchFamily="49" charset="0"/>
                <a:cs typeface="Courier New" panose="02070309020205020404" pitchFamily="49" charset="0"/>
              </a:rPr>
              <a:t>syn_cart</a:t>
            </a:r>
            <a:r>
              <a:rPr lang="en-GB" dirty="0">
                <a:latin typeface="Source Code Pro" panose="020B0509030403020204" pitchFamily="49" charset="0"/>
                <a:ea typeface="Source Code Pro" panose="020B0509030403020204" pitchFamily="49" charset="0"/>
                <a:cs typeface="Courier New" panose="02070309020205020404" pitchFamily="49" charset="0"/>
              </a:rPr>
              <a:t>, </a:t>
            </a:r>
            <a:r>
              <a:rPr lang="en-GB" dirty="0" err="1">
                <a:latin typeface="Source Code Pro" panose="020B0509030403020204" pitchFamily="49" charset="0"/>
                <a:ea typeface="Source Code Pro" panose="020B0509030403020204" pitchFamily="49" charset="0"/>
                <a:cs typeface="Courier New" panose="02070309020205020404" pitchFamily="49" charset="0"/>
              </a:rPr>
              <a:t>shs</a:t>
            </a:r>
            <a:r>
              <a:rPr lang="en-GB" dirty="0">
                <a:latin typeface="Source Code Pro" panose="020B0509030403020204" pitchFamily="49" charset="0"/>
                <a:ea typeface="Source Code Pro" panose="020B0509030403020204" pitchFamily="49" charset="0"/>
                <a:cs typeface="Courier New" panose="02070309020205020404" pitchFamily="49" charset="0"/>
              </a:rPr>
              <a:t>, plot = FALSE)</a:t>
            </a:r>
          </a:p>
          <a:p>
            <a:endParaRPr lang="en-GB" dirty="0">
              <a:latin typeface="Source Code Pro" panose="020B0509030403020204" pitchFamily="49" charset="0"/>
              <a:ea typeface="Source Code Pro" panose="020B0509030403020204" pitchFamily="49" charset="0"/>
              <a:cs typeface="Courier New" panose="02070309020205020404" pitchFamily="49" charset="0"/>
            </a:endParaRPr>
          </a:p>
          <a:p>
            <a:r>
              <a:rPr lang="en-GB" dirty="0">
                <a:latin typeface="Source Code Pro" panose="020B0509030403020204" pitchFamily="49" charset="0"/>
                <a:ea typeface="Source Code Pro" panose="020B0509030403020204" pitchFamily="49" charset="0"/>
                <a:cs typeface="Courier New" panose="02070309020205020404" pitchFamily="49" charset="0"/>
              </a:rPr>
              <a:t>Selected utility measures:</a:t>
            </a:r>
          </a:p>
          <a:p>
            <a:r>
              <a:rPr lang="en-GB" dirty="0">
                <a:latin typeface="Source Code Pro" panose="020B0509030403020204" pitchFamily="49" charset="0"/>
                <a:ea typeface="Source Code Pro" panose="020B0509030403020204" pitchFamily="49" charset="0"/>
                <a:cs typeface="Courier New" panose="02070309020205020404" pitchFamily="49" charset="0"/>
              </a:rPr>
              <a:t>               </a:t>
            </a:r>
            <a:r>
              <a:rPr lang="en-GB" dirty="0" err="1">
                <a:latin typeface="Source Code Pro" panose="020B0509030403020204" pitchFamily="49" charset="0"/>
                <a:ea typeface="Source Code Pro" panose="020B0509030403020204" pitchFamily="49" charset="0"/>
                <a:cs typeface="Courier New" panose="02070309020205020404" pitchFamily="49" charset="0"/>
              </a:rPr>
              <a:t>pMSE</a:t>
            </a:r>
            <a:r>
              <a:rPr lang="en-GB" dirty="0">
                <a:latin typeface="Source Code Pro" panose="020B0509030403020204" pitchFamily="49" charset="0"/>
                <a:ea typeface="Source Code Pro" panose="020B0509030403020204" pitchFamily="49" charset="0"/>
                <a:cs typeface="Courier New" panose="02070309020205020404" pitchFamily="49" charset="0"/>
              </a:rPr>
              <a:t>   </a:t>
            </a:r>
            <a:r>
              <a:rPr lang="en-GB"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dirty="0">
                <a:latin typeface="Source Code Pro" panose="020B0509030403020204" pitchFamily="49" charset="0"/>
                <a:ea typeface="Source Code Pro" panose="020B0509030403020204" pitchFamily="49" charset="0"/>
                <a:cs typeface="Courier New" panose="02070309020205020404" pitchFamily="49" charset="0"/>
              </a:rPr>
              <a:t> </a:t>
            </a:r>
            <a:r>
              <a:rPr lang="en-GB" dirty="0" err="1">
                <a:latin typeface="Source Code Pro" panose="020B0509030403020204" pitchFamily="49" charset="0"/>
                <a:ea typeface="Source Code Pro" panose="020B0509030403020204" pitchFamily="49" charset="0"/>
                <a:cs typeface="Courier New" panose="02070309020205020404" pitchFamily="49" charset="0"/>
              </a:rPr>
              <a:t>df</a:t>
            </a:r>
            <a:endParaRPr lang="en-GB" dirty="0">
              <a:latin typeface="Source Code Pro" panose="020B0509030403020204" pitchFamily="49" charset="0"/>
              <a:ea typeface="Source Code Pro" panose="020B0509030403020204" pitchFamily="49" charset="0"/>
              <a:cs typeface="Courier New" panose="02070309020205020404" pitchFamily="49" charset="0"/>
            </a:endParaRPr>
          </a:p>
          <a:p>
            <a:r>
              <a:rPr lang="en-GB" dirty="0">
                <a:latin typeface="Source Code Pro" panose="020B0509030403020204" pitchFamily="49" charset="0"/>
                <a:ea typeface="Source Code Pro" panose="020B0509030403020204" pitchFamily="49" charset="0"/>
                <a:cs typeface="Courier New" panose="02070309020205020404" pitchFamily="49" charset="0"/>
              </a:rPr>
              <a:t>shs_6cla    9.0e-06 0.669295  6</a:t>
            </a:r>
          </a:p>
          <a:p>
            <a:r>
              <a:rPr lang="en-GB" dirty="0">
                <a:latin typeface="Source Code Pro" panose="020B0509030403020204" pitchFamily="49" charset="0"/>
                <a:ea typeface="Source Code Pro" panose="020B0509030403020204" pitchFamily="49" charset="0"/>
                <a:cs typeface="Courier New" panose="02070309020205020404" pitchFamily="49" charset="0"/>
              </a:rPr>
              <a:t>council     7.1e-05 1.054199 31</a:t>
            </a:r>
          </a:p>
          <a:p>
            <a:r>
              <a:rPr lang="en-GB" dirty="0" err="1">
                <a:latin typeface="Source Code Pro" panose="020B0509030403020204" pitchFamily="49" charset="0"/>
                <a:ea typeface="Source Code Pro" panose="020B0509030403020204" pitchFamily="49" charset="0"/>
                <a:cs typeface="Courier New" panose="02070309020205020404" pitchFamily="49" charset="0"/>
              </a:rPr>
              <a:t>hours_int</a:t>
            </a:r>
            <a:r>
              <a:rPr lang="en-GB" dirty="0">
                <a:latin typeface="Source Code Pro" panose="020B0509030403020204" pitchFamily="49" charset="0"/>
                <a:ea typeface="Source Code Pro" panose="020B0509030403020204" pitchFamily="49" charset="0"/>
                <a:cs typeface="Courier New" panose="02070309020205020404" pitchFamily="49" charset="0"/>
              </a:rPr>
              <a:t>   1.8e-05 1.657268  5</a:t>
            </a:r>
          </a:p>
          <a:p>
            <a:r>
              <a:rPr lang="en-GB" dirty="0" err="1">
                <a:latin typeface="Source Code Pro" panose="020B0509030403020204" pitchFamily="49" charset="0"/>
                <a:ea typeface="Source Code Pro" panose="020B0509030403020204" pitchFamily="49" charset="0"/>
                <a:cs typeface="Courier New" panose="02070309020205020404" pitchFamily="49" charset="0"/>
              </a:rPr>
              <a:t>int_grocery</a:t>
            </a:r>
            <a:r>
              <a:rPr lang="en-GB" dirty="0">
                <a:latin typeface="Source Code Pro" panose="020B0509030403020204" pitchFamily="49" charset="0"/>
                <a:ea typeface="Source Code Pro" panose="020B0509030403020204" pitchFamily="49" charset="0"/>
                <a:cs typeface="Courier New" panose="02070309020205020404" pitchFamily="49" charset="0"/>
              </a:rPr>
              <a:t> 1.0e-06 0.158408  2</a:t>
            </a:r>
          </a:p>
          <a:p>
            <a:r>
              <a:rPr lang="en-GB" dirty="0" err="1">
                <a:latin typeface="Source Code Pro" panose="020B0509030403020204" pitchFamily="49" charset="0"/>
                <a:ea typeface="Source Code Pro" panose="020B0509030403020204" pitchFamily="49" charset="0"/>
                <a:cs typeface="Courier New" panose="02070309020205020404" pitchFamily="49" charset="0"/>
              </a:rPr>
              <a:t>int_other</a:t>
            </a:r>
            <a:r>
              <a:rPr lang="en-GB" dirty="0">
                <a:latin typeface="Source Code Pro" panose="020B0509030403020204" pitchFamily="49" charset="0"/>
                <a:ea typeface="Source Code Pro" panose="020B0509030403020204" pitchFamily="49" charset="0"/>
                <a:cs typeface="Courier New" panose="02070309020205020404" pitchFamily="49" charset="0"/>
              </a:rPr>
              <a:t>   4.0e-06 0.863287  2</a:t>
            </a:r>
          </a:p>
          <a:p>
            <a:r>
              <a:rPr lang="en-GB" dirty="0" err="1">
                <a:latin typeface="Source Code Pro" panose="020B0509030403020204" pitchFamily="49" charset="0"/>
                <a:ea typeface="Source Code Pro" panose="020B0509030403020204" pitchFamily="49" charset="0"/>
                <a:cs typeface="Courier New" panose="02070309020205020404" pitchFamily="49" charset="0"/>
              </a:rPr>
              <a:t>intuse</a:t>
            </a:r>
            <a:r>
              <a:rPr lang="en-GB" dirty="0">
                <a:latin typeface="Source Code Pro" panose="020B0509030403020204" pitchFamily="49" charset="0"/>
                <a:ea typeface="Source Code Pro" panose="020B0509030403020204" pitchFamily="49" charset="0"/>
                <a:cs typeface="Courier New" panose="02070309020205020404" pitchFamily="49" charset="0"/>
              </a:rPr>
              <a:t>      1.0e-06 0.316561  1</a:t>
            </a:r>
          </a:p>
          <a:p>
            <a:r>
              <a:rPr lang="en-GB" dirty="0" err="1">
                <a:latin typeface="Source Code Pro" panose="020B0509030403020204" pitchFamily="49" charset="0"/>
                <a:ea typeface="Source Code Pro" panose="020B0509030403020204" pitchFamily="49" charset="0"/>
                <a:cs typeface="Courier New" panose="02070309020205020404" pitchFamily="49" charset="0"/>
              </a:rPr>
              <a:t>groupinc</a:t>
            </a:r>
            <a:r>
              <a:rPr lang="en-GB" dirty="0">
                <a:latin typeface="Source Code Pro" panose="020B0509030403020204" pitchFamily="49" charset="0"/>
                <a:ea typeface="Source Code Pro" panose="020B0509030403020204" pitchFamily="49" charset="0"/>
                <a:cs typeface="Courier New" panose="02070309020205020404" pitchFamily="49" charset="0"/>
              </a:rPr>
              <a:t>    7.0e-06 0.645129  5</a:t>
            </a:r>
          </a:p>
          <a:p>
            <a:r>
              <a:rPr lang="en-GB" b="1" dirty="0">
                <a:solidFill>
                  <a:srgbClr val="FF0000"/>
                </a:solidFill>
                <a:latin typeface="Source Code Pro" panose="020B0509030403020204" pitchFamily="49" charset="0"/>
                <a:ea typeface="Source Code Pro" panose="020B0509030403020204" pitchFamily="49" charset="0"/>
                <a:cs typeface="Courier New" panose="02070309020205020404" pitchFamily="49" charset="0"/>
              </a:rPr>
              <a:t>age         1.2e-05 1.061947  5</a:t>
            </a:r>
          </a:p>
          <a:p>
            <a:r>
              <a:rPr lang="en-GB" dirty="0">
                <a:latin typeface="Source Code Pro" panose="020B0509030403020204" pitchFamily="49" charset="0"/>
                <a:ea typeface="Source Code Pro" panose="020B0509030403020204" pitchFamily="49" charset="0"/>
                <a:cs typeface="Courier New" panose="02070309020205020404" pitchFamily="49" charset="0"/>
              </a:rPr>
              <a:t>sex         0.0e+00 0.051507  1</a:t>
            </a:r>
          </a:p>
          <a:p>
            <a:r>
              <a:rPr lang="en-GB" dirty="0" err="1">
                <a:latin typeface="Source Code Pro" panose="020B0509030403020204" pitchFamily="49" charset="0"/>
                <a:ea typeface="Source Code Pro" panose="020B0509030403020204" pitchFamily="49" charset="0"/>
                <a:cs typeface="Courier New" panose="02070309020205020404" pitchFamily="49" charset="0"/>
              </a:rPr>
              <a:t>emp_sta</a:t>
            </a:r>
            <a:r>
              <a:rPr lang="en-GB" dirty="0">
                <a:latin typeface="Source Code Pro" panose="020B0509030403020204" pitchFamily="49" charset="0"/>
                <a:ea typeface="Source Code Pro" panose="020B0509030403020204" pitchFamily="49" charset="0"/>
                <a:cs typeface="Courier New" panose="02070309020205020404" pitchFamily="49" charset="0"/>
              </a:rPr>
              <a:t>     2.0e-05 0.841098 11</a:t>
            </a:r>
          </a:p>
        </p:txBody>
      </p:sp>
    </p:spTree>
    <p:extLst>
      <p:ext uri="{BB962C8B-B14F-4D97-AF65-F5344CB8AC3E}">
        <p14:creationId xmlns:p14="http://schemas.microsoft.com/office/powerpoint/2010/main" val="62056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5C34-CC6E-4149-87CC-10D29F14DDA2}"/>
              </a:ext>
            </a:extLst>
          </p:cNvPr>
          <p:cNvSpPr>
            <a:spLocks noGrp="1"/>
          </p:cNvSpPr>
          <p:nvPr>
            <p:ph type="title"/>
          </p:nvPr>
        </p:nvSpPr>
        <p:spPr>
          <a:xfrm>
            <a:off x="376917" y="-120490"/>
            <a:ext cx="11438164" cy="1325563"/>
          </a:xfrm>
        </p:spPr>
        <p:txBody>
          <a:bodyPr/>
          <a:lstStyle/>
          <a:p>
            <a:r>
              <a:rPr lang="en-GB" dirty="0"/>
              <a:t>One way tables SHS with </a:t>
            </a:r>
            <a:r>
              <a:rPr lang="en-GB" sz="3600" dirty="0">
                <a:latin typeface="Source Code Pro" panose="020B0509030403020204" pitchFamily="49" charset="0"/>
                <a:ea typeface="Source Code Pro" panose="020B0509030403020204" pitchFamily="49" charset="0"/>
                <a:cs typeface="Courier New" panose="02070309020205020404" pitchFamily="49" charset="0"/>
              </a:rPr>
              <a:t>"</a:t>
            </a:r>
            <a:r>
              <a:rPr lang="en-GB" dirty="0"/>
              <a:t>parametric</a:t>
            </a:r>
            <a:r>
              <a:rPr lang="en-GB" sz="3600" dirty="0">
                <a:latin typeface="Source Code Pro" panose="020B0509030403020204" pitchFamily="49" charset="0"/>
                <a:ea typeface="Source Code Pro" panose="020B0509030403020204" pitchFamily="49" charset="0"/>
                <a:cs typeface="Courier New" panose="02070309020205020404" pitchFamily="49" charset="0"/>
              </a:rPr>
              <a:t>"</a:t>
            </a:r>
            <a:r>
              <a:rPr lang="en-GB" dirty="0"/>
              <a:t> model</a:t>
            </a:r>
          </a:p>
        </p:txBody>
      </p:sp>
      <p:sp>
        <p:nvSpPr>
          <p:cNvPr id="6" name="Slide Number Placeholder 5">
            <a:extLst>
              <a:ext uri="{FF2B5EF4-FFF2-40B4-BE49-F238E27FC236}">
                <a16:creationId xmlns:a16="http://schemas.microsoft.com/office/drawing/2014/main" id="{20971FBB-4D05-2803-1D64-7CCFCAF56AD7}"/>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46</a:t>
            </a:fld>
            <a:endParaRPr lang="en-GB"/>
          </a:p>
        </p:txBody>
      </p:sp>
      <p:sp>
        <p:nvSpPr>
          <p:cNvPr id="11" name="TextBox 10">
            <a:extLst>
              <a:ext uri="{FF2B5EF4-FFF2-40B4-BE49-F238E27FC236}">
                <a16:creationId xmlns:a16="http://schemas.microsoft.com/office/drawing/2014/main" id="{774D5CA4-9A6D-426B-83E5-2C14651BCE15}"/>
              </a:ext>
            </a:extLst>
          </p:cNvPr>
          <p:cNvSpPr txBox="1"/>
          <p:nvPr/>
        </p:nvSpPr>
        <p:spPr>
          <a:xfrm>
            <a:off x="8176312" y="2014790"/>
            <a:ext cx="3822648" cy="369332"/>
          </a:xfrm>
          <a:prstGeom prst="rect">
            <a:avLst/>
          </a:prstGeom>
          <a:noFill/>
        </p:spPr>
        <p:txBody>
          <a:bodyPr wrap="square">
            <a:spAutoFit/>
          </a:bodyPr>
          <a:lstStyle/>
          <a:p>
            <a:endParaRPr lang="en-GB"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28FBBE9D-8C35-1D1A-38EF-3604C754D896}"/>
              </a:ext>
            </a:extLst>
          </p:cNvPr>
          <p:cNvSpPr txBox="1"/>
          <p:nvPr/>
        </p:nvSpPr>
        <p:spPr>
          <a:xfrm>
            <a:off x="6842543" y="3135090"/>
            <a:ext cx="5130569" cy="3323282"/>
          </a:xfrm>
          <a:prstGeom prst="rect">
            <a:avLst/>
          </a:prstGeom>
          <a:noFill/>
        </p:spPr>
        <p:txBody>
          <a:bodyPr wrap="square">
            <a:spAutoFit/>
          </a:bodyPr>
          <a:lstStyle/>
          <a:p>
            <a:r>
              <a:rPr lang="en-GB" sz="2000" dirty="0">
                <a:latin typeface="Source Code Pro" panose="020B0509030403020204" pitchFamily="49" charset="0"/>
                <a:ea typeface="Source Code Pro" panose="020B0509030403020204" pitchFamily="49" charset="0"/>
                <a:cs typeface="Courier New" panose="02070309020205020404" pitchFamily="49" charset="0"/>
              </a:rPr>
              <a:t>Selected utility measures:</a:t>
            </a:r>
          </a:p>
          <a:p>
            <a:r>
              <a:rPr lang="en-GB" sz="2000" dirty="0">
                <a:latin typeface="Source Code Pro" panose="020B0509030403020204" pitchFamily="49" charset="0"/>
                <a:ea typeface="Source Code Pro" panose="020B0509030403020204" pitchFamily="49" charset="0"/>
                <a:cs typeface="Courier New" panose="02070309020205020404" pitchFamily="49" charset="0"/>
              </a:rPr>
              <a:t>       </a:t>
            </a:r>
            <a:r>
              <a:rPr lang="en-GB" sz="2000" dirty="0" err="1">
                <a:latin typeface="Source Code Pro" panose="020B0509030403020204" pitchFamily="49" charset="0"/>
                <a:ea typeface="Source Code Pro" panose="020B0509030403020204" pitchFamily="49" charset="0"/>
                <a:cs typeface="Courier New" panose="02070309020205020404" pitchFamily="49" charset="0"/>
              </a:rPr>
              <a:t>pMSE</a:t>
            </a:r>
            <a:r>
              <a:rPr lang="en-GB" sz="2000" dirty="0">
                <a:latin typeface="Source Code Pro" panose="020B0509030403020204" pitchFamily="49" charset="0"/>
                <a:ea typeface="Source Code Pro" panose="020B0509030403020204" pitchFamily="49" charset="0"/>
                <a:cs typeface="Courier New" panose="02070309020205020404" pitchFamily="49" charset="0"/>
              </a:rPr>
              <a:t>   </a:t>
            </a:r>
            <a:r>
              <a:rPr lang="en-GB" sz="2000"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sz="2000" dirty="0">
                <a:latin typeface="Source Code Pro" panose="020B0509030403020204" pitchFamily="49" charset="0"/>
                <a:ea typeface="Source Code Pro" panose="020B0509030403020204" pitchFamily="49" charset="0"/>
                <a:cs typeface="Courier New" panose="02070309020205020404" pitchFamily="49" charset="0"/>
              </a:rPr>
              <a:t> </a:t>
            </a:r>
            <a:r>
              <a:rPr lang="en-GB" sz="2000" dirty="0" err="1">
                <a:latin typeface="Source Code Pro" panose="020B0509030403020204" pitchFamily="49" charset="0"/>
                <a:ea typeface="Source Code Pro" panose="020B0509030403020204" pitchFamily="49" charset="0"/>
                <a:cs typeface="Courier New" panose="02070309020205020404" pitchFamily="49" charset="0"/>
              </a:rPr>
              <a:t>df</a:t>
            </a:r>
            <a:endParaRPr lang="en-GB" sz="20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2000" dirty="0">
                <a:latin typeface="Source Code Pro" panose="020B0509030403020204" pitchFamily="49" charset="0"/>
                <a:ea typeface="Source Code Pro" panose="020B0509030403020204" pitchFamily="49" charset="0"/>
                <a:cs typeface="Courier New" panose="02070309020205020404" pitchFamily="49" charset="0"/>
              </a:rPr>
              <a:t>age 3.4e-05 3.078044  5</a:t>
            </a:r>
          </a:p>
          <a:p>
            <a:endParaRPr lang="en-GB" sz="2000" dirty="0">
              <a:latin typeface="Source Code Pro" panose="020B0509030403020204" pitchFamily="49" charset="0"/>
              <a:ea typeface="Source Code Pro" panose="020B0509030403020204" pitchFamily="49" charset="0"/>
              <a:cs typeface="Courier New" panose="02070309020205020404" pitchFamily="49" charset="0"/>
            </a:endParaRPr>
          </a:p>
          <a:p>
            <a:pPr>
              <a:lnSpc>
                <a:spcPct val="110000"/>
              </a:lnSpc>
            </a:pPr>
            <a:r>
              <a:rPr lang="en-GB" sz="2000" dirty="0">
                <a:latin typeface="Verdana" panose="020B0604030504040204" pitchFamily="34" charset="0"/>
                <a:ea typeface="Verdana" panose="020B0604030504040204" pitchFamily="34" charset="0"/>
                <a:cs typeface="Courier New" panose="02070309020205020404" pitchFamily="49" charset="0"/>
              </a:rPr>
              <a:t>Rule of Thumb</a:t>
            </a:r>
          </a:p>
          <a:p>
            <a:pPr>
              <a:lnSpc>
                <a:spcPct val="110000"/>
              </a:lnSpc>
            </a:pPr>
            <a:r>
              <a:rPr lang="en-GB" sz="2000" dirty="0">
                <a:latin typeface="Verdana" panose="020B0604030504040204" pitchFamily="34" charset="0"/>
                <a:ea typeface="Verdana" panose="020B0604030504040204" pitchFamily="34" charset="0"/>
                <a:cs typeface="Courier New" panose="02070309020205020404" pitchFamily="49" charset="0"/>
              </a:rPr>
              <a:t>Values up to 10 are OK</a:t>
            </a:r>
          </a:p>
          <a:p>
            <a:pPr>
              <a:lnSpc>
                <a:spcPct val="110000"/>
              </a:lnSpc>
            </a:pPr>
            <a:r>
              <a:rPr lang="en-GB" sz="2000" dirty="0">
                <a:latin typeface="Verdana" panose="020B0604030504040204" pitchFamily="34" charset="0"/>
                <a:ea typeface="Verdana" panose="020B0604030504040204" pitchFamily="34" charset="0"/>
                <a:cs typeface="Courier New" panose="02070309020205020404" pitchFamily="49" charset="0"/>
              </a:rPr>
              <a:t>And up to 30 are acceptable</a:t>
            </a:r>
          </a:p>
          <a:p>
            <a:pPr>
              <a:lnSpc>
                <a:spcPct val="110000"/>
              </a:lnSpc>
            </a:pPr>
            <a:r>
              <a:rPr lang="en-GB" sz="2000" dirty="0">
                <a:latin typeface="Verdana" panose="020B0604030504040204" pitchFamily="34" charset="0"/>
                <a:ea typeface="Verdana" panose="020B0604030504040204" pitchFamily="34" charset="0"/>
                <a:cs typeface="Courier New" panose="02070309020205020404" pitchFamily="49" charset="0"/>
              </a:rPr>
              <a:t>Over 30 you should check</a:t>
            </a:r>
          </a:p>
          <a:p>
            <a:pPr>
              <a:lnSpc>
                <a:spcPct val="110000"/>
              </a:lnSpc>
            </a:pPr>
            <a:endParaRPr lang="en-GB" sz="1400" dirty="0">
              <a:latin typeface="Verdana" panose="020B0604030504040204" pitchFamily="34" charset="0"/>
              <a:ea typeface="Verdana" panose="020B0604030504040204" pitchFamily="34" charset="0"/>
              <a:cs typeface="Courier New" panose="02070309020205020404" pitchFamily="49" charset="0"/>
            </a:endParaRPr>
          </a:p>
          <a:p>
            <a:pPr>
              <a:lnSpc>
                <a:spcPct val="110000"/>
              </a:lnSpc>
            </a:pPr>
            <a:r>
              <a:rPr lang="en-GB" sz="2000" dirty="0">
                <a:latin typeface="Verdana" panose="020B0604030504040204" pitchFamily="34" charset="0"/>
                <a:ea typeface="Verdana" panose="020B0604030504040204" pitchFamily="34" charset="0"/>
                <a:cs typeface="Courier New" panose="02070309020205020404" pitchFamily="49" charset="0"/>
              </a:rPr>
              <a:t>This still looks OK</a:t>
            </a:r>
          </a:p>
        </p:txBody>
      </p:sp>
      <p:pic>
        <p:nvPicPr>
          <p:cNvPr id="3" name="Picture 2">
            <a:extLst>
              <a:ext uri="{FF2B5EF4-FFF2-40B4-BE49-F238E27FC236}">
                <a16:creationId xmlns:a16="http://schemas.microsoft.com/office/drawing/2014/main" id="{F12AAB3E-B929-1C87-2C0E-6FC5E76FC74C}"/>
              </a:ext>
            </a:extLst>
          </p:cNvPr>
          <p:cNvPicPr>
            <a:picLocks noChangeAspect="1"/>
          </p:cNvPicPr>
          <p:nvPr/>
        </p:nvPicPr>
        <p:blipFill>
          <a:blip r:embed="rId2"/>
          <a:stretch>
            <a:fillRect/>
          </a:stretch>
        </p:blipFill>
        <p:spPr>
          <a:xfrm>
            <a:off x="325582" y="954823"/>
            <a:ext cx="6095999" cy="5869840"/>
          </a:xfrm>
          <a:prstGeom prst="rect">
            <a:avLst/>
          </a:prstGeom>
        </p:spPr>
      </p:pic>
      <p:sp>
        <p:nvSpPr>
          <p:cNvPr id="4" name="TextBox 3">
            <a:extLst>
              <a:ext uri="{FF2B5EF4-FFF2-40B4-BE49-F238E27FC236}">
                <a16:creationId xmlns:a16="http://schemas.microsoft.com/office/drawing/2014/main" id="{962185EA-8815-8FB1-040E-64D26415060D}"/>
              </a:ext>
            </a:extLst>
          </p:cNvPr>
          <p:cNvSpPr txBox="1"/>
          <p:nvPr/>
        </p:nvSpPr>
        <p:spPr>
          <a:xfrm>
            <a:off x="6804086" y="1504290"/>
            <a:ext cx="4906398" cy="1415067"/>
          </a:xfrm>
          <a:prstGeom prst="rect">
            <a:avLst/>
          </a:prstGeom>
          <a:noFill/>
        </p:spPr>
        <p:txBody>
          <a:bodyPr wrap="square" rtlCol="0">
            <a:spAutoFit/>
          </a:bodyPr>
          <a:lstStyle/>
          <a:p>
            <a:pPr>
              <a:lnSpc>
                <a:spcPct val="110000"/>
              </a:lnSpc>
            </a:pPr>
            <a:r>
              <a:rPr lang="en-GB" sz="2000" dirty="0">
                <a:latin typeface="Verdana" panose="020B0604030504040204" pitchFamily="34" charset="0"/>
                <a:ea typeface="Verdana" panose="020B0604030504040204" pitchFamily="34" charset="0"/>
              </a:rPr>
              <a:t>This uses a method </a:t>
            </a:r>
            <a:r>
              <a:rPr lang="en-GB" sz="2000" dirty="0">
                <a:solidFill>
                  <a:schemeClr val="tx1"/>
                </a:solidFill>
                <a:latin typeface="Verdana" panose="020B0604030504040204" pitchFamily="34" charset="0"/>
                <a:ea typeface="Verdana" panose="020B0604030504040204" pitchFamily="34" charset="0"/>
                <a:cs typeface="Courier New" panose="02070309020205020404" pitchFamily="49" charset="0"/>
              </a:rPr>
              <a:t>"</a:t>
            </a:r>
            <a:r>
              <a:rPr lang="en-GB" sz="2000" dirty="0" err="1">
                <a:latin typeface="Verdana" panose="020B0604030504040204" pitchFamily="34" charset="0"/>
                <a:ea typeface="Verdana" panose="020B0604030504040204" pitchFamily="34" charset="0"/>
                <a:cs typeface="Courier New" panose="02070309020205020404" pitchFamily="49" charset="0"/>
              </a:rPr>
              <a:t>normrank</a:t>
            </a:r>
            <a:r>
              <a:rPr lang="en-GB" sz="2000" dirty="0">
                <a:solidFill>
                  <a:schemeClr val="tx1"/>
                </a:solidFill>
                <a:latin typeface="Verdana" panose="020B0604030504040204" pitchFamily="34" charset="0"/>
                <a:ea typeface="Verdana" panose="020B0604030504040204" pitchFamily="34" charset="0"/>
                <a:cs typeface="Courier New" panose="02070309020205020404" pitchFamily="49" charset="0"/>
              </a:rPr>
              <a:t>"</a:t>
            </a:r>
            <a:endParaRPr lang="en-GB" sz="2000" dirty="0">
              <a:latin typeface="Verdana" panose="020B0604030504040204" pitchFamily="34" charset="0"/>
              <a:ea typeface="Verdana" panose="020B0604030504040204" pitchFamily="34" charset="0"/>
              <a:cs typeface="Courier New" panose="02070309020205020404" pitchFamily="49" charset="0"/>
            </a:endParaRPr>
          </a:p>
          <a:p>
            <a:pPr>
              <a:lnSpc>
                <a:spcPct val="110000"/>
              </a:lnSpc>
            </a:pPr>
            <a:r>
              <a:rPr lang="en-GB" sz="2000" dirty="0">
                <a:latin typeface="Verdana" panose="020B0604030504040204" pitchFamily="34" charset="0"/>
                <a:ea typeface="Verdana" panose="020B0604030504040204" pitchFamily="34" charset="0"/>
                <a:cs typeface="Courier New" panose="02070309020205020404" pitchFamily="49" charset="0"/>
              </a:rPr>
              <a:t>Carries out the regression on transformed Normal scores derived from percentiles</a:t>
            </a:r>
          </a:p>
        </p:txBody>
      </p:sp>
    </p:spTree>
    <p:extLst>
      <p:ext uri="{BB962C8B-B14F-4D97-AF65-F5344CB8AC3E}">
        <p14:creationId xmlns:p14="http://schemas.microsoft.com/office/powerpoint/2010/main" val="990159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5C34-CC6E-4149-87CC-10D29F14DDA2}"/>
              </a:ext>
            </a:extLst>
          </p:cNvPr>
          <p:cNvSpPr>
            <a:spLocks noGrp="1"/>
          </p:cNvSpPr>
          <p:nvPr>
            <p:ph type="title"/>
          </p:nvPr>
        </p:nvSpPr>
        <p:spPr>
          <a:xfrm>
            <a:off x="376300" y="-24645"/>
            <a:ext cx="11439400" cy="1325563"/>
          </a:xfrm>
        </p:spPr>
        <p:txBody>
          <a:bodyPr/>
          <a:lstStyle/>
          <a:p>
            <a:r>
              <a:rPr lang="en-GB" dirty="0"/>
              <a:t>One way table SHS with </a:t>
            </a:r>
            <a:r>
              <a:rPr lang="en-GB" dirty="0" err="1">
                <a:latin typeface="Source Code Pro Semibold" panose="020B0609030403020204" pitchFamily="49" charset="0"/>
                <a:ea typeface="Source Code Pro Semibold" panose="020B0609030403020204" pitchFamily="49" charset="0"/>
              </a:rPr>
              <a:t>method$age</a:t>
            </a:r>
            <a:r>
              <a:rPr lang="en-GB" dirty="0">
                <a:latin typeface="Source Code Pro Semibold" panose="020B0609030403020204" pitchFamily="49" charset="0"/>
                <a:ea typeface="Source Code Pro Semibold" panose="020B0609030403020204" pitchFamily="49" charset="0"/>
              </a:rPr>
              <a:t> = </a:t>
            </a:r>
            <a:r>
              <a:rPr lang="en-GB" sz="3600" dirty="0">
                <a:latin typeface="Source Code Pro Semibold" panose="020B0609030403020204" pitchFamily="49" charset="0"/>
                <a:ea typeface="Source Code Pro Semibold" panose="020B0609030403020204" pitchFamily="49" charset="0"/>
                <a:cs typeface="Courier New" panose="02070309020205020404" pitchFamily="49" charset="0"/>
              </a:rPr>
              <a:t>"</a:t>
            </a:r>
            <a:r>
              <a:rPr lang="en-GB" dirty="0">
                <a:latin typeface="Source Code Pro Semibold" panose="020B0609030403020204" pitchFamily="49" charset="0"/>
                <a:ea typeface="Source Code Pro Semibold" panose="020B0609030403020204" pitchFamily="49" charset="0"/>
              </a:rPr>
              <a:t>norm</a:t>
            </a:r>
            <a:r>
              <a:rPr lang="en-GB" sz="3600" dirty="0">
                <a:latin typeface="Source Code Pro Semibold" panose="020B0609030403020204" pitchFamily="49" charset="0"/>
                <a:ea typeface="Source Code Pro Semibold" panose="020B0609030403020204" pitchFamily="49" charset="0"/>
                <a:cs typeface="Courier New" panose="02070309020205020404" pitchFamily="49" charset="0"/>
              </a:rPr>
              <a:t>"</a:t>
            </a:r>
            <a:endParaRPr lang="en-GB" dirty="0">
              <a:latin typeface="Source Code Pro Semibold" panose="020B0609030403020204" pitchFamily="49" charset="0"/>
              <a:ea typeface="Source Code Pro Semibold" panose="020B0609030403020204" pitchFamily="49" charset="0"/>
            </a:endParaRPr>
          </a:p>
        </p:txBody>
      </p:sp>
      <p:sp>
        <p:nvSpPr>
          <p:cNvPr id="6" name="Slide Number Placeholder 5">
            <a:extLst>
              <a:ext uri="{FF2B5EF4-FFF2-40B4-BE49-F238E27FC236}">
                <a16:creationId xmlns:a16="http://schemas.microsoft.com/office/drawing/2014/main" id="{3AFB6A7B-E173-A211-2791-C649DE6B261B}"/>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47</a:t>
            </a:fld>
            <a:endParaRPr lang="en-GB"/>
          </a:p>
        </p:txBody>
      </p:sp>
      <p:sp>
        <p:nvSpPr>
          <p:cNvPr id="11" name="TextBox 10">
            <a:extLst>
              <a:ext uri="{FF2B5EF4-FFF2-40B4-BE49-F238E27FC236}">
                <a16:creationId xmlns:a16="http://schemas.microsoft.com/office/drawing/2014/main" id="{774D5CA4-9A6D-426B-83E5-2C14651BCE15}"/>
              </a:ext>
            </a:extLst>
          </p:cNvPr>
          <p:cNvSpPr txBox="1"/>
          <p:nvPr/>
        </p:nvSpPr>
        <p:spPr>
          <a:xfrm>
            <a:off x="8176312" y="2014790"/>
            <a:ext cx="3822648" cy="369332"/>
          </a:xfrm>
          <a:prstGeom prst="rect">
            <a:avLst/>
          </a:prstGeom>
          <a:noFill/>
        </p:spPr>
        <p:txBody>
          <a:bodyPr wrap="square">
            <a:spAutoFit/>
          </a:bodyPr>
          <a:lstStyle/>
          <a:p>
            <a:endParaRPr lang="en-GB"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28FBBE9D-8C35-1D1A-38EF-3604C754D896}"/>
              </a:ext>
            </a:extLst>
          </p:cNvPr>
          <p:cNvSpPr txBox="1"/>
          <p:nvPr/>
        </p:nvSpPr>
        <p:spPr>
          <a:xfrm>
            <a:off x="6443002" y="1598571"/>
            <a:ext cx="5466232" cy="2862322"/>
          </a:xfrm>
          <a:prstGeom prst="rect">
            <a:avLst/>
          </a:prstGeom>
          <a:noFill/>
        </p:spPr>
        <p:txBody>
          <a:bodyPr wrap="square">
            <a:spAutoFit/>
          </a:bodyPr>
          <a:lstStyle/>
          <a:p>
            <a:r>
              <a:rPr lang="en-GB" sz="2000" dirty="0">
                <a:latin typeface="Source Code Pro" panose="020B0509030403020204" pitchFamily="49" charset="0"/>
                <a:ea typeface="Source Code Pro" panose="020B0509030403020204" pitchFamily="49" charset="0"/>
                <a:cs typeface="Courier New" panose="02070309020205020404" pitchFamily="49" charset="0"/>
              </a:rPr>
              <a:t>Replace </a:t>
            </a:r>
            <a:r>
              <a:rPr lang="en-GB" sz="20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a:t>
            </a:r>
            <a:r>
              <a:rPr lang="en-GB" sz="2000" dirty="0" err="1">
                <a:latin typeface="Source Code Pro" panose="020B0509030403020204" pitchFamily="49" charset="0"/>
                <a:ea typeface="Source Code Pro" panose="020B0509030403020204" pitchFamily="49" charset="0"/>
                <a:cs typeface="Courier New" panose="02070309020205020404" pitchFamily="49" charset="0"/>
              </a:rPr>
              <a:t>normrank</a:t>
            </a:r>
            <a:r>
              <a:rPr lang="en-GB" sz="20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a:t>
            </a:r>
            <a:r>
              <a:rPr lang="en-GB" sz="2000" dirty="0">
                <a:latin typeface="Source Code Pro" panose="020B0509030403020204" pitchFamily="49" charset="0"/>
                <a:ea typeface="Source Code Pro" panose="020B0509030403020204" pitchFamily="49" charset="0"/>
                <a:cs typeface="Courier New" panose="02070309020205020404" pitchFamily="49" charset="0"/>
              </a:rPr>
              <a:t> in method with a Normal distribution</a:t>
            </a:r>
          </a:p>
          <a:p>
            <a:endParaRPr lang="en-GB" sz="20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2000" dirty="0">
                <a:latin typeface="Source Code Pro" panose="020B0509030403020204" pitchFamily="49" charset="0"/>
                <a:ea typeface="Source Code Pro" panose="020B0509030403020204" pitchFamily="49" charset="0"/>
                <a:cs typeface="Courier New" panose="02070309020205020404" pitchFamily="49" charset="0"/>
              </a:rPr>
              <a:t>Selected utility measures:</a:t>
            </a:r>
          </a:p>
          <a:p>
            <a:r>
              <a:rPr lang="en-GB" sz="2000" dirty="0">
                <a:latin typeface="Source Code Pro" panose="020B0509030403020204" pitchFamily="49" charset="0"/>
                <a:ea typeface="Source Code Pro" panose="020B0509030403020204" pitchFamily="49" charset="0"/>
                <a:cs typeface="Courier New" panose="02070309020205020404" pitchFamily="49" charset="0"/>
              </a:rPr>
              <a:t>        </a:t>
            </a:r>
            <a:r>
              <a:rPr lang="en-GB" sz="2000" dirty="0" err="1">
                <a:latin typeface="Source Code Pro" panose="020B0509030403020204" pitchFamily="49" charset="0"/>
                <a:ea typeface="Source Code Pro" panose="020B0509030403020204" pitchFamily="49" charset="0"/>
                <a:cs typeface="Courier New" panose="02070309020205020404" pitchFamily="49" charset="0"/>
              </a:rPr>
              <a:t>pMSE</a:t>
            </a:r>
            <a:r>
              <a:rPr lang="en-GB" sz="2000" dirty="0">
                <a:latin typeface="Source Code Pro" panose="020B0509030403020204" pitchFamily="49" charset="0"/>
                <a:ea typeface="Source Code Pro" panose="020B0509030403020204" pitchFamily="49" charset="0"/>
                <a:cs typeface="Courier New" panose="02070309020205020404" pitchFamily="49" charset="0"/>
              </a:rPr>
              <a:t>  </a:t>
            </a:r>
            <a:r>
              <a:rPr lang="en-GB" sz="2000"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sz="2000" dirty="0">
                <a:latin typeface="Source Code Pro" panose="020B0509030403020204" pitchFamily="49" charset="0"/>
                <a:ea typeface="Source Code Pro" panose="020B0509030403020204" pitchFamily="49" charset="0"/>
                <a:cs typeface="Courier New" panose="02070309020205020404" pitchFamily="49" charset="0"/>
              </a:rPr>
              <a:t> </a:t>
            </a:r>
            <a:r>
              <a:rPr lang="en-GB" sz="2000" dirty="0" err="1">
                <a:latin typeface="Source Code Pro" panose="020B0509030403020204" pitchFamily="49" charset="0"/>
                <a:ea typeface="Source Code Pro" panose="020B0509030403020204" pitchFamily="49" charset="0"/>
                <a:cs typeface="Courier New" panose="02070309020205020404" pitchFamily="49" charset="0"/>
              </a:rPr>
              <a:t>df</a:t>
            </a:r>
            <a:endParaRPr lang="en-GB" sz="20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2000" dirty="0">
                <a:latin typeface="Source Code Pro" panose="020B0509030403020204" pitchFamily="49" charset="0"/>
                <a:ea typeface="Source Code Pro" panose="020B0509030403020204" pitchFamily="49" charset="0"/>
                <a:cs typeface="Courier New" panose="02070309020205020404" pitchFamily="49" charset="0"/>
              </a:rPr>
              <a:t>age 0.002438 223.745  5</a:t>
            </a:r>
          </a:p>
          <a:p>
            <a:endParaRPr lang="en-GB" sz="20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2000" b="1" dirty="0">
                <a:latin typeface="Source Code Pro" panose="020B0509030403020204" pitchFamily="49" charset="0"/>
                <a:ea typeface="Source Code Pro" panose="020B0509030403020204" pitchFamily="49" charset="0"/>
                <a:cs typeface="Courier New" panose="02070309020205020404" pitchFamily="49" charset="0"/>
              </a:rPr>
              <a:t>Here well over 30 and unacceptable</a:t>
            </a:r>
          </a:p>
          <a:p>
            <a:endParaRPr lang="en-GB" sz="2000" dirty="0">
              <a:latin typeface="Source Code Pro" panose="020B0509030403020204" pitchFamily="49" charset="0"/>
              <a:ea typeface="Source Code Pro" panose="020B05090304030202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A43A5790-5320-E9FA-2F1E-D6627BAD5DE1}"/>
              </a:ext>
            </a:extLst>
          </p:cNvPr>
          <p:cNvPicPr>
            <a:picLocks noChangeAspect="1"/>
          </p:cNvPicPr>
          <p:nvPr/>
        </p:nvPicPr>
        <p:blipFill>
          <a:blip r:embed="rId2"/>
          <a:stretch>
            <a:fillRect/>
          </a:stretch>
        </p:blipFill>
        <p:spPr>
          <a:xfrm>
            <a:off x="193040" y="963898"/>
            <a:ext cx="6086574" cy="5860765"/>
          </a:xfrm>
          <a:prstGeom prst="rect">
            <a:avLst/>
          </a:prstGeom>
        </p:spPr>
      </p:pic>
    </p:spTree>
    <p:extLst>
      <p:ext uri="{BB962C8B-B14F-4D97-AF65-F5344CB8AC3E}">
        <p14:creationId xmlns:p14="http://schemas.microsoft.com/office/powerpoint/2010/main" val="3472466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5C34-CC6E-4149-87CC-10D29F14DDA2}"/>
              </a:ext>
            </a:extLst>
          </p:cNvPr>
          <p:cNvSpPr>
            <a:spLocks noGrp="1"/>
          </p:cNvSpPr>
          <p:nvPr>
            <p:ph type="title"/>
          </p:nvPr>
        </p:nvSpPr>
        <p:spPr>
          <a:xfrm>
            <a:off x="193040" y="62426"/>
            <a:ext cx="10515600" cy="883705"/>
          </a:xfrm>
        </p:spPr>
        <p:txBody>
          <a:bodyPr/>
          <a:lstStyle/>
          <a:p>
            <a:r>
              <a:rPr lang="en-GB" sz="3200" dirty="0"/>
              <a:t>Two-way tables SHS cart model</a:t>
            </a:r>
          </a:p>
        </p:txBody>
      </p:sp>
      <p:sp>
        <p:nvSpPr>
          <p:cNvPr id="7" name="Slide Number Placeholder 6">
            <a:extLst>
              <a:ext uri="{FF2B5EF4-FFF2-40B4-BE49-F238E27FC236}">
                <a16:creationId xmlns:a16="http://schemas.microsoft.com/office/drawing/2014/main" id="{E7936AAE-5225-1258-A8FB-7B19BD196FF7}"/>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48</a:t>
            </a:fld>
            <a:endParaRPr lang="en-GB"/>
          </a:p>
        </p:txBody>
      </p:sp>
      <p:sp>
        <p:nvSpPr>
          <p:cNvPr id="11" name="TextBox 10">
            <a:extLst>
              <a:ext uri="{FF2B5EF4-FFF2-40B4-BE49-F238E27FC236}">
                <a16:creationId xmlns:a16="http://schemas.microsoft.com/office/drawing/2014/main" id="{774D5CA4-9A6D-426B-83E5-2C14651BCE15}"/>
              </a:ext>
            </a:extLst>
          </p:cNvPr>
          <p:cNvSpPr txBox="1"/>
          <p:nvPr/>
        </p:nvSpPr>
        <p:spPr>
          <a:xfrm>
            <a:off x="8176312" y="2014790"/>
            <a:ext cx="3822648" cy="369332"/>
          </a:xfrm>
          <a:prstGeom prst="rect">
            <a:avLst/>
          </a:prstGeom>
          <a:noFill/>
        </p:spPr>
        <p:txBody>
          <a:bodyPr wrap="square">
            <a:spAutoFit/>
          </a:bodyPr>
          <a:lstStyle/>
          <a:p>
            <a:endParaRPr lang="en-GB"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28FBBE9D-8C35-1D1A-38EF-3604C754D896}"/>
              </a:ext>
            </a:extLst>
          </p:cNvPr>
          <p:cNvSpPr txBox="1"/>
          <p:nvPr/>
        </p:nvSpPr>
        <p:spPr>
          <a:xfrm>
            <a:off x="6147415" y="946131"/>
            <a:ext cx="6079088" cy="5878532"/>
          </a:xfrm>
          <a:prstGeom prst="rect">
            <a:avLst/>
          </a:prstGeom>
          <a:noFill/>
        </p:spPr>
        <p:txBody>
          <a:bodyPr wrap="square">
            <a:spAutoFit/>
          </a:bodyPr>
          <a:lstStyle/>
          <a:p>
            <a:r>
              <a:rPr lang="en-GB" sz="1400" dirty="0">
                <a:latin typeface="Source Code Pro" panose="020B0509030403020204" pitchFamily="49" charset="0"/>
                <a:ea typeface="Source Code Pro" panose="020B0509030403020204" pitchFamily="49" charset="0"/>
                <a:cs typeface="Courier New" panose="02070309020205020404" pitchFamily="49" charset="0"/>
              </a:rPr>
              <a:t>Two-way utility: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sz="1400" dirty="0">
                <a:latin typeface="Source Code Pro" panose="020B0509030403020204" pitchFamily="49" charset="0"/>
                <a:ea typeface="Source Code Pro" panose="020B0509030403020204" pitchFamily="49" charset="0"/>
                <a:cs typeface="Courier New" panose="02070309020205020404" pitchFamily="49" charset="0"/>
              </a:rPr>
              <a:t> value plotted for 45 pairs of variables.</a:t>
            </a:r>
          </a:p>
          <a:p>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dirty="0">
                <a:latin typeface="Source Code Pro" panose="020B0509030403020204" pitchFamily="49" charset="0"/>
                <a:ea typeface="Source Code Pro" panose="020B0509030403020204" pitchFamily="49" charset="0"/>
                <a:cs typeface="Courier New" panose="02070309020205020404" pitchFamily="49" charset="0"/>
              </a:rPr>
              <a:t>Variable combinations with worst 2 utility scores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sz="1400" dirty="0">
                <a:latin typeface="Source Code Pro" panose="020B0509030403020204" pitchFamily="49" charset="0"/>
                <a:ea typeface="Source Code Pro" panose="020B0509030403020204" pitchFamily="49" charset="0"/>
                <a:cs typeface="Courier New" panose="02070309020205020404" pitchFamily="49" charset="0"/>
              </a:rPr>
              <a:t>):</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03.hours_int:04.int_grocery  01.shs_6cla:04.int_grocery</a:t>
            </a:r>
          </a:p>
          <a:p>
            <a:r>
              <a:rPr lang="en-GB" sz="1400" dirty="0">
                <a:solidFill>
                  <a:srgbClr val="FF0000"/>
                </a:solidFill>
                <a:latin typeface="Source Code Pro" panose="020B0509030403020204" pitchFamily="49" charset="0"/>
                <a:ea typeface="Source Code Pro" panose="020B0509030403020204" pitchFamily="49" charset="0"/>
                <a:cs typeface="Courier New" panose="02070309020205020404" pitchFamily="49" charset="0"/>
              </a:rPr>
              <a:t> </a:t>
            </a:r>
            <a:r>
              <a:rPr lang="en-GB" sz="1400" b="1" dirty="0">
                <a:solidFill>
                  <a:srgbClr val="FF0000"/>
                </a:solidFill>
                <a:latin typeface="Source Code Pro" panose="020B0509030403020204" pitchFamily="49" charset="0"/>
                <a:ea typeface="Source Code Pro" panose="020B0509030403020204" pitchFamily="49" charset="0"/>
                <a:cs typeface="Courier New" panose="02070309020205020404" pitchFamily="49" charset="0"/>
              </a:rPr>
              <a:t>10.2046</a:t>
            </a:r>
            <a:r>
              <a:rPr lang="en-GB" sz="1400" dirty="0">
                <a:solidFill>
                  <a:srgbClr val="FF0000"/>
                </a:solidFill>
                <a:latin typeface="Source Code Pro" panose="020B0509030403020204" pitchFamily="49" charset="0"/>
                <a:ea typeface="Source Code Pro" panose="020B0509030403020204" pitchFamily="49" charset="0"/>
                <a:cs typeface="Courier New" panose="02070309020205020404" pitchFamily="49" charset="0"/>
              </a:rPr>
              <a:t>                      </a:t>
            </a:r>
            <a:r>
              <a:rPr lang="en-GB" sz="1400" dirty="0">
                <a:latin typeface="Source Code Pro" panose="020B0509030403020204" pitchFamily="49" charset="0"/>
                <a:ea typeface="Source Code Pro" panose="020B0509030403020204" pitchFamily="49" charset="0"/>
                <a:cs typeface="Courier New" panose="02070309020205020404" pitchFamily="49" charset="0"/>
              </a:rPr>
              <a:t>5.1821  </a:t>
            </a:r>
          </a:p>
          <a:p>
            <a:endParaRPr lang="en-GB" sz="1400" dirty="0">
              <a:solidFill>
                <a:srgbClr val="FF0000"/>
              </a:solidFill>
              <a:latin typeface="Source Code Pro" panose="020B0509030403020204" pitchFamily="49" charset="0"/>
              <a:ea typeface="Source Code Pro" panose="020B0509030403020204" pitchFamily="49" charset="0"/>
              <a:cs typeface="Courier New" panose="02070309020205020404" pitchFamily="49" charset="0"/>
            </a:endParaRP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int_grocery</a:t>
            </a:r>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dirty="0" err="1">
                <a:latin typeface="Source Code Pro" panose="020B0509030403020204" pitchFamily="49" charset="0"/>
                <a:ea typeface="Source Code Pro" panose="020B0509030403020204" pitchFamily="49" charset="0"/>
                <a:cs typeface="Courier New" panose="02070309020205020404" pitchFamily="49" charset="0"/>
              </a:rPr>
              <a:t>hours_int</a:t>
            </a:r>
            <a:r>
              <a:rPr lang="en-GB" sz="1400" dirty="0">
                <a:latin typeface="Source Code Pro" panose="020B0509030403020204" pitchFamily="49" charset="0"/>
                <a:ea typeface="Source Code Pro" panose="020B0509030403020204" pitchFamily="49" charset="0"/>
                <a:cs typeface="Courier New" panose="02070309020205020404" pitchFamily="49" charset="0"/>
              </a:rPr>
              <a:t>                         no   yes  &lt;NA&gt;</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Up to 1 hour a week           3473   191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Over 1 hour, up to 5 hours    3261   320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Over 5 hours up to 10 hours    844   120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Over 10 hours up to 20 hours   371    57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Over 20 hours                  190    35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&lt;NA&gt;                             0     0 19823</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Synthetic data:</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int_grocery</a:t>
            </a:r>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dirty="0" err="1">
                <a:latin typeface="Source Code Pro" panose="020B0509030403020204" pitchFamily="49" charset="0"/>
                <a:ea typeface="Source Code Pro" panose="020B0509030403020204" pitchFamily="49" charset="0"/>
                <a:cs typeface="Courier New" panose="02070309020205020404" pitchFamily="49" charset="0"/>
              </a:rPr>
              <a:t>hours_int</a:t>
            </a:r>
            <a:r>
              <a:rPr lang="en-GB" sz="1400" dirty="0">
                <a:latin typeface="Source Code Pro" panose="020B0509030403020204" pitchFamily="49" charset="0"/>
                <a:ea typeface="Source Code Pro" panose="020B0509030403020204" pitchFamily="49" charset="0"/>
                <a:cs typeface="Courier New" panose="02070309020205020404" pitchFamily="49" charset="0"/>
              </a:rPr>
              <a:t>                         no   yes  &lt;NA&gt;</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Up to 1 hour a week           3257   282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Over 1 hour, up to 5 hours    3330   308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Over 5 hours up to 10 hours    929    78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Over 10 hours up to 20 hours   375    32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Over 20 hours                  208    19     0</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&lt;NA&gt;                             0     0 19867</a:t>
            </a:r>
          </a:p>
          <a:p>
            <a:endParaRPr lang="en-GB" sz="1200" dirty="0">
              <a:latin typeface="Courier New" panose="020703090202050204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5010DD54-4707-6B9A-8058-F3CA08F76C78}"/>
              </a:ext>
            </a:extLst>
          </p:cNvPr>
          <p:cNvPicPr>
            <a:picLocks noChangeAspect="1"/>
          </p:cNvPicPr>
          <p:nvPr/>
        </p:nvPicPr>
        <p:blipFill>
          <a:blip r:embed="rId2"/>
          <a:stretch>
            <a:fillRect/>
          </a:stretch>
        </p:blipFill>
        <p:spPr>
          <a:xfrm>
            <a:off x="541097" y="1812550"/>
            <a:ext cx="5205225" cy="5012113"/>
          </a:xfrm>
          <a:prstGeom prst="rect">
            <a:avLst/>
          </a:prstGeom>
        </p:spPr>
      </p:pic>
      <p:sp>
        <p:nvSpPr>
          <p:cNvPr id="4" name="TextBox 3">
            <a:extLst>
              <a:ext uri="{FF2B5EF4-FFF2-40B4-BE49-F238E27FC236}">
                <a16:creationId xmlns:a16="http://schemas.microsoft.com/office/drawing/2014/main" id="{93EC04FC-62A2-533F-7D80-46485FA3D11E}"/>
              </a:ext>
            </a:extLst>
          </p:cNvPr>
          <p:cNvSpPr txBox="1"/>
          <p:nvPr/>
        </p:nvSpPr>
        <p:spPr>
          <a:xfrm>
            <a:off x="224362" y="1029127"/>
            <a:ext cx="5801752" cy="584775"/>
          </a:xfrm>
          <a:prstGeom prst="rect">
            <a:avLst/>
          </a:prstGeom>
          <a:solidFill>
            <a:srgbClr val="E8E8E8"/>
          </a:solidFill>
        </p:spPr>
        <p:txBody>
          <a:bodyPr wrap="square">
            <a:spAutoFit/>
          </a:bodyPr>
          <a:lstStyle/>
          <a:p>
            <a:pPr>
              <a:tabLst>
                <a:tab pos="1795463" algn="l"/>
              </a:tabLst>
            </a:pPr>
            <a:r>
              <a:rPr lang="en-GB" sz="1600" dirty="0" err="1">
                <a:latin typeface="Source Code Pro" panose="020B0509030403020204" pitchFamily="49" charset="0"/>
                <a:ea typeface="Source Code Pro" panose="020B0509030403020204" pitchFamily="49" charset="0"/>
                <a:cs typeface="Courier New" panose="02070309020205020404" pitchFamily="49" charset="0"/>
              </a:rPr>
              <a:t>utility.tables</a:t>
            </a:r>
            <a:r>
              <a:rPr lang="en-GB" sz="1600" dirty="0">
                <a:latin typeface="Source Code Pro" panose="020B0509030403020204" pitchFamily="49" charset="0"/>
                <a:ea typeface="Source Code Pro" panose="020B0509030403020204" pitchFamily="49" charset="0"/>
                <a:cs typeface="Courier New" panose="02070309020205020404" pitchFamily="49" charset="0"/>
              </a:rPr>
              <a:t>(</a:t>
            </a:r>
            <a:r>
              <a:rPr lang="en-GB" sz="1600" dirty="0" err="1">
                <a:latin typeface="Source Code Pro" panose="020B0509030403020204" pitchFamily="49" charset="0"/>
                <a:ea typeface="Source Code Pro" panose="020B0509030403020204" pitchFamily="49" charset="0"/>
                <a:cs typeface="Courier New" panose="02070309020205020404" pitchFamily="49" charset="0"/>
              </a:rPr>
              <a:t>syn.cart</a:t>
            </a:r>
            <a:r>
              <a:rPr lang="en-GB" sz="1600" dirty="0">
                <a:latin typeface="Source Code Pro" panose="020B0509030403020204" pitchFamily="49" charset="0"/>
                <a:ea typeface="Source Code Pro" panose="020B0509030403020204" pitchFamily="49" charset="0"/>
                <a:cs typeface="Courier New" panose="02070309020205020404" pitchFamily="49" charset="0"/>
              </a:rPr>
              <a:t>, </a:t>
            </a:r>
            <a:r>
              <a:rPr lang="en-GB" sz="1600" dirty="0" err="1">
                <a:latin typeface="Source Code Pro" panose="020B0509030403020204" pitchFamily="49" charset="0"/>
                <a:ea typeface="Source Code Pro" panose="020B0509030403020204" pitchFamily="49" charset="0"/>
                <a:cs typeface="Courier New" panose="02070309020205020404" pitchFamily="49" charset="0"/>
              </a:rPr>
              <a:t>shs</a:t>
            </a:r>
            <a:r>
              <a:rPr lang="en-GB" sz="1600" dirty="0">
                <a:latin typeface="Source Code Pro" panose="020B0509030403020204" pitchFamily="49" charset="0"/>
                <a:ea typeface="Source Code Pro" panose="020B0509030403020204" pitchFamily="49" charset="0"/>
                <a:cs typeface="Courier New" panose="02070309020205020404" pitchFamily="49" charset="0"/>
              </a:rPr>
              <a:t>, </a:t>
            </a:r>
            <a:r>
              <a:rPr lang="en-GB" sz="1600" b="1" dirty="0" err="1">
                <a:latin typeface="Source Code Pro" panose="020B0509030403020204" pitchFamily="49" charset="0"/>
                <a:ea typeface="Source Code Pro" panose="020B0509030403020204" pitchFamily="49" charset="0"/>
                <a:cs typeface="Courier New" panose="02070309020205020404" pitchFamily="49" charset="0"/>
              </a:rPr>
              <a:t>max.scale</a:t>
            </a:r>
            <a:r>
              <a:rPr lang="en-GB" sz="1600" b="1" dirty="0">
                <a:latin typeface="Source Code Pro" panose="020B0509030403020204" pitchFamily="49" charset="0"/>
                <a:ea typeface="Source Code Pro" panose="020B0509030403020204" pitchFamily="49" charset="0"/>
                <a:cs typeface="Courier New" panose="02070309020205020404" pitchFamily="49" charset="0"/>
              </a:rPr>
              <a:t> = 30</a:t>
            </a:r>
            <a:r>
              <a:rPr lang="en-GB" sz="1600" dirty="0">
                <a:latin typeface="Source Code Pro" panose="020B0509030403020204" pitchFamily="49" charset="0"/>
                <a:ea typeface="Source Code Pro" panose="020B0509030403020204" pitchFamily="49" charset="0"/>
                <a:cs typeface="Courier New" panose="02070309020205020404" pitchFamily="49" charset="0"/>
              </a:rPr>
              <a:t>, </a:t>
            </a:r>
          </a:p>
          <a:p>
            <a:r>
              <a:rPr lang="en-GB" sz="1600" dirty="0">
                <a:latin typeface="Source Code Pro" panose="020B0509030403020204" pitchFamily="49" charset="0"/>
                <a:ea typeface="Source Code Pro" panose="020B0509030403020204" pitchFamily="49" charset="0"/>
                <a:cs typeface="Courier New" panose="02070309020205020404" pitchFamily="49" charset="0"/>
              </a:rPr>
              <a:t>		</a:t>
            </a:r>
            <a:r>
              <a:rPr lang="en-GB" sz="1600" dirty="0" err="1">
                <a:latin typeface="Source Code Pro" panose="020B0509030403020204" pitchFamily="49" charset="0"/>
                <a:ea typeface="Source Code Pro" panose="020B0509030403020204" pitchFamily="49" charset="0"/>
                <a:cs typeface="Courier New" panose="02070309020205020404" pitchFamily="49" charset="0"/>
              </a:rPr>
              <a:t>ntabstoprint</a:t>
            </a:r>
            <a:r>
              <a:rPr lang="en-GB" sz="1600" dirty="0">
                <a:latin typeface="Source Code Pro" panose="020B0509030403020204" pitchFamily="49" charset="0"/>
                <a:ea typeface="Source Code Pro" panose="020B0509030403020204" pitchFamily="49" charset="0"/>
                <a:cs typeface="Courier New" panose="02070309020205020404" pitchFamily="49" charset="0"/>
              </a:rPr>
              <a:t> = 1)</a:t>
            </a:r>
          </a:p>
        </p:txBody>
      </p:sp>
    </p:spTree>
    <p:extLst>
      <p:ext uri="{BB962C8B-B14F-4D97-AF65-F5344CB8AC3E}">
        <p14:creationId xmlns:p14="http://schemas.microsoft.com/office/powerpoint/2010/main" val="2943833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5C34-CC6E-4149-87CC-10D29F14DDA2}"/>
              </a:ext>
            </a:extLst>
          </p:cNvPr>
          <p:cNvSpPr>
            <a:spLocks noGrp="1"/>
          </p:cNvSpPr>
          <p:nvPr>
            <p:ph type="title"/>
          </p:nvPr>
        </p:nvSpPr>
        <p:spPr>
          <a:xfrm>
            <a:off x="294248" y="273050"/>
            <a:ext cx="10972800" cy="720000"/>
          </a:xfrm>
        </p:spPr>
        <p:txBody>
          <a:bodyPr/>
          <a:lstStyle/>
          <a:p>
            <a:r>
              <a:rPr lang="en-GB" sz="3200" dirty="0"/>
              <a:t>Two way tables SHS parametric model</a:t>
            </a:r>
          </a:p>
        </p:txBody>
      </p:sp>
      <p:sp>
        <p:nvSpPr>
          <p:cNvPr id="9" name="Slide Number Placeholder 8">
            <a:extLst>
              <a:ext uri="{FF2B5EF4-FFF2-40B4-BE49-F238E27FC236}">
                <a16:creationId xmlns:a16="http://schemas.microsoft.com/office/drawing/2014/main" id="{B8D2EC87-2D42-8CBB-921F-2524AAA01DE5}"/>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49</a:t>
            </a:fld>
            <a:endParaRPr lang="en-GB"/>
          </a:p>
        </p:txBody>
      </p:sp>
      <p:sp>
        <p:nvSpPr>
          <p:cNvPr id="11" name="TextBox 10">
            <a:extLst>
              <a:ext uri="{FF2B5EF4-FFF2-40B4-BE49-F238E27FC236}">
                <a16:creationId xmlns:a16="http://schemas.microsoft.com/office/drawing/2014/main" id="{774D5CA4-9A6D-426B-83E5-2C14651BCE15}"/>
              </a:ext>
            </a:extLst>
          </p:cNvPr>
          <p:cNvSpPr txBox="1"/>
          <p:nvPr/>
        </p:nvSpPr>
        <p:spPr>
          <a:xfrm>
            <a:off x="8176312" y="2014790"/>
            <a:ext cx="3822648" cy="369332"/>
          </a:xfrm>
          <a:prstGeom prst="rect">
            <a:avLst/>
          </a:prstGeom>
          <a:noFill/>
        </p:spPr>
        <p:txBody>
          <a:bodyPr wrap="square">
            <a:spAutoFit/>
          </a:bodyPr>
          <a:lstStyle/>
          <a:p>
            <a:endParaRPr lang="en-GB"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28FBBE9D-8C35-1D1A-38EF-3604C754D896}"/>
              </a:ext>
            </a:extLst>
          </p:cNvPr>
          <p:cNvSpPr txBox="1"/>
          <p:nvPr/>
        </p:nvSpPr>
        <p:spPr>
          <a:xfrm>
            <a:off x="5478441" y="1582018"/>
            <a:ext cx="6353674" cy="3754874"/>
          </a:xfrm>
          <a:prstGeom prst="rect">
            <a:avLst/>
          </a:prstGeom>
          <a:noFill/>
        </p:spPr>
        <p:txBody>
          <a:bodyPr wrap="square">
            <a:spAutoFit/>
          </a:bodyPr>
          <a:lstStyle/>
          <a:p>
            <a:r>
              <a:rPr lang="en-GB" sz="1400" dirty="0">
                <a:latin typeface="Source Code Pro" panose="020B0509030403020204" pitchFamily="49" charset="0"/>
                <a:ea typeface="Source Code Pro" panose="020B0509030403020204" pitchFamily="49" charset="0"/>
                <a:cs typeface="Courier New" panose="02070309020205020404" pitchFamily="49" charset="0"/>
              </a:rPr>
              <a:t>Variable combinations with worst 5 utility scores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sz="1400" dirty="0">
                <a:latin typeface="Source Code Pro" panose="020B0509030403020204" pitchFamily="49" charset="0"/>
                <a:ea typeface="Source Code Pro" panose="020B0509030403020204" pitchFamily="49" charset="0"/>
                <a:cs typeface="Courier New" panose="02070309020205020404" pitchFamily="49" charset="0"/>
              </a:rPr>
              <a:t>):</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06.intuse:08.age    07.groupinc:08.age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77.3003               71.2550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04.int_grocery:08.age   05.int_other:08.age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58.7230               58.0873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03.hours_int:08.age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28.3461 </a:t>
            </a:r>
          </a:p>
          <a:p>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dirty="0">
                <a:latin typeface="Source Code Pro" panose="020B0509030403020204" pitchFamily="49" charset="0"/>
                <a:ea typeface="Source Code Pro" panose="020B0509030403020204" pitchFamily="49" charset="0"/>
                <a:cs typeface="Courier New" panose="02070309020205020404" pitchFamily="49" charset="0"/>
              </a:rPr>
              <a:t>Medians and maxima of selected utility measures for all tables compared</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Medians   Maxima</a:t>
            </a:r>
          </a:p>
          <a:p>
            <a:r>
              <a:rPr lang="en-GB" sz="1400" dirty="0" err="1">
                <a:latin typeface="Source Code Pro" panose="020B0509030403020204" pitchFamily="49" charset="0"/>
                <a:ea typeface="Source Code Pro" panose="020B0509030403020204" pitchFamily="49" charset="0"/>
                <a:cs typeface="Courier New" panose="02070309020205020404" pitchFamily="49" charset="0"/>
              </a:rPr>
              <a:t>pMSE</a:t>
            </a:r>
            <a:r>
              <a:rPr lang="en-GB" sz="1400" dirty="0">
                <a:latin typeface="Source Code Pro" panose="020B0509030403020204" pitchFamily="49" charset="0"/>
                <a:ea typeface="Source Code Pro" panose="020B0509030403020204" pitchFamily="49" charset="0"/>
                <a:cs typeface="Courier New" panose="02070309020205020404" pitchFamily="49" charset="0"/>
              </a:rPr>
              <a:t>    0.0003   0.0051</a:t>
            </a:r>
          </a:p>
          <a:p>
            <a:r>
              <a:rPr lang="en-GB" sz="1400"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sz="1400" dirty="0">
                <a:latin typeface="Source Code Pro" panose="020B0509030403020204" pitchFamily="49" charset="0"/>
                <a:ea typeface="Source Code Pro" panose="020B0509030403020204" pitchFamily="49" charset="0"/>
                <a:cs typeface="Courier New" panose="02070309020205020404" pitchFamily="49" charset="0"/>
              </a:rPr>
              <a:t>  3.2251  77.3003</a:t>
            </a:r>
          </a:p>
          <a:p>
            <a:r>
              <a:rPr lang="en-GB" sz="1400" dirty="0" err="1">
                <a:latin typeface="Source Code Pro" panose="020B0509030403020204" pitchFamily="49" charset="0"/>
                <a:ea typeface="Source Code Pro" panose="020B0509030403020204" pitchFamily="49" charset="0"/>
                <a:cs typeface="Courier New" panose="02070309020205020404" pitchFamily="49" charset="0"/>
              </a:rPr>
              <a:t>df</a:t>
            </a:r>
            <a:r>
              <a:rPr lang="en-GB" sz="1400" dirty="0">
                <a:latin typeface="Source Code Pro" panose="020B0509030403020204" pitchFamily="49" charset="0"/>
                <a:ea typeface="Source Code Pro" panose="020B0509030403020204" pitchFamily="49" charset="0"/>
                <a:cs typeface="Courier New" panose="02070309020205020404" pitchFamily="49" charset="0"/>
              </a:rPr>
              <a:t>     23.0000 376.0000</a:t>
            </a:r>
          </a:p>
          <a:p>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dirty="0">
                <a:latin typeface="Source Code Pro" panose="020B0509030403020204" pitchFamily="49" charset="0"/>
                <a:ea typeface="Source Code Pro" panose="020B0509030403020204" pitchFamily="49" charset="0"/>
                <a:cs typeface="Courier New" panose="02070309020205020404" pitchFamily="49" charset="0"/>
              </a:rPr>
              <a:t>For more details of all scores use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print.tabs</a:t>
            </a:r>
            <a:r>
              <a:rPr lang="en-GB" sz="1400" dirty="0">
                <a:latin typeface="Source Code Pro" panose="020B0509030403020204" pitchFamily="49" charset="0"/>
                <a:ea typeface="Source Code Pro" panose="020B0509030403020204" pitchFamily="49" charset="0"/>
                <a:cs typeface="Courier New" panose="02070309020205020404" pitchFamily="49" charset="0"/>
              </a:rPr>
              <a:t> = TRUE.</a:t>
            </a:r>
          </a:p>
        </p:txBody>
      </p:sp>
      <p:sp>
        <p:nvSpPr>
          <p:cNvPr id="4" name="TextBox 3">
            <a:extLst>
              <a:ext uri="{FF2B5EF4-FFF2-40B4-BE49-F238E27FC236}">
                <a16:creationId xmlns:a16="http://schemas.microsoft.com/office/drawing/2014/main" id="{93EC04FC-62A2-533F-7D80-46485FA3D11E}"/>
              </a:ext>
            </a:extLst>
          </p:cNvPr>
          <p:cNvSpPr txBox="1"/>
          <p:nvPr/>
        </p:nvSpPr>
        <p:spPr>
          <a:xfrm>
            <a:off x="459501" y="1171303"/>
            <a:ext cx="3826060" cy="338554"/>
          </a:xfrm>
          <a:prstGeom prst="rect">
            <a:avLst/>
          </a:prstGeom>
          <a:solidFill>
            <a:srgbClr val="E8E8E8"/>
          </a:solidFill>
        </p:spPr>
        <p:txBody>
          <a:bodyPr wrap="square">
            <a:spAutoFit/>
          </a:bodyPr>
          <a:lstStyle/>
          <a:p>
            <a:r>
              <a:rPr lang="en-GB" sz="1600" dirty="0" err="1">
                <a:latin typeface="Source Code Pro" panose="020B0509030403020204" pitchFamily="49" charset="0"/>
                <a:ea typeface="Source Code Pro" panose="020B0509030403020204" pitchFamily="49" charset="0"/>
                <a:cs typeface="Courier New" panose="02070309020205020404" pitchFamily="49" charset="0"/>
              </a:rPr>
              <a:t>utility.tables</a:t>
            </a:r>
            <a:r>
              <a:rPr lang="en-GB" sz="1600" dirty="0">
                <a:latin typeface="Source Code Pro" panose="020B0509030403020204" pitchFamily="49" charset="0"/>
                <a:ea typeface="Source Code Pro" panose="020B0509030403020204" pitchFamily="49" charset="0"/>
                <a:cs typeface="Courier New" panose="02070309020205020404" pitchFamily="49" charset="0"/>
              </a:rPr>
              <a:t>(</a:t>
            </a:r>
            <a:r>
              <a:rPr lang="en-GB" sz="1600" dirty="0" err="1">
                <a:latin typeface="Source Code Pro" panose="020B0509030403020204" pitchFamily="49" charset="0"/>
                <a:ea typeface="Source Code Pro" panose="020B0509030403020204" pitchFamily="49" charset="0"/>
                <a:cs typeface="Courier New" panose="02070309020205020404" pitchFamily="49" charset="0"/>
              </a:rPr>
              <a:t>syn_para</a:t>
            </a:r>
            <a:r>
              <a:rPr lang="en-GB" sz="1600" dirty="0">
                <a:latin typeface="Source Code Pro" panose="020B0509030403020204" pitchFamily="49" charset="0"/>
                <a:ea typeface="Source Code Pro" panose="020B0509030403020204" pitchFamily="49" charset="0"/>
                <a:cs typeface="Courier New" panose="02070309020205020404" pitchFamily="49" charset="0"/>
              </a:rPr>
              <a:t>, </a:t>
            </a:r>
            <a:r>
              <a:rPr lang="en-GB" sz="1600" dirty="0" err="1">
                <a:latin typeface="Source Code Pro" panose="020B0509030403020204" pitchFamily="49" charset="0"/>
                <a:ea typeface="Source Code Pro" panose="020B0509030403020204" pitchFamily="49" charset="0"/>
                <a:cs typeface="Courier New" panose="02070309020205020404" pitchFamily="49" charset="0"/>
              </a:rPr>
              <a:t>shs</a:t>
            </a:r>
            <a:r>
              <a:rPr lang="en-GB" sz="1600" dirty="0">
                <a:latin typeface="Source Code Pro" panose="020B0509030403020204" pitchFamily="49" charset="0"/>
                <a:ea typeface="Source Code Pro" panose="020B0509030403020204" pitchFamily="49" charset="0"/>
                <a:cs typeface="Courier New" panose="02070309020205020404" pitchFamily="49" charset="0"/>
              </a:rPr>
              <a:t>)</a:t>
            </a:r>
          </a:p>
        </p:txBody>
      </p:sp>
      <p:pic>
        <p:nvPicPr>
          <p:cNvPr id="6" name="Picture 5">
            <a:extLst>
              <a:ext uri="{FF2B5EF4-FFF2-40B4-BE49-F238E27FC236}">
                <a16:creationId xmlns:a16="http://schemas.microsoft.com/office/drawing/2014/main" id="{1222D358-5FF5-8228-46E5-9E70ABF7C09F}"/>
              </a:ext>
            </a:extLst>
          </p:cNvPr>
          <p:cNvPicPr>
            <a:picLocks noChangeAspect="1"/>
          </p:cNvPicPr>
          <p:nvPr/>
        </p:nvPicPr>
        <p:blipFill>
          <a:blip r:embed="rId2"/>
          <a:stretch>
            <a:fillRect/>
          </a:stretch>
        </p:blipFill>
        <p:spPr>
          <a:xfrm>
            <a:off x="26195" y="1688110"/>
            <a:ext cx="5285401" cy="5089315"/>
          </a:xfrm>
          <a:prstGeom prst="rect">
            <a:avLst/>
          </a:prstGeom>
        </p:spPr>
      </p:pic>
      <p:sp>
        <p:nvSpPr>
          <p:cNvPr id="7" name="TextBox 6">
            <a:extLst>
              <a:ext uri="{FF2B5EF4-FFF2-40B4-BE49-F238E27FC236}">
                <a16:creationId xmlns:a16="http://schemas.microsoft.com/office/drawing/2014/main" id="{FCFFD430-30A1-0BD4-7122-19930C37AD9F}"/>
              </a:ext>
            </a:extLst>
          </p:cNvPr>
          <p:cNvSpPr txBox="1"/>
          <p:nvPr/>
        </p:nvSpPr>
        <p:spPr>
          <a:xfrm>
            <a:off x="5275885" y="5537283"/>
            <a:ext cx="6916115" cy="721864"/>
          </a:xfrm>
          <a:prstGeom prst="rect">
            <a:avLst/>
          </a:prstGeom>
          <a:noFill/>
        </p:spPr>
        <p:txBody>
          <a:bodyPr wrap="square" rtlCol="0">
            <a:spAutoFit/>
          </a:bodyPr>
          <a:lstStyle/>
          <a:p>
            <a:pPr>
              <a:lnSpc>
                <a:spcPct val="120000"/>
              </a:lnSpc>
            </a:pPr>
            <a:r>
              <a:rPr lang="en-GB" dirty="0">
                <a:latin typeface="Verdana" panose="020B0604030504040204" pitchFamily="34" charset="0"/>
                <a:ea typeface="Verdana" panose="020B0604030504040204" pitchFamily="34" charset="0"/>
              </a:rPr>
              <a:t>Relationships of internet use and age are not maintained</a:t>
            </a:r>
          </a:p>
          <a:p>
            <a:pPr>
              <a:lnSpc>
                <a:spcPct val="120000"/>
              </a:lnSpc>
            </a:pPr>
            <a:r>
              <a:rPr lang="en-GB" dirty="0">
                <a:latin typeface="Verdana" panose="020B0604030504040204" pitchFamily="34" charset="0"/>
                <a:ea typeface="Verdana" panose="020B0604030504040204" pitchFamily="34" charset="0"/>
              </a:rPr>
              <a:t>Next slide illustrates why this has happened</a:t>
            </a:r>
          </a:p>
        </p:txBody>
      </p:sp>
    </p:spTree>
    <p:extLst>
      <p:ext uri="{BB962C8B-B14F-4D97-AF65-F5344CB8AC3E}">
        <p14:creationId xmlns:p14="http://schemas.microsoft.com/office/powerpoint/2010/main" val="280066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B855-851E-4519-AA01-984718B10D4C}"/>
              </a:ext>
            </a:extLst>
          </p:cNvPr>
          <p:cNvSpPr>
            <a:spLocks noGrp="1"/>
          </p:cNvSpPr>
          <p:nvPr>
            <p:ph type="title"/>
          </p:nvPr>
        </p:nvSpPr>
        <p:spPr/>
        <p:txBody>
          <a:bodyPr/>
          <a:lstStyle/>
          <a:p>
            <a:r>
              <a:rPr lang="en-GB" dirty="0"/>
              <a:t>History of synthpop details</a:t>
            </a:r>
          </a:p>
        </p:txBody>
      </p:sp>
      <p:graphicFrame>
        <p:nvGraphicFramePr>
          <p:cNvPr id="4" name="Table 4">
            <a:extLst>
              <a:ext uri="{FF2B5EF4-FFF2-40B4-BE49-F238E27FC236}">
                <a16:creationId xmlns:a16="http://schemas.microsoft.com/office/drawing/2014/main" id="{CC5A04A3-9747-4997-97E5-7CB8E7F9937B}"/>
              </a:ext>
            </a:extLst>
          </p:cNvPr>
          <p:cNvGraphicFramePr>
            <a:graphicFrameLocks noGrp="1"/>
          </p:cNvGraphicFramePr>
          <p:nvPr>
            <p:ph idx="1"/>
            <p:extLst>
              <p:ext uri="{D42A27DB-BD31-4B8C-83A1-F6EECF244321}">
                <p14:modId xmlns:p14="http://schemas.microsoft.com/office/powerpoint/2010/main" val="1323786628"/>
              </p:ext>
            </p:extLst>
          </p:nvPr>
        </p:nvGraphicFramePr>
        <p:xfrm>
          <a:off x="720725" y="1220788"/>
          <a:ext cx="10709275" cy="5351463"/>
        </p:xfrm>
        <a:graphic>
          <a:graphicData uri="http://schemas.openxmlformats.org/drawingml/2006/table">
            <a:tbl>
              <a:tblPr firstRow="1" bandRow="1">
                <a:tableStyleId>{5C22544A-7EE6-4342-B048-85BDC9FD1C3A}</a:tableStyleId>
              </a:tblPr>
              <a:tblGrid>
                <a:gridCol w="1094368">
                  <a:extLst>
                    <a:ext uri="{9D8B030D-6E8A-4147-A177-3AD203B41FA5}">
                      <a16:colId xmlns:a16="http://schemas.microsoft.com/office/drawing/2014/main" val="1201548106"/>
                    </a:ext>
                  </a:extLst>
                </a:gridCol>
                <a:gridCol w="1273330">
                  <a:extLst>
                    <a:ext uri="{9D8B030D-6E8A-4147-A177-3AD203B41FA5}">
                      <a16:colId xmlns:a16="http://schemas.microsoft.com/office/drawing/2014/main" val="1836810681"/>
                    </a:ext>
                  </a:extLst>
                </a:gridCol>
                <a:gridCol w="8341577">
                  <a:extLst>
                    <a:ext uri="{9D8B030D-6E8A-4147-A177-3AD203B41FA5}">
                      <a16:colId xmlns:a16="http://schemas.microsoft.com/office/drawing/2014/main" val="1451999522"/>
                    </a:ext>
                  </a:extLst>
                </a:gridCol>
              </a:tblGrid>
              <a:tr h="386897">
                <a:tc>
                  <a:txBody>
                    <a:bodyPr/>
                    <a:lstStyle/>
                    <a:p>
                      <a:r>
                        <a:rPr lang="en-GB" sz="1600" dirty="0">
                          <a:latin typeface="Verdana" panose="020B0604030504040204" pitchFamily="34" charset="0"/>
                          <a:ea typeface="Verdana" panose="020B0604030504040204" pitchFamily="34" charset="0"/>
                        </a:rPr>
                        <a:t>Year</a:t>
                      </a:r>
                    </a:p>
                  </a:txBody>
                  <a:tcPr/>
                </a:tc>
                <a:tc>
                  <a:txBody>
                    <a:bodyPr/>
                    <a:lstStyle/>
                    <a:p>
                      <a:r>
                        <a:rPr lang="en-GB" sz="1600" dirty="0">
                          <a:latin typeface="Verdana" panose="020B0604030504040204" pitchFamily="34" charset="0"/>
                          <a:ea typeface="Verdana" panose="020B0604030504040204" pitchFamily="34" charset="0"/>
                        </a:rPr>
                        <a:t>Version</a:t>
                      </a:r>
                    </a:p>
                  </a:txBody>
                  <a:tcPr/>
                </a:tc>
                <a:tc>
                  <a:txBody>
                    <a:bodyPr/>
                    <a:lstStyle/>
                    <a:p>
                      <a:r>
                        <a:rPr lang="en-GB" sz="1600" dirty="0">
                          <a:latin typeface="Verdana" panose="020B0604030504040204" pitchFamily="34" charset="0"/>
                          <a:ea typeface="Verdana" panose="020B0604030504040204" pitchFamily="34" charset="0"/>
                        </a:rPr>
                        <a:t>What</a:t>
                      </a:r>
                    </a:p>
                  </a:txBody>
                  <a:tcPr/>
                </a:tc>
                <a:extLst>
                  <a:ext uri="{0D108BD9-81ED-4DB2-BD59-A6C34878D82A}">
                    <a16:rowId xmlns:a16="http://schemas.microsoft.com/office/drawing/2014/main" val="2959081994"/>
                  </a:ext>
                </a:extLst>
              </a:tr>
              <a:tr h="1624058">
                <a:tc>
                  <a:txBody>
                    <a:bodyPr/>
                    <a:lstStyle/>
                    <a:p>
                      <a:r>
                        <a:rPr lang="en-GB" sz="1600" dirty="0">
                          <a:latin typeface="Verdana" panose="020B0604030504040204" pitchFamily="34" charset="0"/>
                          <a:ea typeface="Verdana" panose="020B0604030504040204" pitchFamily="34" charset="0"/>
                        </a:rPr>
                        <a:t>2014</a:t>
                      </a:r>
                    </a:p>
                  </a:txBody>
                  <a:tcPr/>
                </a:tc>
                <a:tc>
                  <a:txBody>
                    <a:bodyPr/>
                    <a:lstStyle/>
                    <a:p>
                      <a:r>
                        <a:rPr lang="en-GB" sz="1600" dirty="0">
                          <a:latin typeface="Verdana" panose="020B0604030504040204" pitchFamily="34" charset="0"/>
                          <a:ea typeface="Verdana" panose="020B0604030504040204" pitchFamily="34" charset="0"/>
                        </a:rPr>
                        <a:t>1.0</a:t>
                      </a:r>
                    </a:p>
                  </a:txBody>
                  <a:tcPr/>
                </a:tc>
                <a:tc>
                  <a:txBody>
                    <a:bodyPr/>
                    <a:lstStyle/>
                    <a:p>
                      <a:r>
                        <a:rPr lang="en-GB" sz="1600" dirty="0">
                          <a:latin typeface="Verdana" panose="020B0604030504040204" pitchFamily="34" charset="0"/>
                          <a:ea typeface="Verdana" panose="020B0604030504040204" pitchFamily="34" charset="0"/>
                        </a:rPr>
                        <a:t>Creation of one or more synthetic data sets from </a:t>
                      </a:r>
                      <a:r>
                        <a:rPr lang="en-GB" sz="1800" b="1" dirty="0">
                          <a:solidFill>
                            <a:srgbClr val="C00000"/>
                          </a:solidFill>
                          <a:latin typeface="Verdana" panose="020B0604030504040204" pitchFamily="34" charset="0"/>
                          <a:ea typeface="Verdana" panose="020B0604030504040204" pitchFamily="34" charset="0"/>
                        </a:rPr>
                        <a:t>real</a:t>
                      </a:r>
                      <a:r>
                        <a:rPr lang="en-GB" sz="1600" dirty="0">
                          <a:latin typeface="Verdana" panose="020B0604030504040204" pitchFamily="34" charset="0"/>
                          <a:ea typeface="Verdana" panose="020B0604030504040204" pitchFamily="34" charset="0"/>
                        </a:rPr>
                        <a:t> data by conditional models with many choices of methods and other options. But defaults make this easy.</a:t>
                      </a:r>
                    </a:p>
                    <a:p>
                      <a:r>
                        <a:rPr lang="en-GB" sz="1600" i="0" dirty="0" err="1">
                          <a:ln>
                            <a:solidFill>
                              <a:schemeClr val="accent1">
                                <a:lumMod val="50000"/>
                              </a:schemeClr>
                            </a:solidFill>
                          </a:ln>
                          <a:solidFill>
                            <a:srgbClr val="385E9D"/>
                          </a:solidFill>
                          <a:latin typeface="Source Code Pro" panose="020B0509030403020204" pitchFamily="49" charset="0"/>
                          <a:ea typeface="Source Code Pro" panose="020B0509030403020204" pitchFamily="49" charset="0"/>
                        </a:rPr>
                        <a:t>syn_version</a:t>
                      </a:r>
                      <a:r>
                        <a:rPr lang="en-GB" sz="1600" i="0" dirty="0">
                          <a:ln>
                            <a:solidFill>
                              <a:schemeClr val="accent1">
                                <a:lumMod val="50000"/>
                              </a:schemeClr>
                            </a:solidFill>
                          </a:ln>
                          <a:solidFill>
                            <a:srgbClr val="385E9D"/>
                          </a:solidFill>
                          <a:latin typeface="Source Code Pro" panose="020B0509030403020204" pitchFamily="49" charset="0"/>
                          <a:ea typeface="Source Code Pro" panose="020B0509030403020204" pitchFamily="49" charset="0"/>
                        </a:rPr>
                        <a:t> &lt;- </a:t>
                      </a:r>
                      <a:r>
                        <a:rPr lang="en-GB" sz="1600" i="0" dirty="0" err="1">
                          <a:ln>
                            <a:solidFill>
                              <a:schemeClr val="accent1">
                                <a:lumMod val="50000"/>
                              </a:schemeClr>
                            </a:solidFill>
                          </a:ln>
                          <a:solidFill>
                            <a:srgbClr val="385E9D"/>
                          </a:solidFill>
                          <a:latin typeface="Source Code Pro" panose="020B0509030403020204" pitchFamily="49" charset="0"/>
                          <a:ea typeface="Source Code Pro" panose="020B0509030403020204" pitchFamily="49" charset="0"/>
                        </a:rPr>
                        <a:t>syn</a:t>
                      </a:r>
                      <a:r>
                        <a:rPr lang="en-GB" sz="1600" i="0" dirty="0">
                          <a:ln>
                            <a:solidFill>
                              <a:schemeClr val="accent1">
                                <a:lumMod val="50000"/>
                              </a:schemeClr>
                            </a:solidFill>
                          </a:ln>
                          <a:solidFill>
                            <a:srgbClr val="385E9D"/>
                          </a:solidFill>
                          <a:latin typeface="Source Code Pro" panose="020B0509030403020204" pitchFamily="49" charset="0"/>
                          <a:ea typeface="Source Code Pro" panose="020B0509030403020204" pitchFamily="49" charset="0"/>
                        </a:rPr>
                        <a:t>(data) </a:t>
                      </a:r>
                    </a:p>
                    <a:p>
                      <a:r>
                        <a:rPr lang="en-GB" sz="1600" dirty="0">
                          <a:latin typeface="Verdana" panose="020B0604030504040204" pitchFamily="34" charset="0"/>
                          <a:ea typeface="Verdana" panose="020B0604030504040204" pitchFamily="34" charset="0"/>
                        </a:rPr>
                        <a:t>Visualisation of univariate comparisons and of the results of fitting models to synthetic and original data (specific utility)</a:t>
                      </a:r>
                    </a:p>
                  </a:txBody>
                  <a:tcPr/>
                </a:tc>
                <a:extLst>
                  <a:ext uri="{0D108BD9-81ED-4DB2-BD59-A6C34878D82A}">
                    <a16:rowId xmlns:a16="http://schemas.microsoft.com/office/drawing/2014/main" val="2792988290"/>
                  </a:ext>
                </a:extLst>
              </a:tr>
              <a:tr h="386897">
                <a:tc>
                  <a:txBody>
                    <a:bodyPr/>
                    <a:lstStyle/>
                    <a:p>
                      <a:r>
                        <a:rPr lang="en-GB" sz="1600" dirty="0">
                          <a:latin typeface="Verdana" panose="020B0604030504040204" pitchFamily="34" charset="0"/>
                          <a:ea typeface="Verdana" panose="020B0604030504040204" pitchFamily="34" charset="0"/>
                        </a:rPr>
                        <a:t>2015</a:t>
                      </a:r>
                    </a:p>
                  </a:txBody>
                  <a:tcPr/>
                </a:tc>
                <a:tc>
                  <a:txBody>
                    <a:bodyPr/>
                    <a:lstStyle/>
                    <a:p>
                      <a:r>
                        <a:rPr lang="en-GB" sz="1600" dirty="0">
                          <a:latin typeface="Verdana" panose="020B0604030504040204" pitchFamily="34" charset="0"/>
                          <a:ea typeface="Verdana" panose="020B0604030504040204" pitchFamily="34" charset="0"/>
                        </a:rPr>
                        <a:t>1.1</a:t>
                      </a:r>
                    </a:p>
                  </a:txBody>
                  <a:tcPr/>
                </a:tc>
                <a:tc>
                  <a:txBody>
                    <a:bodyPr/>
                    <a:lstStyle/>
                    <a:p>
                      <a:r>
                        <a:rPr lang="en-GB" sz="1600" dirty="0">
                          <a:latin typeface="Verdana" panose="020B0604030504040204" pitchFamily="34" charset="0"/>
                          <a:ea typeface="Verdana" panose="020B0604030504040204" pitchFamily="34" charset="0"/>
                        </a:rPr>
                        <a:t>Statistical Disclosure Control (SDC) added </a:t>
                      </a:r>
                    </a:p>
                  </a:txBody>
                  <a:tcPr/>
                </a:tc>
                <a:extLst>
                  <a:ext uri="{0D108BD9-81ED-4DB2-BD59-A6C34878D82A}">
                    <a16:rowId xmlns:a16="http://schemas.microsoft.com/office/drawing/2014/main" val="604142706"/>
                  </a:ext>
                </a:extLst>
              </a:tr>
              <a:tr h="955328">
                <a:tc>
                  <a:txBody>
                    <a:bodyPr/>
                    <a:lstStyle/>
                    <a:p>
                      <a:r>
                        <a:rPr lang="en-GB" sz="1600" dirty="0">
                          <a:latin typeface="Verdana" panose="020B0604030504040204" pitchFamily="34" charset="0"/>
                          <a:ea typeface="Verdana" panose="020B0604030504040204" pitchFamily="34" charset="0"/>
                        </a:rPr>
                        <a:t>2016</a:t>
                      </a:r>
                    </a:p>
                  </a:txBody>
                  <a:tcPr/>
                </a:tc>
                <a:tc>
                  <a:txBody>
                    <a:bodyPr/>
                    <a:lstStyle/>
                    <a:p>
                      <a:r>
                        <a:rPr lang="en-GB" sz="1600" dirty="0">
                          <a:latin typeface="Verdana" panose="020B0604030504040204" pitchFamily="34" charset="0"/>
                          <a:ea typeface="Verdana" panose="020B0604030504040204" pitchFamily="34" charset="0"/>
                        </a:rPr>
                        <a:t>1.2 &amp; 1.3</a:t>
                      </a:r>
                    </a:p>
                  </a:txBody>
                  <a:tcPr/>
                </a:tc>
                <a:tc>
                  <a:txBody>
                    <a:bodyPr/>
                    <a:lstStyle/>
                    <a:p>
                      <a:r>
                        <a:rPr lang="en-GB" sz="1600" dirty="0">
                          <a:latin typeface="Verdana" panose="020B0604030504040204" pitchFamily="34" charset="0"/>
                          <a:ea typeface="Verdana" panose="020B0604030504040204" pitchFamily="34" charset="0"/>
                        </a:rPr>
                        <a:t>Functions to calculate general utility measures added</a:t>
                      </a:r>
                      <a:endParaRPr lang="en-GB" sz="1600" b="0" i="0" dirty="0">
                        <a:ln>
                          <a:solidFill>
                            <a:schemeClr val="accent1">
                              <a:lumMod val="50000"/>
                            </a:schemeClr>
                          </a:solidFill>
                        </a:ln>
                        <a:solidFill>
                          <a:schemeClr val="tx1"/>
                        </a:solidFill>
                        <a:latin typeface="Verdana" panose="020B0604030504040204" pitchFamily="34" charset="0"/>
                        <a:ea typeface="Verdana" panose="020B0604030504040204" pitchFamily="34" charset="0"/>
                      </a:endParaRPr>
                    </a:p>
                    <a:p>
                      <a:r>
                        <a:rPr lang="en-GB" sz="1600" i="0" dirty="0" err="1">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utility.gen</a:t>
                      </a:r>
                      <a:r>
                        <a:rPr lang="en-GB" sz="1600" i="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a:t>
                      </a:r>
                      <a:r>
                        <a:rPr lang="en-GB" sz="1600" i="0" dirty="0" err="1">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syn_version</a:t>
                      </a:r>
                      <a:r>
                        <a:rPr lang="en-GB" sz="1600" i="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err="1">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utility.tab</a:t>
                      </a:r>
                      <a:r>
                        <a:rPr lang="en-GB" sz="1600" i="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a:t>
                      </a:r>
                      <a:r>
                        <a:rPr lang="en-GB" sz="1600" i="0" dirty="0" err="1">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syn_version</a:t>
                      </a:r>
                      <a:r>
                        <a:rPr lang="en-GB" sz="1600" i="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 data)</a:t>
                      </a:r>
                    </a:p>
                  </a:txBody>
                  <a:tcPr/>
                </a:tc>
                <a:extLst>
                  <a:ext uri="{0D108BD9-81ED-4DB2-BD59-A6C34878D82A}">
                    <a16:rowId xmlns:a16="http://schemas.microsoft.com/office/drawing/2014/main" val="3676821253"/>
                  </a:ext>
                </a:extLst>
              </a:tr>
              <a:tr h="668730">
                <a:tc>
                  <a:txBody>
                    <a:bodyPr/>
                    <a:lstStyle/>
                    <a:p>
                      <a:r>
                        <a:rPr lang="en-GB" sz="1600" dirty="0">
                          <a:latin typeface="Verdana" panose="020B0604030504040204" pitchFamily="34" charset="0"/>
                          <a:ea typeface="Verdana" panose="020B0604030504040204" pitchFamily="34" charset="0"/>
                        </a:rPr>
                        <a:t>2018</a:t>
                      </a:r>
                    </a:p>
                  </a:txBody>
                  <a:tcPr/>
                </a:tc>
                <a:tc>
                  <a:txBody>
                    <a:bodyPr/>
                    <a:lstStyle/>
                    <a:p>
                      <a:r>
                        <a:rPr lang="en-GB" sz="1600" dirty="0">
                          <a:latin typeface="Verdana" panose="020B0604030504040204" pitchFamily="34" charset="0"/>
                          <a:ea typeface="Verdana" panose="020B0604030504040204" pitchFamily="34" charset="0"/>
                        </a:rPr>
                        <a:t>1.5</a:t>
                      </a:r>
                    </a:p>
                  </a:txBody>
                  <a:tcPr/>
                </a:tc>
                <a:tc>
                  <a:txBody>
                    <a:bodyPr/>
                    <a:lstStyle/>
                    <a:p>
                      <a:r>
                        <a:rPr lang="en-GB" sz="1600" dirty="0">
                          <a:latin typeface="Verdana" panose="020B0604030504040204" pitchFamily="34" charset="0"/>
                          <a:ea typeface="Verdana" panose="020B0604030504040204" pitchFamily="34" charset="0"/>
                        </a:rPr>
                        <a:t>New methods of synthesis for categorical data added. Not conditional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kern="120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cs typeface="+mn-cs"/>
                        </a:rPr>
                        <a:t>method = "</a:t>
                      </a:r>
                      <a:r>
                        <a:rPr lang="en-GB" sz="1600" i="0" kern="1200" dirty="0" err="1">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cs typeface="+mn-cs"/>
                        </a:rPr>
                        <a:t>catall</a:t>
                      </a:r>
                      <a:r>
                        <a:rPr lang="en-GB" sz="1600" i="0" kern="120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cs typeface="+mn-cs"/>
                        </a:rPr>
                        <a:t>" </a:t>
                      </a:r>
                      <a:r>
                        <a:rPr lang="en-GB" sz="1600" kern="1200" dirty="0">
                          <a:solidFill>
                            <a:schemeClr val="dk1"/>
                          </a:solidFill>
                          <a:latin typeface="Verdana" panose="020B0604030504040204" pitchFamily="34" charset="0"/>
                          <a:ea typeface="Verdana" panose="020B0604030504040204" pitchFamily="34" charset="0"/>
                          <a:cs typeface="+mn-cs"/>
                        </a:rPr>
                        <a:t>or</a:t>
                      </a:r>
                      <a:r>
                        <a:rPr lang="en-GB" sz="1600" i="0" kern="120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cs typeface="+mn-cs"/>
                        </a:rPr>
                        <a:t>  method = "</a:t>
                      </a:r>
                      <a:r>
                        <a:rPr lang="en-GB" sz="1600" i="0" kern="1200" dirty="0" err="1">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cs typeface="+mn-cs"/>
                        </a:rPr>
                        <a:t>ipf</a:t>
                      </a:r>
                      <a:r>
                        <a:rPr lang="en-GB" sz="1600" i="0" kern="120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cs typeface="+mn-cs"/>
                        </a:rPr>
                        <a:t>"</a:t>
                      </a:r>
                    </a:p>
                  </a:txBody>
                  <a:tcPr/>
                </a:tc>
                <a:extLst>
                  <a:ext uri="{0D108BD9-81ED-4DB2-BD59-A6C34878D82A}">
                    <a16:rowId xmlns:a16="http://schemas.microsoft.com/office/drawing/2014/main" val="1989376772"/>
                  </a:ext>
                </a:extLst>
              </a:tr>
              <a:tr h="660823">
                <a:tc>
                  <a:txBody>
                    <a:bodyPr/>
                    <a:lstStyle/>
                    <a:p>
                      <a:r>
                        <a:rPr lang="en-GB" sz="1600" dirty="0">
                          <a:latin typeface="Verdana" panose="020B0604030504040204" pitchFamily="34" charset="0"/>
                          <a:ea typeface="Verdana" panose="020B0604030504040204" pitchFamily="34" charset="0"/>
                        </a:rPr>
                        <a:t>2021</a:t>
                      </a:r>
                    </a:p>
                  </a:txBody>
                  <a:tcPr/>
                </a:tc>
                <a:tc>
                  <a:txBody>
                    <a:bodyPr/>
                    <a:lstStyle/>
                    <a:p>
                      <a:r>
                        <a:rPr lang="en-GB" sz="1600" dirty="0">
                          <a:latin typeface="Verdana" panose="020B0604030504040204" pitchFamily="34" charset="0"/>
                          <a:ea typeface="Verdana" panose="020B0604030504040204" pitchFamily="34" charset="0"/>
                        </a:rPr>
                        <a:t>1.7</a:t>
                      </a:r>
                    </a:p>
                  </a:txBody>
                  <a:tcPr/>
                </a:tc>
                <a:tc>
                  <a:txBody>
                    <a:bodyPr/>
                    <a:lstStyle/>
                    <a:p>
                      <a:r>
                        <a:rPr lang="en-GB" sz="1600" b="0" i="0" dirty="0">
                          <a:solidFill>
                            <a:schemeClr val="tx1"/>
                          </a:solidFill>
                          <a:latin typeface="Verdana" panose="020B0604030504040204" pitchFamily="34" charset="0"/>
                          <a:ea typeface="Verdana" panose="020B0604030504040204" pitchFamily="34" charset="0"/>
                        </a:rPr>
                        <a:t>Added many more utility measures and methods for visualising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err="1">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utility.tables</a:t>
                      </a:r>
                      <a:r>
                        <a:rPr lang="en-GB" sz="1600" i="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a:t>
                      </a:r>
                      <a:r>
                        <a:rPr lang="en-GB" sz="1600" i="0" dirty="0" err="1">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syn_version</a:t>
                      </a:r>
                      <a:r>
                        <a:rPr lang="en-GB" sz="1600" i="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 data, tables = </a:t>
                      </a:r>
                      <a:r>
                        <a:rPr lang="en-GB" sz="1600" i="0" kern="120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cs typeface="+mn-cs"/>
                        </a:rPr>
                        <a:t>"</a:t>
                      </a:r>
                      <a:r>
                        <a:rPr lang="en-GB" sz="1600" i="0" dirty="0" err="1">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twoway</a:t>
                      </a:r>
                      <a:r>
                        <a:rPr lang="en-GB" sz="1600" i="0" kern="120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cs typeface="+mn-cs"/>
                        </a:rPr>
                        <a:t>"</a:t>
                      </a:r>
                      <a:r>
                        <a:rPr lang="en-GB" sz="1600" i="0" dirty="0">
                          <a:ln>
                            <a:solidFill>
                              <a:schemeClr val="accent1">
                                <a:lumMod val="50000"/>
                              </a:schemeClr>
                            </a:solidFill>
                          </a:ln>
                          <a:solidFill>
                            <a:schemeClr val="accent1">
                              <a:lumMod val="75000"/>
                            </a:schemeClr>
                          </a:solidFill>
                          <a:latin typeface="Source Code Pro" panose="020B0509030403020204" pitchFamily="49" charset="0"/>
                          <a:ea typeface="Source Code Pro" panose="020B0509030403020204" pitchFamily="49" charset="0"/>
                        </a:rPr>
                        <a:t>)</a:t>
                      </a:r>
                    </a:p>
                  </a:txBody>
                  <a:tcPr/>
                </a:tc>
                <a:extLst>
                  <a:ext uri="{0D108BD9-81ED-4DB2-BD59-A6C34878D82A}">
                    <a16:rowId xmlns:a16="http://schemas.microsoft.com/office/drawing/2014/main" val="1149458864"/>
                  </a:ext>
                </a:extLst>
              </a:tr>
              <a:tr h="668730">
                <a:tc>
                  <a:txBody>
                    <a:bodyPr/>
                    <a:lstStyle/>
                    <a:p>
                      <a:r>
                        <a:rPr lang="en-GB" sz="1600" dirty="0">
                          <a:latin typeface="Verdana" panose="020B0604030504040204" pitchFamily="34" charset="0"/>
                          <a:ea typeface="Verdana" panose="020B0604030504040204" pitchFamily="34" charset="0"/>
                        </a:rPr>
                        <a:t>2022</a:t>
                      </a:r>
                    </a:p>
                  </a:txBody>
                  <a:tcPr/>
                </a:tc>
                <a:tc>
                  <a:txBody>
                    <a:bodyPr/>
                    <a:lstStyle/>
                    <a:p>
                      <a:r>
                        <a:rPr lang="en-GB" sz="1600" dirty="0">
                          <a:latin typeface="Verdana" panose="020B0604030504040204" pitchFamily="34" charset="0"/>
                          <a:ea typeface="Verdana" panose="020B0604030504040204" pitchFamily="34" charset="0"/>
                        </a:rPr>
                        <a:t>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Verdana" panose="020B0604030504040204" pitchFamily="34" charset="0"/>
                          <a:ea typeface="Verdana" panose="020B0604030504040204" pitchFamily="34" charset="0"/>
                        </a:rPr>
                        <a:t>Methods for categorical data can be made differentially private</a:t>
                      </a:r>
                      <a:endParaRPr lang="en-GB" sz="1600" i="1" dirty="0">
                        <a:ln>
                          <a:solidFill>
                            <a:schemeClr val="accent1">
                              <a:lumMod val="50000"/>
                            </a:schemeClr>
                          </a:solidFill>
                        </a:ln>
                        <a:solidFill>
                          <a:schemeClr val="accent1">
                            <a:lumMod val="75000"/>
                          </a:schemeClr>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791512938"/>
                  </a:ext>
                </a:extLst>
              </a:tr>
            </a:tbl>
          </a:graphicData>
        </a:graphic>
      </p:graphicFrame>
      <p:sp>
        <p:nvSpPr>
          <p:cNvPr id="5" name="Slide Number Placeholder 4">
            <a:extLst>
              <a:ext uri="{FF2B5EF4-FFF2-40B4-BE49-F238E27FC236}">
                <a16:creationId xmlns:a16="http://schemas.microsoft.com/office/drawing/2014/main" id="{BBE9A0E1-198C-E3A2-F2B5-B60C8A6A7332}"/>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latin typeface="Verdana" panose="020B0604030504040204" pitchFamily="34" charset="0"/>
                <a:ea typeface="Verdana" panose="020B0604030504040204" pitchFamily="34" charset="0"/>
              </a:rPr>
              <a:t>5</a:t>
            </a:fld>
            <a:endParaRPr lang="en-GB"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85884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CD5E-2A92-AAA0-C1DB-493AE0BBFF50}"/>
              </a:ext>
            </a:extLst>
          </p:cNvPr>
          <p:cNvSpPr>
            <a:spLocks noGrp="1"/>
          </p:cNvSpPr>
          <p:nvPr>
            <p:ph type="title"/>
          </p:nvPr>
        </p:nvSpPr>
        <p:spPr/>
        <p:txBody>
          <a:bodyPr/>
          <a:lstStyle/>
          <a:p>
            <a:r>
              <a:rPr lang="en-GB" dirty="0"/>
              <a:t>Internet use by age group- not linear</a:t>
            </a:r>
          </a:p>
        </p:txBody>
      </p:sp>
      <p:pic>
        <p:nvPicPr>
          <p:cNvPr id="8" name="Content Placeholder 7">
            <a:extLst>
              <a:ext uri="{FF2B5EF4-FFF2-40B4-BE49-F238E27FC236}">
                <a16:creationId xmlns:a16="http://schemas.microsoft.com/office/drawing/2014/main" id="{56385776-0F14-B75E-7076-23B92A3D599C}"/>
              </a:ext>
            </a:extLst>
          </p:cNvPr>
          <p:cNvPicPr>
            <a:picLocks noGrp="1" noChangeAspect="1"/>
          </p:cNvPicPr>
          <p:nvPr>
            <p:ph idx="1"/>
          </p:nvPr>
        </p:nvPicPr>
        <p:blipFill>
          <a:blip r:embed="rId2"/>
          <a:stretch>
            <a:fillRect/>
          </a:stretch>
        </p:blipFill>
        <p:spPr>
          <a:xfrm>
            <a:off x="540199" y="1377109"/>
            <a:ext cx="10527929" cy="4613544"/>
          </a:xfrm>
          <a:prstGeom prst="rect">
            <a:avLst/>
          </a:prstGeom>
        </p:spPr>
      </p:pic>
      <p:sp>
        <p:nvSpPr>
          <p:cNvPr id="10" name="Slide Number Placeholder 9">
            <a:extLst>
              <a:ext uri="{FF2B5EF4-FFF2-40B4-BE49-F238E27FC236}">
                <a16:creationId xmlns:a16="http://schemas.microsoft.com/office/drawing/2014/main" id="{83ACB344-9F5E-6440-4A49-8A5DEBABA869}"/>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50</a:t>
            </a:fld>
            <a:endParaRPr lang="en-GB"/>
          </a:p>
        </p:txBody>
      </p:sp>
    </p:spTree>
    <p:extLst>
      <p:ext uri="{BB962C8B-B14F-4D97-AF65-F5344CB8AC3E}">
        <p14:creationId xmlns:p14="http://schemas.microsoft.com/office/powerpoint/2010/main" val="2990360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5C34-CC6E-4149-87CC-10D29F14DDA2}"/>
              </a:ext>
            </a:extLst>
          </p:cNvPr>
          <p:cNvSpPr>
            <a:spLocks noGrp="1"/>
          </p:cNvSpPr>
          <p:nvPr>
            <p:ph type="title"/>
          </p:nvPr>
        </p:nvSpPr>
        <p:spPr>
          <a:xfrm>
            <a:off x="294248" y="136641"/>
            <a:ext cx="10972800" cy="720000"/>
          </a:xfrm>
        </p:spPr>
        <p:txBody>
          <a:bodyPr/>
          <a:lstStyle/>
          <a:p>
            <a:r>
              <a:rPr lang="en-GB" sz="3200" dirty="0"/>
              <a:t>Finally three way tables SHS cart model</a:t>
            </a:r>
          </a:p>
        </p:txBody>
      </p:sp>
      <p:sp>
        <p:nvSpPr>
          <p:cNvPr id="14" name="Slide Number Placeholder 13">
            <a:extLst>
              <a:ext uri="{FF2B5EF4-FFF2-40B4-BE49-F238E27FC236}">
                <a16:creationId xmlns:a16="http://schemas.microsoft.com/office/drawing/2014/main" id="{009D7266-627E-DC3A-F590-0D8963152B00}"/>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51</a:t>
            </a:fld>
            <a:endParaRPr lang="en-GB"/>
          </a:p>
        </p:txBody>
      </p:sp>
      <p:sp>
        <p:nvSpPr>
          <p:cNvPr id="11" name="TextBox 10">
            <a:extLst>
              <a:ext uri="{FF2B5EF4-FFF2-40B4-BE49-F238E27FC236}">
                <a16:creationId xmlns:a16="http://schemas.microsoft.com/office/drawing/2014/main" id="{774D5CA4-9A6D-426B-83E5-2C14651BCE15}"/>
              </a:ext>
            </a:extLst>
          </p:cNvPr>
          <p:cNvSpPr txBox="1"/>
          <p:nvPr/>
        </p:nvSpPr>
        <p:spPr>
          <a:xfrm>
            <a:off x="8176312" y="2014790"/>
            <a:ext cx="3822648" cy="369332"/>
          </a:xfrm>
          <a:prstGeom prst="rect">
            <a:avLst/>
          </a:prstGeom>
          <a:noFill/>
        </p:spPr>
        <p:txBody>
          <a:bodyPr wrap="square">
            <a:spAutoFit/>
          </a:bodyPr>
          <a:lstStyle/>
          <a:p>
            <a:endParaRPr lang="en-GB"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28FBBE9D-8C35-1D1A-38EF-3604C754D896}"/>
              </a:ext>
            </a:extLst>
          </p:cNvPr>
          <p:cNvSpPr txBox="1"/>
          <p:nvPr/>
        </p:nvSpPr>
        <p:spPr>
          <a:xfrm>
            <a:off x="6299593" y="981993"/>
            <a:ext cx="5593033" cy="4401205"/>
          </a:xfrm>
          <a:prstGeom prst="rect">
            <a:avLst/>
          </a:prstGeom>
          <a:noFill/>
        </p:spPr>
        <p:txBody>
          <a:bodyPr wrap="square">
            <a:spAutoFit/>
          </a:bodyPr>
          <a:lstStyle/>
          <a:p>
            <a:r>
              <a:rPr lang="en-GB" sz="1400" dirty="0">
                <a:latin typeface="Source Code Pro" panose="020B0509030403020204" pitchFamily="49" charset="0"/>
                <a:ea typeface="Source Code Pro" panose="020B0509030403020204" pitchFamily="49" charset="0"/>
                <a:cs typeface="Courier New" panose="02070309020205020404" pitchFamily="49" charset="0"/>
              </a:rPr>
              <a:t>Three-way utility (total of 120 variable combinations):</a:t>
            </a:r>
          </a:p>
          <a:p>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b="1" dirty="0">
                <a:latin typeface="Source Code Pro" panose="020B0509030403020204" pitchFamily="49" charset="0"/>
                <a:ea typeface="Source Code Pro" panose="020B0509030403020204" pitchFamily="49" charset="0"/>
                <a:cs typeface="Courier New" panose="02070309020205020404" pitchFamily="49" charset="0"/>
              </a:rPr>
              <a:t>Variable with highest average score, 03.hours_int, selected to make plots.</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To see others, set parameter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third.var</a:t>
            </a:r>
            <a:r>
              <a:rPr lang="en-GB" sz="1400" dirty="0">
                <a:latin typeface="Source Code Pro" panose="020B0509030403020204" pitchFamily="49" charset="0"/>
                <a:ea typeface="Source Code Pro" panose="020B0509030403020204" pitchFamily="49" charset="0"/>
                <a:cs typeface="Courier New" panose="02070309020205020404" pitchFamily="49" charset="0"/>
              </a:rPr>
              <a:t>'.</a:t>
            </a:r>
          </a:p>
          <a:p>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dirty="0">
                <a:latin typeface="Source Code Pro" panose="020B0509030403020204" pitchFamily="49" charset="0"/>
                <a:ea typeface="Source Code Pro" panose="020B0509030403020204" pitchFamily="49" charset="0"/>
                <a:cs typeface="Courier New" panose="02070309020205020404" pitchFamily="49" charset="0"/>
              </a:rPr>
              <a:t>Variable combinations with worst 5 utility scores (</a:t>
            </a:r>
            <a:r>
              <a:rPr lang="en-GB" sz="1400"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sz="1400" dirty="0">
                <a:latin typeface="Source Code Pro" panose="020B0509030403020204" pitchFamily="49" charset="0"/>
                <a:ea typeface="Source Code Pro" panose="020B0509030403020204" pitchFamily="49" charset="0"/>
                <a:cs typeface="Courier New" panose="02070309020205020404" pitchFamily="49" charset="0"/>
              </a:rPr>
              <a:t>):</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03.hours_int:04.int_grocery:06.intuse </a:t>
            </a:r>
          </a:p>
          <a:p>
            <a:endParaRPr lang="en-GB" sz="1400" dirty="0">
              <a:latin typeface="Source Code Pro" panose="020B0509030403020204" pitchFamily="49" charset="0"/>
              <a:ea typeface="Source Code Pro" panose="020B0509030403020204" pitchFamily="49" charset="0"/>
              <a:cs typeface="Courier New" panose="02070309020205020404" pitchFamily="49" charset="0"/>
            </a:endParaRP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10.2046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03.hours_int:04.int_grocery:05.int_other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6.2618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03.hours_int:04.int_grocery:09.sex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5.2003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01.shs_6cla:04.int_grocery:06.intuse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5.1821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01.shs_6cla:03.hours_int:04.int_grocery </a:t>
            </a:r>
          </a:p>
          <a:p>
            <a:r>
              <a:rPr lang="en-GB" sz="1400" dirty="0">
                <a:latin typeface="Source Code Pro" panose="020B0509030403020204" pitchFamily="49" charset="0"/>
                <a:ea typeface="Source Code Pro" panose="020B0509030403020204" pitchFamily="49" charset="0"/>
                <a:cs typeface="Courier New" panose="02070309020205020404" pitchFamily="49" charset="0"/>
              </a:rPr>
              <a:t>                                  4.9827 </a:t>
            </a:r>
          </a:p>
        </p:txBody>
      </p:sp>
      <p:sp>
        <p:nvSpPr>
          <p:cNvPr id="4" name="TextBox 3">
            <a:extLst>
              <a:ext uri="{FF2B5EF4-FFF2-40B4-BE49-F238E27FC236}">
                <a16:creationId xmlns:a16="http://schemas.microsoft.com/office/drawing/2014/main" id="{93EC04FC-62A2-533F-7D80-46485FA3D11E}"/>
              </a:ext>
            </a:extLst>
          </p:cNvPr>
          <p:cNvSpPr txBox="1"/>
          <p:nvPr/>
        </p:nvSpPr>
        <p:spPr>
          <a:xfrm>
            <a:off x="294248" y="1108627"/>
            <a:ext cx="5598160" cy="584775"/>
          </a:xfrm>
          <a:prstGeom prst="rect">
            <a:avLst/>
          </a:prstGeom>
          <a:solidFill>
            <a:srgbClr val="E8E8E8"/>
          </a:solidFill>
        </p:spPr>
        <p:txBody>
          <a:bodyPr wrap="square">
            <a:spAutoFit/>
          </a:bodyPr>
          <a:lstStyle/>
          <a:p>
            <a:pPr>
              <a:tabLst>
                <a:tab pos="1795463" algn="l"/>
              </a:tabLst>
            </a:pPr>
            <a:r>
              <a:rPr lang="en-GB" sz="1600" dirty="0" err="1">
                <a:latin typeface="Source Code Pro" panose="020B0509030403020204" pitchFamily="49" charset="0"/>
                <a:ea typeface="Source Code Pro" panose="020B0509030403020204" pitchFamily="49" charset="0"/>
                <a:cs typeface="Courier New" panose="02070309020205020404" pitchFamily="49" charset="0"/>
              </a:rPr>
              <a:t>utility.tables</a:t>
            </a:r>
            <a:r>
              <a:rPr lang="en-GB" sz="1600" dirty="0">
                <a:latin typeface="Source Code Pro" panose="020B0509030403020204" pitchFamily="49" charset="0"/>
                <a:ea typeface="Source Code Pro" panose="020B0509030403020204" pitchFamily="49" charset="0"/>
                <a:cs typeface="Courier New" panose="02070309020205020404" pitchFamily="49" charset="0"/>
              </a:rPr>
              <a:t>(</a:t>
            </a:r>
            <a:r>
              <a:rPr lang="en-GB" sz="1600" dirty="0" err="1">
                <a:latin typeface="Source Code Pro" panose="020B0509030403020204" pitchFamily="49" charset="0"/>
                <a:ea typeface="Source Code Pro" panose="020B0509030403020204" pitchFamily="49" charset="0"/>
                <a:cs typeface="Courier New" panose="02070309020205020404" pitchFamily="49" charset="0"/>
              </a:rPr>
              <a:t>syn.cart</a:t>
            </a:r>
            <a:r>
              <a:rPr lang="en-GB" sz="1600" dirty="0">
                <a:latin typeface="Source Code Pro" panose="020B0509030403020204" pitchFamily="49" charset="0"/>
                <a:ea typeface="Source Code Pro" panose="020B0509030403020204" pitchFamily="49" charset="0"/>
                <a:cs typeface="Courier New" panose="02070309020205020404" pitchFamily="49" charset="0"/>
              </a:rPr>
              <a:t>, </a:t>
            </a:r>
            <a:r>
              <a:rPr lang="en-GB" sz="1600" dirty="0" err="1">
                <a:latin typeface="Source Code Pro" panose="020B0509030403020204" pitchFamily="49" charset="0"/>
                <a:ea typeface="Source Code Pro" panose="020B0509030403020204" pitchFamily="49" charset="0"/>
                <a:cs typeface="Courier New" panose="02070309020205020404" pitchFamily="49" charset="0"/>
              </a:rPr>
              <a:t>shs,max.scale</a:t>
            </a:r>
            <a:r>
              <a:rPr lang="en-GB" sz="1600" dirty="0">
                <a:latin typeface="Source Code Pro" panose="020B0509030403020204" pitchFamily="49" charset="0"/>
                <a:ea typeface="Source Code Pro" panose="020B0509030403020204" pitchFamily="49" charset="0"/>
                <a:cs typeface="Courier New" panose="02070309020205020404" pitchFamily="49" charset="0"/>
              </a:rPr>
              <a:t> = 30, 	tables = "</a:t>
            </a:r>
            <a:r>
              <a:rPr lang="en-GB" sz="1600" dirty="0" err="1">
                <a:latin typeface="Source Code Pro" panose="020B0509030403020204" pitchFamily="49" charset="0"/>
                <a:ea typeface="Source Code Pro" panose="020B0509030403020204" pitchFamily="49" charset="0"/>
                <a:cs typeface="Courier New" panose="02070309020205020404" pitchFamily="49" charset="0"/>
              </a:rPr>
              <a:t>threeway</a:t>
            </a:r>
            <a:r>
              <a:rPr lang="en-GB" sz="1600" dirty="0">
                <a:latin typeface="Source Code Pro" panose="020B0509030403020204" pitchFamily="49" charset="0"/>
                <a:ea typeface="Source Code Pro" panose="020B05090304030202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FCFFD430-30A1-0BD4-7122-19930C37AD9F}"/>
              </a:ext>
            </a:extLst>
          </p:cNvPr>
          <p:cNvSpPr txBox="1"/>
          <p:nvPr/>
        </p:nvSpPr>
        <p:spPr>
          <a:xfrm>
            <a:off x="6299593" y="5405275"/>
            <a:ext cx="5477069" cy="1054263"/>
          </a:xfrm>
          <a:prstGeom prst="rect">
            <a:avLst/>
          </a:prstGeom>
          <a:noFill/>
        </p:spPr>
        <p:txBody>
          <a:bodyPr wrap="square" rtlCol="0">
            <a:spAutoFit/>
          </a:bodyPr>
          <a:lstStyle/>
          <a:p>
            <a:pPr>
              <a:lnSpc>
                <a:spcPct val="120000"/>
              </a:lnSpc>
            </a:pPr>
            <a:r>
              <a:rPr lang="en-GB" dirty="0">
                <a:latin typeface="Verdana" panose="020B0604030504040204" pitchFamily="34" charset="0"/>
                <a:ea typeface="Verdana" panose="020B0604030504040204" pitchFamily="34" charset="0"/>
              </a:rPr>
              <a:t>Note scale is capped at 30</a:t>
            </a:r>
          </a:p>
          <a:p>
            <a:pPr>
              <a:lnSpc>
                <a:spcPct val="120000"/>
              </a:lnSpc>
            </a:pPr>
            <a:r>
              <a:rPr lang="en-GB" dirty="0">
                <a:latin typeface="Verdana" panose="020B0604030504040204" pitchFamily="34" charset="0"/>
                <a:ea typeface="Verdana" panose="020B0604030504040204" pitchFamily="34" charset="0"/>
              </a:rPr>
              <a:t>Plot shows the worst </a:t>
            </a:r>
            <a:r>
              <a:rPr lang="en-GB" dirty="0" err="1">
                <a:latin typeface="Verdana" panose="020B0604030504040204" pitchFamily="34" charset="0"/>
                <a:ea typeface="Verdana" panose="020B0604030504040204" pitchFamily="34" charset="0"/>
              </a:rPr>
              <a:t>threeway</a:t>
            </a:r>
            <a:r>
              <a:rPr lang="en-GB" dirty="0">
                <a:latin typeface="Verdana" panose="020B0604030504040204" pitchFamily="34" charset="0"/>
                <a:ea typeface="Verdana" panose="020B0604030504040204" pitchFamily="34" charset="0"/>
              </a:rPr>
              <a:t> slice</a:t>
            </a:r>
          </a:p>
          <a:p>
            <a:pPr>
              <a:lnSpc>
                <a:spcPct val="120000"/>
              </a:lnSpc>
            </a:pPr>
            <a:r>
              <a:rPr lang="en-GB" dirty="0">
                <a:latin typeface="Verdana" panose="020B0604030504040204" pitchFamily="34" charset="0"/>
                <a:ea typeface="Verdana" panose="020B0604030504040204" pitchFamily="34" charset="0"/>
              </a:rPr>
              <a:t>Few problems with three way tables</a:t>
            </a:r>
          </a:p>
        </p:txBody>
      </p:sp>
      <p:pic>
        <p:nvPicPr>
          <p:cNvPr id="10" name="Picture 9">
            <a:extLst>
              <a:ext uri="{FF2B5EF4-FFF2-40B4-BE49-F238E27FC236}">
                <a16:creationId xmlns:a16="http://schemas.microsoft.com/office/drawing/2014/main" id="{6218C0FC-42C1-8D7C-2E85-F3D8C5FF0B1C}"/>
              </a:ext>
            </a:extLst>
          </p:cNvPr>
          <p:cNvPicPr>
            <a:picLocks noChangeAspect="1"/>
          </p:cNvPicPr>
          <p:nvPr/>
        </p:nvPicPr>
        <p:blipFill>
          <a:blip r:embed="rId2"/>
          <a:stretch>
            <a:fillRect/>
          </a:stretch>
        </p:blipFill>
        <p:spPr>
          <a:xfrm>
            <a:off x="140476" y="1813186"/>
            <a:ext cx="5955524" cy="4736217"/>
          </a:xfrm>
          <a:prstGeom prst="rect">
            <a:avLst/>
          </a:prstGeom>
        </p:spPr>
      </p:pic>
    </p:spTree>
    <p:extLst>
      <p:ext uri="{BB962C8B-B14F-4D97-AF65-F5344CB8AC3E}">
        <p14:creationId xmlns:p14="http://schemas.microsoft.com/office/powerpoint/2010/main" val="3044389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100B-9B54-4666-9D2C-18539C64FCC1}"/>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ADEFA97D-894B-49AF-8660-14E26F30F1E4}"/>
              </a:ext>
            </a:extLst>
          </p:cNvPr>
          <p:cNvSpPr>
            <a:spLocks noGrp="1"/>
          </p:cNvSpPr>
          <p:nvPr>
            <p:ph idx="1"/>
          </p:nvPr>
        </p:nvSpPr>
        <p:spPr/>
        <p:txBody>
          <a:bodyPr/>
          <a:lstStyle/>
          <a:p>
            <a:endParaRPr lang="en-GB" dirty="0"/>
          </a:p>
          <a:p>
            <a:endParaRPr lang="en-GB" dirty="0"/>
          </a:p>
          <a:p>
            <a:pPr marL="0" indent="0">
              <a:buNone/>
            </a:pPr>
            <a:endParaRPr lang="en-GB" dirty="0"/>
          </a:p>
        </p:txBody>
      </p:sp>
      <p:sp>
        <p:nvSpPr>
          <p:cNvPr id="5" name="Slide Number Placeholder 4">
            <a:extLst>
              <a:ext uri="{FF2B5EF4-FFF2-40B4-BE49-F238E27FC236}">
                <a16:creationId xmlns:a16="http://schemas.microsoft.com/office/drawing/2014/main" id="{C3F27DFC-18AE-FB2E-6005-6888AC83F5C0}"/>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52</a:t>
            </a:fld>
            <a:endParaRPr lang="en-GB"/>
          </a:p>
        </p:txBody>
      </p:sp>
      <p:sp>
        <p:nvSpPr>
          <p:cNvPr id="6" name="TextBox 5">
            <a:extLst>
              <a:ext uri="{FF2B5EF4-FFF2-40B4-BE49-F238E27FC236}">
                <a16:creationId xmlns:a16="http://schemas.microsoft.com/office/drawing/2014/main" id="{5BB69E21-DA79-47D3-B0AF-25414D95992A}"/>
              </a:ext>
            </a:extLst>
          </p:cNvPr>
          <p:cNvSpPr txBox="1"/>
          <p:nvPr/>
        </p:nvSpPr>
        <p:spPr>
          <a:xfrm>
            <a:off x="720000" y="1224000"/>
            <a:ext cx="10697817" cy="4117217"/>
          </a:xfrm>
          <a:prstGeom prst="rect">
            <a:avLst/>
          </a:prstGeom>
          <a:noFill/>
        </p:spPr>
        <p:txBody>
          <a:bodyPr wrap="square">
            <a:spAutoFit/>
          </a:bodyPr>
          <a:lstStyle/>
          <a:p>
            <a:pPr>
              <a:lnSpc>
                <a:spcPct val="110000"/>
              </a:lnSpc>
            </a:pPr>
            <a:r>
              <a:rPr lang="en-GB" sz="2400" i="0" dirty="0">
                <a:solidFill>
                  <a:srgbClr val="000000"/>
                </a:solidFill>
                <a:effectLst/>
                <a:latin typeface="Verdana" panose="020B0604030504040204" pitchFamily="34" charset="0"/>
                <a:ea typeface="Verdana" panose="020B0604030504040204" pitchFamily="34" charset="0"/>
              </a:rPr>
              <a:t>For tuning </a:t>
            </a:r>
          </a:p>
          <a:p>
            <a:pPr>
              <a:lnSpc>
                <a:spcPct val="110000"/>
              </a:lnSpc>
            </a:pPr>
            <a:r>
              <a:rPr lang="en-GB" sz="2400" dirty="0">
                <a:solidFill>
                  <a:srgbClr val="000000"/>
                </a:solidFill>
                <a:latin typeface="Verdana" panose="020B0604030504040204" pitchFamily="34" charset="0"/>
                <a:ea typeface="Verdana" panose="020B0604030504040204" pitchFamily="34" charset="0"/>
              </a:rPr>
              <a:t>Visualise one-way, two-way and maybe three-way tables</a:t>
            </a:r>
          </a:p>
          <a:p>
            <a:pPr>
              <a:lnSpc>
                <a:spcPct val="110000"/>
              </a:lnSpc>
            </a:pPr>
            <a:r>
              <a:rPr lang="en-GB" sz="2400" dirty="0">
                <a:solidFill>
                  <a:srgbClr val="000000"/>
                </a:solidFill>
                <a:latin typeface="Verdana" panose="020B0604030504040204" pitchFamily="34" charset="0"/>
                <a:ea typeface="Verdana" panose="020B0604030504040204" pitchFamily="34" charset="0"/>
              </a:rPr>
              <a:t>Use results to compare methods of synthesis</a:t>
            </a:r>
          </a:p>
          <a:p>
            <a:pPr>
              <a:lnSpc>
                <a:spcPct val="110000"/>
              </a:lnSpc>
            </a:pPr>
            <a:r>
              <a:rPr lang="en-GB" sz="2400" dirty="0">
                <a:solidFill>
                  <a:srgbClr val="000000"/>
                </a:solidFill>
                <a:latin typeface="Verdana" panose="020B0604030504040204" pitchFamily="34" charset="0"/>
                <a:ea typeface="Verdana" panose="020B0604030504040204" pitchFamily="34" charset="0"/>
              </a:rPr>
              <a:t>And adjust methods until utility improves</a:t>
            </a:r>
          </a:p>
          <a:p>
            <a:pPr>
              <a:lnSpc>
                <a:spcPct val="110000"/>
              </a:lnSpc>
            </a:pPr>
            <a:endParaRPr lang="en-GB" sz="2400" i="0" dirty="0">
              <a:solidFill>
                <a:srgbClr val="000000"/>
              </a:solidFill>
              <a:effectLst/>
              <a:latin typeface="Verdana" panose="020B0604030504040204" pitchFamily="34" charset="0"/>
              <a:ea typeface="Verdana" panose="020B0604030504040204" pitchFamily="34" charset="0"/>
            </a:endParaRPr>
          </a:p>
          <a:p>
            <a:pPr>
              <a:lnSpc>
                <a:spcPct val="110000"/>
              </a:lnSpc>
            </a:pPr>
            <a:endParaRPr lang="en-GB" sz="2400" i="0" dirty="0">
              <a:solidFill>
                <a:srgbClr val="000000"/>
              </a:solidFill>
              <a:effectLst/>
              <a:latin typeface="Verdana" panose="020B0604030504040204" pitchFamily="34" charset="0"/>
              <a:ea typeface="Verdana" panose="020B0604030504040204" pitchFamily="34" charset="0"/>
            </a:endParaRPr>
          </a:p>
          <a:p>
            <a:pPr algn="l">
              <a:lnSpc>
                <a:spcPct val="110000"/>
              </a:lnSpc>
            </a:pPr>
            <a:r>
              <a:rPr lang="en-GB" sz="2400" dirty="0">
                <a:solidFill>
                  <a:srgbClr val="000000"/>
                </a:solidFill>
                <a:latin typeface="Verdana" panose="020B0604030504040204" pitchFamily="34" charset="0"/>
                <a:ea typeface="Verdana" panose="020B0604030504040204" pitchFamily="34" charset="0"/>
              </a:rPr>
              <a:t>More detail about utility in our paper</a:t>
            </a:r>
          </a:p>
          <a:p>
            <a:pPr algn="l">
              <a:lnSpc>
                <a:spcPct val="110000"/>
              </a:lnSpc>
            </a:pPr>
            <a:r>
              <a:rPr lang="en-GB" sz="2400" i="0" dirty="0">
                <a:solidFill>
                  <a:srgbClr val="385E9D"/>
                </a:solidFill>
                <a:effectLst/>
                <a:latin typeface="Verdana" panose="020B0604030504040204" pitchFamily="34" charset="0"/>
                <a:ea typeface="Verdana" panose="020B0604030504040204" pitchFamily="34" charset="0"/>
              </a:rPr>
              <a:t>Assessing, visualizing and improving the utility of synthetic data</a:t>
            </a:r>
          </a:p>
          <a:p>
            <a:pPr algn="l">
              <a:lnSpc>
                <a:spcPct val="110000"/>
              </a:lnSpc>
            </a:pPr>
            <a:r>
              <a:rPr lang="en-GB" sz="2400" dirty="0">
                <a:solidFill>
                  <a:srgbClr val="000000"/>
                </a:solidFill>
                <a:latin typeface="Verdana" panose="020B0604030504040204" pitchFamily="34" charset="0"/>
                <a:ea typeface="Verdana" panose="020B0604030504040204" pitchFamily="34" charset="0"/>
              </a:rPr>
              <a:t>Gillian M Raab, Beata Nowok, Chris Dibben (2021)</a:t>
            </a:r>
            <a:endParaRPr lang="en-GB" sz="2400" i="0" dirty="0">
              <a:solidFill>
                <a:srgbClr val="000000"/>
              </a:solidFill>
              <a:effectLst/>
              <a:latin typeface="Verdana" panose="020B0604030504040204" pitchFamily="34" charset="0"/>
              <a:ea typeface="Verdana" panose="020B0604030504040204" pitchFamily="34" charset="0"/>
            </a:endParaRPr>
          </a:p>
          <a:p>
            <a:pPr algn="l">
              <a:lnSpc>
                <a:spcPct val="110000"/>
              </a:lnSpc>
            </a:pPr>
            <a:r>
              <a:rPr lang="en-GB" sz="2400" dirty="0">
                <a:solidFill>
                  <a:srgbClr val="000000"/>
                </a:solidFill>
                <a:latin typeface="Verdana" panose="020B0604030504040204" pitchFamily="34" charset="0"/>
                <a:ea typeface="Verdana" panose="020B0604030504040204" pitchFamily="34" charset="0"/>
              </a:rPr>
              <a:t>Available from </a:t>
            </a:r>
            <a:r>
              <a:rPr lang="en-GB" sz="2400" i="0" dirty="0">
                <a:solidFill>
                  <a:srgbClr val="385E9D"/>
                </a:solidFill>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xmlns="" val="tx"/>
                    </a:ext>
                  </a:extLst>
                </a:hlinkClick>
              </a:rPr>
              <a:t>https://arxiv.org/abs/2109.12717</a:t>
            </a:r>
            <a:endParaRPr lang="en-GB" sz="2400" i="0" dirty="0">
              <a:solidFill>
                <a:srgbClr val="385E9D"/>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01249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E684-C252-0D0B-C5F5-21D87797396C}"/>
              </a:ext>
            </a:extLst>
          </p:cNvPr>
          <p:cNvSpPr>
            <a:spLocks noGrp="1"/>
          </p:cNvSpPr>
          <p:nvPr>
            <p:ph type="title"/>
          </p:nvPr>
        </p:nvSpPr>
        <p:spPr/>
        <p:txBody>
          <a:bodyPr/>
          <a:lstStyle/>
          <a:p>
            <a:r>
              <a:rPr lang="en-GB" dirty="0"/>
              <a:t>Tips and tricks</a:t>
            </a:r>
          </a:p>
        </p:txBody>
      </p:sp>
      <p:sp>
        <p:nvSpPr>
          <p:cNvPr id="3" name="Content Placeholder 2">
            <a:extLst>
              <a:ext uri="{FF2B5EF4-FFF2-40B4-BE49-F238E27FC236}">
                <a16:creationId xmlns:a16="http://schemas.microsoft.com/office/drawing/2014/main" id="{7804E43B-5AB5-7938-DB94-CA2ECDF6DB2E}"/>
              </a:ext>
            </a:extLst>
          </p:cNvPr>
          <p:cNvSpPr>
            <a:spLocks noGrp="1"/>
          </p:cNvSpPr>
          <p:nvPr>
            <p:ph idx="1"/>
          </p:nvPr>
        </p:nvSpPr>
        <p:spPr>
          <a:xfrm>
            <a:off x="720000" y="1311007"/>
            <a:ext cx="10770593" cy="5034709"/>
          </a:xfrm>
        </p:spPr>
        <p:txBody>
          <a:bodyPr>
            <a:normAutofit fontScale="77500" lnSpcReduction="20000"/>
          </a:bodyPr>
          <a:lstStyle/>
          <a:p>
            <a:pPr>
              <a:lnSpc>
                <a:spcPct val="120000"/>
              </a:lnSpc>
              <a:spcBef>
                <a:spcPts val="800"/>
              </a:spcBef>
            </a:pPr>
            <a:r>
              <a:rPr lang="en-GB" dirty="0"/>
              <a:t>Synthesising a file with many variables can be slow</a:t>
            </a:r>
          </a:p>
          <a:p>
            <a:pPr>
              <a:lnSpc>
                <a:spcPct val="120000"/>
              </a:lnSpc>
              <a:spcBef>
                <a:spcPts val="800"/>
              </a:spcBef>
            </a:pPr>
            <a:r>
              <a:rPr lang="en-GB" dirty="0"/>
              <a:t>For today’s </a:t>
            </a:r>
            <a:r>
              <a:rPr lang="en-GB" dirty="0" err="1"/>
              <a:t>practicals</a:t>
            </a:r>
            <a:r>
              <a:rPr lang="en-GB" dirty="0"/>
              <a:t> we will just use a few variables at a time</a:t>
            </a:r>
          </a:p>
          <a:p>
            <a:pPr>
              <a:lnSpc>
                <a:spcPct val="120000"/>
              </a:lnSpc>
              <a:spcBef>
                <a:spcPts val="800"/>
              </a:spcBef>
            </a:pPr>
            <a:r>
              <a:rPr lang="en-GB" dirty="0"/>
              <a:t>Variables have lots of levels can slow things down – warning if &gt;60 levels, can be overridden</a:t>
            </a:r>
          </a:p>
          <a:p>
            <a:pPr>
              <a:lnSpc>
                <a:spcPct val="120000"/>
              </a:lnSpc>
              <a:spcBef>
                <a:spcPts val="800"/>
              </a:spcBef>
            </a:pPr>
            <a:r>
              <a:rPr lang="en-GB" dirty="0"/>
              <a:t>Put them at the end of the visit sequence</a:t>
            </a:r>
          </a:p>
          <a:p>
            <a:pPr>
              <a:lnSpc>
                <a:spcPct val="120000"/>
              </a:lnSpc>
              <a:spcBef>
                <a:spcPts val="800"/>
              </a:spcBef>
            </a:pPr>
            <a:r>
              <a:rPr lang="en-GB" dirty="0"/>
              <a:t>Also reduce the number of variables used to predict them</a:t>
            </a:r>
          </a:p>
          <a:p>
            <a:pPr>
              <a:lnSpc>
                <a:spcPct val="120000"/>
              </a:lnSpc>
              <a:spcBef>
                <a:spcPts val="800"/>
              </a:spcBef>
            </a:pPr>
            <a:r>
              <a:rPr lang="en-GB" dirty="0"/>
              <a:t>Use nested methods for details of groups</a:t>
            </a:r>
          </a:p>
          <a:p>
            <a:pPr>
              <a:lnSpc>
                <a:spcPct val="120000"/>
              </a:lnSpc>
              <a:spcBef>
                <a:spcPts val="800"/>
              </a:spcBef>
            </a:pPr>
            <a:r>
              <a:rPr lang="en-GB" dirty="0"/>
              <a:t>Stratification can improve both speed and utility</a:t>
            </a:r>
          </a:p>
          <a:p>
            <a:pPr>
              <a:lnSpc>
                <a:spcPct val="120000"/>
              </a:lnSpc>
              <a:spcBef>
                <a:spcPts val="800"/>
              </a:spcBef>
            </a:pPr>
            <a:r>
              <a:rPr lang="en-GB" dirty="0"/>
              <a:t>Use it for variables that you think may be of interest to the analyst</a:t>
            </a:r>
          </a:p>
          <a:p>
            <a:endParaRPr lang="en-GB" dirty="0"/>
          </a:p>
        </p:txBody>
      </p:sp>
      <p:sp>
        <p:nvSpPr>
          <p:cNvPr id="5" name="Slide Number Placeholder 4">
            <a:extLst>
              <a:ext uri="{FF2B5EF4-FFF2-40B4-BE49-F238E27FC236}">
                <a16:creationId xmlns:a16="http://schemas.microsoft.com/office/drawing/2014/main" id="{480CC88C-93F4-A5B3-ACF0-32C71631E4E5}"/>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53</a:t>
            </a:fld>
            <a:endParaRPr lang="en-GB"/>
          </a:p>
        </p:txBody>
      </p:sp>
    </p:spTree>
    <p:extLst>
      <p:ext uri="{BB962C8B-B14F-4D97-AF65-F5344CB8AC3E}">
        <p14:creationId xmlns:p14="http://schemas.microsoft.com/office/powerpoint/2010/main" val="2328059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E684-C252-0D0B-C5F5-21D87797396C}"/>
              </a:ext>
            </a:extLst>
          </p:cNvPr>
          <p:cNvSpPr>
            <a:spLocks noGrp="1"/>
          </p:cNvSpPr>
          <p:nvPr>
            <p:ph type="title"/>
          </p:nvPr>
        </p:nvSpPr>
        <p:spPr/>
        <p:txBody>
          <a:bodyPr/>
          <a:lstStyle/>
          <a:p>
            <a:r>
              <a:rPr lang="en-GB" dirty="0"/>
              <a:t>Tips and tricks – things you can change</a:t>
            </a:r>
          </a:p>
        </p:txBody>
      </p:sp>
      <p:sp>
        <p:nvSpPr>
          <p:cNvPr id="3" name="Content Placeholder 2">
            <a:extLst>
              <a:ext uri="{FF2B5EF4-FFF2-40B4-BE49-F238E27FC236}">
                <a16:creationId xmlns:a16="http://schemas.microsoft.com/office/drawing/2014/main" id="{7804E43B-5AB5-7938-DB94-CA2ECDF6DB2E}"/>
              </a:ext>
            </a:extLst>
          </p:cNvPr>
          <p:cNvSpPr>
            <a:spLocks noGrp="1"/>
          </p:cNvSpPr>
          <p:nvPr>
            <p:ph idx="1"/>
          </p:nvPr>
        </p:nvSpPr>
        <p:spPr>
          <a:xfrm>
            <a:off x="755780" y="1390261"/>
            <a:ext cx="10598020" cy="4525797"/>
          </a:xfrm>
        </p:spPr>
        <p:txBody>
          <a:bodyPr/>
          <a:lstStyle/>
          <a:p>
            <a:r>
              <a:rPr lang="en-GB" dirty="0"/>
              <a:t>Method (</a:t>
            </a:r>
            <a:r>
              <a:rPr lang="en-GB" sz="32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a:t>
            </a:r>
            <a:r>
              <a:rPr lang="en-GB" dirty="0" err="1">
                <a:latin typeface="Source Code Pro" panose="020B0509030403020204" pitchFamily="49" charset="0"/>
                <a:ea typeface="Source Code Pro" panose="020B0509030403020204" pitchFamily="49" charset="0"/>
              </a:rPr>
              <a:t>ctree</a:t>
            </a:r>
            <a:r>
              <a:rPr lang="en-GB" sz="32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a:t>
            </a:r>
            <a:r>
              <a:rPr lang="en-GB" dirty="0"/>
              <a:t> or </a:t>
            </a:r>
            <a:r>
              <a:rPr lang="en-GB" sz="32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a:t>
            </a:r>
            <a:r>
              <a:rPr lang="en-GB" dirty="0">
                <a:latin typeface="Source Code Pro" panose="020B0509030403020204" pitchFamily="49" charset="0"/>
                <a:ea typeface="Source Code Pro" panose="020B0509030403020204" pitchFamily="49" charset="0"/>
              </a:rPr>
              <a:t>cart</a:t>
            </a:r>
            <a:r>
              <a:rPr lang="en-GB" sz="32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a:t>
            </a:r>
            <a:r>
              <a:rPr lang="en-GB" dirty="0"/>
              <a:t>)</a:t>
            </a:r>
          </a:p>
          <a:p>
            <a:r>
              <a:rPr lang="en-GB" dirty="0"/>
              <a:t>Visit sequence</a:t>
            </a:r>
          </a:p>
          <a:p>
            <a:r>
              <a:rPr lang="en-GB" dirty="0"/>
              <a:t>Stratification</a:t>
            </a:r>
          </a:p>
          <a:p>
            <a:r>
              <a:rPr lang="en-GB" dirty="0"/>
              <a:t>Predictor matrix (fiddly)</a:t>
            </a:r>
          </a:p>
          <a:p>
            <a:endParaRPr lang="en-GB" dirty="0"/>
          </a:p>
          <a:p>
            <a:r>
              <a:rPr lang="en-GB" dirty="0"/>
              <a:t>Now some examples from </a:t>
            </a:r>
            <a:r>
              <a:rPr lang="en-GB" dirty="0">
                <a:latin typeface="Source Code Pro" panose="020B0509030403020204" pitchFamily="49" charset="0"/>
                <a:ea typeface="Source Code Pro" panose="020B0509030403020204" pitchFamily="49" charset="0"/>
                <a:cs typeface="Courier New" panose="02070309020205020404" pitchFamily="49" charset="0"/>
              </a:rPr>
              <a:t>acs2018</a:t>
            </a:r>
            <a:r>
              <a:rPr lang="en-GB" dirty="0">
                <a:latin typeface="Courier New" panose="02070309020205020404" pitchFamily="49" charset="0"/>
                <a:cs typeface="Courier New" panose="02070309020205020404" pitchFamily="49" charset="0"/>
              </a:rPr>
              <a:t> </a:t>
            </a:r>
            <a:r>
              <a:rPr lang="en-GB" dirty="0"/>
              <a:t>data</a:t>
            </a:r>
          </a:p>
          <a:p>
            <a:pPr marL="0" indent="0">
              <a:buNone/>
            </a:pPr>
            <a:endParaRPr lang="en-GB" dirty="0"/>
          </a:p>
          <a:p>
            <a:endParaRPr lang="en-GB" dirty="0"/>
          </a:p>
        </p:txBody>
      </p:sp>
      <p:sp>
        <p:nvSpPr>
          <p:cNvPr id="5" name="Slide Number Placeholder 4">
            <a:extLst>
              <a:ext uri="{FF2B5EF4-FFF2-40B4-BE49-F238E27FC236}">
                <a16:creationId xmlns:a16="http://schemas.microsoft.com/office/drawing/2014/main" id="{480CC88C-93F4-A5B3-ACF0-32C71631E4E5}"/>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54</a:t>
            </a:fld>
            <a:endParaRPr lang="en-GB"/>
          </a:p>
        </p:txBody>
      </p:sp>
    </p:spTree>
    <p:extLst>
      <p:ext uri="{BB962C8B-B14F-4D97-AF65-F5344CB8AC3E}">
        <p14:creationId xmlns:p14="http://schemas.microsoft.com/office/powerpoint/2010/main" val="979943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AF99F-EE17-BF85-EE03-0957667443CD}"/>
              </a:ext>
            </a:extLst>
          </p:cNvPr>
          <p:cNvSpPr>
            <a:spLocks noGrp="1"/>
          </p:cNvSpPr>
          <p:nvPr>
            <p:ph type="title"/>
          </p:nvPr>
        </p:nvSpPr>
        <p:spPr>
          <a:xfrm>
            <a:off x="407504" y="160338"/>
            <a:ext cx="10972800" cy="648000"/>
          </a:xfrm>
          <a:solidFill>
            <a:srgbClr val="E8E8E8"/>
          </a:solidFill>
        </p:spPr>
        <p:txBody>
          <a:bodyPr>
            <a:noAutofit/>
          </a:bodyPr>
          <a:lstStyle/>
          <a:p>
            <a:r>
              <a:rPr lang="en-GB" sz="23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compare(</a:t>
            </a:r>
            <a:r>
              <a:rPr lang="en-GB" sz="2300" dirty="0" err="1">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syn_cart</a:t>
            </a:r>
            <a:r>
              <a:rPr lang="en-GB" sz="23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 acs2018, vars = "citizen", table = TRUE)</a:t>
            </a:r>
          </a:p>
        </p:txBody>
      </p:sp>
      <p:sp>
        <p:nvSpPr>
          <p:cNvPr id="3" name="Content Placeholder 2">
            <a:extLst>
              <a:ext uri="{FF2B5EF4-FFF2-40B4-BE49-F238E27FC236}">
                <a16:creationId xmlns:a16="http://schemas.microsoft.com/office/drawing/2014/main" id="{BD8F573E-9C6F-4C1C-6752-C39A4CC60669}"/>
              </a:ext>
            </a:extLst>
          </p:cNvPr>
          <p:cNvSpPr>
            <a:spLocks noGrp="1"/>
          </p:cNvSpPr>
          <p:nvPr>
            <p:ph idx="1"/>
          </p:nvPr>
        </p:nvSpPr>
        <p:spPr>
          <a:xfrm>
            <a:off x="407504" y="919184"/>
            <a:ext cx="11449878" cy="2330912"/>
          </a:xfrm>
        </p:spPr>
        <p:txBody>
          <a:bodyPr>
            <a:noAutofit/>
          </a:bodyPr>
          <a:lstStyle/>
          <a:p>
            <a:pPr marL="0" indent="0">
              <a:lnSpc>
                <a:spcPct val="12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$citizen</a:t>
            </a:r>
          </a:p>
          <a:p>
            <a:pPr marL="0" indent="0">
              <a:lnSpc>
                <a:spcPct val="12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          Born in US Born abroad of US parents Naturalised citizen Not a citizen</a:t>
            </a:r>
          </a:p>
          <a:p>
            <a:pPr marL="0" indent="0">
              <a:lnSpc>
                <a:spcPct val="12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observed    95.25636                 0.1673979            3.204274      1.371965</a:t>
            </a:r>
          </a:p>
          <a:p>
            <a:pPr marL="0" indent="0">
              <a:lnSpc>
                <a:spcPct val="12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synthetic   95.21521                 0.1708853            3.533490      1.080414</a:t>
            </a:r>
          </a:p>
          <a:p>
            <a:pPr marL="0" indent="0">
              <a:lnSpc>
                <a:spcPct val="12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Selected utility measures:</a:t>
            </a:r>
          </a:p>
          <a:p>
            <a:pPr marL="0" indent="0">
              <a:lnSpc>
                <a:spcPct val="12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pMSE</a:t>
            </a:r>
            <a:r>
              <a:rPr lang="en-GB" sz="1800" dirty="0">
                <a:latin typeface="Source Code Pro" panose="020B0509030403020204" pitchFamily="49" charset="0"/>
                <a:ea typeface="Source Code Pro" panose="020B0509030403020204" pitchFamily="49" charset="0"/>
                <a:cs typeface="Courier New" panose="02070309020205020404" pitchFamily="49" charset="0"/>
              </a:rPr>
              <a:t>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sz="1800" dirty="0">
                <a:latin typeface="Source Code Pro" panose="020B0509030403020204" pitchFamily="49" charset="0"/>
                <a:ea typeface="Source Code Pro" panose="020B0509030403020204" pitchFamily="49" charset="0"/>
                <a:cs typeface="Courier New" panose="02070309020205020404" pitchFamily="49" charset="0"/>
              </a:rPr>
              <a:t>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df</a:t>
            </a:r>
            <a:endParaRPr lang="en-GB" sz="1800" dirty="0">
              <a:latin typeface="Source Code Pro" panose="020B0509030403020204" pitchFamily="49" charset="0"/>
              <a:ea typeface="Source Code Pro" panose="020B0509030403020204" pitchFamily="49" charset="0"/>
              <a:cs typeface="Courier New" panose="02070309020205020404" pitchFamily="49" charset="0"/>
            </a:endParaRPr>
          </a:p>
          <a:p>
            <a:pPr marL="0" indent="0">
              <a:lnSpc>
                <a:spcPct val="12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citizen 6.3e-05 </a:t>
            </a:r>
            <a:r>
              <a:rPr lang="en-GB" sz="1800" dirty="0">
                <a:latin typeface="Source Code Pro Semibold" panose="020B0609030403020204" pitchFamily="49" charset="0"/>
                <a:ea typeface="Source Code Pro Semibold" panose="020B0609030403020204" pitchFamily="49" charset="0"/>
                <a:cs typeface="Courier New" panose="02070309020205020404" pitchFamily="49" charset="0"/>
              </a:rPr>
              <a:t>48.54719</a:t>
            </a:r>
            <a:r>
              <a:rPr lang="en-GB" sz="1800" dirty="0">
                <a:latin typeface="Source Code Pro" panose="020B0509030403020204" pitchFamily="49" charset="0"/>
                <a:ea typeface="Source Code Pro" panose="020B0509030403020204" pitchFamily="49" charset="0"/>
                <a:cs typeface="Courier New" panose="02070309020205020404" pitchFamily="49" charset="0"/>
              </a:rPr>
              <a:t>  3</a:t>
            </a:r>
          </a:p>
          <a:p>
            <a:pPr marL="0" indent="0">
              <a:lnSpc>
                <a:spcPct val="120000"/>
              </a:lnSpc>
              <a:spcBef>
                <a:spcPts val="0"/>
              </a:spcBef>
              <a:buNone/>
            </a:pPr>
            <a:endParaRPr lang="en-GB" sz="1800" b="1"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GB" sz="2400" dirty="0">
                <a:cs typeface="Courier New" panose="02070309020205020404" pitchFamily="49" charset="0"/>
              </a:rPr>
              <a:t>Moving citizen to near start of synthesis</a:t>
            </a:r>
          </a:p>
          <a:p>
            <a:pPr marL="0" indent="0">
              <a:lnSpc>
                <a:spcPct val="10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$citizen</a:t>
            </a:r>
          </a:p>
          <a:p>
            <a:pPr marL="0" indent="0">
              <a:lnSpc>
                <a:spcPct val="10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          Born in US Born abroad of US parents Naturalised citizen Not a citizen</a:t>
            </a:r>
          </a:p>
          <a:p>
            <a:pPr marL="0" indent="0">
              <a:lnSpc>
                <a:spcPct val="10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observed    95.25636                 0.1673979            3.204274      1.371965</a:t>
            </a:r>
          </a:p>
          <a:p>
            <a:pPr marL="0" indent="0">
              <a:lnSpc>
                <a:spcPct val="10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synthetic   95.30798                 0.1625154            3.170795      1.358713</a:t>
            </a:r>
          </a:p>
          <a:p>
            <a:pPr marL="0" indent="0">
              <a:lnSpc>
                <a:spcPct val="100000"/>
              </a:lnSpc>
              <a:spcBef>
                <a:spcPts val="0"/>
              </a:spcBef>
              <a:buNone/>
            </a:pPr>
            <a:endParaRPr lang="en-GB" sz="1800" dirty="0">
              <a:latin typeface="Source Code Pro" panose="020B0509030403020204" pitchFamily="49" charset="0"/>
              <a:ea typeface="Source Code Pro" panose="020B0509030403020204" pitchFamily="49" charset="0"/>
              <a:cs typeface="Courier New" panose="02070309020205020404" pitchFamily="49" charset="0"/>
            </a:endParaRPr>
          </a:p>
          <a:p>
            <a:pPr marL="0" indent="0">
              <a:lnSpc>
                <a:spcPct val="100000"/>
              </a:lnSpc>
              <a:spcBef>
                <a:spcPts val="0"/>
              </a:spcBef>
              <a:buNone/>
            </a:pPr>
            <a:endParaRPr lang="en-GB" sz="1800" dirty="0">
              <a:latin typeface="Source Code Pro" panose="020B0509030403020204" pitchFamily="49" charset="0"/>
              <a:ea typeface="Source Code Pro" panose="020B0509030403020204" pitchFamily="49" charset="0"/>
              <a:cs typeface="Courier New" panose="02070309020205020404" pitchFamily="49" charset="0"/>
            </a:endParaRPr>
          </a:p>
          <a:p>
            <a:pPr marL="0" indent="0">
              <a:lnSpc>
                <a:spcPct val="10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Selected utility measures:</a:t>
            </a:r>
          </a:p>
          <a:p>
            <a:pPr marL="0" indent="0">
              <a:lnSpc>
                <a:spcPct val="10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pMSE</a:t>
            </a:r>
            <a:r>
              <a:rPr lang="en-GB" sz="1800" dirty="0">
                <a:latin typeface="Source Code Pro" panose="020B0509030403020204" pitchFamily="49" charset="0"/>
                <a:ea typeface="Source Code Pro" panose="020B0509030403020204" pitchFamily="49" charset="0"/>
                <a:cs typeface="Courier New" panose="02070309020205020404" pitchFamily="49" charset="0"/>
              </a:rPr>
              <a:t>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S_pMSE</a:t>
            </a:r>
            <a:r>
              <a:rPr lang="en-GB" sz="1800" dirty="0">
                <a:latin typeface="Source Code Pro" panose="020B0509030403020204" pitchFamily="49" charset="0"/>
                <a:ea typeface="Source Code Pro" panose="020B0509030403020204" pitchFamily="49" charset="0"/>
                <a:cs typeface="Courier New" panose="02070309020205020404" pitchFamily="49" charset="0"/>
              </a:rPr>
              <a:t> </a:t>
            </a:r>
            <a:r>
              <a:rPr lang="en-GB" sz="1800" dirty="0" err="1">
                <a:latin typeface="Source Code Pro" panose="020B0509030403020204" pitchFamily="49" charset="0"/>
                <a:ea typeface="Source Code Pro" panose="020B0509030403020204" pitchFamily="49" charset="0"/>
                <a:cs typeface="Courier New" panose="02070309020205020404" pitchFamily="49" charset="0"/>
              </a:rPr>
              <a:t>df</a:t>
            </a:r>
            <a:endParaRPr lang="en-GB" sz="1800" dirty="0">
              <a:latin typeface="Source Code Pro" panose="020B0509030403020204" pitchFamily="49" charset="0"/>
              <a:ea typeface="Source Code Pro" panose="020B0509030403020204" pitchFamily="49" charset="0"/>
              <a:cs typeface="Courier New" panose="02070309020205020404" pitchFamily="49" charset="0"/>
            </a:endParaRPr>
          </a:p>
          <a:p>
            <a:pPr marL="0" indent="0">
              <a:lnSpc>
                <a:spcPct val="100000"/>
              </a:lnSpc>
              <a:spcBef>
                <a:spcPts val="0"/>
              </a:spcBef>
              <a:buNone/>
            </a:pPr>
            <a:r>
              <a:rPr lang="en-GB" sz="1800" dirty="0">
                <a:latin typeface="Source Code Pro" panose="020B0509030403020204" pitchFamily="49" charset="0"/>
                <a:ea typeface="Source Code Pro" panose="020B0509030403020204" pitchFamily="49" charset="0"/>
                <a:cs typeface="Courier New" panose="02070309020205020404" pitchFamily="49" charset="0"/>
              </a:rPr>
              <a:t>citizen    0 </a:t>
            </a:r>
            <a:r>
              <a:rPr lang="en-GB" sz="1800" dirty="0">
                <a:latin typeface="Source Code Pro Semibold" panose="020B0609030403020204" pitchFamily="49" charset="0"/>
                <a:ea typeface="Source Code Pro Semibold" panose="020B0609030403020204" pitchFamily="49" charset="0"/>
                <a:cs typeface="Courier New" panose="02070309020205020404" pitchFamily="49" charset="0"/>
              </a:rPr>
              <a:t>0.31195</a:t>
            </a:r>
            <a:r>
              <a:rPr lang="en-GB" sz="1800" dirty="0">
                <a:latin typeface="Source Code Pro" panose="020B0509030403020204" pitchFamily="49" charset="0"/>
                <a:ea typeface="Source Code Pro" panose="020B0509030403020204" pitchFamily="49" charset="0"/>
                <a:cs typeface="Courier New" panose="02070309020205020404" pitchFamily="49" charset="0"/>
              </a:rPr>
              <a:t>  3</a:t>
            </a:r>
          </a:p>
        </p:txBody>
      </p:sp>
      <p:sp>
        <p:nvSpPr>
          <p:cNvPr id="4" name="Slide Number Placeholder 3">
            <a:extLst>
              <a:ext uri="{FF2B5EF4-FFF2-40B4-BE49-F238E27FC236}">
                <a16:creationId xmlns:a16="http://schemas.microsoft.com/office/drawing/2014/main" id="{7F4A407B-ED92-712F-616D-326F932388D7}"/>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55</a:t>
            </a:fld>
            <a:endParaRPr lang="en-GB" dirty="0"/>
          </a:p>
        </p:txBody>
      </p:sp>
      <p:pic>
        <p:nvPicPr>
          <p:cNvPr id="10" name="Picture 9" descr="Chart&#10;&#10;Description automatically generated">
            <a:extLst>
              <a:ext uri="{FF2B5EF4-FFF2-40B4-BE49-F238E27FC236}">
                <a16:creationId xmlns:a16="http://schemas.microsoft.com/office/drawing/2014/main" id="{9B046515-681A-4709-04B9-4EC14C40FD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4300" y="2363597"/>
            <a:ext cx="2572828" cy="1654183"/>
          </a:xfrm>
          <a:prstGeom prst="rect">
            <a:avLst/>
          </a:prstGeom>
        </p:spPr>
      </p:pic>
      <p:pic>
        <p:nvPicPr>
          <p:cNvPr id="12" name="Picture 11" descr="Chart&#10;&#10;Description automatically generated">
            <a:extLst>
              <a:ext uri="{FF2B5EF4-FFF2-40B4-BE49-F238E27FC236}">
                <a16:creationId xmlns:a16="http://schemas.microsoft.com/office/drawing/2014/main" id="{36E0CAC8-EBCB-2945-B337-FD2897C80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181" y="5190805"/>
            <a:ext cx="2593067" cy="1667195"/>
          </a:xfrm>
          <a:prstGeom prst="rect">
            <a:avLst/>
          </a:prstGeom>
        </p:spPr>
      </p:pic>
    </p:spTree>
    <p:extLst>
      <p:ext uri="{BB962C8B-B14F-4D97-AF65-F5344CB8AC3E}">
        <p14:creationId xmlns:p14="http://schemas.microsoft.com/office/powerpoint/2010/main" val="34743331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2E1D-3498-2AE5-9C7D-DDE406B44DFA}"/>
              </a:ext>
            </a:extLst>
          </p:cNvPr>
          <p:cNvSpPr>
            <a:spLocks noGrp="1"/>
          </p:cNvSpPr>
          <p:nvPr>
            <p:ph type="title"/>
          </p:nvPr>
        </p:nvSpPr>
        <p:spPr>
          <a:xfrm>
            <a:off x="731838" y="440674"/>
            <a:ext cx="7289263" cy="644443"/>
          </a:xfrm>
          <a:solidFill>
            <a:srgbClr val="E8E8E8"/>
          </a:solidFill>
        </p:spPr>
        <p:txBody>
          <a:bodyPr>
            <a:normAutofit/>
          </a:bodyPr>
          <a:lstStyle/>
          <a:p>
            <a:r>
              <a:rPr lang="en-GB" sz="2800" dirty="0" err="1">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utility.tables</a:t>
            </a:r>
            <a:r>
              <a:rPr lang="en-GB" sz="28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a:t>
            </a:r>
            <a:r>
              <a:rPr lang="en-GB" sz="2800" dirty="0" err="1">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syn_cart</a:t>
            </a:r>
            <a:r>
              <a:rPr lang="en-GB" sz="28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 acs2018)</a:t>
            </a:r>
          </a:p>
        </p:txBody>
      </p:sp>
      <p:pic>
        <p:nvPicPr>
          <p:cNvPr id="6" name="Content Placeholder 5" descr="Chart&#10;&#10;Description automatically generated">
            <a:extLst>
              <a:ext uri="{FF2B5EF4-FFF2-40B4-BE49-F238E27FC236}">
                <a16:creationId xmlns:a16="http://schemas.microsoft.com/office/drawing/2014/main" id="{8BED0982-1ED8-4845-55C4-A97E9AB02A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1826" y="1288049"/>
            <a:ext cx="6907575" cy="5569951"/>
          </a:xfrm>
        </p:spPr>
      </p:pic>
      <p:sp>
        <p:nvSpPr>
          <p:cNvPr id="4" name="Slide Number Placeholder 3">
            <a:extLst>
              <a:ext uri="{FF2B5EF4-FFF2-40B4-BE49-F238E27FC236}">
                <a16:creationId xmlns:a16="http://schemas.microsoft.com/office/drawing/2014/main" id="{4642D1FB-461E-5437-F46E-1FB3D1BE1FAC}"/>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56</a:t>
            </a:fld>
            <a:endParaRPr lang="en-GB"/>
          </a:p>
        </p:txBody>
      </p:sp>
      <p:sp>
        <p:nvSpPr>
          <p:cNvPr id="7" name="TextBox 6">
            <a:extLst>
              <a:ext uri="{FF2B5EF4-FFF2-40B4-BE49-F238E27FC236}">
                <a16:creationId xmlns:a16="http://schemas.microsoft.com/office/drawing/2014/main" id="{2DD4967A-8423-B702-A586-3E4B1587AF32}"/>
              </a:ext>
            </a:extLst>
          </p:cNvPr>
          <p:cNvSpPr txBox="1"/>
          <p:nvPr/>
        </p:nvSpPr>
        <p:spPr>
          <a:xfrm>
            <a:off x="594614" y="1811338"/>
            <a:ext cx="5132418" cy="2554545"/>
          </a:xfrm>
          <a:prstGeom prst="rect">
            <a:avLst/>
          </a:prstGeom>
          <a:noFill/>
        </p:spPr>
        <p:txBody>
          <a:bodyPr wrap="square" rtlCol="0">
            <a:spAutoFit/>
          </a:bodyPr>
          <a:lstStyle/>
          <a:p>
            <a:r>
              <a:rPr lang="en-GB" sz="3200" dirty="0"/>
              <a:t>Relationships with </a:t>
            </a:r>
            <a:r>
              <a:rPr lang="en-GB" sz="3200" i="1" dirty="0" err="1">
                <a:latin typeface="Source Code Pro" panose="020B0509030403020204" pitchFamily="49" charset="0"/>
                <a:ea typeface="Source Code Pro" panose="020B0509030403020204" pitchFamily="49" charset="0"/>
                <a:cs typeface="Courier New" panose="02070309020205020404" pitchFamily="49" charset="0"/>
              </a:rPr>
              <a:t>marst</a:t>
            </a:r>
            <a:r>
              <a:rPr lang="en-GB" sz="3200" dirty="0"/>
              <a:t> not well preserved</a:t>
            </a:r>
          </a:p>
          <a:p>
            <a:endParaRPr lang="en-GB" sz="3200" dirty="0"/>
          </a:p>
          <a:p>
            <a:r>
              <a:rPr lang="en-GB" sz="3200" dirty="0"/>
              <a:t>Was fixed by stratifying by marital status</a:t>
            </a:r>
          </a:p>
        </p:txBody>
      </p:sp>
    </p:spTree>
    <p:extLst>
      <p:ext uri="{BB962C8B-B14F-4D97-AF65-F5344CB8AC3E}">
        <p14:creationId xmlns:p14="http://schemas.microsoft.com/office/powerpoint/2010/main" val="3746111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2E1D-3498-2AE5-9C7D-DDE406B44DFA}"/>
              </a:ext>
            </a:extLst>
          </p:cNvPr>
          <p:cNvSpPr>
            <a:spLocks noGrp="1"/>
          </p:cNvSpPr>
          <p:nvPr>
            <p:ph type="title"/>
          </p:nvPr>
        </p:nvSpPr>
        <p:spPr>
          <a:xfrm>
            <a:off x="720000" y="360000"/>
            <a:ext cx="7487566" cy="720000"/>
          </a:xfrm>
          <a:solidFill>
            <a:srgbClr val="E8E8E8"/>
          </a:solidFill>
        </p:spPr>
        <p:txBody>
          <a:bodyPr>
            <a:normAutofit/>
          </a:bodyPr>
          <a:lstStyle/>
          <a:p>
            <a:r>
              <a:rPr lang="en-GB" sz="2800" dirty="0" err="1">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utility.tables</a:t>
            </a:r>
            <a:r>
              <a:rPr lang="en-GB" sz="28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(syn_cart3, acs2018)</a:t>
            </a:r>
          </a:p>
        </p:txBody>
      </p:sp>
      <p:pic>
        <p:nvPicPr>
          <p:cNvPr id="9" name="Content Placeholder 8" descr="Chart, scatter chart&#10;&#10;Description automatically generated">
            <a:extLst>
              <a:ext uri="{FF2B5EF4-FFF2-40B4-BE49-F238E27FC236}">
                <a16:creationId xmlns:a16="http://schemas.microsoft.com/office/drawing/2014/main" id="{30FB235D-36E7-4764-1779-1FAC1EB9BF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3199" y="1222872"/>
            <a:ext cx="6947061" cy="5601791"/>
          </a:xfrm>
        </p:spPr>
      </p:pic>
      <p:sp>
        <p:nvSpPr>
          <p:cNvPr id="4" name="Slide Number Placeholder 3">
            <a:extLst>
              <a:ext uri="{FF2B5EF4-FFF2-40B4-BE49-F238E27FC236}">
                <a16:creationId xmlns:a16="http://schemas.microsoft.com/office/drawing/2014/main" id="{4642D1FB-461E-5437-F46E-1FB3D1BE1FAC}"/>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57</a:t>
            </a:fld>
            <a:endParaRPr lang="en-GB"/>
          </a:p>
        </p:txBody>
      </p:sp>
      <p:sp>
        <p:nvSpPr>
          <p:cNvPr id="7" name="TextBox 6">
            <a:extLst>
              <a:ext uri="{FF2B5EF4-FFF2-40B4-BE49-F238E27FC236}">
                <a16:creationId xmlns:a16="http://schemas.microsoft.com/office/drawing/2014/main" id="{2DD4967A-8423-B702-A586-3E4B1587AF32}"/>
              </a:ext>
            </a:extLst>
          </p:cNvPr>
          <p:cNvSpPr txBox="1"/>
          <p:nvPr/>
        </p:nvSpPr>
        <p:spPr>
          <a:xfrm>
            <a:off x="528512" y="1603255"/>
            <a:ext cx="4715517" cy="3416320"/>
          </a:xfrm>
          <a:prstGeom prst="rect">
            <a:avLst/>
          </a:prstGeom>
          <a:noFill/>
        </p:spPr>
        <p:txBody>
          <a:bodyPr wrap="square" rtlCol="0">
            <a:spAutoFit/>
          </a:bodyPr>
          <a:lstStyle/>
          <a:p>
            <a:r>
              <a:rPr lang="en-GB" sz="2400" dirty="0">
                <a:latin typeface="Verdana" panose="020B0604030504040204" pitchFamily="34" charset="0"/>
                <a:ea typeface="Verdana" panose="020B0604030504040204" pitchFamily="34" charset="0"/>
              </a:rPr>
              <a:t>After these and other improvements.</a:t>
            </a:r>
          </a:p>
          <a:p>
            <a:endParaRPr lang="en-GB" sz="2400" dirty="0">
              <a:latin typeface="Verdana" panose="020B0604030504040204" pitchFamily="34" charset="0"/>
              <a:ea typeface="Verdana" panose="020B0604030504040204" pitchFamily="34" charset="0"/>
            </a:endParaRPr>
          </a:p>
          <a:p>
            <a:r>
              <a:rPr lang="en-GB" sz="2400" dirty="0">
                <a:latin typeface="Verdana" panose="020B0604030504040204" pitchFamily="34" charset="0"/>
                <a:ea typeface="Verdana" panose="020B0604030504040204" pitchFamily="34" charset="0"/>
              </a:rPr>
              <a:t>One pair of variables is not right – </a:t>
            </a:r>
            <a:r>
              <a:rPr lang="en-GB" sz="2400" i="1" dirty="0">
                <a:latin typeface="Source Code Pro" panose="020B0509030403020204" pitchFamily="49" charset="0"/>
                <a:ea typeface="Source Code Pro" panose="020B0509030403020204" pitchFamily="49" charset="0"/>
              </a:rPr>
              <a:t>age</a:t>
            </a:r>
            <a:r>
              <a:rPr lang="en-GB" sz="2400" dirty="0">
                <a:latin typeface="Verdana" panose="020B0604030504040204" pitchFamily="34" charset="0"/>
                <a:ea typeface="Verdana" panose="020B0604030504040204" pitchFamily="34" charset="0"/>
              </a:rPr>
              <a:t> and </a:t>
            </a:r>
            <a:r>
              <a:rPr lang="en-GB" sz="2400" i="1" dirty="0" err="1">
                <a:latin typeface="Source Code Pro" panose="020B0509030403020204" pitchFamily="49" charset="0"/>
                <a:ea typeface="Source Code Pro" panose="020B0509030403020204" pitchFamily="49" charset="0"/>
              </a:rPr>
              <a:t>hinscare</a:t>
            </a:r>
            <a:endParaRPr lang="en-GB" sz="2400" i="1" dirty="0">
              <a:latin typeface="Source Code Pro" panose="020B0509030403020204" pitchFamily="49" charset="0"/>
              <a:ea typeface="Source Code Pro" panose="020B0509030403020204" pitchFamily="49" charset="0"/>
            </a:endParaRPr>
          </a:p>
          <a:p>
            <a:endParaRPr lang="en-GB" sz="2400" dirty="0">
              <a:latin typeface="Verdana" panose="020B0604030504040204" pitchFamily="34" charset="0"/>
              <a:ea typeface="Verdana" panose="020B0604030504040204" pitchFamily="34" charset="0"/>
            </a:endParaRPr>
          </a:p>
          <a:p>
            <a:r>
              <a:rPr lang="en-GB" sz="2400" dirty="0">
                <a:latin typeface="Verdana" panose="020B0604030504040204" pitchFamily="34" charset="0"/>
                <a:ea typeface="Verdana" panose="020B0604030504040204" pitchFamily="34" charset="0"/>
              </a:rPr>
              <a:t>Use </a:t>
            </a:r>
            <a:r>
              <a:rPr lang="en-GB" sz="2400" dirty="0" err="1">
                <a:latin typeface="Source Code Pro Semibold" panose="020B0609030403020204" pitchFamily="49" charset="0"/>
                <a:ea typeface="Source Code Pro Semibold" panose="020B0609030403020204" pitchFamily="49" charset="0"/>
              </a:rPr>
              <a:t>multi.compare</a:t>
            </a:r>
            <a:r>
              <a:rPr lang="en-GB" sz="2400" dirty="0">
                <a:latin typeface="Source Code Pro Semibold" panose="020B0609030403020204" pitchFamily="49" charset="0"/>
                <a:ea typeface="Source Code Pro Semibold" panose="020B0609030403020204" pitchFamily="49" charset="0"/>
              </a:rPr>
              <a:t>()</a:t>
            </a:r>
            <a:r>
              <a:rPr lang="en-GB" sz="2400" dirty="0">
                <a:latin typeface="Verdana" panose="020B0604030504040204" pitchFamily="34" charset="0"/>
                <a:ea typeface="Verdana" panose="020B0604030504040204" pitchFamily="34" charset="0"/>
              </a:rPr>
              <a:t> to work out what is going wrong</a:t>
            </a:r>
          </a:p>
        </p:txBody>
      </p:sp>
    </p:spTree>
    <p:extLst>
      <p:ext uri="{BB962C8B-B14F-4D97-AF65-F5344CB8AC3E}">
        <p14:creationId xmlns:p14="http://schemas.microsoft.com/office/powerpoint/2010/main" val="3299049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2E1D-3498-2AE5-9C7D-DDE406B44DFA}"/>
              </a:ext>
            </a:extLst>
          </p:cNvPr>
          <p:cNvSpPr>
            <a:spLocks noGrp="1"/>
          </p:cNvSpPr>
          <p:nvPr>
            <p:ph type="title"/>
          </p:nvPr>
        </p:nvSpPr>
        <p:spPr>
          <a:xfrm>
            <a:off x="616945" y="408950"/>
            <a:ext cx="9320270" cy="720000"/>
          </a:xfrm>
          <a:solidFill>
            <a:srgbClr val="E8E8E8"/>
          </a:solidFill>
        </p:spPr>
        <p:txBody>
          <a:bodyPr>
            <a:noAutofit/>
          </a:bodyPr>
          <a:lstStyle/>
          <a:p>
            <a:r>
              <a:rPr lang="en-GB" sz="2400" dirty="0" err="1">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multi.compare</a:t>
            </a:r>
            <a:r>
              <a:rPr lang="en-GB" sz="24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(syn_cart3, acs2018, var = "age", </a:t>
            </a:r>
            <a:br>
              <a:rPr lang="en-GB" sz="24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br>
            <a:r>
              <a:rPr lang="en-GB" sz="24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                                  by = "</a:t>
            </a:r>
            <a:r>
              <a:rPr lang="en-GB" sz="2400" dirty="0" err="1">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hinscare</a:t>
            </a:r>
            <a:r>
              <a:rPr lang="en-GB" sz="2400" dirty="0">
                <a:solidFill>
                  <a:schemeClr val="tx1"/>
                </a:solidFill>
                <a:latin typeface="Source Code Pro" panose="020B0509030403020204" pitchFamily="49" charset="0"/>
                <a:ea typeface="Source Code Pro" panose="020B0509030403020204" pitchFamily="49" charset="0"/>
                <a:cs typeface="Courier New" panose="02070309020205020404" pitchFamily="49" charset="0"/>
              </a:rPr>
              <a:t>") </a:t>
            </a:r>
          </a:p>
        </p:txBody>
      </p:sp>
      <p:sp>
        <p:nvSpPr>
          <p:cNvPr id="4" name="Slide Number Placeholder 3">
            <a:extLst>
              <a:ext uri="{FF2B5EF4-FFF2-40B4-BE49-F238E27FC236}">
                <a16:creationId xmlns:a16="http://schemas.microsoft.com/office/drawing/2014/main" id="{4642D1FB-461E-5437-F46E-1FB3D1BE1FAC}"/>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58</a:t>
            </a:fld>
            <a:endParaRPr lang="en-GB"/>
          </a:p>
        </p:txBody>
      </p:sp>
      <p:pic>
        <p:nvPicPr>
          <p:cNvPr id="9" name="Picture 8" descr="Chart, bar chart, histogram&#10;&#10;Description automatically generated">
            <a:extLst>
              <a:ext uri="{FF2B5EF4-FFF2-40B4-BE49-F238E27FC236}">
                <a16:creationId xmlns:a16="http://schemas.microsoft.com/office/drawing/2014/main" id="{598ABCA6-DB8C-00C5-7EF0-BBFC2E881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04" y="1157371"/>
            <a:ext cx="5741668" cy="4629818"/>
          </a:xfrm>
          <a:prstGeom prst="rect">
            <a:avLst/>
          </a:prstGeom>
        </p:spPr>
      </p:pic>
      <p:sp>
        <p:nvSpPr>
          <p:cNvPr id="10" name="TextBox 9">
            <a:extLst>
              <a:ext uri="{FF2B5EF4-FFF2-40B4-BE49-F238E27FC236}">
                <a16:creationId xmlns:a16="http://schemas.microsoft.com/office/drawing/2014/main" id="{79768D79-63BD-216B-3522-10088F64B98E}"/>
              </a:ext>
            </a:extLst>
          </p:cNvPr>
          <p:cNvSpPr txBox="1"/>
          <p:nvPr/>
        </p:nvSpPr>
        <p:spPr>
          <a:xfrm>
            <a:off x="479425" y="5787189"/>
            <a:ext cx="4621385" cy="338554"/>
          </a:xfrm>
          <a:prstGeom prst="rect">
            <a:avLst/>
          </a:prstGeom>
          <a:noFill/>
        </p:spPr>
        <p:txBody>
          <a:bodyPr wrap="square" rtlCol="0">
            <a:spAutoFit/>
          </a:bodyPr>
          <a:lstStyle/>
          <a:p>
            <a:r>
              <a:rPr lang="en-GB" sz="1600" dirty="0">
                <a:latin typeface="Verdana" panose="020B0604030504040204" pitchFamily="34" charset="0"/>
                <a:ea typeface="Verdana" panose="020B0604030504040204" pitchFamily="34" charset="0"/>
              </a:rPr>
              <a:t>Problem at age 65  </a:t>
            </a:r>
            <a:r>
              <a:rPr lang="en-GB" sz="1600" dirty="0" err="1">
                <a:latin typeface="Verdana" panose="020B0604030504040204" pitchFamily="34" charset="0"/>
                <a:ea typeface="Verdana" panose="020B0604030504040204" pitchFamily="34" charset="0"/>
              </a:rPr>
              <a:t>S_pMSE</a:t>
            </a:r>
            <a:r>
              <a:rPr lang="en-GB" sz="1600" dirty="0">
                <a:latin typeface="Verdana" panose="020B0604030504040204" pitchFamily="34" charset="0"/>
                <a:ea typeface="Verdana" panose="020B0604030504040204" pitchFamily="34" charset="0"/>
              </a:rPr>
              <a:t> = 98.8</a:t>
            </a:r>
          </a:p>
        </p:txBody>
      </p:sp>
      <p:pic>
        <p:nvPicPr>
          <p:cNvPr id="12" name="Picture 11" descr="Chart, bar chart, histogram&#10;&#10;Description automatically generated">
            <a:extLst>
              <a:ext uri="{FF2B5EF4-FFF2-40B4-BE49-F238E27FC236}">
                <a16:creationId xmlns:a16="http://schemas.microsoft.com/office/drawing/2014/main" id="{484C21EB-2560-4473-417B-478C04DF8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972" y="1157371"/>
            <a:ext cx="5634321" cy="4543258"/>
          </a:xfrm>
          <a:prstGeom prst="rect">
            <a:avLst/>
          </a:prstGeom>
        </p:spPr>
      </p:pic>
      <p:sp>
        <p:nvSpPr>
          <p:cNvPr id="7" name="TextBox 6">
            <a:extLst>
              <a:ext uri="{FF2B5EF4-FFF2-40B4-BE49-F238E27FC236}">
                <a16:creationId xmlns:a16="http://schemas.microsoft.com/office/drawing/2014/main" id="{070F484C-E31D-42DB-A09E-943414602EF4}"/>
              </a:ext>
            </a:extLst>
          </p:cNvPr>
          <p:cNvSpPr txBox="1"/>
          <p:nvPr/>
        </p:nvSpPr>
        <p:spPr>
          <a:xfrm>
            <a:off x="6356030" y="5757472"/>
            <a:ext cx="4865783" cy="584775"/>
          </a:xfrm>
          <a:prstGeom prst="rect">
            <a:avLst/>
          </a:prstGeom>
          <a:noFill/>
        </p:spPr>
        <p:txBody>
          <a:bodyPr wrap="square" rtlCol="0">
            <a:spAutoFit/>
          </a:bodyPr>
          <a:lstStyle/>
          <a:p>
            <a:r>
              <a:rPr lang="en-GB" sz="1600" dirty="0">
                <a:latin typeface="Verdana" panose="020B0604030504040204" pitchFamily="34" charset="0"/>
                <a:ea typeface="Verdana" panose="020B0604030504040204" pitchFamily="34" charset="0"/>
              </a:rPr>
              <a:t>After adding age 65 or over to the stratification </a:t>
            </a:r>
            <a:r>
              <a:rPr lang="en-GB" sz="1600" dirty="0" err="1">
                <a:latin typeface="Verdana" panose="020B0604030504040204" pitchFamily="34" charset="0"/>
                <a:ea typeface="Verdana" panose="020B0604030504040204" pitchFamily="34" charset="0"/>
              </a:rPr>
              <a:t>S_pMSE</a:t>
            </a:r>
            <a:r>
              <a:rPr lang="en-GB" sz="1600" dirty="0">
                <a:latin typeface="Verdana" panose="020B0604030504040204" pitchFamily="34" charset="0"/>
                <a:ea typeface="Verdana" panose="020B0604030504040204" pitchFamily="34" charset="0"/>
              </a:rPr>
              <a:t> now &lt; 1 </a:t>
            </a:r>
          </a:p>
        </p:txBody>
      </p:sp>
    </p:spTree>
    <p:extLst>
      <p:ext uri="{BB962C8B-B14F-4D97-AF65-F5344CB8AC3E}">
        <p14:creationId xmlns:p14="http://schemas.microsoft.com/office/powerpoint/2010/main" val="463477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F368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05BB-25CF-441A-BB81-85BB1444A0B6}"/>
              </a:ext>
            </a:extLst>
          </p:cNvPr>
          <p:cNvSpPr>
            <a:spLocks noGrp="1"/>
          </p:cNvSpPr>
          <p:nvPr>
            <p:ph type="title"/>
          </p:nvPr>
        </p:nvSpPr>
        <p:spPr>
          <a:xfrm>
            <a:off x="487680" y="1501751"/>
            <a:ext cx="11192256" cy="1927249"/>
          </a:xfrm>
        </p:spPr>
        <p:txBody>
          <a:bodyPr>
            <a:noAutofit/>
          </a:bodyPr>
          <a:lstStyle/>
          <a:p>
            <a:pPr>
              <a:lnSpc>
                <a:spcPct val="120000"/>
              </a:lnSpc>
              <a:spcBef>
                <a:spcPts val="0"/>
              </a:spcBef>
              <a:tabLst>
                <a:tab pos="268288" algn="l"/>
                <a:tab pos="355600" algn="l"/>
              </a:tabLst>
            </a:pPr>
            <a:r>
              <a:rPr lang="en-GB" sz="4000" dirty="0">
                <a:solidFill>
                  <a:srgbClr val="C5C3DA"/>
                </a:solidFill>
                <a:latin typeface="Verdana" panose="020B0604030504040204" pitchFamily="34" charset="0"/>
                <a:ea typeface="Verdana" panose="020B0604030504040204" pitchFamily="34" charset="0"/>
              </a:rPr>
              <a:t>Practical 1 </a:t>
            </a:r>
            <a:br>
              <a:rPr lang="en-GB" sz="4000" dirty="0">
                <a:solidFill>
                  <a:srgbClr val="C5C3DA"/>
                </a:solidFill>
                <a:latin typeface="Verdana" panose="020B0604030504040204" pitchFamily="34" charset="0"/>
                <a:ea typeface="Verdana" panose="020B0604030504040204" pitchFamily="34" charset="0"/>
              </a:rPr>
            </a:br>
            <a:r>
              <a:rPr lang="en-GB" sz="4000" dirty="0">
                <a:solidFill>
                  <a:srgbClr val="C5C3DA"/>
                </a:solidFill>
                <a:latin typeface="Verdana" panose="020B0604030504040204" pitchFamily="34" charset="0"/>
                <a:ea typeface="Verdana" panose="020B0604030504040204" pitchFamily="34" charset="0"/>
              </a:rPr>
              <a:t>		</a:t>
            </a:r>
            <a:r>
              <a:rPr lang="en-GB" sz="3200" dirty="0">
                <a:effectLst/>
                <a:latin typeface="Verdana" panose="020B0604030504040204" pitchFamily="34" charset="0"/>
                <a:ea typeface="Verdana" panose="020B0604030504040204" pitchFamily="34" charset="0"/>
              </a:rPr>
              <a:t>Social Diagnosis 2011 - Objective and   				Subjective Quality of Life in Poland</a:t>
            </a:r>
            <a:endParaRPr lang="en-GB" sz="4000" dirty="0">
              <a:solidFill>
                <a:srgbClr val="96A0C6"/>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2B06CC98-36A6-44C1-9BC1-684AFEF7F0B3}"/>
              </a:ext>
            </a:extLst>
          </p:cNvPr>
          <p:cNvSpPr txBox="1"/>
          <p:nvPr/>
        </p:nvSpPr>
        <p:spPr>
          <a:xfrm>
            <a:off x="857353" y="3829154"/>
            <a:ext cx="6950215" cy="978088"/>
          </a:xfrm>
          <a:prstGeom prst="rect">
            <a:avLst/>
          </a:prstGeom>
          <a:noFill/>
        </p:spPr>
        <p:txBody>
          <a:bodyPr wrap="square" rtlCol="0">
            <a:spAutoFit/>
          </a:bodyPr>
          <a:lstStyle/>
          <a:p>
            <a:pPr>
              <a:lnSpc>
                <a:spcPct val="110000"/>
              </a:lnSpc>
              <a:tabLst>
                <a:tab pos="1708150" algn="l"/>
              </a:tabLst>
            </a:pPr>
            <a:r>
              <a:rPr lang="en-GB" dirty="0">
                <a:solidFill>
                  <a:srgbClr val="C5C3DA"/>
                </a:solidFill>
                <a:latin typeface="Verdana" panose="020B0604030504040204" pitchFamily="34" charset="0"/>
                <a:ea typeface="Verdana" panose="020B0604030504040204" pitchFamily="34" charset="0"/>
              </a:rPr>
              <a:t>Instructions:</a:t>
            </a:r>
            <a:r>
              <a:rPr lang="en-GB" dirty="0">
                <a:solidFill>
                  <a:schemeClr val="bg1"/>
                </a:solidFill>
                <a:latin typeface="Verdana" panose="020B0604030504040204" pitchFamily="34" charset="0"/>
                <a:ea typeface="Verdana" panose="020B0604030504040204" pitchFamily="34" charset="0"/>
              </a:rPr>
              <a:t> 	SD2011_tasks.pdf</a:t>
            </a:r>
          </a:p>
          <a:p>
            <a:pPr>
              <a:lnSpc>
                <a:spcPct val="110000"/>
              </a:lnSpc>
              <a:tabLst>
                <a:tab pos="1708150" algn="l"/>
              </a:tabLst>
            </a:pPr>
            <a:r>
              <a:rPr lang="en-GB" dirty="0">
                <a:solidFill>
                  <a:srgbClr val="C5C3DA"/>
                </a:solidFill>
                <a:latin typeface="Verdana" panose="020B0604030504040204" pitchFamily="34" charset="0"/>
                <a:ea typeface="Verdana" panose="020B0604030504040204" pitchFamily="34" charset="0"/>
              </a:rPr>
              <a:t>Data: </a:t>
            </a:r>
            <a:r>
              <a:rPr lang="en-GB" dirty="0">
                <a:solidFill>
                  <a:schemeClr val="bg1"/>
                </a:solidFill>
                <a:latin typeface="Verdana" panose="020B0604030504040204" pitchFamily="34" charset="0"/>
                <a:ea typeface="Verdana" panose="020B0604030504040204" pitchFamily="34" charset="0"/>
              </a:rPr>
              <a:t>	SD2011 data frame available in synthpop</a:t>
            </a:r>
          </a:p>
          <a:p>
            <a:pPr>
              <a:lnSpc>
                <a:spcPct val="110000"/>
              </a:lnSpc>
              <a:tabLst>
                <a:tab pos="1708150" algn="l"/>
              </a:tabLst>
            </a:pPr>
            <a:r>
              <a:rPr lang="en-GB" dirty="0">
                <a:solidFill>
                  <a:srgbClr val="C5C3DA"/>
                </a:solidFill>
                <a:latin typeface="Verdana" panose="020B0604030504040204" pitchFamily="34" charset="0"/>
                <a:ea typeface="Verdana" panose="020B0604030504040204" pitchFamily="34" charset="0"/>
              </a:rPr>
              <a:t>Sample code: </a:t>
            </a:r>
            <a:r>
              <a:rPr lang="en-GB" dirty="0">
                <a:solidFill>
                  <a:schemeClr val="bg1"/>
                </a:solidFill>
                <a:latin typeface="Verdana" panose="020B0604030504040204" pitchFamily="34" charset="0"/>
                <a:ea typeface="Verdana" panose="020B0604030504040204" pitchFamily="34" charset="0"/>
              </a:rPr>
              <a:t>	synthesis_SD2011.R</a:t>
            </a:r>
          </a:p>
        </p:txBody>
      </p:sp>
    </p:spTree>
    <p:extLst>
      <p:ext uri="{BB962C8B-B14F-4D97-AF65-F5344CB8AC3E}">
        <p14:creationId xmlns:p14="http://schemas.microsoft.com/office/powerpoint/2010/main" val="1386747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9EA8-2C0C-493A-A29A-E196D073E16A}"/>
              </a:ext>
            </a:extLst>
          </p:cNvPr>
          <p:cNvSpPr>
            <a:spLocks noGrp="1"/>
          </p:cNvSpPr>
          <p:nvPr>
            <p:ph type="title"/>
          </p:nvPr>
        </p:nvSpPr>
        <p:spPr/>
        <p:txBody>
          <a:bodyPr/>
          <a:lstStyle/>
          <a:p>
            <a:r>
              <a:rPr lang="en-GB" dirty="0"/>
              <a:t>Synthetic data essentials</a:t>
            </a:r>
          </a:p>
        </p:txBody>
      </p:sp>
      <p:sp>
        <p:nvSpPr>
          <p:cNvPr id="3" name="Content Placeholder 2">
            <a:extLst>
              <a:ext uri="{FF2B5EF4-FFF2-40B4-BE49-F238E27FC236}">
                <a16:creationId xmlns:a16="http://schemas.microsoft.com/office/drawing/2014/main" id="{121A4B0E-EEB5-4BD1-9BA4-D468D4DD1084}"/>
              </a:ext>
            </a:extLst>
          </p:cNvPr>
          <p:cNvSpPr>
            <a:spLocks noGrp="1"/>
          </p:cNvSpPr>
          <p:nvPr>
            <p:ph idx="1"/>
          </p:nvPr>
        </p:nvSpPr>
        <p:spPr>
          <a:xfrm>
            <a:off x="720000" y="1259999"/>
            <a:ext cx="10972800" cy="5036025"/>
          </a:xfrm>
        </p:spPr>
        <p:txBody>
          <a:bodyPr>
            <a:normAutofit fontScale="70000" lnSpcReduction="20000"/>
          </a:bodyPr>
          <a:lstStyle/>
          <a:p>
            <a:pPr>
              <a:lnSpc>
                <a:spcPct val="120000"/>
              </a:lnSpc>
              <a:spcBef>
                <a:spcPts val="800"/>
              </a:spcBef>
            </a:pPr>
            <a:r>
              <a:rPr lang="en-GB" dirty="0"/>
              <a:t>A model is fitted to the original data to give estimates of the  parameters and the distribution of the data given these parameters</a:t>
            </a:r>
          </a:p>
          <a:p>
            <a:pPr>
              <a:lnSpc>
                <a:spcPct val="120000"/>
              </a:lnSpc>
            </a:pPr>
            <a:r>
              <a:rPr lang="en-GB" dirty="0"/>
              <a:t>Synthetic data are generated from this model with random noise</a:t>
            </a:r>
          </a:p>
          <a:p>
            <a:pPr>
              <a:lnSpc>
                <a:spcPct val="120000"/>
              </a:lnSpc>
            </a:pPr>
            <a:r>
              <a:rPr lang="en-GB" dirty="0"/>
              <a:t>There is a large literature on synthetic data that discusses ways of creating synthetic data. We will cover some of this including</a:t>
            </a:r>
          </a:p>
          <a:p>
            <a:pPr lvl="1">
              <a:lnSpc>
                <a:spcPct val="120000"/>
              </a:lnSpc>
              <a:spcBef>
                <a:spcPts val="800"/>
              </a:spcBef>
            </a:pPr>
            <a:r>
              <a:rPr lang="en-GB" dirty="0"/>
              <a:t>Evaluating the utility of synthetic data and using it to tune a synthesis </a:t>
            </a:r>
            <a:r>
              <a:rPr lang="en-GB" dirty="0">
                <a:latin typeface="Verdana Pro SemiBold" panose="020B0704030504040204" pitchFamily="34" charset="0"/>
              </a:rPr>
              <a:t>Session 1 </a:t>
            </a:r>
            <a:r>
              <a:rPr lang="en-GB" dirty="0"/>
              <a:t>and</a:t>
            </a:r>
            <a:r>
              <a:rPr lang="en-GB" dirty="0">
                <a:latin typeface="Verdana Pro SemiBold" panose="020B0704030504040204" pitchFamily="34" charset="0"/>
              </a:rPr>
              <a:t> </a:t>
            </a:r>
            <a:r>
              <a:rPr lang="en-GB" dirty="0" err="1">
                <a:latin typeface="Verdana Pro SemiBold" panose="020B0704030504040204" pitchFamily="34" charset="0"/>
              </a:rPr>
              <a:t>Practicals</a:t>
            </a:r>
            <a:endParaRPr lang="en-GB" dirty="0">
              <a:latin typeface="Verdana Pro SemiBold" panose="020B0704030504040204" pitchFamily="34" charset="0"/>
            </a:endParaRPr>
          </a:p>
          <a:p>
            <a:pPr lvl="1">
              <a:lnSpc>
                <a:spcPct val="120000"/>
              </a:lnSpc>
              <a:spcBef>
                <a:spcPts val="800"/>
              </a:spcBef>
            </a:pPr>
            <a:r>
              <a:rPr lang="en-GB" dirty="0"/>
              <a:t>Models specified via conditional distributions (fcs = full conditional specification) </a:t>
            </a:r>
            <a:r>
              <a:rPr lang="en-GB" dirty="0">
                <a:latin typeface="Verdana Pro SemiBold" panose="020B0704030504040204" pitchFamily="34" charset="0"/>
              </a:rPr>
              <a:t>Session 1 </a:t>
            </a:r>
            <a:r>
              <a:rPr lang="en-GB" dirty="0"/>
              <a:t>and</a:t>
            </a:r>
            <a:r>
              <a:rPr lang="en-GB" dirty="0">
                <a:latin typeface="Verdana Pro SemiBold" panose="020B0704030504040204" pitchFamily="34" charset="0"/>
              </a:rPr>
              <a:t> </a:t>
            </a:r>
            <a:r>
              <a:rPr lang="en-GB" dirty="0" err="1">
                <a:latin typeface="Verdana Pro SemiBold" panose="020B0704030504040204" pitchFamily="34" charset="0"/>
              </a:rPr>
              <a:t>Practicals</a:t>
            </a:r>
            <a:endParaRPr lang="en-GB" dirty="0"/>
          </a:p>
          <a:p>
            <a:pPr lvl="1">
              <a:lnSpc>
                <a:spcPct val="120000"/>
              </a:lnSpc>
              <a:spcBef>
                <a:spcPts val="800"/>
              </a:spcBef>
            </a:pPr>
            <a:r>
              <a:rPr lang="en-GB" dirty="0"/>
              <a:t>Log-linear models for categorical data </a:t>
            </a:r>
            <a:r>
              <a:rPr lang="en-GB" dirty="0">
                <a:latin typeface="Verdana Pro SemiBold" panose="020B0704030504040204" pitchFamily="34" charset="0"/>
              </a:rPr>
              <a:t>Session 2 </a:t>
            </a:r>
            <a:r>
              <a:rPr lang="en-GB" dirty="0"/>
              <a:t>and</a:t>
            </a:r>
            <a:r>
              <a:rPr lang="en-GB" dirty="0">
                <a:latin typeface="Verdana Pro SemiBold" panose="020B0704030504040204" pitchFamily="34" charset="0"/>
              </a:rPr>
              <a:t> </a:t>
            </a:r>
            <a:r>
              <a:rPr lang="en-GB" dirty="0" err="1">
                <a:latin typeface="Verdana Pro SemiBold" panose="020B0704030504040204" pitchFamily="34" charset="0"/>
              </a:rPr>
              <a:t>Practicals</a:t>
            </a:r>
            <a:endParaRPr lang="en-GB" dirty="0"/>
          </a:p>
          <a:p>
            <a:pPr lvl="1">
              <a:lnSpc>
                <a:spcPct val="120000"/>
              </a:lnSpc>
              <a:spcBef>
                <a:spcPts val="800"/>
              </a:spcBef>
            </a:pPr>
            <a:r>
              <a:rPr lang="en-GB" dirty="0"/>
              <a:t>Other methods not in synthpop </a:t>
            </a:r>
            <a:r>
              <a:rPr lang="en-GB" dirty="0">
                <a:latin typeface="Verdana Pro SemiBold" panose="020B0704030504040204" pitchFamily="34" charset="0"/>
              </a:rPr>
              <a:t>Session 2</a:t>
            </a:r>
            <a:endParaRPr lang="en-GB" dirty="0"/>
          </a:p>
          <a:p>
            <a:pPr lvl="1">
              <a:lnSpc>
                <a:spcPct val="120000"/>
              </a:lnSpc>
              <a:spcBef>
                <a:spcPts val="800"/>
              </a:spcBef>
            </a:pPr>
            <a:r>
              <a:rPr lang="en-GB" dirty="0"/>
              <a:t>Making the synthetic data differentially private </a:t>
            </a:r>
            <a:r>
              <a:rPr lang="en-GB" dirty="0">
                <a:latin typeface="Verdana Pro SemiBold" panose="020B0704030504040204" pitchFamily="34" charset="0"/>
              </a:rPr>
              <a:t>Session 2 </a:t>
            </a:r>
            <a:r>
              <a:rPr lang="en-GB" dirty="0"/>
              <a:t>and</a:t>
            </a:r>
            <a:r>
              <a:rPr lang="en-GB" dirty="0">
                <a:latin typeface="Verdana Pro SemiBold" panose="020B0704030504040204" pitchFamily="34" charset="0"/>
              </a:rPr>
              <a:t> </a:t>
            </a:r>
            <a:r>
              <a:rPr lang="en-GB" dirty="0" err="1">
                <a:latin typeface="Verdana Pro SemiBold" panose="020B0704030504040204" pitchFamily="34" charset="0"/>
              </a:rPr>
              <a:t>Practicals</a:t>
            </a:r>
            <a:endParaRPr lang="en-GB" dirty="0"/>
          </a:p>
        </p:txBody>
      </p:sp>
      <p:sp>
        <p:nvSpPr>
          <p:cNvPr id="7" name="Slide Number Placeholder 6">
            <a:extLst>
              <a:ext uri="{FF2B5EF4-FFF2-40B4-BE49-F238E27FC236}">
                <a16:creationId xmlns:a16="http://schemas.microsoft.com/office/drawing/2014/main" id="{F19288A1-63BC-4149-1285-27ECDBCACE74}"/>
              </a:ext>
            </a:extLst>
          </p:cNvPr>
          <p:cNvSpPr>
            <a:spLocks noGrp="1"/>
          </p:cNvSpPr>
          <p:nvPr>
            <p:ph type="sldNum" sz="quarter" idx="4"/>
          </p:nvPr>
        </p:nvSpPr>
        <p:spPr>
          <a:xfrm>
            <a:off x="9448800" y="6459538"/>
            <a:ext cx="2743200" cy="365125"/>
          </a:xfrm>
        </p:spPr>
        <p:txBody>
          <a:bodyPr/>
          <a:lstStyle/>
          <a:p>
            <a:fld id="{70240E8D-CB33-47C0-BB4B-FEC38C5B119A}" type="slidenum">
              <a:rPr lang="en-GB" smtClean="0"/>
              <a:pPr/>
              <a:t>6</a:t>
            </a:fld>
            <a:endParaRPr lang="en-GB" dirty="0"/>
          </a:p>
        </p:txBody>
      </p:sp>
    </p:spTree>
    <p:extLst>
      <p:ext uri="{BB962C8B-B14F-4D97-AF65-F5344CB8AC3E}">
        <p14:creationId xmlns:p14="http://schemas.microsoft.com/office/powerpoint/2010/main" val="31711370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E684-C252-0D0B-C5F5-21D87797396C}"/>
              </a:ext>
            </a:extLst>
          </p:cNvPr>
          <p:cNvSpPr>
            <a:spLocks noGrp="1"/>
          </p:cNvSpPr>
          <p:nvPr>
            <p:ph type="title"/>
          </p:nvPr>
        </p:nvSpPr>
        <p:spPr/>
        <p:txBody>
          <a:bodyPr/>
          <a:lstStyle/>
          <a:p>
            <a:r>
              <a:rPr lang="en-GB" dirty="0"/>
              <a:t>Index.htm</a:t>
            </a:r>
          </a:p>
        </p:txBody>
      </p:sp>
      <p:sp>
        <p:nvSpPr>
          <p:cNvPr id="5" name="Slide Number Placeholder 4">
            <a:extLst>
              <a:ext uri="{FF2B5EF4-FFF2-40B4-BE49-F238E27FC236}">
                <a16:creationId xmlns:a16="http://schemas.microsoft.com/office/drawing/2014/main" id="{480CC88C-93F4-A5B3-ACF0-32C71631E4E5}"/>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60</a:t>
            </a:fld>
            <a:endParaRPr lang="en-GB"/>
          </a:p>
        </p:txBody>
      </p:sp>
      <p:pic>
        <p:nvPicPr>
          <p:cNvPr id="4" name="Picture 3">
            <a:extLst>
              <a:ext uri="{FF2B5EF4-FFF2-40B4-BE49-F238E27FC236}">
                <a16:creationId xmlns:a16="http://schemas.microsoft.com/office/drawing/2014/main" id="{35F8337A-172D-4481-B3FF-131819D6B614}"/>
              </a:ext>
            </a:extLst>
          </p:cNvPr>
          <p:cNvPicPr>
            <a:picLocks noChangeAspect="1"/>
          </p:cNvPicPr>
          <p:nvPr/>
        </p:nvPicPr>
        <p:blipFill>
          <a:blip r:embed="rId2"/>
          <a:stretch>
            <a:fillRect/>
          </a:stretch>
        </p:blipFill>
        <p:spPr>
          <a:xfrm>
            <a:off x="789733" y="1229266"/>
            <a:ext cx="10499409" cy="3616111"/>
          </a:xfrm>
          <a:prstGeom prst="rect">
            <a:avLst/>
          </a:prstGeom>
        </p:spPr>
      </p:pic>
    </p:spTree>
    <p:extLst>
      <p:ext uri="{BB962C8B-B14F-4D97-AF65-F5344CB8AC3E}">
        <p14:creationId xmlns:p14="http://schemas.microsoft.com/office/powerpoint/2010/main" val="26113571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05BB-25CF-441A-BB81-85BB1444A0B6}"/>
              </a:ext>
            </a:extLst>
          </p:cNvPr>
          <p:cNvSpPr>
            <a:spLocks noGrp="1"/>
          </p:cNvSpPr>
          <p:nvPr>
            <p:ph type="title"/>
          </p:nvPr>
        </p:nvSpPr>
        <p:spPr>
          <a:xfrm>
            <a:off x="479425" y="989687"/>
            <a:ext cx="9668256" cy="1460905"/>
          </a:xfrm>
        </p:spPr>
        <p:txBody>
          <a:bodyPr>
            <a:noAutofit/>
          </a:bodyPr>
          <a:lstStyle/>
          <a:p>
            <a:pPr>
              <a:lnSpc>
                <a:spcPct val="150000"/>
              </a:lnSpc>
              <a:spcBef>
                <a:spcPts val="1200"/>
              </a:spcBef>
            </a:pPr>
            <a:r>
              <a:rPr lang="en-GB" sz="4000" dirty="0">
                <a:solidFill>
                  <a:srgbClr val="96A0C6"/>
                </a:solidFill>
                <a:latin typeface="Verdana" panose="020B0604030504040204" pitchFamily="34" charset="0"/>
                <a:ea typeface="Verdana" panose="020B0604030504040204" pitchFamily="34" charset="0"/>
              </a:rPr>
              <a:t>Lecture 3 </a:t>
            </a:r>
            <a:r>
              <a:rPr lang="en-GB" sz="4000" dirty="0">
                <a:effectLst/>
                <a:latin typeface="Verdana" panose="020B0604030504040204" pitchFamily="34" charset="0"/>
                <a:ea typeface="Verdana" panose="020B0604030504040204" pitchFamily="34" charset="0"/>
              </a:rPr>
              <a:t>Other methods</a:t>
            </a:r>
            <a:endParaRPr lang="en-GB" sz="4000" dirty="0">
              <a:solidFill>
                <a:srgbClr val="96A0C6"/>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24FA5A55-DC10-4FAF-AD35-E97D2C57D8DE}"/>
              </a:ext>
            </a:extLst>
          </p:cNvPr>
          <p:cNvSpPr txBox="1"/>
          <p:nvPr/>
        </p:nvSpPr>
        <p:spPr>
          <a:xfrm>
            <a:off x="504000" y="5760000"/>
            <a:ext cx="3157728" cy="523220"/>
          </a:xfrm>
          <a:prstGeom prst="rect">
            <a:avLst/>
          </a:prstGeom>
          <a:noFill/>
        </p:spPr>
        <p:txBody>
          <a:bodyPr wrap="square" rtlCol="0">
            <a:spAutoFit/>
          </a:bodyPr>
          <a:lstStyle/>
          <a:p>
            <a:r>
              <a:rPr lang="en-GB" sz="2800" b="1" dirty="0">
                <a:solidFill>
                  <a:srgbClr val="96A0C6"/>
                </a:solidFill>
                <a:effectLst/>
                <a:latin typeface="Verdana" panose="020B0604030504040204" pitchFamily="34" charset="0"/>
                <a:ea typeface="Verdana" panose="020B0604030504040204" pitchFamily="34" charset="0"/>
              </a:rPr>
              <a:t>Gillian M Raab</a:t>
            </a:r>
            <a:endParaRPr lang="en-GB" sz="2800" b="1" dirty="0"/>
          </a:p>
        </p:txBody>
      </p:sp>
    </p:spTree>
    <p:extLst>
      <p:ext uri="{BB962C8B-B14F-4D97-AF65-F5344CB8AC3E}">
        <p14:creationId xmlns:p14="http://schemas.microsoft.com/office/powerpoint/2010/main" val="13451966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title"/>
          </p:nvPr>
        </p:nvSpPr>
        <p:spPr/>
        <p:txBody>
          <a:bodyPr/>
          <a:lstStyle/>
          <a:p>
            <a:r>
              <a:rPr lang="en-GB" dirty="0"/>
              <a:t>Other methods</a:t>
            </a:r>
          </a:p>
        </p:txBody>
      </p:sp>
      <p:sp>
        <p:nvSpPr>
          <p:cNvPr id="5" name="Content Placeholder 4">
            <a:extLst>
              <a:ext uri="{FF2B5EF4-FFF2-40B4-BE49-F238E27FC236}">
                <a16:creationId xmlns:a16="http://schemas.microsoft.com/office/drawing/2014/main" id="{3A43746C-72C9-422E-AFFA-DC57F8535419}"/>
              </a:ext>
            </a:extLst>
          </p:cNvPr>
          <p:cNvSpPr>
            <a:spLocks noGrp="1"/>
          </p:cNvSpPr>
          <p:nvPr>
            <p:ph idx="1"/>
          </p:nvPr>
        </p:nvSpPr>
        <p:spPr>
          <a:xfrm>
            <a:off x="720000" y="1800000"/>
            <a:ext cx="8291798" cy="3165051"/>
          </a:xfrm>
        </p:spPr>
        <p:txBody>
          <a:bodyPr/>
          <a:lstStyle/>
          <a:p>
            <a:pPr>
              <a:spcBef>
                <a:spcPts val="1800"/>
              </a:spcBef>
            </a:pPr>
            <a:r>
              <a:rPr lang="en-GB" dirty="0"/>
              <a:t>In synthpop</a:t>
            </a:r>
          </a:p>
          <a:p>
            <a:pPr>
              <a:spcBef>
                <a:spcPts val="1800"/>
              </a:spcBef>
            </a:pPr>
            <a:r>
              <a:rPr lang="en-GB" dirty="0"/>
              <a:t>Not in synthpop</a:t>
            </a:r>
          </a:p>
          <a:p>
            <a:pPr>
              <a:spcBef>
                <a:spcPts val="1800"/>
              </a:spcBef>
            </a:pPr>
            <a:r>
              <a:rPr lang="en-GB" dirty="0"/>
              <a:t>Differential privacy</a:t>
            </a:r>
          </a:p>
          <a:p>
            <a:endParaRPr lang="en-GB" dirty="0"/>
          </a:p>
        </p:txBody>
      </p:sp>
      <p:sp>
        <p:nvSpPr>
          <p:cNvPr id="12" name="Slide Number Placeholder 5">
            <a:extLst>
              <a:ext uri="{FF2B5EF4-FFF2-40B4-BE49-F238E27FC236}">
                <a16:creationId xmlns:a16="http://schemas.microsoft.com/office/drawing/2014/main" id="{A14EF3D3-55B0-4B95-8892-9F5B2341FC9F}"/>
              </a:ext>
            </a:extLst>
          </p:cNvPr>
          <p:cNvSpPr txBox="1">
            <a:spLocks/>
          </p:cNvSpPr>
          <p:nvPr/>
        </p:nvSpPr>
        <p:spPr>
          <a:xfrm>
            <a:off x="9369846" y="654091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587C54-9CE5-4632-BC75-4CA961EDC1E9}" type="slidenum">
              <a:rPr lang="en-GB" smtClean="0"/>
              <a:pPr/>
              <a:t>62</a:t>
            </a:fld>
            <a:endParaRPr lang="en-GB"/>
          </a:p>
        </p:txBody>
      </p:sp>
    </p:spTree>
    <p:extLst>
      <p:ext uri="{BB962C8B-B14F-4D97-AF65-F5344CB8AC3E}">
        <p14:creationId xmlns:p14="http://schemas.microsoft.com/office/powerpoint/2010/main" val="7336346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4EFC3-CC90-FE81-38BC-B0F97DA1ACDC}"/>
              </a:ext>
            </a:extLst>
          </p:cNvPr>
          <p:cNvSpPr>
            <a:spLocks noGrp="1"/>
          </p:cNvSpPr>
          <p:nvPr>
            <p:ph type="title"/>
          </p:nvPr>
        </p:nvSpPr>
        <p:spPr/>
        <p:txBody>
          <a:bodyPr/>
          <a:lstStyle/>
          <a:p>
            <a:r>
              <a:rPr lang="en-GB" dirty="0"/>
              <a:t>Other methods in </a:t>
            </a:r>
            <a:r>
              <a:rPr lang="en-GB" dirty="0">
                <a:latin typeface="Verdana Pro SemiBold" panose="020B0704030504040204" pitchFamily="34" charset="0"/>
              </a:rPr>
              <a:t>synthpop</a:t>
            </a:r>
          </a:p>
        </p:txBody>
      </p:sp>
      <p:sp>
        <p:nvSpPr>
          <p:cNvPr id="3" name="Content Placeholder 2">
            <a:extLst>
              <a:ext uri="{FF2B5EF4-FFF2-40B4-BE49-F238E27FC236}">
                <a16:creationId xmlns:a16="http://schemas.microsoft.com/office/drawing/2014/main" id="{30BCACCF-CC11-D317-BE28-33A2813E5ED9}"/>
              </a:ext>
            </a:extLst>
          </p:cNvPr>
          <p:cNvSpPr>
            <a:spLocks noGrp="1"/>
          </p:cNvSpPr>
          <p:nvPr>
            <p:ph idx="1"/>
          </p:nvPr>
        </p:nvSpPr>
        <p:spPr>
          <a:xfrm>
            <a:off x="719999" y="1344058"/>
            <a:ext cx="11156183" cy="5034708"/>
          </a:xfrm>
        </p:spPr>
        <p:txBody>
          <a:bodyPr>
            <a:normAutofit fontScale="77500" lnSpcReduction="20000"/>
          </a:bodyPr>
          <a:lstStyle/>
          <a:p>
            <a:pPr>
              <a:lnSpc>
                <a:spcPct val="120000"/>
              </a:lnSpc>
              <a:spcBef>
                <a:spcPts val="600"/>
              </a:spcBef>
            </a:pPr>
            <a:r>
              <a:rPr lang="en-GB" dirty="0"/>
              <a:t>Defined in terms of the whole distribution</a:t>
            </a:r>
          </a:p>
          <a:p>
            <a:pPr lvl="1">
              <a:lnSpc>
                <a:spcPct val="120000"/>
              </a:lnSpc>
            </a:pPr>
            <a:r>
              <a:rPr lang="en-GB" dirty="0"/>
              <a:t>NOTE : You can get a multivariate Normal synthesis via conditional distributions</a:t>
            </a:r>
          </a:p>
          <a:p>
            <a:pPr>
              <a:lnSpc>
                <a:spcPct val="120000"/>
              </a:lnSpc>
            </a:pPr>
            <a:r>
              <a:rPr lang="en-GB" dirty="0"/>
              <a:t>Can be used for all variables or as a group of variables taken together at the start of the synthesis</a:t>
            </a:r>
          </a:p>
          <a:p>
            <a:pPr>
              <a:lnSpc>
                <a:spcPct val="120000"/>
              </a:lnSpc>
            </a:pPr>
            <a:r>
              <a:rPr lang="en-GB" dirty="0"/>
              <a:t>Two methods for categorical data have been implemented in </a:t>
            </a:r>
            <a:r>
              <a:rPr lang="en-GB" dirty="0">
                <a:latin typeface="Source Code Pro Semibold" panose="020B0609030403020204" pitchFamily="49" charset="0"/>
                <a:ea typeface="Source Code Pro Semibold" panose="020B0609030403020204" pitchFamily="49" charset="0"/>
              </a:rPr>
              <a:t>synthpop</a:t>
            </a:r>
            <a:r>
              <a:rPr lang="en-GB" dirty="0"/>
              <a:t>, both based on log-linear models for tables</a:t>
            </a:r>
          </a:p>
          <a:p>
            <a:pPr lvl="1">
              <a:lnSpc>
                <a:spcPct val="120000"/>
              </a:lnSpc>
            </a:pPr>
            <a:r>
              <a:rPr lang="en-GB" dirty="0"/>
              <a:t>A saturated log-linear model </a:t>
            </a:r>
            <a:r>
              <a:rPr lang="en-GB" sz="3100" dirty="0">
                <a:latin typeface="Source Code Pro" panose="020B0509030403020204" pitchFamily="49" charset="0"/>
                <a:ea typeface="Source Code Pro" panose="020B0509030403020204" pitchFamily="49" charset="0"/>
              </a:rPr>
              <a:t>"</a:t>
            </a:r>
            <a:r>
              <a:rPr lang="en-GB" sz="3100" dirty="0" err="1">
                <a:latin typeface="Source Code Pro Semibold" panose="020B0609030403020204" pitchFamily="49" charset="0"/>
                <a:ea typeface="Source Code Pro Semibold" panose="020B0609030403020204" pitchFamily="49" charset="0"/>
              </a:rPr>
              <a:t>catall</a:t>
            </a:r>
            <a:r>
              <a:rPr lang="en-GB" sz="3100" dirty="0">
                <a:latin typeface="Source Code Pro" panose="020B0509030403020204" pitchFamily="49" charset="0"/>
                <a:ea typeface="Source Code Pro" panose="020B0509030403020204" pitchFamily="49" charset="0"/>
              </a:rPr>
              <a:t>"</a:t>
            </a:r>
            <a:endParaRPr lang="en-GB" sz="3100" dirty="0">
              <a:latin typeface="Source Code Pro Semibold" panose="020B0609030403020204" pitchFamily="49" charset="0"/>
              <a:ea typeface="Source Code Pro Semibold" panose="020B0609030403020204" pitchFamily="49" charset="0"/>
            </a:endParaRPr>
          </a:p>
          <a:p>
            <a:pPr lvl="1">
              <a:lnSpc>
                <a:spcPct val="120000"/>
              </a:lnSpc>
            </a:pPr>
            <a:r>
              <a:rPr lang="en-GB" dirty="0"/>
              <a:t>One based on defined marginals via iterative proportional fitting </a:t>
            </a:r>
            <a:r>
              <a:rPr lang="en-GB" sz="3100" dirty="0">
                <a:latin typeface="Source Code Pro" panose="020B0509030403020204" pitchFamily="49" charset="0"/>
                <a:ea typeface="Source Code Pro" panose="020B0509030403020204" pitchFamily="49" charset="0"/>
              </a:rPr>
              <a:t>"</a:t>
            </a:r>
            <a:r>
              <a:rPr lang="en-GB" sz="3100" dirty="0" err="1">
                <a:latin typeface="Source Code Pro Semibold" panose="020B0609030403020204" pitchFamily="49" charset="0"/>
                <a:ea typeface="Source Code Pro Semibold" panose="020B0609030403020204" pitchFamily="49" charset="0"/>
              </a:rPr>
              <a:t>ipf</a:t>
            </a:r>
            <a:r>
              <a:rPr lang="en-GB" sz="3100" dirty="0">
                <a:latin typeface="Source Code Pro" panose="020B0509030403020204" pitchFamily="49" charset="0"/>
                <a:ea typeface="Source Code Pro" panose="020B0509030403020204" pitchFamily="49" charset="0"/>
              </a:rPr>
              <a:t>"</a:t>
            </a:r>
            <a:endParaRPr lang="en-GB" dirty="0">
              <a:latin typeface="Source Code Pro Semibold" panose="020B0609030403020204" pitchFamily="49" charset="0"/>
              <a:ea typeface="Source Code Pro Semibold" panose="020B0609030403020204" pitchFamily="49" charset="0"/>
            </a:endParaRPr>
          </a:p>
          <a:p>
            <a:pPr>
              <a:lnSpc>
                <a:spcPct val="120000"/>
              </a:lnSpc>
            </a:pPr>
            <a:r>
              <a:rPr lang="en-GB" dirty="0"/>
              <a:t>Both require your computer to store a table that cross-tabulates all your variables</a:t>
            </a:r>
          </a:p>
        </p:txBody>
      </p:sp>
      <p:sp>
        <p:nvSpPr>
          <p:cNvPr id="5" name="Slide Number Placeholder 4">
            <a:extLst>
              <a:ext uri="{FF2B5EF4-FFF2-40B4-BE49-F238E27FC236}">
                <a16:creationId xmlns:a16="http://schemas.microsoft.com/office/drawing/2014/main" id="{ABF48AD2-0937-9699-31D9-DA6AE0F6C6A2}"/>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63</a:t>
            </a:fld>
            <a:endParaRPr lang="en-GB"/>
          </a:p>
        </p:txBody>
      </p:sp>
    </p:spTree>
    <p:extLst>
      <p:ext uri="{BB962C8B-B14F-4D97-AF65-F5344CB8AC3E}">
        <p14:creationId xmlns:p14="http://schemas.microsoft.com/office/powerpoint/2010/main" val="7070603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40FCF-0D5E-49C4-9FB0-8E8E1F63E798}"/>
              </a:ext>
            </a:extLst>
          </p:cNvPr>
          <p:cNvSpPr>
            <a:spLocks noGrp="1"/>
          </p:cNvSpPr>
          <p:nvPr>
            <p:ph type="title"/>
          </p:nvPr>
        </p:nvSpPr>
        <p:spPr/>
        <p:txBody>
          <a:bodyPr/>
          <a:lstStyle/>
          <a:p>
            <a:r>
              <a:rPr lang="en-GB" dirty="0"/>
              <a:t>Restructure the data as an </a:t>
            </a:r>
            <a:r>
              <a:rPr lang="en-GB" dirty="0">
                <a:latin typeface="Verdana Pro SemiBold" panose="020B0704030504040204" pitchFamily="34" charset="0"/>
              </a:rPr>
              <a:t>n</a:t>
            </a:r>
            <a:r>
              <a:rPr lang="en-GB" dirty="0"/>
              <a:t>-fold table</a:t>
            </a:r>
          </a:p>
        </p:txBody>
      </p:sp>
      <p:pic>
        <p:nvPicPr>
          <p:cNvPr id="9" name="Content Placeholder 8" descr="A close up of a device&#10;&#10;Description generated with high confidence">
            <a:extLst>
              <a:ext uri="{FF2B5EF4-FFF2-40B4-BE49-F238E27FC236}">
                <a16:creationId xmlns:a16="http://schemas.microsoft.com/office/drawing/2014/main" id="{D62B5332-F407-44F4-8578-3FC7E7C447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8700" y="1541575"/>
            <a:ext cx="3357894" cy="2496001"/>
          </a:xfrm>
        </p:spPr>
      </p:pic>
      <p:sp>
        <p:nvSpPr>
          <p:cNvPr id="4" name="Slide Number Placeholder 3">
            <a:extLst>
              <a:ext uri="{FF2B5EF4-FFF2-40B4-BE49-F238E27FC236}">
                <a16:creationId xmlns:a16="http://schemas.microsoft.com/office/drawing/2014/main" id="{E256C4D0-CA55-86BE-6652-44225F700171}"/>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64</a:t>
            </a:fld>
            <a:endParaRPr lang="en-GB"/>
          </a:p>
        </p:txBody>
      </p:sp>
      <p:sp>
        <p:nvSpPr>
          <p:cNvPr id="13" name="TextBox 12">
            <a:extLst>
              <a:ext uri="{FF2B5EF4-FFF2-40B4-BE49-F238E27FC236}">
                <a16:creationId xmlns:a16="http://schemas.microsoft.com/office/drawing/2014/main" id="{08C09897-A8E9-4C8D-9591-65C31C805F74}"/>
              </a:ext>
            </a:extLst>
          </p:cNvPr>
          <p:cNvSpPr txBox="1"/>
          <p:nvPr/>
        </p:nvSpPr>
        <p:spPr>
          <a:xfrm>
            <a:off x="1630496" y="1352550"/>
            <a:ext cx="1493704" cy="3293209"/>
          </a:xfrm>
          <a:prstGeom prst="rect">
            <a:avLst/>
          </a:prstGeom>
          <a:noFill/>
        </p:spPr>
        <p:txBody>
          <a:bodyPr wrap="square" rtlCol="0">
            <a:spAutoFit/>
          </a:bodyPr>
          <a:lstStyle/>
          <a:p>
            <a:r>
              <a:rPr lang="pt-BR" sz="1600" dirty="0">
                <a:latin typeface="Source Code Pro" panose="020B0509030403020204" pitchFamily="49" charset="0"/>
                <a:ea typeface="Source Code Pro" panose="020B0509030403020204" pitchFamily="49" charset="0"/>
                <a:cs typeface="Verdana" panose="020B0604030504040204" pitchFamily="34" charset="0"/>
              </a:rPr>
              <a:t>row a b c</a:t>
            </a:r>
          </a:p>
          <a:p>
            <a:r>
              <a:rPr lang="pt-BR" sz="1600" dirty="0">
                <a:latin typeface="Source Code Pro" panose="020B0509030403020204" pitchFamily="49" charset="0"/>
                <a:ea typeface="Source Code Pro" panose="020B0509030403020204" pitchFamily="49" charset="0"/>
                <a:cs typeface="Verdana" panose="020B0604030504040204" pitchFamily="34" charset="0"/>
              </a:rPr>
              <a:t>1   0 2 0</a:t>
            </a:r>
          </a:p>
          <a:p>
            <a:r>
              <a:rPr lang="pt-BR" sz="1600" dirty="0">
                <a:latin typeface="Source Code Pro" panose="020B0509030403020204" pitchFamily="49" charset="0"/>
                <a:ea typeface="Source Code Pro" panose="020B0509030403020204" pitchFamily="49" charset="0"/>
                <a:cs typeface="Verdana" panose="020B0604030504040204" pitchFamily="34" charset="0"/>
              </a:rPr>
              <a:t>2   0 1 0</a:t>
            </a:r>
          </a:p>
          <a:p>
            <a:r>
              <a:rPr lang="pt-BR" sz="1600" dirty="0">
                <a:latin typeface="Source Code Pro" panose="020B0509030403020204" pitchFamily="49" charset="0"/>
                <a:ea typeface="Source Code Pro" panose="020B0509030403020204" pitchFamily="49" charset="0"/>
                <a:cs typeface="Verdana" panose="020B0604030504040204" pitchFamily="34" charset="0"/>
              </a:rPr>
              <a:t>3   0 1 0</a:t>
            </a:r>
          </a:p>
          <a:p>
            <a:r>
              <a:rPr lang="pt-BR" sz="1600" dirty="0">
                <a:latin typeface="Source Code Pro" panose="020B0509030403020204" pitchFamily="49" charset="0"/>
                <a:ea typeface="Source Code Pro" panose="020B0509030403020204" pitchFamily="49" charset="0"/>
                <a:cs typeface="Verdana" panose="020B0604030504040204" pitchFamily="34" charset="0"/>
              </a:rPr>
              <a:t>4   0 1 0</a:t>
            </a:r>
          </a:p>
          <a:p>
            <a:r>
              <a:rPr lang="pt-BR" sz="1600" dirty="0">
                <a:latin typeface="Source Code Pro" panose="020B0509030403020204" pitchFamily="49" charset="0"/>
                <a:ea typeface="Source Code Pro" panose="020B0509030403020204" pitchFamily="49" charset="0"/>
                <a:cs typeface="Verdana" panose="020B0604030504040204" pitchFamily="34" charset="0"/>
              </a:rPr>
              <a:t>5   1 2 1</a:t>
            </a:r>
          </a:p>
          <a:p>
            <a:r>
              <a:rPr lang="pt-BR" sz="1600" dirty="0">
                <a:latin typeface="Source Code Pro" panose="020B0509030403020204" pitchFamily="49" charset="0"/>
                <a:ea typeface="Source Code Pro" panose="020B0509030403020204" pitchFamily="49" charset="0"/>
                <a:cs typeface="Verdana" panose="020B0604030504040204" pitchFamily="34" charset="0"/>
              </a:rPr>
              <a:t>6   1 2 1</a:t>
            </a:r>
          </a:p>
          <a:p>
            <a:r>
              <a:rPr lang="pt-BR" sz="1600" dirty="0">
                <a:latin typeface="Source Code Pro" panose="020B0509030403020204" pitchFamily="49" charset="0"/>
                <a:ea typeface="Source Code Pro" panose="020B0509030403020204" pitchFamily="49" charset="0"/>
                <a:cs typeface="Verdana" panose="020B0604030504040204" pitchFamily="34" charset="0"/>
              </a:rPr>
              <a:t>7   1 2 2</a:t>
            </a:r>
          </a:p>
          <a:p>
            <a:r>
              <a:rPr lang="pt-BR" sz="1600" dirty="0">
                <a:latin typeface="Source Code Pro" panose="020B0509030403020204" pitchFamily="49" charset="0"/>
                <a:ea typeface="Source Code Pro" panose="020B0509030403020204" pitchFamily="49" charset="0"/>
                <a:cs typeface="Verdana" panose="020B0604030504040204" pitchFamily="34" charset="0"/>
              </a:rPr>
              <a:t>8   3 0 0</a:t>
            </a:r>
          </a:p>
          <a:p>
            <a:r>
              <a:rPr lang="pt-BR" sz="1600" dirty="0">
                <a:latin typeface="Source Code Pro" panose="020B0509030403020204" pitchFamily="49" charset="0"/>
                <a:ea typeface="Source Code Pro" panose="020B0509030403020204" pitchFamily="49" charset="0"/>
                <a:cs typeface="Verdana" panose="020B0604030504040204" pitchFamily="34" charset="0"/>
              </a:rPr>
              <a:t>9   3 2 1</a:t>
            </a:r>
          </a:p>
          <a:p>
            <a:r>
              <a:rPr lang="pt-BR" sz="1600" dirty="0">
                <a:latin typeface="Source Code Pro" panose="020B0509030403020204" pitchFamily="49" charset="0"/>
                <a:ea typeface="Source Code Pro" panose="020B0509030403020204" pitchFamily="49" charset="0"/>
                <a:cs typeface="Verdana" panose="020B0604030504040204" pitchFamily="34" charset="0"/>
              </a:rPr>
              <a:t>10  3 0 2</a:t>
            </a:r>
          </a:p>
          <a:p>
            <a:r>
              <a:rPr lang="pt-BR" sz="1600" dirty="0">
                <a:latin typeface="Source Code Pro" panose="020B0509030403020204" pitchFamily="49" charset="0"/>
                <a:ea typeface="Source Code Pro" panose="020B0509030403020204" pitchFamily="49" charset="0"/>
                <a:cs typeface="Verdana" panose="020B0604030504040204" pitchFamily="34" charset="0"/>
              </a:rPr>
              <a:t>11  .....</a:t>
            </a:r>
          </a:p>
          <a:p>
            <a:r>
              <a:rPr lang="pt-BR" sz="1600" dirty="0">
                <a:latin typeface="Source Code Pro" panose="020B0509030403020204" pitchFamily="49" charset="0"/>
                <a:ea typeface="Source Code Pro" panose="020B0509030403020204" pitchFamily="49" charset="0"/>
                <a:cs typeface="Verdana" panose="020B0604030504040204" pitchFamily="34" charset="0"/>
              </a:rPr>
              <a:t>12  .....</a:t>
            </a:r>
            <a:endParaRPr lang="en-GB" sz="1400" dirty="0">
              <a:latin typeface="Source Code Pro" panose="020B0509030403020204" pitchFamily="49" charset="0"/>
              <a:ea typeface="Source Code Pro" panose="020B0509030403020204" pitchFamily="49" charset="0"/>
              <a:cs typeface="Verdana" panose="020B0604030504040204" pitchFamily="34" charset="0"/>
            </a:endParaRPr>
          </a:p>
        </p:txBody>
      </p:sp>
      <p:sp>
        <p:nvSpPr>
          <p:cNvPr id="15" name="TextBox 14">
            <a:extLst>
              <a:ext uri="{FF2B5EF4-FFF2-40B4-BE49-F238E27FC236}">
                <a16:creationId xmlns:a16="http://schemas.microsoft.com/office/drawing/2014/main" id="{83EAB32E-6E5B-475F-BCBB-0ADCF59141B5}"/>
              </a:ext>
            </a:extLst>
          </p:cNvPr>
          <p:cNvSpPr txBox="1"/>
          <p:nvPr/>
        </p:nvSpPr>
        <p:spPr>
          <a:xfrm>
            <a:off x="3124200" y="1471621"/>
            <a:ext cx="1714500" cy="1200329"/>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Data file</a:t>
            </a:r>
          </a:p>
          <a:p>
            <a:r>
              <a:rPr lang="en-GB" dirty="0">
                <a:latin typeface="Verdana" panose="020B0604030504040204" pitchFamily="34" charset="0"/>
                <a:ea typeface="Verdana" panose="020B0604030504040204" pitchFamily="34" charset="0"/>
                <a:cs typeface="Verdana" panose="020B0604030504040204" pitchFamily="34" charset="0"/>
              </a:rPr>
              <a:t>with </a:t>
            </a:r>
            <a:r>
              <a:rPr lang="en-GB" dirty="0">
                <a:latin typeface="Source Code Pro Semibold" panose="020B0609030403020204" pitchFamily="49" charset="0"/>
                <a:ea typeface="Source Code Pro Semibold" panose="020B0609030403020204" pitchFamily="49" charset="0"/>
                <a:cs typeface="Verdana" panose="020B0604030504040204" pitchFamily="34" charset="0"/>
              </a:rPr>
              <a:t>n</a:t>
            </a:r>
            <a:r>
              <a:rPr lang="en-GB" dirty="0">
                <a:latin typeface="Verdana" panose="020B0604030504040204" pitchFamily="34" charset="0"/>
                <a:ea typeface="Verdana" panose="020B0604030504040204" pitchFamily="34" charset="0"/>
                <a:cs typeface="Verdana" panose="020B0604030504040204" pitchFamily="34" charset="0"/>
              </a:rPr>
              <a:t> rows</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Source Code Pro Semibold" panose="020B0609030403020204" pitchFamily="49" charset="0"/>
                <a:ea typeface="Source Code Pro Semibold" panose="020B0609030403020204" pitchFamily="49" charset="0"/>
                <a:cs typeface="Verdana" panose="020B0604030504040204" pitchFamily="34" charset="0"/>
              </a:rPr>
              <a:t>n = 10 +</a:t>
            </a:r>
          </a:p>
        </p:txBody>
      </p:sp>
      <p:sp>
        <p:nvSpPr>
          <p:cNvPr id="16" name="TextBox 15">
            <a:extLst>
              <a:ext uri="{FF2B5EF4-FFF2-40B4-BE49-F238E27FC236}">
                <a16:creationId xmlns:a16="http://schemas.microsoft.com/office/drawing/2014/main" id="{1F7E2E9A-55CE-4038-B5A9-8660B6DAC284}"/>
              </a:ext>
            </a:extLst>
          </p:cNvPr>
          <p:cNvSpPr txBox="1"/>
          <p:nvPr/>
        </p:nvSpPr>
        <p:spPr>
          <a:xfrm>
            <a:off x="8648700" y="1638300"/>
            <a:ext cx="1400175" cy="1754326"/>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Data cuboid with </a:t>
            </a:r>
            <a:r>
              <a:rPr lang="en-GB" dirty="0">
                <a:latin typeface="Verdana Pro SemiBold" panose="020B0704030504040204" pitchFamily="34" charset="0"/>
                <a:ea typeface="Verdana" panose="020B0604030504040204" pitchFamily="34" charset="0"/>
                <a:cs typeface="Verdana" panose="020B0604030504040204" pitchFamily="34" charset="0"/>
              </a:rPr>
              <a:t>N</a:t>
            </a:r>
            <a:r>
              <a:rPr lang="en-GB" dirty="0">
                <a:latin typeface="Verdana" panose="020B0604030504040204" pitchFamily="34" charset="0"/>
                <a:ea typeface="Verdana" panose="020B0604030504040204" pitchFamily="34" charset="0"/>
                <a:cs typeface="Verdana" panose="020B0604030504040204" pitchFamily="34" charset="0"/>
              </a:rPr>
              <a:t> cells</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Source Code Pro Semibold" panose="020B0609030403020204" pitchFamily="49" charset="0"/>
                <a:ea typeface="Source Code Pro Semibold" panose="020B0609030403020204" pitchFamily="49" charset="0"/>
                <a:cs typeface="Verdana" panose="020B0604030504040204" pitchFamily="34" charset="0"/>
              </a:rPr>
              <a:t>N = 36</a:t>
            </a:r>
          </a:p>
        </p:txBody>
      </p:sp>
      <p:graphicFrame>
        <p:nvGraphicFramePr>
          <p:cNvPr id="18" name="Table 17">
            <a:extLst>
              <a:ext uri="{FF2B5EF4-FFF2-40B4-BE49-F238E27FC236}">
                <a16:creationId xmlns:a16="http://schemas.microsoft.com/office/drawing/2014/main" id="{E36DDE48-BFA8-4EF1-8435-1E1BFB4128AC}"/>
              </a:ext>
            </a:extLst>
          </p:cNvPr>
          <p:cNvGraphicFramePr>
            <a:graphicFrameLocks noGrp="1"/>
          </p:cNvGraphicFramePr>
          <p:nvPr/>
        </p:nvGraphicFramePr>
        <p:xfrm>
          <a:off x="2100594" y="4924372"/>
          <a:ext cx="6096000" cy="74168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1998716557"/>
                    </a:ext>
                  </a:extLst>
                </a:gridCol>
                <a:gridCol w="609600">
                  <a:extLst>
                    <a:ext uri="{9D8B030D-6E8A-4147-A177-3AD203B41FA5}">
                      <a16:colId xmlns:a16="http://schemas.microsoft.com/office/drawing/2014/main" val="3165086426"/>
                    </a:ext>
                  </a:extLst>
                </a:gridCol>
                <a:gridCol w="585456">
                  <a:extLst>
                    <a:ext uri="{9D8B030D-6E8A-4147-A177-3AD203B41FA5}">
                      <a16:colId xmlns:a16="http://schemas.microsoft.com/office/drawing/2014/main" val="752589287"/>
                    </a:ext>
                  </a:extLst>
                </a:gridCol>
                <a:gridCol w="633744">
                  <a:extLst>
                    <a:ext uri="{9D8B030D-6E8A-4147-A177-3AD203B41FA5}">
                      <a16:colId xmlns:a16="http://schemas.microsoft.com/office/drawing/2014/main" val="2307384962"/>
                    </a:ext>
                  </a:extLst>
                </a:gridCol>
                <a:gridCol w="609600">
                  <a:extLst>
                    <a:ext uri="{9D8B030D-6E8A-4147-A177-3AD203B41FA5}">
                      <a16:colId xmlns:a16="http://schemas.microsoft.com/office/drawing/2014/main" val="104932150"/>
                    </a:ext>
                  </a:extLst>
                </a:gridCol>
                <a:gridCol w="609600">
                  <a:extLst>
                    <a:ext uri="{9D8B030D-6E8A-4147-A177-3AD203B41FA5}">
                      <a16:colId xmlns:a16="http://schemas.microsoft.com/office/drawing/2014/main" val="1162619199"/>
                    </a:ext>
                  </a:extLst>
                </a:gridCol>
                <a:gridCol w="609600">
                  <a:extLst>
                    <a:ext uri="{9D8B030D-6E8A-4147-A177-3AD203B41FA5}">
                      <a16:colId xmlns:a16="http://schemas.microsoft.com/office/drawing/2014/main" val="2394065409"/>
                    </a:ext>
                  </a:extLst>
                </a:gridCol>
                <a:gridCol w="609600">
                  <a:extLst>
                    <a:ext uri="{9D8B030D-6E8A-4147-A177-3AD203B41FA5}">
                      <a16:colId xmlns:a16="http://schemas.microsoft.com/office/drawing/2014/main" val="3326899938"/>
                    </a:ext>
                  </a:extLst>
                </a:gridCol>
                <a:gridCol w="609600">
                  <a:extLst>
                    <a:ext uri="{9D8B030D-6E8A-4147-A177-3AD203B41FA5}">
                      <a16:colId xmlns:a16="http://schemas.microsoft.com/office/drawing/2014/main" val="2207191675"/>
                    </a:ext>
                  </a:extLst>
                </a:gridCol>
                <a:gridCol w="609600">
                  <a:extLst>
                    <a:ext uri="{9D8B030D-6E8A-4147-A177-3AD203B41FA5}">
                      <a16:colId xmlns:a16="http://schemas.microsoft.com/office/drawing/2014/main" val="1976606033"/>
                    </a:ext>
                  </a:extLst>
                </a:gridCol>
              </a:tblGrid>
              <a:tr h="370840">
                <a:tc>
                  <a:txBody>
                    <a:bodyPr/>
                    <a:lstStyle/>
                    <a:p>
                      <a:r>
                        <a:rPr lang="en-GB" dirty="0"/>
                        <a:t>000</a:t>
                      </a:r>
                    </a:p>
                  </a:txBody>
                  <a:tcPr/>
                </a:tc>
                <a:tc>
                  <a:txBody>
                    <a:bodyPr/>
                    <a:lstStyle/>
                    <a:p>
                      <a:r>
                        <a:rPr lang="en-GB" dirty="0"/>
                        <a:t>100</a:t>
                      </a:r>
                    </a:p>
                  </a:txBody>
                  <a:tcPr/>
                </a:tc>
                <a:tc>
                  <a:txBody>
                    <a:bodyPr/>
                    <a:lstStyle/>
                    <a:p>
                      <a:r>
                        <a:rPr lang="en-GB" dirty="0"/>
                        <a:t>200</a:t>
                      </a:r>
                    </a:p>
                  </a:txBody>
                  <a:tcPr/>
                </a:tc>
                <a:tc>
                  <a:txBody>
                    <a:bodyPr/>
                    <a:lstStyle/>
                    <a:p>
                      <a:r>
                        <a:rPr lang="en-GB" dirty="0"/>
                        <a:t>300</a:t>
                      </a:r>
                    </a:p>
                  </a:txBody>
                  <a:tcPr/>
                </a:tc>
                <a:tc>
                  <a:txBody>
                    <a:bodyPr/>
                    <a:lstStyle/>
                    <a:p>
                      <a:r>
                        <a:rPr lang="en-GB" dirty="0"/>
                        <a:t>010</a:t>
                      </a:r>
                    </a:p>
                  </a:txBody>
                  <a:tcPr/>
                </a:tc>
                <a:tc>
                  <a:txBody>
                    <a:bodyPr/>
                    <a:lstStyle/>
                    <a:p>
                      <a:r>
                        <a:rPr lang="en-GB" dirty="0"/>
                        <a:t>110</a:t>
                      </a:r>
                    </a:p>
                  </a:txBody>
                  <a:tcPr/>
                </a:tc>
                <a:tc>
                  <a:txBody>
                    <a:bodyPr/>
                    <a:lstStyle/>
                    <a:p>
                      <a:r>
                        <a:rPr lang="en-GB" dirty="0"/>
                        <a:t>210</a:t>
                      </a:r>
                    </a:p>
                  </a:txBody>
                  <a:tcPr/>
                </a:tc>
                <a:tc>
                  <a:txBody>
                    <a:bodyPr/>
                    <a:lstStyle/>
                    <a:p>
                      <a:r>
                        <a:rPr lang="en-GB" dirty="0"/>
                        <a:t>310</a:t>
                      </a:r>
                    </a:p>
                  </a:txBody>
                  <a:tcPr/>
                </a:tc>
                <a:tc>
                  <a:txBody>
                    <a:bodyPr/>
                    <a:lstStyle/>
                    <a:p>
                      <a:r>
                        <a:rPr lang="en-GB" dirty="0"/>
                        <a:t>020</a:t>
                      </a:r>
                    </a:p>
                  </a:txBody>
                  <a:tcPr/>
                </a:tc>
                <a:tc>
                  <a:txBody>
                    <a:bodyPr/>
                    <a:lstStyle/>
                    <a:p>
                      <a:r>
                        <a:rPr lang="en-GB" dirty="0"/>
                        <a:t>120</a:t>
                      </a:r>
                    </a:p>
                  </a:txBody>
                  <a:tcPr/>
                </a:tc>
                <a:extLst>
                  <a:ext uri="{0D108BD9-81ED-4DB2-BD59-A6C34878D82A}">
                    <a16:rowId xmlns:a16="http://schemas.microsoft.com/office/drawing/2014/main" val="392283919"/>
                  </a:ext>
                </a:extLst>
              </a:tr>
              <a:tr h="370840">
                <a:tc>
                  <a:txBody>
                    <a:bodyPr/>
                    <a:lstStyle/>
                    <a:p>
                      <a:r>
                        <a:rPr lang="en-GB" dirty="0"/>
                        <a:t>0</a:t>
                      </a:r>
                    </a:p>
                  </a:txBody>
                  <a:tcPr/>
                </a:tc>
                <a:tc>
                  <a:txBody>
                    <a:bodyPr/>
                    <a:lstStyle/>
                    <a:p>
                      <a:r>
                        <a:rPr lang="en-GB" dirty="0"/>
                        <a:t>0</a:t>
                      </a:r>
                    </a:p>
                  </a:txBody>
                  <a:tcPr/>
                </a:tc>
                <a:tc>
                  <a:txBody>
                    <a:bodyPr/>
                    <a:lstStyle/>
                    <a:p>
                      <a:r>
                        <a:rPr lang="en-GB" dirty="0"/>
                        <a:t>2</a:t>
                      </a:r>
                    </a:p>
                  </a:txBody>
                  <a:tcPr/>
                </a:tc>
                <a:tc>
                  <a:txBody>
                    <a:bodyPr/>
                    <a:lstStyle/>
                    <a:p>
                      <a:r>
                        <a:rPr lang="en-GB" dirty="0"/>
                        <a:t>1</a:t>
                      </a:r>
                    </a:p>
                  </a:txBody>
                  <a:tcPr/>
                </a:tc>
                <a:tc>
                  <a:txBody>
                    <a:bodyPr/>
                    <a:lstStyle/>
                    <a:p>
                      <a:r>
                        <a:rPr lang="en-GB" dirty="0"/>
                        <a:t>3</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1</a:t>
                      </a:r>
                    </a:p>
                  </a:txBody>
                  <a:tcPr/>
                </a:tc>
                <a:tc>
                  <a:txBody>
                    <a:bodyPr/>
                    <a:lstStyle/>
                    <a:p>
                      <a:r>
                        <a:rPr lang="en-GB" dirty="0"/>
                        <a:t>0</a:t>
                      </a:r>
                    </a:p>
                  </a:txBody>
                  <a:tcPr/>
                </a:tc>
                <a:extLst>
                  <a:ext uri="{0D108BD9-81ED-4DB2-BD59-A6C34878D82A}">
                    <a16:rowId xmlns:a16="http://schemas.microsoft.com/office/drawing/2014/main" val="2524081601"/>
                  </a:ext>
                </a:extLst>
              </a:tr>
            </a:tbl>
          </a:graphicData>
        </a:graphic>
      </p:graphicFrame>
      <p:graphicFrame>
        <p:nvGraphicFramePr>
          <p:cNvPr id="19" name="Table 18">
            <a:extLst>
              <a:ext uri="{FF2B5EF4-FFF2-40B4-BE49-F238E27FC236}">
                <a16:creationId xmlns:a16="http://schemas.microsoft.com/office/drawing/2014/main" id="{AFE114E8-C06D-47A9-A325-AA2D628DCEBC}"/>
              </a:ext>
            </a:extLst>
          </p:cNvPr>
          <p:cNvGraphicFramePr>
            <a:graphicFrameLocks noGrp="1"/>
          </p:cNvGraphicFramePr>
          <p:nvPr>
            <p:extLst>
              <p:ext uri="{D42A27DB-BD31-4B8C-83A1-F6EECF244321}">
                <p14:modId xmlns:p14="http://schemas.microsoft.com/office/powerpoint/2010/main" val="1143636687"/>
              </p:ext>
            </p:extLst>
          </p:nvPr>
        </p:nvGraphicFramePr>
        <p:xfrm>
          <a:off x="8196595" y="4919292"/>
          <a:ext cx="2023731" cy="741680"/>
        </p:xfrm>
        <a:graphic>
          <a:graphicData uri="http://schemas.openxmlformats.org/drawingml/2006/table">
            <a:tbl>
              <a:tblPr firstRow="1" bandRow="1">
                <a:tableStyleId>{5C22544A-7EE6-4342-B048-85BDC9FD1C3A}</a:tableStyleId>
              </a:tblPr>
              <a:tblGrid>
                <a:gridCol w="604506">
                  <a:extLst>
                    <a:ext uri="{9D8B030D-6E8A-4147-A177-3AD203B41FA5}">
                      <a16:colId xmlns:a16="http://schemas.microsoft.com/office/drawing/2014/main" val="1490392381"/>
                    </a:ext>
                  </a:extLst>
                </a:gridCol>
                <a:gridCol w="1419225">
                  <a:extLst>
                    <a:ext uri="{9D8B030D-6E8A-4147-A177-3AD203B41FA5}">
                      <a16:colId xmlns:a16="http://schemas.microsoft.com/office/drawing/2014/main" val="707527047"/>
                    </a:ext>
                  </a:extLst>
                </a:gridCol>
              </a:tblGrid>
              <a:tr h="368282">
                <a:tc>
                  <a:txBody>
                    <a:bodyPr/>
                    <a:lstStyle/>
                    <a:p>
                      <a:r>
                        <a:rPr lang="en-GB" dirty="0"/>
                        <a:t>220</a:t>
                      </a:r>
                    </a:p>
                  </a:txBody>
                  <a:tcPr/>
                </a:tc>
                <a:tc>
                  <a:txBody>
                    <a:bodyPr/>
                    <a:lstStyle/>
                    <a:p>
                      <a:r>
                        <a:rPr lang="en-GB" dirty="0"/>
                        <a:t>320…………..</a:t>
                      </a:r>
                    </a:p>
                  </a:txBody>
                  <a:tcPr/>
                </a:tc>
                <a:extLst>
                  <a:ext uri="{0D108BD9-81ED-4DB2-BD59-A6C34878D82A}">
                    <a16:rowId xmlns:a16="http://schemas.microsoft.com/office/drawing/2014/main" val="3400295296"/>
                  </a:ext>
                </a:extLst>
              </a:tr>
              <a:tr h="373398">
                <a:tc>
                  <a:txBody>
                    <a:bodyPr/>
                    <a:lstStyle/>
                    <a:p>
                      <a:r>
                        <a:rPr lang="en-GB" dirty="0"/>
                        <a:t>0</a:t>
                      </a:r>
                    </a:p>
                  </a:txBody>
                  <a:tcPr/>
                </a:tc>
                <a:tc>
                  <a:txBody>
                    <a:bodyPr/>
                    <a:lstStyle/>
                    <a:p>
                      <a:r>
                        <a:rPr lang="en-GB" dirty="0"/>
                        <a:t>0……………….</a:t>
                      </a:r>
                    </a:p>
                  </a:txBody>
                  <a:tcPr/>
                </a:tc>
                <a:extLst>
                  <a:ext uri="{0D108BD9-81ED-4DB2-BD59-A6C34878D82A}">
                    <a16:rowId xmlns:a16="http://schemas.microsoft.com/office/drawing/2014/main" val="3487249453"/>
                  </a:ext>
                </a:extLst>
              </a:tr>
            </a:tbl>
          </a:graphicData>
        </a:graphic>
      </p:graphicFrame>
      <p:sp>
        <p:nvSpPr>
          <p:cNvPr id="20" name="TextBox 19">
            <a:extLst>
              <a:ext uri="{FF2B5EF4-FFF2-40B4-BE49-F238E27FC236}">
                <a16:creationId xmlns:a16="http://schemas.microsoft.com/office/drawing/2014/main" id="{8146244B-CDAC-4335-B5B3-A4FB1B1A5586}"/>
              </a:ext>
            </a:extLst>
          </p:cNvPr>
          <p:cNvSpPr txBox="1"/>
          <p:nvPr/>
        </p:nvSpPr>
        <p:spPr>
          <a:xfrm>
            <a:off x="3800474" y="4395583"/>
            <a:ext cx="3095626" cy="369332"/>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Histogram</a:t>
            </a:r>
          </a:p>
        </p:txBody>
      </p:sp>
      <p:sp>
        <p:nvSpPr>
          <p:cNvPr id="21" name="TextBox 20">
            <a:extLst>
              <a:ext uri="{FF2B5EF4-FFF2-40B4-BE49-F238E27FC236}">
                <a16:creationId xmlns:a16="http://schemas.microsoft.com/office/drawing/2014/main" id="{61F16CA0-D02C-4710-8AD9-7B09EDEA2E31}"/>
              </a:ext>
            </a:extLst>
          </p:cNvPr>
          <p:cNvSpPr txBox="1"/>
          <p:nvPr/>
        </p:nvSpPr>
        <p:spPr>
          <a:xfrm>
            <a:off x="3800474" y="5864602"/>
            <a:ext cx="3095626" cy="369332"/>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Length </a:t>
            </a:r>
            <a:r>
              <a:rPr lang="en-GB" dirty="0">
                <a:latin typeface="Source Code Pro Semibold" panose="020B0609030403020204" pitchFamily="49" charset="0"/>
                <a:ea typeface="Source Code Pro Semibold" panose="020B0609030403020204" pitchFamily="49" charset="0"/>
                <a:cs typeface="Verdana" panose="020B0604030504040204" pitchFamily="34" charset="0"/>
              </a:rPr>
              <a:t>N</a:t>
            </a:r>
            <a:r>
              <a:rPr lang="en-GB" dirty="0">
                <a:latin typeface="Verdana" panose="020B0604030504040204" pitchFamily="34" charset="0"/>
                <a:ea typeface="Verdana" panose="020B0604030504040204" pitchFamily="34" charset="0"/>
                <a:cs typeface="Verdana" panose="020B0604030504040204" pitchFamily="34" charset="0"/>
              </a:rPr>
              <a:t> sum </a:t>
            </a:r>
            <a:r>
              <a:rPr lang="en-GB" dirty="0">
                <a:latin typeface="Source Code Pro Semibold" panose="020B0609030403020204" pitchFamily="49" charset="0"/>
                <a:ea typeface="Source Code Pro Semibold" panose="020B0609030403020204" pitchFamily="49" charset="0"/>
                <a:cs typeface="Verdana" panose="020B0604030504040204" pitchFamily="34" charset="0"/>
              </a:rPr>
              <a:t>n</a:t>
            </a:r>
          </a:p>
        </p:txBody>
      </p:sp>
    </p:spTree>
    <p:extLst>
      <p:ext uri="{BB962C8B-B14F-4D97-AF65-F5344CB8AC3E}">
        <p14:creationId xmlns:p14="http://schemas.microsoft.com/office/powerpoint/2010/main" val="19596869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53BE-60E5-394F-654F-B102DBCBF07C}"/>
              </a:ext>
            </a:extLst>
          </p:cNvPr>
          <p:cNvSpPr>
            <a:spLocks noGrp="1"/>
          </p:cNvSpPr>
          <p:nvPr>
            <p:ph type="title"/>
          </p:nvPr>
        </p:nvSpPr>
        <p:spPr/>
        <p:txBody>
          <a:bodyPr/>
          <a:lstStyle/>
          <a:p>
            <a:r>
              <a:rPr lang="en-GB" sz="3600" dirty="0">
                <a:latin typeface="Source Code Pro Semibold" panose="020B0609030403020204" pitchFamily="49" charset="0"/>
                <a:ea typeface="Source Code Pro Semibold" panose="020B0609030403020204" pitchFamily="49" charset="0"/>
              </a:rPr>
              <a:t>"</a:t>
            </a:r>
            <a:r>
              <a:rPr lang="en-GB" dirty="0" err="1">
                <a:latin typeface="Source Code Pro Semibold" panose="020B0609030403020204" pitchFamily="49" charset="0"/>
                <a:ea typeface="Source Code Pro Semibold" panose="020B0609030403020204" pitchFamily="49" charset="0"/>
              </a:rPr>
              <a:t>catall</a:t>
            </a:r>
            <a:r>
              <a:rPr lang="en-GB" sz="3600" dirty="0">
                <a:latin typeface="Source Code Pro Semibold" panose="020B0609030403020204" pitchFamily="49" charset="0"/>
                <a:ea typeface="Source Code Pro Semibold" panose="020B0609030403020204" pitchFamily="49" charset="0"/>
              </a:rPr>
              <a:t>"</a:t>
            </a:r>
            <a:r>
              <a:rPr lang="en-GB" dirty="0">
                <a:latin typeface="Source Code Pro Semibold" panose="020B0609030403020204" pitchFamily="49" charset="0"/>
                <a:ea typeface="Source Code Pro Semibold" panose="020B0609030403020204" pitchFamily="49" charset="0"/>
              </a:rPr>
              <a:t> </a:t>
            </a:r>
          </a:p>
        </p:txBody>
      </p:sp>
      <p:sp>
        <p:nvSpPr>
          <p:cNvPr id="3" name="Content Placeholder 2">
            <a:extLst>
              <a:ext uri="{FF2B5EF4-FFF2-40B4-BE49-F238E27FC236}">
                <a16:creationId xmlns:a16="http://schemas.microsoft.com/office/drawing/2014/main" id="{96FF4BD0-C263-83FC-78F9-7BE52EBF62EB}"/>
              </a:ext>
            </a:extLst>
          </p:cNvPr>
          <p:cNvSpPr>
            <a:spLocks noGrp="1"/>
          </p:cNvSpPr>
          <p:nvPr>
            <p:ph idx="1"/>
          </p:nvPr>
        </p:nvSpPr>
        <p:spPr>
          <a:xfrm>
            <a:off x="720000" y="1260000"/>
            <a:ext cx="10972800" cy="5170120"/>
          </a:xfrm>
        </p:spPr>
        <p:txBody>
          <a:bodyPr>
            <a:normAutofit fontScale="77500" lnSpcReduction="20000"/>
          </a:bodyPr>
          <a:lstStyle/>
          <a:p>
            <a:pPr>
              <a:lnSpc>
                <a:spcPct val="120000"/>
              </a:lnSpc>
              <a:spcBef>
                <a:spcPts val="600"/>
              </a:spcBef>
            </a:pPr>
            <a:r>
              <a:rPr lang="en-GB" dirty="0"/>
              <a:t>Forms a </a:t>
            </a:r>
            <a:r>
              <a:rPr lang="en-GB" dirty="0">
                <a:latin typeface="Verdana Pro SemiBold" panose="020B0704030504040204" pitchFamily="34" charset="0"/>
              </a:rPr>
              <a:t>n</a:t>
            </a:r>
            <a:r>
              <a:rPr lang="en-GB" dirty="0"/>
              <a:t>-way table</a:t>
            </a:r>
          </a:p>
          <a:p>
            <a:pPr>
              <a:lnSpc>
                <a:spcPct val="120000"/>
              </a:lnSpc>
              <a:spcBef>
                <a:spcPts val="600"/>
              </a:spcBef>
            </a:pPr>
            <a:r>
              <a:rPr lang="en-GB" dirty="0"/>
              <a:t>Creates a new table by simulating from a multinomial distribution with probabilities defined by the proportions of the total </a:t>
            </a:r>
            <a:r>
              <a:rPr lang="en-GB" dirty="0">
                <a:latin typeface="Verdana Pro SemiBold" panose="020B0704030504040204" pitchFamily="34" charset="0"/>
              </a:rPr>
              <a:t>N</a:t>
            </a:r>
            <a:r>
              <a:rPr lang="en-GB" dirty="0"/>
              <a:t> in each cell of the table.</a:t>
            </a:r>
          </a:p>
          <a:p>
            <a:pPr>
              <a:lnSpc>
                <a:spcPct val="120000"/>
              </a:lnSpc>
              <a:spcBef>
                <a:spcPts val="600"/>
              </a:spcBef>
            </a:pPr>
            <a:r>
              <a:rPr lang="en-GB" dirty="0"/>
              <a:t>Restructures it back to a data frame</a:t>
            </a:r>
          </a:p>
          <a:p>
            <a:pPr>
              <a:lnSpc>
                <a:spcPct val="120000"/>
              </a:lnSpc>
              <a:spcBef>
                <a:spcPts val="600"/>
              </a:spcBef>
            </a:pPr>
            <a:r>
              <a:rPr lang="en-GB" dirty="0"/>
              <a:t>Problem: zero cells will remain as zeros</a:t>
            </a:r>
          </a:p>
          <a:p>
            <a:pPr>
              <a:lnSpc>
                <a:spcPct val="120000"/>
              </a:lnSpc>
              <a:spcBef>
                <a:spcPts val="600"/>
              </a:spcBef>
            </a:pPr>
            <a:r>
              <a:rPr lang="en-GB" dirty="0"/>
              <a:t>Solution: add a small constant to every cell of the table unless they are structural zeros. Parameter </a:t>
            </a:r>
            <a:r>
              <a:rPr lang="en-GB" dirty="0" err="1">
                <a:latin typeface="Source Code Pro" panose="020B0509030403020204" pitchFamily="49" charset="0"/>
                <a:ea typeface="Source Code Pro" panose="020B0509030403020204" pitchFamily="49" charset="0"/>
              </a:rPr>
              <a:t>nprior</a:t>
            </a:r>
            <a:r>
              <a:rPr lang="en-GB" dirty="0"/>
              <a:t> spreads this value evenly over all the cells in the table. Default is </a:t>
            </a:r>
            <a:r>
              <a:rPr lang="en-GB" dirty="0" err="1">
                <a:latin typeface="Source Code Pro" panose="020B0509030403020204" pitchFamily="49" charset="0"/>
                <a:ea typeface="Source Code Pro" panose="020B0509030403020204" pitchFamily="49" charset="0"/>
              </a:rPr>
              <a:t>nprior</a:t>
            </a:r>
            <a:r>
              <a:rPr lang="en-GB" dirty="0">
                <a:latin typeface="Source Code Pro" panose="020B0509030403020204" pitchFamily="49" charset="0"/>
                <a:ea typeface="Source Code Pro" panose="020B0509030403020204" pitchFamily="49" charset="0"/>
              </a:rPr>
              <a:t> = 1</a:t>
            </a:r>
            <a:r>
              <a:rPr lang="en-GB" dirty="0"/>
              <a:t>.</a:t>
            </a:r>
          </a:p>
          <a:p>
            <a:pPr>
              <a:lnSpc>
                <a:spcPct val="120000"/>
              </a:lnSpc>
              <a:spcBef>
                <a:spcPts val="600"/>
              </a:spcBef>
            </a:pPr>
            <a:r>
              <a:rPr lang="en-GB" dirty="0"/>
              <a:t>Example – using all 10 variables from the Internet Use example</a:t>
            </a:r>
          </a:p>
          <a:p>
            <a:pPr>
              <a:lnSpc>
                <a:spcPct val="120000"/>
              </a:lnSpc>
              <a:spcBef>
                <a:spcPts val="600"/>
              </a:spcBef>
            </a:pPr>
            <a:r>
              <a:rPr lang="en-GB" dirty="0"/>
              <a:t>This gives a table with 80 million cells, just under the default limit of 10</a:t>
            </a:r>
            <a:r>
              <a:rPr lang="en-GB" baseline="30000" dirty="0"/>
              <a:t>8</a:t>
            </a:r>
            <a:r>
              <a:rPr lang="en-GB" dirty="0"/>
              <a:t> -  can be overridden</a:t>
            </a:r>
          </a:p>
        </p:txBody>
      </p:sp>
      <p:sp>
        <p:nvSpPr>
          <p:cNvPr id="5" name="Slide Number Placeholder 4">
            <a:extLst>
              <a:ext uri="{FF2B5EF4-FFF2-40B4-BE49-F238E27FC236}">
                <a16:creationId xmlns:a16="http://schemas.microsoft.com/office/drawing/2014/main" id="{632D8A10-5A76-C9C6-1255-2CE96CC243C8}"/>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65</a:t>
            </a:fld>
            <a:endParaRPr lang="en-GB"/>
          </a:p>
        </p:txBody>
      </p:sp>
    </p:spTree>
    <p:extLst>
      <p:ext uri="{BB962C8B-B14F-4D97-AF65-F5344CB8AC3E}">
        <p14:creationId xmlns:p14="http://schemas.microsoft.com/office/powerpoint/2010/main" val="39977603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93FE-2C56-E17C-391C-123611F5C090}"/>
              </a:ext>
            </a:extLst>
          </p:cNvPr>
          <p:cNvSpPr>
            <a:spLocks noGrp="1"/>
          </p:cNvSpPr>
          <p:nvPr>
            <p:ph type="title"/>
          </p:nvPr>
        </p:nvSpPr>
        <p:spPr>
          <a:xfrm>
            <a:off x="78637" y="263885"/>
            <a:ext cx="10972800" cy="720000"/>
          </a:xfrm>
        </p:spPr>
        <p:txBody>
          <a:bodyPr>
            <a:normAutofit/>
          </a:bodyPr>
          <a:lstStyle/>
          <a:p>
            <a:r>
              <a:rPr lang="en-GB" dirty="0"/>
              <a:t>SHS with </a:t>
            </a:r>
            <a:r>
              <a:rPr lang="en-GB" sz="3600" dirty="0">
                <a:latin typeface="Source Code Pro Semibold" panose="020B0609030403020204" pitchFamily="49" charset="0"/>
                <a:ea typeface="Source Code Pro Semibold" panose="020B0609030403020204" pitchFamily="49" charset="0"/>
              </a:rPr>
              <a:t>"</a:t>
            </a:r>
            <a:r>
              <a:rPr lang="en-GB" dirty="0" err="1">
                <a:latin typeface="Source Code Pro Semibold" panose="020B0609030403020204" pitchFamily="49" charset="0"/>
                <a:ea typeface="Source Code Pro Semibold" panose="020B0609030403020204" pitchFamily="49" charset="0"/>
                <a:cs typeface="Courier New" panose="02070309020205020404" pitchFamily="49" charset="0"/>
              </a:rPr>
              <a:t>catall</a:t>
            </a:r>
            <a:r>
              <a:rPr lang="en-GB" sz="3600" dirty="0">
                <a:latin typeface="Source Code Pro Semibold" panose="020B0609030403020204" pitchFamily="49" charset="0"/>
                <a:ea typeface="Source Code Pro Semibold" panose="020B0609030403020204" pitchFamily="49" charset="0"/>
              </a:rPr>
              <a:t>"</a:t>
            </a:r>
            <a:endParaRPr lang="en-GB" dirty="0">
              <a:latin typeface="Source Code Pro Semibold" panose="020B0609030403020204" pitchFamily="49" charset="0"/>
              <a:ea typeface="Source Code Pro Semibold" panose="020B0609030403020204" pitchFamily="49" charset="0"/>
              <a:cs typeface="Courier New" panose="02070309020205020404" pitchFamily="49" charset="0"/>
            </a:endParaRPr>
          </a:p>
        </p:txBody>
      </p:sp>
      <p:sp>
        <p:nvSpPr>
          <p:cNvPr id="5" name="Slide Number Placeholder 4">
            <a:extLst>
              <a:ext uri="{FF2B5EF4-FFF2-40B4-BE49-F238E27FC236}">
                <a16:creationId xmlns:a16="http://schemas.microsoft.com/office/drawing/2014/main" id="{E70FFC4B-A025-9087-2B74-E6A3D16A40C5}"/>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66</a:t>
            </a:fld>
            <a:endParaRPr lang="en-GB"/>
          </a:p>
        </p:txBody>
      </p:sp>
      <p:pic>
        <p:nvPicPr>
          <p:cNvPr id="8" name="Picture 7">
            <a:extLst>
              <a:ext uri="{FF2B5EF4-FFF2-40B4-BE49-F238E27FC236}">
                <a16:creationId xmlns:a16="http://schemas.microsoft.com/office/drawing/2014/main" id="{507ACE2C-10C3-133F-F272-FEEDED5A9675}"/>
              </a:ext>
            </a:extLst>
          </p:cNvPr>
          <p:cNvPicPr>
            <a:picLocks noChangeAspect="1"/>
          </p:cNvPicPr>
          <p:nvPr/>
        </p:nvPicPr>
        <p:blipFill rotWithShape="1">
          <a:blip r:embed="rId3"/>
          <a:srcRect t="20303" r="2"/>
          <a:stretch/>
        </p:blipFill>
        <p:spPr>
          <a:xfrm>
            <a:off x="78637" y="1091017"/>
            <a:ext cx="12034726" cy="5648548"/>
          </a:xfrm>
          <a:prstGeom prst="rect">
            <a:avLst/>
          </a:prstGeom>
        </p:spPr>
      </p:pic>
    </p:spTree>
    <p:extLst>
      <p:ext uri="{BB962C8B-B14F-4D97-AF65-F5344CB8AC3E}">
        <p14:creationId xmlns:p14="http://schemas.microsoft.com/office/powerpoint/2010/main" val="193075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0AD8-728B-593C-07C2-F9E738777F4B}"/>
              </a:ext>
            </a:extLst>
          </p:cNvPr>
          <p:cNvSpPr>
            <a:spLocks noGrp="1"/>
          </p:cNvSpPr>
          <p:nvPr>
            <p:ph type="title"/>
          </p:nvPr>
        </p:nvSpPr>
        <p:spPr>
          <a:xfrm>
            <a:off x="360000" y="252000"/>
            <a:ext cx="10972800" cy="720000"/>
          </a:xfrm>
        </p:spPr>
        <p:txBody>
          <a:bodyPr/>
          <a:lstStyle/>
          <a:p>
            <a:r>
              <a:rPr lang="en-GB" dirty="0"/>
              <a:t>Utility of </a:t>
            </a:r>
            <a:r>
              <a:rPr lang="en-GB" dirty="0">
                <a:latin typeface="Source Code Pro Semibold" panose="020B0609030403020204" pitchFamily="49" charset="0"/>
                <a:ea typeface="Source Code Pro Semibold" panose="020B0609030403020204" pitchFamily="49" charset="0"/>
              </a:rPr>
              <a:t>"</a:t>
            </a:r>
            <a:r>
              <a:rPr lang="en-GB" dirty="0" err="1">
                <a:latin typeface="Source Code Pro Semibold" panose="020B0609030403020204" pitchFamily="49" charset="0"/>
                <a:ea typeface="Source Code Pro Semibold" panose="020B0609030403020204" pitchFamily="49" charset="0"/>
                <a:cs typeface="Courier New" panose="02070309020205020404" pitchFamily="49" charset="0"/>
              </a:rPr>
              <a:t>catall</a:t>
            </a:r>
            <a:r>
              <a:rPr lang="en-GB" dirty="0">
                <a:latin typeface="Source Code Pro Semibold" panose="020B0609030403020204" pitchFamily="49" charset="0"/>
                <a:ea typeface="Source Code Pro Semibold" panose="020B0609030403020204" pitchFamily="49" charset="0"/>
              </a:rPr>
              <a:t>"</a:t>
            </a:r>
            <a:r>
              <a:rPr lang="en-GB" dirty="0">
                <a:latin typeface="Courier New" panose="02070309020205020404" pitchFamily="49" charset="0"/>
                <a:cs typeface="Courier New" panose="02070309020205020404" pitchFamily="49" charset="0"/>
              </a:rPr>
              <a:t> </a:t>
            </a:r>
            <a:r>
              <a:rPr lang="en-GB" dirty="0"/>
              <a:t>with SHS</a:t>
            </a:r>
          </a:p>
        </p:txBody>
      </p:sp>
      <p:pic>
        <p:nvPicPr>
          <p:cNvPr id="7" name="Content Placeholder 6">
            <a:extLst>
              <a:ext uri="{FF2B5EF4-FFF2-40B4-BE49-F238E27FC236}">
                <a16:creationId xmlns:a16="http://schemas.microsoft.com/office/drawing/2014/main" id="{CF0D97E2-AF39-7912-7F67-34F5537A582B}"/>
              </a:ext>
            </a:extLst>
          </p:cNvPr>
          <p:cNvPicPr>
            <a:picLocks noGrp="1" noChangeAspect="1"/>
          </p:cNvPicPr>
          <p:nvPr>
            <p:ph idx="1"/>
          </p:nvPr>
        </p:nvPicPr>
        <p:blipFill>
          <a:blip r:embed="rId2"/>
          <a:stretch>
            <a:fillRect/>
          </a:stretch>
        </p:blipFill>
        <p:spPr>
          <a:xfrm>
            <a:off x="5890417" y="971075"/>
            <a:ext cx="6114642" cy="5886925"/>
          </a:xfrm>
          <a:prstGeom prst="rect">
            <a:avLst/>
          </a:prstGeom>
        </p:spPr>
      </p:pic>
      <p:sp>
        <p:nvSpPr>
          <p:cNvPr id="5" name="Slide Number Placeholder 4">
            <a:extLst>
              <a:ext uri="{FF2B5EF4-FFF2-40B4-BE49-F238E27FC236}">
                <a16:creationId xmlns:a16="http://schemas.microsoft.com/office/drawing/2014/main" id="{FFE3A20E-BB28-4122-5F71-F2B28A0E17B0}"/>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67</a:t>
            </a:fld>
            <a:endParaRPr lang="en-GB"/>
          </a:p>
        </p:txBody>
      </p:sp>
      <p:sp>
        <p:nvSpPr>
          <p:cNvPr id="9" name="Content Placeholder 2">
            <a:extLst>
              <a:ext uri="{FF2B5EF4-FFF2-40B4-BE49-F238E27FC236}">
                <a16:creationId xmlns:a16="http://schemas.microsoft.com/office/drawing/2014/main" id="{C10AE1FA-5325-421B-8350-F789AEACD2D5}"/>
              </a:ext>
            </a:extLst>
          </p:cNvPr>
          <p:cNvSpPr txBox="1">
            <a:spLocks/>
          </p:cNvSpPr>
          <p:nvPr/>
        </p:nvSpPr>
        <p:spPr bwMode="auto">
          <a:xfrm>
            <a:off x="407688" y="1255023"/>
            <a:ext cx="5688312" cy="476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96000" indent="-396000" algn="l" defTabSz="457200" rtl="0" eaLnBrk="1" fontAlgn="base" hangingPunct="1">
              <a:spcBef>
                <a:spcPts val="1200"/>
              </a:spcBef>
              <a:spcAft>
                <a:spcPct val="0"/>
              </a:spcAft>
              <a:buClr>
                <a:srgbClr val="0085CA"/>
              </a:buClr>
              <a:buSzPct val="90000"/>
              <a:buFont typeface="Wingdings 3" panose="05040102010807070707" pitchFamily="18" charset="2"/>
              <a:buChar char=""/>
              <a:tabLst>
                <a:tab pos="396000" algn="l"/>
                <a:tab pos="741600" algn="l"/>
              </a:tabLst>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SzPct val="90000"/>
              <a:buFont typeface="Wingdings 3" panose="05040102010807070707" pitchFamily="18" charset="2"/>
              <a:buChar char="w"/>
              <a:tabLst>
                <a:tab pos="360000" algn="l"/>
                <a:tab pos="720000" algn="l"/>
              </a:tabLst>
              <a:defRPr lang="en-US" sz="2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pPr>
            <a:r>
              <a:rPr lang="en-GB" sz="2400" dirty="0"/>
              <a:t>All one-way, two-way and three-way tables have acceptable utilities</a:t>
            </a:r>
          </a:p>
          <a:p>
            <a:pPr>
              <a:lnSpc>
                <a:spcPct val="110000"/>
              </a:lnSpc>
            </a:pPr>
            <a:endParaRPr lang="en-GB" sz="1800" dirty="0"/>
          </a:p>
          <a:p>
            <a:pPr>
              <a:lnSpc>
                <a:spcPct val="110000"/>
              </a:lnSpc>
            </a:pPr>
            <a:r>
              <a:rPr lang="en-GB" sz="2400" dirty="0"/>
              <a:t>Can use it for a few variables at the start of a synthesis and then do others by conditional models</a:t>
            </a:r>
          </a:p>
          <a:p>
            <a:pPr>
              <a:lnSpc>
                <a:spcPct val="110000"/>
              </a:lnSpc>
            </a:pPr>
            <a:r>
              <a:rPr lang="en-GB" sz="2400" dirty="0"/>
              <a:t>Select those where relationships difficult to get right and/or important ones</a:t>
            </a:r>
          </a:p>
          <a:p>
            <a:pPr>
              <a:lnSpc>
                <a:spcPct val="110000"/>
              </a:lnSpc>
            </a:pPr>
            <a:r>
              <a:rPr lang="en-GB" sz="2400" dirty="0"/>
              <a:t>Example in </a:t>
            </a:r>
            <a:r>
              <a:rPr lang="en-GB" sz="2400" dirty="0">
                <a:latin typeface="Source Code Pro Semibold" panose="020B0609030403020204" pitchFamily="49" charset="0"/>
                <a:ea typeface="Source Code Pro Semibold" panose="020B0609030403020204" pitchFamily="49" charset="0"/>
              </a:rPr>
              <a:t>acs2018 </a:t>
            </a:r>
            <a:r>
              <a:rPr lang="en-GB" sz="2400" dirty="0"/>
              <a:t>synthesis</a:t>
            </a:r>
          </a:p>
        </p:txBody>
      </p:sp>
    </p:spTree>
    <p:extLst>
      <p:ext uri="{BB962C8B-B14F-4D97-AF65-F5344CB8AC3E}">
        <p14:creationId xmlns:p14="http://schemas.microsoft.com/office/powerpoint/2010/main" val="1320155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53BE-60E5-394F-654F-B102DBCBF07C}"/>
              </a:ext>
            </a:extLst>
          </p:cNvPr>
          <p:cNvSpPr>
            <a:spLocks noGrp="1"/>
          </p:cNvSpPr>
          <p:nvPr>
            <p:ph type="title"/>
          </p:nvPr>
        </p:nvSpPr>
        <p:spPr/>
        <p:txBody>
          <a:bodyPr/>
          <a:lstStyle/>
          <a:p>
            <a:r>
              <a:rPr lang="en-GB" dirty="0">
                <a:latin typeface="Source Code Pro Semibold" panose="020B0609030403020204" pitchFamily="49" charset="0"/>
                <a:ea typeface="Source Code Pro Semibold" panose="020B0609030403020204" pitchFamily="49" charset="0"/>
              </a:rPr>
              <a:t>"</a:t>
            </a:r>
            <a:r>
              <a:rPr lang="en-GB" dirty="0" err="1">
                <a:latin typeface="Source Code Pro Semibold" panose="020B0609030403020204" pitchFamily="49" charset="0"/>
                <a:ea typeface="Source Code Pro Semibold" panose="020B0609030403020204" pitchFamily="49" charset="0"/>
              </a:rPr>
              <a:t>ipf</a:t>
            </a:r>
            <a:r>
              <a:rPr lang="en-GB" dirty="0">
                <a:latin typeface="Source Code Pro Semibold" panose="020B0609030403020204" pitchFamily="49" charset="0"/>
                <a:ea typeface="Source Code Pro Semibold" panose="020B0609030403020204" pitchFamily="49" charset="0"/>
              </a:rPr>
              <a:t>" </a:t>
            </a:r>
            <a:r>
              <a:rPr lang="en-GB" dirty="0"/>
              <a:t>iterative proportional fitting</a:t>
            </a:r>
          </a:p>
        </p:txBody>
      </p:sp>
      <p:sp>
        <p:nvSpPr>
          <p:cNvPr id="3" name="Content Placeholder 2">
            <a:extLst>
              <a:ext uri="{FF2B5EF4-FFF2-40B4-BE49-F238E27FC236}">
                <a16:creationId xmlns:a16="http://schemas.microsoft.com/office/drawing/2014/main" id="{96FF4BD0-C263-83FC-78F9-7BE52EBF62EB}"/>
              </a:ext>
            </a:extLst>
          </p:cNvPr>
          <p:cNvSpPr>
            <a:spLocks noGrp="1"/>
          </p:cNvSpPr>
          <p:nvPr>
            <p:ph idx="1"/>
          </p:nvPr>
        </p:nvSpPr>
        <p:spPr>
          <a:xfrm>
            <a:off x="720000" y="1260000"/>
            <a:ext cx="10972800" cy="4794904"/>
          </a:xfrm>
        </p:spPr>
        <p:txBody>
          <a:bodyPr>
            <a:normAutofit fontScale="92500" lnSpcReduction="10000"/>
          </a:bodyPr>
          <a:lstStyle/>
          <a:p>
            <a:pPr>
              <a:lnSpc>
                <a:spcPct val="110000"/>
              </a:lnSpc>
              <a:spcBef>
                <a:spcPts val="800"/>
              </a:spcBef>
            </a:pPr>
            <a:r>
              <a:rPr lang="en-GB" dirty="0"/>
              <a:t>Also needs a big table</a:t>
            </a:r>
          </a:p>
          <a:p>
            <a:pPr>
              <a:lnSpc>
                <a:spcPct val="110000"/>
              </a:lnSpc>
              <a:spcBef>
                <a:spcPts val="800"/>
              </a:spcBef>
            </a:pPr>
            <a:r>
              <a:rPr lang="en-GB" dirty="0"/>
              <a:t>Instead of simulating from the original table it starts by defining the margins of the table, and getting the table that best fits these margins</a:t>
            </a:r>
          </a:p>
          <a:p>
            <a:pPr>
              <a:lnSpc>
                <a:spcPct val="110000"/>
              </a:lnSpc>
              <a:spcBef>
                <a:spcPts val="800"/>
              </a:spcBef>
            </a:pPr>
            <a:r>
              <a:rPr lang="en-GB" dirty="0"/>
              <a:t>Then proceeds using this table rather that the original</a:t>
            </a:r>
          </a:p>
          <a:p>
            <a:pPr>
              <a:lnSpc>
                <a:spcPct val="110000"/>
              </a:lnSpc>
              <a:spcBef>
                <a:spcPts val="800"/>
              </a:spcBef>
            </a:pPr>
            <a:r>
              <a:rPr lang="en-GB" dirty="0">
                <a:latin typeface="Source Code Pro Semibold" panose="020B0609030403020204" pitchFamily="49" charset="0"/>
                <a:ea typeface="Source Code Pro Semibold" panose="020B0609030403020204" pitchFamily="49" charset="0"/>
              </a:rPr>
              <a:t>"</a:t>
            </a:r>
            <a:r>
              <a:rPr lang="en-GB" dirty="0" err="1">
                <a:latin typeface="Source Code Pro Semibold" panose="020B0609030403020204" pitchFamily="49" charset="0"/>
                <a:ea typeface="Source Code Pro Semibold" panose="020B0609030403020204" pitchFamily="49" charset="0"/>
              </a:rPr>
              <a:t>ipf</a:t>
            </a:r>
            <a:r>
              <a:rPr lang="en-GB" dirty="0">
                <a:latin typeface="Source Code Pro Semibold" panose="020B0609030403020204" pitchFamily="49" charset="0"/>
                <a:ea typeface="Source Code Pro Semibold" panose="020B0609030403020204" pitchFamily="49" charset="0"/>
              </a:rPr>
              <a:t>"</a:t>
            </a:r>
            <a:r>
              <a:rPr lang="en-GB" dirty="0"/>
              <a:t> can be slow to fit</a:t>
            </a:r>
          </a:p>
          <a:p>
            <a:pPr>
              <a:lnSpc>
                <a:spcPct val="110000"/>
              </a:lnSpc>
              <a:spcBef>
                <a:spcPts val="800"/>
              </a:spcBef>
            </a:pPr>
            <a:r>
              <a:rPr lang="en-GB" dirty="0"/>
              <a:t>No advantage over </a:t>
            </a:r>
            <a:r>
              <a:rPr lang="en-GB" sz="3200" dirty="0">
                <a:latin typeface="Source Code Pro Semibold" panose="020B0609030403020204" pitchFamily="49" charset="0"/>
                <a:ea typeface="Source Code Pro Semibold" panose="020B0609030403020204" pitchFamily="49" charset="0"/>
              </a:rPr>
              <a:t>"</a:t>
            </a:r>
            <a:r>
              <a:rPr lang="en-GB" dirty="0" err="1">
                <a:latin typeface="Source Code Pro Semibold" panose="020B0609030403020204" pitchFamily="49" charset="0"/>
                <a:ea typeface="Source Code Pro Semibold" panose="020B0609030403020204" pitchFamily="49" charset="0"/>
              </a:rPr>
              <a:t>catall</a:t>
            </a:r>
            <a:r>
              <a:rPr lang="en-GB" sz="3200" dirty="0">
                <a:latin typeface="Source Code Pro Semibold" panose="020B0609030403020204" pitchFamily="49" charset="0"/>
                <a:ea typeface="Source Code Pro Semibold" panose="020B0609030403020204" pitchFamily="49" charset="0"/>
              </a:rPr>
              <a:t>"</a:t>
            </a:r>
            <a:r>
              <a:rPr lang="en-GB" dirty="0"/>
              <a:t> except for Differential Privacy - later</a:t>
            </a:r>
          </a:p>
          <a:p>
            <a:pPr>
              <a:lnSpc>
                <a:spcPct val="110000"/>
              </a:lnSpc>
              <a:spcBef>
                <a:spcPts val="800"/>
              </a:spcBef>
            </a:pPr>
            <a:r>
              <a:rPr lang="en-GB" dirty="0"/>
              <a:t>Will not discuss them further here</a:t>
            </a:r>
          </a:p>
        </p:txBody>
      </p:sp>
      <p:sp>
        <p:nvSpPr>
          <p:cNvPr id="5" name="Slide Number Placeholder 4">
            <a:extLst>
              <a:ext uri="{FF2B5EF4-FFF2-40B4-BE49-F238E27FC236}">
                <a16:creationId xmlns:a16="http://schemas.microsoft.com/office/drawing/2014/main" id="{632D8A10-5A76-C9C6-1255-2CE96CC243C8}"/>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68</a:t>
            </a:fld>
            <a:endParaRPr lang="en-GB"/>
          </a:p>
        </p:txBody>
      </p:sp>
    </p:spTree>
    <p:extLst>
      <p:ext uri="{BB962C8B-B14F-4D97-AF65-F5344CB8AC3E}">
        <p14:creationId xmlns:p14="http://schemas.microsoft.com/office/powerpoint/2010/main" val="1898880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4EFC3-CC90-FE81-38BC-B0F97DA1ACDC}"/>
              </a:ext>
            </a:extLst>
          </p:cNvPr>
          <p:cNvSpPr>
            <a:spLocks noGrp="1"/>
          </p:cNvSpPr>
          <p:nvPr>
            <p:ph type="title"/>
          </p:nvPr>
        </p:nvSpPr>
        <p:spPr/>
        <p:txBody>
          <a:bodyPr/>
          <a:lstStyle/>
          <a:p>
            <a:r>
              <a:rPr lang="en-GB" dirty="0"/>
              <a:t>Other methods NOT in synthpop</a:t>
            </a:r>
          </a:p>
        </p:txBody>
      </p:sp>
      <p:sp>
        <p:nvSpPr>
          <p:cNvPr id="3" name="Content Placeholder 2">
            <a:extLst>
              <a:ext uri="{FF2B5EF4-FFF2-40B4-BE49-F238E27FC236}">
                <a16:creationId xmlns:a16="http://schemas.microsoft.com/office/drawing/2014/main" id="{30BCACCF-CC11-D317-BE28-33A2813E5ED9}"/>
              </a:ext>
            </a:extLst>
          </p:cNvPr>
          <p:cNvSpPr>
            <a:spLocks noGrp="1"/>
          </p:cNvSpPr>
          <p:nvPr>
            <p:ph idx="1"/>
          </p:nvPr>
        </p:nvSpPr>
        <p:spPr>
          <a:xfrm>
            <a:off x="731838" y="1192317"/>
            <a:ext cx="10972800" cy="4794904"/>
          </a:xfrm>
        </p:spPr>
        <p:txBody>
          <a:bodyPr>
            <a:normAutofit/>
          </a:bodyPr>
          <a:lstStyle/>
          <a:p>
            <a:pPr>
              <a:spcBef>
                <a:spcPts val="600"/>
              </a:spcBef>
            </a:pPr>
            <a:r>
              <a:rPr lang="en-GB" sz="2400" dirty="0"/>
              <a:t>Based on graphical models to define which relationships should be maintained – a bit like cart models</a:t>
            </a:r>
          </a:p>
          <a:p>
            <a:pPr>
              <a:spcBef>
                <a:spcPts val="600"/>
              </a:spcBef>
            </a:pPr>
            <a:r>
              <a:rPr lang="en-GB" sz="2400" dirty="0"/>
              <a:t>Generalised adversarial networks (GANS) image processing</a:t>
            </a:r>
          </a:p>
        </p:txBody>
      </p:sp>
      <p:sp>
        <p:nvSpPr>
          <p:cNvPr id="5" name="Slide Number Placeholder 4">
            <a:extLst>
              <a:ext uri="{FF2B5EF4-FFF2-40B4-BE49-F238E27FC236}">
                <a16:creationId xmlns:a16="http://schemas.microsoft.com/office/drawing/2014/main" id="{ABF48AD2-0937-9699-31D9-DA6AE0F6C6A2}"/>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69</a:t>
            </a:fld>
            <a:endParaRPr lang="en-GB"/>
          </a:p>
        </p:txBody>
      </p:sp>
      <p:pic>
        <p:nvPicPr>
          <p:cNvPr id="8" name="Picture 7" descr="Diagram&#10;&#10;Description automatically generated">
            <a:extLst>
              <a:ext uri="{FF2B5EF4-FFF2-40B4-BE49-F238E27FC236}">
                <a16:creationId xmlns:a16="http://schemas.microsoft.com/office/drawing/2014/main" id="{5A70F6A5-7B63-A201-BEE7-0A01468A1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451" y="2879263"/>
            <a:ext cx="6861725" cy="3107958"/>
          </a:xfrm>
          <a:prstGeom prst="rect">
            <a:avLst/>
          </a:prstGeom>
        </p:spPr>
      </p:pic>
      <p:sp>
        <p:nvSpPr>
          <p:cNvPr id="9" name="TextBox 8">
            <a:extLst>
              <a:ext uri="{FF2B5EF4-FFF2-40B4-BE49-F238E27FC236}">
                <a16:creationId xmlns:a16="http://schemas.microsoft.com/office/drawing/2014/main" id="{9BC73C69-6423-731E-9058-DD7F820C6E47}"/>
              </a:ext>
            </a:extLst>
          </p:cNvPr>
          <p:cNvSpPr txBox="1"/>
          <p:nvPr/>
        </p:nvSpPr>
        <p:spPr>
          <a:xfrm>
            <a:off x="5343181" y="5987221"/>
            <a:ext cx="5229637" cy="276999"/>
          </a:xfrm>
          <a:prstGeom prst="rect">
            <a:avLst/>
          </a:prstGeom>
          <a:noFill/>
        </p:spPr>
        <p:txBody>
          <a:bodyPr wrap="square" rtlCol="0">
            <a:spAutoFit/>
          </a:bodyPr>
          <a:lstStyle/>
          <a:p>
            <a:r>
              <a:rPr lang="en-GB" sz="1200" dirty="0" err="1">
                <a:cs typeface="Courier New" panose="02070309020205020404" pitchFamily="49" charset="0"/>
              </a:rPr>
              <a:t>SourceVint</a:t>
            </a:r>
            <a:r>
              <a:rPr lang="en-GB" sz="1200" dirty="0">
                <a:cs typeface="Courier New" panose="02070309020205020404" pitchFamily="49" charset="0"/>
              </a:rPr>
              <a:t>, David  et al. . Remote Sensing. 13. 596. 10.3390/rs13040596. </a:t>
            </a:r>
          </a:p>
        </p:txBody>
      </p:sp>
      <p:sp>
        <p:nvSpPr>
          <p:cNvPr id="10" name="Content Placeholder 2">
            <a:extLst>
              <a:ext uri="{FF2B5EF4-FFF2-40B4-BE49-F238E27FC236}">
                <a16:creationId xmlns:a16="http://schemas.microsoft.com/office/drawing/2014/main" id="{60973B00-4800-47EC-A21C-22BADACDB300}"/>
              </a:ext>
            </a:extLst>
          </p:cNvPr>
          <p:cNvSpPr txBox="1">
            <a:spLocks/>
          </p:cNvSpPr>
          <p:nvPr/>
        </p:nvSpPr>
        <p:spPr bwMode="auto">
          <a:xfrm>
            <a:off x="594012" y="2567445"/>
            <a:ext cx="4749169" cy="409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96000" indent="-396000" algn="l" defTabSz="457200" rtl="0" eaLnBrk="1" fontAlgn="base" hangingPunct="1">
              <a:spcBef>
                <a:spcPts val="1200"/>
              </a:spcBef>
              <a:spcAft>
                <a:spcPct val="0"/>
              </a:spcAft>
              <a:buClr>
                <a:srgbClr val="0085CA"/>
              </a:buClr>
              <a:buSzPct val="90000"/>
              <a:buFont typeface="Wingdings 3" panose="05040102010807070707" pitchFamily="18" charset="2"/>
              <a:buChar char=""/>
              <a:tabLst>
                <a:tab pos="396000" algn="l"/>
                <a:tab pos="741600" algn="l"/>
              </a:tabLst>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indent="-360000" algn="l" defTabSz="457200" rtl="0" eaLnBrk="1" fontAlgn="base" hangingPunct="1">
              <a:spcBef>
                <a:spcPts val="600"/>
              </a:spcBef>
              <a:spcAft>
                <a:spcPct val="0"/>
              </a:spcAft>
              <a:buClr>
                <a:srgbClr val="0085CA"/>
              </a:buClr>
              <a:buSzPct val="90000"/>
              <a:buFont typeface="Wingdings 3" panose="05040102010807070707" pitchFamily="18" charset="2"/>
              <a:buChar char="w"/>
              <a:tabLst>
                <a:tab pos="360000" algn="l"/>
                <a:tab pos="720000" algn="l"/>
              </a:tabLst>
              <a:defRPr lang="en-US" sz="2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sz="2000" dirty="0"/>
              <a:t>Starts by generating random data</a:t>
            </a:r>
          </a:p>
          <a:p>
            <a:pPr lvl="1"/>
            <a:r>
              <a:rPr lang="en-GB" sz="2000" dirty="0"/>
              <a:t>Discriminator then compares it to real data and feeds back information to the generator</a:t>
            </a:r>
          </a:p>
          <a:p>
            <a:pPr lvl="1"/>
            <a:r>
              <a:rPr lang="en-GB" sz="2000" dirty="0"/>
              <a:t>Generator can improve model</a:t>
            </a:r>
          </a:p>
          <a:p>
            <a:pPr lvl="1"/>
            <a:r>
              <a:rPr lang="en-GB" sz="2000" dirty="0"/>
              <a:t>Based on this feedback</a:t>
            </a:r>
          </a:p>
        </p:txBody>
      </p:sp>
    </p:spTree>
    <p:extLst>
      <p:ext uri="{BB962C8B-B14F-4D97-AF65-F5344CB8AC3E}">
        <p14:creationId xmlns:p14="http://schemas.microsoft.com/office/powerpoint/2010/main" val="254619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9FD1-5EC0-5712-AF44-602C27A9DC09}"/>
              </a:ext>
            </a:extLst>
          </p:cNvPr>
          <p:cNvSpPr>
            <a:spLocks noGrp="1"/>
          </p:cNvSpPr>
          <p:nvPr>
            <p:ph type="title"/>
          </p:nvPr>
        </p:nvSpPr>
        <p:spPr/>
        <p:txBody>
          <a:bodyPr/>
          <a:lstStyle/>
          <a:p>
            <a:pPr>
              <a:spcBef>
                <a:spcPts val="800"/>
              </a:spcBef>
            </a:pPr>
            <a:r>
              <a:rPr lang="en-GB" dirty="0"/>
              <a:t>Our approach in this workshop</a:t>
            </a:r>
          </a:p>
        </p:txBody>
      </p:sp>
      <p:sp>
        <p:nvSpPr>
          <p:cNvPr id="3" name="Content Placeholder 2">
            <a:extLst>
              <a:ext uri="{FF2B5EF4-FFF2-40B4-BE49-F238E27FC236}">
                <a16:creationId xmlns:a16="http://schemas.microsoft.com/office/drawing/2014/main" id="{E9B09330-B2D6-E8A0-4456-6E118EDA64E2}"/>
              </a:ext>
            </a:extLst>
          </p:cNvPr>
          <p:cNvSpPr>
            <a:spLocks noGrp="1"/>
          </p:cNvSpPr>
          <p:nvPr>
            <p:ph idx="1"/>
          </p:nvPr>
        </p:nvSpPr>
        <p:spPr>
          <a:xfrm>
            <a:off x="720000" y="1440000"/>
            <a:ext cx="10538550" cy="4794904"/>
          </a:xfrm>
        </p:spPr>
        <p:txBody>
          <a:bodyPr>
            <a:normAutofit fontScale="77500" lnSpcReduction="20000"/>
          </a:bodyPr>
          <a:lstStyle/>
          <a:p>
            <a:pPr lvl="0">
              <a:lnSpc>
                <a:spcPct val="120000"/>
              </a:lnSpc>
              <a:spcBef>
                <a:spcPts val="800"/>
              </a:spcBef>
            </a:pPr>
            <a:r>
              <a:rPr lang="en-GB" noProof="0" dirty="0"/>
              <a:t>We will be teaching you how to create synthetic data with only a tiny touch of theory or even much in depth how the methods work.</a:t>
            </a:r>
          </a:p>
          <a:p>
            <a:pPr lvl="0">
              <a:lnSpc>
                <a:spcPct val="120000"/>
              </a:lnSpc>
              <a:spcBef>
                <a:spcPts val="800"/>
              </a:spcBef>
            </a:pPr>
            <a:r>
              <a:rPr lang="en-GB" dirty="0"/>
              <a:t>I don’t believe anyone ever really understands a method of statistics or data analysis until they have used it on real data</a:t>
            </a:r>
            <a:endParaRPr lang="en-GB" noProof="0" dirty="0"/>
          </a:p>
          <a:p>
            <a:pPr lvl="0">
              <a:lnSpc>
                <a:spcPct val="120000"/>
              </a:lnSpc>
              <a:spcBef>
                <a:spcPts val="800"/>
              </a:spcBef>
            </a:pPr>
            <a:r>
              <a:rPr lang="en-GB" noProof="0" dirty="0"/>
              <a:t>You will learn about the synthpop package for R and use it to create synthetic data and evaluate its utility/fidelity</a:t>
            </a:r>
          </a:p>
          <a:p>
            <a:pPr>
              <a:lnSpc>
                <a:spcPct val="120000"/>
              </a:lnSpc>
              <a:spcBef>
                <a:spcPts val="800"/>
              </a:spcBef>
            </a:pPr>
            <a:r>
              <a:rPr lang="en-GB" dirty="0"/>
              <a:t>This workshop will (we hope) enable you to create synthetic versions of an original data file</a:t>
            </a:r>
          </a:p>
          <a:p>
            <a:pPr>
              <a:lnSpc>
                <a:spcPct val="120000"/>
              </a:lnSpc>
              <a:spcBef>
                <a:spcPts val="800"/>
              </a:spcBef>
            </a:pPr>
            <a:r>
              <a:rPr lang="en-GB" dirty="0">
                <a:latin typeface="Verdana Pro SemiBold" panose="020B0704030504040204" pitchFamily="34" charset="0"/>
              </a:rPr>
              <a:t>Good luck!</a:t>
            </a:r>
            <a:endParaRPr lang="en-GB" noProof="0" dirty="0"/>
          </a:p>
          <a:p>
            <a:pPr>
              <a:lnSpc>
                <a:spcPct val="110000"/>
              </a:lnSpc>
              <a:spcBef>
                <a:spcPts val="800"/>
              </a:spcBef>
            </a:pPr>
            <a:endParaRPr lang="en-GB" dirty="0"/>
          </a:p>
        </p:txBody>
      </p:sp>
      <p:sp>
        <p:nvSpPr>
          <p:cNvPr id="4" name="Slide Number Placeholder 3">
            <a:extLst>
              <a:ext uri="{FF2B5EF4-FFF2-40B4-BE49-F238E27FC236}">
                <a16:creationId xmlns:a16="http://schemas.microsoft.com/office/drawing/2014/main" id="{636FD68B-B9D6-C26B-5006-6ADDF3B383BC}"/>
              </a:ext>
            </a:extLst>
          </p:cNvPr>
          <p:cNvSpPr>
            <a:spLocks noGrp="1"/>
          </p:cNvSpPr>
          <p:nvPr>
            <p:ph type="sldNum" sz="quarter" idx="4"/>
          </p:nvPr>
        </p:nvSpPr>
        <p:spPr>
          <a:xfrm>
            <a:off x="9448800" y="6459538"/>
            <a:ext cx="2743200" cy="365125"/>
          </a:xfrm>
        </p:spPr>
        <p:txBody>
          <a:bodyPr/>
          <a:lstStyle/>
          <a:p>
            <a:pPr>
              <a:spcBef>
                <a:spcPts val="800"/>
              </a:spcBef>
            </a:pPr>
            <a:fld id="{67587C54-9CE5-4632-BC75-4CA961EDC1E9}" type="slidenum">
              <a:rPr lang="en-GB" smtClean="0"/>
              <a:pPr>
                <a:spcBef>
                  <a:spcPts val="800"/>
                </a:spcBef>
              </a:pPr>
              <a:t>7</a:t>
            </a:fld>
            <a:endParaRPr lang="en-GB"/>
          </a:p>
        </p:txBody>
      </p:sp>
    </p:spTree>
    <p:extLst>
      <p:ext uri="{BB962C8B-B14F-4D97-AF65-F5344CB8AC3E}">
        <p14:creationId xmlns:p14="http://schemas.microsoft.com/office/powerpoint/2010/main" val="36795171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9EA8-2C0C-493A-A29A-E196D073E16A}"/>
              </a:ext>
            </a:extLst>
          </p:cNvPr>
          <p:cNvSpPr>
            <a:spLocks noGrp="1"/>
          </p:cNvSpPr>
          <p:nvPr>
            <p:ph type="title"/>
          </p:nvPr>
        </p:nvSpPr>
        <p:spPr/>
        <p:txBody>
          <a:bodyPr/>
          <a:lstStyle/>
          <a:p>
            <a:r>
              <a:rPr lang="en-GB" dirty="0"/>
              <a:t>DP essentials</a:t>
            </a:r>
          </a:p>
        </p:txBody>
      </p:sp>
      <p:sp>
        <p:nvSpPr>
          <p:cNvPr id="3" name="Content Placeholder 2">
            <a:extLst>
              <a:ext uri="{FF2B5EF4-FFF2-40B4-BE49-F238E27FC236}">
                <a16:creationId xmlns:a16="http://schemas.microsoft.com/office/drawing/2014/main" id="{121A4B0E-EEB5-4BD1-9BA4-D468D4DD1084}"/>
              </a:ext>
            </a:extLst>
          </p:cNvPr>
          <p:cNvSpPr>
            <a:spLocks noGrp="1"/>
          </p:cNvSpPr>
          <p:nvPr>
            <p:ph idx="1"/>
          </p:nvPr>
        </p:nvSpPr>
        <p:spPr>
          <a:xfrm>
            <a:off x="720000" y="1100335"/>
            <a:ext cx="10296867" cy="2615993"/>
          </a:xfrm>
        </p:spPr>
        <p:txBody>
          <a:bodyPr>
            <a:normAutofit fontScale="25000" lnSpcReduction="20000"/>
          </a:bodyPr>
          <a:lstStyle/>
          <a:p>
            <a:pPr>
              <a:lnSpc>
                <a:spcPct val="120000"/>
              </a:lnSpc>
              <a:spcBef>
                <a:spcPts val="600"/>
              </a:spcBef>
            </a:pPr>
            <a:r>
              <a:rPr lang="en-GB" sz="7200" dirty="0"/>
              <a:t>An </a:t>
            </a:r>
            <a:r>
              <a:rPr lang="el-GR" sz="7200" dirty="0">
                <a:latin typeface="Verdana Pro SemiBold" panose="020B0704030504040204" pitchFamily="34" charset="0"/>
              </a:rPr>
              <a:t>ε</a:t>
            </a:r>
            <a:r>
              <a:rPr lang="en-GB" sz="7200" dirty="0">
                <a:latin typeface="Verdana Pro SemiBold" panose="020B0704030504040204" pitchFamily="34" charset="0"/>
              </a:rPr>
              <a:t>-DP </a:t>
            </a:r>
            <a:r>
              <a:rPr lang="en-GB" sz="7200" dirty="0"/>
              <a:t>mechanism adds random noise to a query from a database such that the </a:t>
            </a:r>
            <a:r>
              <a:rPr lang="en-GB" sz="7200" dirty="0">
                <a:latin typeface="Verdana Pro SemiBold" panose="020B0704030504040204" pitchFamily="34" charset="0"/>
                <a:ea typeface="Source Code Pro Semibold" panose="020B0609030403020204" pitchFamily="49" charset="0"/>
              </a:rPr>
              <a:t>likelihood ratio </a:t>
            </a:r>
            <a:r>
              <a:rPr lang="en-GB" sz="7200" dirty="0"/>
              <a:t>of the answer to the query from two databases that differ in only one record  is bounded by </a:t>
            </a:r>
            <a:r>
              <a:rPr lang="en-GB" sz="7200" dirty="0">
                <a:latin typeface="Verdana Pro SemiBold" panose="020B0704030504040204" pitchFamily="34" charset="0"/>
              </a:rPr>
              <a:t>exp(</a:t>
            </a:r>
            <a:r>
              <a:rPr lang="el-GR" sz="7200" dirty="0">
                <a:latin typeface="Verdana Pro SemiBold" panose="020B0704030504040204" pitchFamily="34" charset="0"/>
              </a:rPr>
              <a:t>ε</a:t>
            </a:r>
            <a:r>
              <a:rPr lang="en-GB" sz="7200" dirty="0">
                <a:latin typeface="Verdana Pro SemiBold" panose="020B0704030504040204" pitchFamily="34" charset="0"/>
              </a:rPr>
              <a:t>)</a:t>
            </a:r>
            <a:r>
              <a:rPr lang="en-GB" sz="7200" dirty="0"/>
              <a:t>. </a:t>
            </a:r>
          </a:p>
          <a:p>
            <a:pPr>
              <a:lnSpc>
                <a:spcPct val="120000"/>
              </a:lnSpc>
              <a:spcBef>
                <a:spcPts val="600"/>
              </a:spcBef>
            </a:pPr>
            <a:r>
              <a:rPr lang="en-GB" sz="7200" dirty="0"/>
              <a:t>For several queries from the same data base the </a:t>
            </a:r>
            <a:r>
              <a:rPr lang="el-GR" sz="7200" dirty="0">
                <a:latin typeface="Verdana Pro SemiBold" panose="020B0704030504040204" pitchFamily="34" charset="0"/>
              </a:rPr>
              <a:t>ε</a:t>
            </a:r>
            <a:r>
              <a:rPr lang="en-GB" sz="7200" dirty="0"/>
              <a:t> is the sum of all the </a:t>
            </a:r>
            <a:r>
              <a:rPr lang="el-GR" sz="7200" dirty="0">
                <a:latin typeface="Verdana Pro SemiBold" panose="020B0704030504040204" pitchFamily="34" charset="0"/>
              </a:rPr>
              <a:t>ε</a:t>
            </a:r>
            <a:r>
              <a:rPr lang="en-GB" sz="7200" dirty="0"/>
              <a:t> values  for all the queries.</a:t>
            </a:r>
          </a:p>
          <a:p>
            <a:pPr>
              <a:lnSpc>
                <a:spcPct val="120000"/>
              </a:lnSpc>
              <a:spcBef>
                <a:spcPts val="600"/>
              </a:spcBef>
            </a:pPr>
            <a:r>
              <a:rPr lang="en-GB" sz="7200" dirty="0"/>
              <a:t>It is a very strong privacy guarantee and it is argued that once it is satisfied there should be no other worry about privacy,</a:t>
            </a:r>
          </a:p>
          <a:p>
            <a:pPr>
              <a:lnSpc>
                <a:spcPct val="120000"/>
              </a:lnSpc>
              <a:spcBef>
                <a:spcPts val="600"/>
              </a:spcBef>
            </a:pPr>
            <a:r>
              <a:rPr lang="en-GB" sz="7200" dirty="0"/>
              <a:t>But it can also damage utility.</a:t>
            </a:r>
          </a:p>
          <a:p>
            <a:pPr marL="0" indent="0">
              <a:buNone/>
            </a:pP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10" name="Slide Number Placeholder 9">
            <a:extLst>
              <a:ext uri="{FF2B5EF4-FFF2-40B4-BE49-F238E27FC236}">
                <a16:creationId xmlns:a16="http://schemas.microsoft.com/office/drawing/2014/main" id="{73AF1C43-A308-FCBA-F1D7-04699451DB4D}"/>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70</a:t>
            </a:fld>
            <a:endParaRPr lang="en-GB" dirty="0"/>
          </a:p>
        </p:txBody>
      </p:sp>
      <p:graphicFrame>
        <p:nvGraphicFramePr>
          <p:cNvPr id="4" name="Table 3">
            <a:extLst>
              <a:ext uri="{FF2B5EF4-FFF2-40B4-BE49-F238E27FC236}">
                <a16:creationId xmlns:a16="http://schemas.microsoft.com/office/drawing/2014/main" id="{79A8EFE1-A4FE-48A5-ACAB-EF0CC68EB802}"/>
              </a:ext>
            </a:extLst>
          </p:cNvPr>
          <p:cNvGraphicFramePr>
            <a:graphicFrameLocks noGrp="1"/>
          </p:cNvGraphicFramePr>
          <p:nvPr>
            <p:extLst>
              <p:ext uri="{D42A27DB-BD31-4B8C-83A1-F6EECF244321}">
                <p14:modId xmlns:p14="http://schemas.microsoft.com/office/powerpoint/2010/main" val="3436560791"/>
              </p:ext>
            </p:extLst>
          </p:nvPr>
        </p:nvGraphicFramePr>
        <p:xfrm>
          <a:off x="2130392" y="3893621"/>
          <a:ext cx="7663465" cy="912713"/>
        </p:xfrm>
        <a:graphic>
          <a:graphicData uri="http://schemas.openxmlformats.org/drawingml/2006/table">
            <a:tbl>
              <a:tblPr firstRow="1" bandRow="1">
                <a:tableStyleId>{5C22544A-7EE6-4342-B048-85BDC9FD1C3A}</a:tableStyleId>
              </a:tblPr>
              <a:tblGrid>
                <a:gridCol w="1133203">
                  <a:extLst>
                    <a:ext uri="{9D8B030D-6E8A-4147-A177-3AD203B41FA5}">
                      <a16:colId xmlns:a16="http://schemas.microsoft.com/office/drawing/2014/main" val="1573825661"/>
                    </a:ext>
                  </a:extLst>
                </a:gridCol>
                <a:gridCol w="1132307">
                  <a:extLst>
                    <a:ext uri="{9D8B030D-6E8A-4147-A177-3AD203B41FA5}">
                      <a16:colId xmlns:a16="http://schemas.microsoft.com/office/drawing/2014/main" val="2883715539"/>
                    </a:ext>
                  </a:extLst>
                </a:gridCol>
                <a:gridCol w="1581463">
                  <a:extLst>
                    <a:ext uri="{9D8B030D-6E8A-4147-A177-3AD203B41FA5}">
                      <a16:colId xmlns:a16="http://schemas.microsoft.com/office/drawing/2014/main" val="593510780"/>
                    </a:ext>
                  </a:extLst>
                </a:gridCol>
                <a:gridCol w="1421434">
                  <a:extLst>
                    <a:ext uri="{9D8B030D-6E8A-4147-A177-3AD203B41FA5}">
                      <a16:colId xmlns:a16="http://schemas.microsoft.com/office/drawing/2014/main" val="1324627749"/>
                    </a:ext>
                  </a:extLst>
                </a:gridCol>
                <a:gridCol w="1197529">
                  <a:extLst>
                    <a:ext uri="{9D8B030D-6E8A-4147-A177-3AD203B41FA5}">
                      <a16:colId xmlns:a16="http://schemas.microsoft.com/office/drawing/2014/main" val="2306074223"/>
                    </a:ext>
                  </a:extLst>
                </a:gridCol>
                <a:gridCol w="1197529">
                  <a:extLst>
                    <a:ext uri="{9D8B030D-6E8A-4147-A177-3AD203B41FA5}">
                      <a16:colId xmlns:a16="http://schemas.microsoft.com/office/drawing/2014/main" val="4000475154"/>
                    </a:ext>
                  </a:extLst>
                </a:gridCol>
              </a:tblGrid>
              <a:tr h="413701">
                <a:tc>
                  <a:txBody>
                    <a:bodyPr/>
                    <a:lstStyle/>
                    <a:p>
                      <a:pPr algn="r"/>
                      <a:endParaRPr lang="el-GR" sz="2000" b="1" dirty="0">
                        <a:latin typeface="Source Code Pro" panose="020B0509030403020204" pitchFamily="49" charset="0"/>
                        <a:ea typeface="Source Code Pro" panose="020B0509030403020204" pitchFamily="49" charset="0"/>
                      </a:endParaRPr>
                    </a:p>
                  </a:txBody>
                  <a:tcPr/>
                </a:tc>
                <a:tc>
                  <a:txBody>
                    <a:bodyPr/>
                    <a:lstStyle/>
                    <a:p>
                      <a:pPr algn="r"/>
                      <a:r>
                        <a:rPr lang="en-GB" sz="2000" dirty="0">
                          <a:latin typeface="Source Code Pro" panose="020B0509030403020204" pitchFamily="49" charset="0"/>
                          <a:ea typeface="Source Code Pro" panose="020B0509030403020204" pitchFamily="49" charset="0"/>
                        </a:rPr>
                        <a:t>0.1</a:t>
                      </a:r>
                    </a:p>
                  </a:txBody>
                  <a:tcPr/>
                </a:tc>
                <a:tc>
                  <a:txBody>
                    <a:bodyPr/>
                    <a:lstStyle/>
                    <a:p>
                      <a:pPr algn="r"/>
                      <a:r>
                        <a:rPr lang="en-GB" sz="2000" dirty="0">
                          <a:latin typeface="Source Code Pro" panose="020B0509030403020204" pitchFamily="49" charset="0"/>
                          <a:ea typeface="Source Code Pro" panose="020B0509030403020204" pitchFamily="49" charset="0"/>
                        </a:rPr>
                        <a:t>0.5</a:t>
                      </a:r>
                    </a:p>
                  </a:txBody>
                  <a:tcPr/>
                </a:tc>
                <a:tc>
                  <a:txBody>
                    <a:bodyPr/>
                    <a:lstStyle/>
                    <a:p>
                      <a:pPr algn="r"/>
                      <a:r>
                        <a:rPr lang="en-GB" sz="2000" dirty="0">
                          <a:latin typeface="Source Code Pro" panose="020B0509030403020204" pitchFamily="49" charset="0"/>
                          <a:ea typeface="Source Code Pro" panose="020B0509030403020204" pitchFamily="49" charset="0"/>
                        </a:rPr>
                        <a:t>1</a:t>
                      </a:r>
                    </a:p>
                  </a:txBody>
                  <a:tcPr/>
                </a:tc>
                <a:tc>
                  <a:txBody>
                    <a:bodyPr/>
                    <a:lstStyle/>
                    <a:p>
                      <a:pPr algn="r"/>
                      <a:r>
                        <a:rPr lang="en-GB" sz="2000" dirty="0">
                          <a:latin typeface="Source Code Pro" panose="020B0509030403020204" pitchFamily="49" charset="0"/>
                          <a:ea typeface="Source Code Pro" panose="020B0509030403020204" pitchFamily="49" charset="0"/>
                        </a:rPr>
                        <a:t>2</a:t>
                      </a:r>
                    </a:p>
                  </a:txBody>
                  <a:tcPr/>
                </a:tc>
                <a:tc>
                  <a:txBody>
                    <a:bodyPr/>
                    <a:lstStyle/>
                    <a:p>
                      <a:pPr algn="r"/>
                      <a:r>
                        <a:rPr lang="en-GB" sz="2000" dirty="0">
                          <a:latin typeface="Source Code Pro" panose="020B0509030403020204" pitchFamily="49" charset="0"/>
                          <a:ea typeface="Source Code Pro" panose="020B0509030403020204" pitchFamily="49" charset="0"/>
                        </a:rPr>
                        <a:t>10</a:t>
                      </a:r>
                    </a:p>
                  </a:txBody>
                  <a:tcPr/>
                </a:tc>
                <a:extLst>
                  <a:ext uri="{0D108BD9-81ED-4DB2-BD59-A6C34878D82A}">
                    <a16:rowId xmlns:a16="http://schemas.microsoft.com/office/drawing/2014/main" val="2770498589"/>
                  </a:ext>
                </a:extLst>
              </a:tr>
              <a:tr h="4990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dirty="0">
                          <a:latin typeface="Source Code Pro" panose="020B0509030403020204" pitchFamily="49" charset="0"/>
                          <a:ea typeface="Source Code Pro" panose="020B0509030403020204" pitchFamily="49" charset="0"/>
                        </a:rPr>
                        <a:t>exp(</a:t>
                      </a:r>
                      <a:r>
                        <a:rPr lang="el-GR" sz="2000" b="1" dirty="0">
                          <a:latin typeface="Source Code Pro" panose="020B0509030403020204" pitchFamily="49" charset="0"/>
                          <a:ea typeface="Source Code Pro" panose="020B0509030403020204" pitchFamily="49" charset="0"/>
                        </a:rPr>
                        <a:t>ε</a:t>
                      </a:r>
                      <a:r>
                        <a:rPr lang="en-GB" sz="2000" b="1" dirty="0">
                          <a:latin typeface="Source Code Pro" panose="020B0509030403020204" pitchFamily="49" charset="0"/>
                          <a:ea typeface="Source Code Pro" panose="020B0509030403020204" pitchFamily="49" charset="0"/>
                        </a:rPr>
                        <a:t>)</a:t>
                      </a:r>
                      <a:endParaRPr lang="en-GB" sz="2000" dirty="0">
                        <a:latin typeface="Source Code Pro" panose="020B0509030403020204" pitchFamily="49" charset="0"/>
                        <a:ea typeface="Source Code Pro" panose="020B0509030403020204" pitchFamily="49" charset="0"/>
                      </a:endParaRPr>
                    </a:p>
                  </a:txBody>
                  <a:tcPr/>
                </a:tc>
                <a:tc>
                  <a:txBody>
                    <a:bodyPr/>
                    <a:lstStyle/>
                    <a:p>
                      <a:pPr algn="r"/>
                      <a:r>
                        <a:rPr lang="en-GB" sz="2000" dirty="0">
                          <a:latin typeface="Source Code Pro" panose="020B0509030403020204" pitchFamily="49" charset="0"/>
                          <a:ea typeface="Source Code Pro" panose="020B0509030403020204" pitchFamily="49" charset="0"/>
                        </a:rPr>
                        <a:t>1.1</a:t>
                      </a:r>
                    </a:p>
                  </a:txBody>
                  <a:tcPr/>
                </a:tc>
                <a:tc>
                  <a:txBody>
                    <a:bodyPr/>
                    <a:lstStyle/>
                    <a:p>
                      <a:pPr algn="r"/>
                      <a:r>
                        <a:rPr lang="en-GB" sz="2000" dirty="0">
                          <a:latin typeface="Source Code Pro" panose="020B0509030403020204" pitchFamily="49" charset="0"/>
                          <a:ea typeface="Source Code Pro" panose="020B0509030403020204" pitchFamily="49" charset="0"/>
                        </a:rPr>
                        <a:t>1.65</a:t>
                      </a:r>
                    </a:p>
                  </a:txBody>
                  <a:tcPr/>
                </a:tc>
                <a:tc>
                  <a:txBody>
                    <a:bodyPr/>
                    <a:lstStyle/>
                    <a:p>
                      <a:pPr algn="r"/>
                      <a:r>
                        <a:rPr lang="en-GB" sz="2000" dirty="0">
                          <a:latin typeface="Source Code Pro" panose="020B0509030403020204" pitchFamily="49" charset="0"/>
                          <a:ea typeface="Source Code Pro" panose="020B0509030403020204" pitchFamily="49" charset="0"/>
                        </a:rPr>
                        <a:t>2.72</a:t>
                      </a:r>
                    </a:p>
                  </a:txBody>
                  <a:tcPr/>
                </a:tc>
                <a:tc>
                  <a:txBody>
                    <a:bodyPr/>
                    <a:lstStyle/>
                    <a:p>
                      <a:pPr algn="r"/>
                      <a:r>
                        <a:rPr lang="en-GB" sz="2000" dirty="0">
                          <a:latin typeface="Source Code Pro" panose="020B0509030403020204" pitchFamily="49" charset="0"/>
                          <a:ea typeface="Source Code Pro" panose="020B0509030403020204" pitchFamily="49" charset="0"/>
                        </a:rPr>
                        <a:t>7.39</a:t>
                      </a:r>
                    </a:p>
                  </a:txBody>
                  <a:tcPr/>
                </a:tc>
                <a:tc>
                  <a:txBody>
                    <a:bodyPr/>
                    <a:lstStyle/>
                    <a:p>
                      <a:pPr algn="r"/>
                      <a:r>
                        <a:rPr lang="en-GB" sz="2000" dirty="0">
                          <a:latin typeface="Source Code Pro" panose="020B0509030403020204" pitchFamily="49" charset="0"/>
                          <a:ea typeface="Source Code Pro" panose="020B0509030403020204" pitchFamily="49" charset="0"/>
                        </a:rPr>
                        <a:t>22,000</a:t>
                      </a:r>
                    </a:p>
                  </a:txBody>
                  <a:tcPr/>
                </a:tc>
                <a:extLst>
                  <a:ext uri="{0D108BD9-81ED-4DB2-BD59-A6C34878D82A}">
                    <a16:rowId xmlns:a16="http://schemas.microsoft.com/office/drawing/2014/main" val="2440585350"/>
                  </a:ext>
                </a:extLst>
              </a:tr>
            </a:tbl>
          </a:graphicData>
        </a:graphic>
      </p:graphicFrame>
      <p:sp>
        <p:nvSpPr>
          <p:cNvPr id="5" name="Isosceles Triangle 4">
            <a:extLst>
              <a:ext uri="{FF2B5EF4-FFF2-40B4-BE49-F238E27FC236}">
                <a16:creationId xmlns:a16="http://schemas.microsoft.com/office/drawing/2014/main" id="{8F4C862A-5240-4747-A437-A8EDA2DA5BE0}"/>
              </a:ext>
            </a:extLst>
          </p:cNvPr>
          <p:cNvSpPr/>
          <p:nvPr/>
        </p:nvSpPr>
        <p:spPr>
          <a:xfrm rot="5400000">
            <a:off x="6149547" y="2078664"/>
            <a:ext cx="633630" cy="644355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55AA366E-E61E-4166-B363-43D7614751B6}"/>
              </a:ext>
            </a:extLst>
          </p:cNvPr>
          <p:cNvSpPr/>
          <p:nvPr/>
        </p:nvSpPr>
        <p:spPr>
          <a:xfrm rot="16200000">
            <a:off x="6073888" y="2807873"/>
            <a:ext cx="653080" cy="657542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43F5659-3DE9-4399-A080-E54178973875}"/>
              </a:ext>
            </a:extLst>
          </p:cNvPr>
          <p:cNvSpPr txBox="1"/>
          <p:nvPr/>
        </p:nvSpPr>
        <p:spPr>
          <a:xfrm>
            <a:off x="3535680" y="5003962"/>
            <a:ext cx="1222408" cy="369332"/>
          </a:xfrm>
          <a:prstGeom prst="rect">
            <a:avLst/>
          </a:prstGeom>
          <a:noFill/>
        </p:spPr>
        <p:txBody>
          <a:bodyPr wrap="square" rtlCol="0">
            <a:spAutoFit/>
          </a:bodyPr>
          <a:lstStyle/>
          <a:p>
            <a:r>
              <a:rPr lang="en-GB" b="1" dirty="0">
                <a:solidFill>
                  <a:schemeClr val="bg1"/>
                </a:solidFill>
                <a:latin typeface="Verdana" panose="020B0604030504040204" pitchFamily="34" charset="0"/>
                <a:ea typeface="Verdana" panose="020B0604030504040204" pitchFamily="34" charset="0"/>
                <a:cs typeface="Verdana" panose="020B0604030504040204" pitchFamily="34" charset="0"/>
              </a:rPr>
              <a:t>privacy</a:t>
            </a:r>
          </a:p>
        </p:txBody>
      </p:sp>
      <p:sp>
        <p:nvSpPr>
          <p:cNvPr id="8" name="TextBox 7">
            <a:extLst>
              <a:ext uri="{FF2B5EF4-FFF2-40B4-BE49-F238E27FC236}">
                <a16:creationId xmlns:a16="http://schemas.microsoft.com/office/drawing/2014/main" id="{DEC0BEE2-5988-4B25-8538-ADDA82695F0C}"/>
              </a:ext>
            </a:extLst>
          </p:cNvPr>
          <p:cNvSpPr txBox="1"/>
          <p:nvPr/>
        </p:nvSpPr>
        <p:spPr>
          <a:xfrm>
            <a:off x="8465731" y="5739756"/>
            <a:ext cx="1222408" cy="369332"/>
          </a:xfrm>
          <a:prstGeom prst="rect">
            <a:avLst/>
          </a:prstGeom>
          <a:noFill/>
        </p:spPr>
        <p:txBody>
          <a:bodyPr wrap="square" rtlCol="0">
            <a:spAutoFit/>
          </a:bodyPr>
          <a:lstStyle/>
          <a:p>
            <a:r>
              <a:rPr lang="en-GB" b="1" dirty="0">
                <a:solidFill>
                  <a:schemeClr val="bg1"/>
                </a:solidFill>
                <a:latin typeface="Verdana" panose="020B0604030504040204" pitchFamily="34" charset="0"/>
                <a:ea typeface="Verdana" panose="020B0604030504040204" pitchFamily="34" charset="0"/>
                <a:cs typeface="Verdana" panose="020B0604030504040204" pitchFamily="34" charset="0"/>
              </a:rPr>
              <a:t>utility</a:t>
            </a:r>
          </a:p>
        </p:txBody>
      </p:sp>
      <p:sp>
        <p:nvSpPr>
          <p:cNvPr id="13" name="TextBox 12">
            <a:extLst>
              <a:ext uri="{FF2B5EF4-FFF2-40B4-BE49-F238E27FC236}">
                <a16:creationId xmlns:a16="http://schemas.microsoft.com/office/drawing/2014/main" id="{141C689F-54BE-47B7-8BF7-7D40A6A8813D}"/>
              </a:ext>
            </a:extLst>
          </p:cNvPr>
          <p:cNvSpPr txBox="1"/>
          <p:nvPr/>
        </p:nvSpPr>
        <p:spPr>
          <a:xfrm>
            <a:off x="911338" y="5121231"/>
            <a:ext cx="1652530" cy="369332"/>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Big noise</a:t>
            </a:r>
          </a:p>
        </p:txBody>
      </p:sp>
      <p:sp>
        <p:nvSpPr>
          <p:cNvPr id="14" name="TextBox 13">
            <a:extLst>
              <a:ext uri="{FF2B5EF4-FFF2-40B4-BE49-F238E27FC236}">
                <a16:creationId xmlns:a16="http://schemas.microsoft.com/office/drawing/2014/main" id="{79E88FEE-05BF-45B1-BE2B-3A6377CD6B7C}"/>
              </a:ext>
            </a:extLst>
          </p:cNvPr>
          <p:cNvSpPr txBox="1"/>
          <p:nvPr/>
        </p:nvSpPr>
        <p:spPr>
          <a:xfrm>
            <a:off x="9793857" y="5112454"/>
            <a:ext cx="1652530" cy="800219"/>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Low noise</a:t>
            </a:r>
          </a:p>
          <a:p>
            <a:pPr>
              <a:spcBef>
                <a:spcPts val="1200"/>
              </a:spcBef>
            </a:pPr>
            <a:r>
              <a:rPr lang="en-GB" dirty="0">
                <a:latin typeface="Verdana" panose="020B0604030504040204" pitchFamily="34" charset="0"/>
                <a:ea typeface="Verdana" panose="020B0604030504040204" pitchFamily="34" charset="0"/>
              </a:rPr>
              <a:t>unchanged</a:t>
            </a:r>
          </a:p>
        </p:txBody>
      </p:sp>
    </p:spTree>
    <p:extLst>
      <p:ext uri="{BB962C8B-B14F-4D97-AF65-F5344CB8AC3E}">
        <p14:creationId xmlns:p14="http://schemas.microsoft.com/office/powerpoint/2010/main" val="24721154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4336B25-CEA7-4782-A4A4-04CAC0E9A1A9}"/>
              </a:ext>
            </a:extLst>
          </p:cNvPr>
          <p:cNvPicPr>
            <a:picLocks noGrp="1" noChangeAspect="1"/>
          </p:cNvPicPr>
          <p:nvPr>
            <p:ph idx="1"/>
          </p:nvPr>
        </p:nvPicPr>
        <p:blipFill rotWithShape="1">
          <a:blip r:embed="rId2"/>
          <a:srcRect r="16282" b="22716"/>
          <a:stretch/>
        </p:blipFill>
        <p:spPr>
          <a:xfrm>
            <a:off x="1943118" y="497738"/>
            <a:ext cx="8305764" cy="6393313"/>
          </a:xfrm>
        </p:spPr>
      </p:pic>
      <p:sp>
        <p:nvSpPr>
          <p:cNvPr id="2" name="Title 1">
            <a:extLst>
              <a:ext uri="{FF2B5EF4-FFF2-40B4-BE49-F238E27FC236}">
                <a16:creationId xmlns:a16="http://schemas.microsoft.com/office/drawing/2014/main" id="{59883DDC-539C-4B1E-95EB-4A5E8ABF9CB5}"/>
              </a:ext>
            </a:extLst>
          </p:cNvPr>
          <p:cNvSpPr>
            <a:spLocks noGrp="1"/>
          </p:cNvSpPr>
          <p:nvPr>
            <p:ph type="title"/>
          </p:nvPr>
        </p:nvSpPr>
        <p:spPr>
          <a:xfrm>
            <a:off x="1530454" y="140216"/>
            <a:ext cx="8946587" cy="540038"/>
          </a:xfrm>
        </p:spPr>
        <p:txBody>
          <a:bodyPr>
            <a:noAutofit/>
          </a:bodyPr>
          <a:lstStyle/>
          <a:p>
            <a:pPr algn="ctr"/>
            <a:r>
              <a:rPr lang="en-GB" dirty="0"/>
              <a:t>DP Laplace mechanism – one option</a:t>
            </a:r>
          </a:p>
        </p:txBody>
      </p:sp>
      <p:sp>
        <p:nvSpPr>
          <p:cNvPr id="4" name="Slide Number Placeholder 3">
            <a:extLst>
              <a:ext uri="{FF2B5EF4-FFF2-40B4-BE49-F238E27FC236}">
                <a16:creationId xmlns:a16="http://schemas.microsoft.com/office/drawing/2014/main" id="{3DBC77F6-B6B2-870E-0FA6-A84EB616161E}"/>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71</a:t>
            </a:fld>
            <a:endParaRPr lang="en-GB"/>
          </a:p>
        </p:txBody>
      </p:sp>
    </p:spTree>
    <p:extLst>
      <p:ext uri="{BB962C8B-B14F-4D97-AF65-F5344CB8AC3E}">
        <p14:creationId xmlns:p14="http://schemas.microsoft.com/office/powerpoint/2010/main" val="23729364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6B8E-B3CC-4A0F-AB43-3CA64BE05168}"/>
              </a:ext>
            </a:extLst>
          </p:cNvPr>
          <p:cNvSpPr>
            <a:spLocks noGrp="1"/>
          </p:cNvSpPr>
          <p:nvPr>
            <p:ph type="title"/>
          </p:nvPr>
        </p:nvSpPr>
        <p:spPr/>
        <p:txBody>
          <a:bodyPr/>
          <a:lstStyle/>
          <a:p>
            <a:r>
              <a:rPr lang="en-GB" dirty="0"/>
              <a:t>Making </a:t>
            </a:r>
            <a:r>
              <a:rPr lang="en-GB" dirty="0">
                <a:latin typeface="Source Code Pro Semibold" panose="020B0609030403020204" pitchFamily="49" charset="0"/>
                <a:ea typeface="Source Code Pro Semibold" panose="020B0609030403020204" pitchFamily="49" charset="0"/>
              </a:rPr>
              <a:t>synthpop</a:t>
            </a:r>
            <a:r>
              <a:rPr lang="en-GB" dirty="0"/>
              <a:t> DP – new in version </a:t>
            </a:r>
            <a:r>
              <a:rPr lang="en-GB" dirty="0">
                <a:latin typeface="Source Code Pro Semibold" panose="020B0609030403020204" pitchFamily="49" charset="0"/>
                <a:ea typeface="Source Code Pro Semibold" panose="020B0609030403020204" pitchFamily="49" charset="0"/>
              </a:rPr>
              <a:t>1.8</a:t>
            </a:r>
          </a:p>
        </p:txBody>
      </p:sp>
      <p:sp>
        <p:nvSpPr>
          <p:cNvPr id="3" name="Content Placeholder 2">
            <a:extLst>
              <a:ext uri="{FF2B5EF4-FFF2-40B4-BE49-F238E27FC236}">
                <a16:creationId xmlns:a16="http://schemas.microsoft.com/office/drawing/2014/main" id="{ED3E21A6-4032-4E12-B5C5-884253E8A08F}"/>
              </a:ext>
            </a:extLst>
          </p:cNvPr>
          <p:cNvSpPr>
            <a:spLocks noGrp="1"/>
          </p:cNvSpPr>
          <p:nvPr>
            <p:ph idx="1"/>
          </p:nvPr>
        </p:nvSpPr>
        <p:spPr>
          <a:xfrm>
            <a:off x="720001" y="1244907"/>
            <a:ext cx="10737542" cy="5089792"/>
          </a:xfrm>
        </p:spPr>
        <p:txBody>
          <a:bodyPr>
            <a:normAutofit fontScale="77500" lnSpcReduction="20000"/>
          </a:bodyPr>
          <a:lstStyle/>
          <a:p>
            <a:pPr>
              <a:lnSpc>
                <a:spcPct val="120000"/>
              </a:lnSpc>
              <a:spcBef>
                <a:spcPts val="600"/>
              </a:spcBef>
            </a:pPr>
            <a:r>
              <a:rPr lang="en-GB" dirty="0"/>
              <a:t>Methods for N records for p categorical variables</a:t>
            </a:r>
          </a:p>
          <a:p>
            <a:pPr lvl="1">
              <a:lnSpc>
                <a:spcPct val="120000"/>
              </a:lnSpc>
            </a:pPr>
            <a:r>
              <a:rPr lang="en-GB" sz="2600" dirty="0">
                <a:latin typeface="Source Code Pro Semibold" panose="020B0609030403020204" pitchFamily="49" charset="0"/>
                <a:ea typeface="Source Code Pro Semibold" panose="020B0609030403020204" pitchFamily="49" charset="0"/>
              </a:rPr>
              <a:t>"</a:t>
            </a:r>
            <a:r>
              <a:rPr lang="en-GB" sz="2600" dirty="0" err="1">
                <a:latin typeface="Source Code Pro Semibold" panose="020B0609030403020204" pitchFamily="49" charset="0"/>
                <a:ea typeface="Source Code Pro Semibold" panose="020B0609030403020204" pitchFamily="49" charset="0"/>
              </a:rPr>
              <a:t>catall</a:t>
            </a:r>
            <a:r>
              <a:rPr lang="en-GB" sz="2600" dirty="0">
                <a:latin typeface="Source Code Pro Semibold" panose="020B0609030403020204" pitchFamily="49" charset="0"/>
                <a:ea typeface="Source Code Pro Semibold" panose="020B0609030403020204" pitchFamily="49" charset="0"/>
              </a:rPr>
              <a:t>"</a:t>
            </a:r>
            <a:r>
              <a:rPr lang="en-GB" sz="2600" dirty="0"/>
              <a:t> Makes a table from the whole data, set calculates proportions in each cell. Generates synthetic data as a multinomial sample of N records from this vector of proportions.</a:t>
            </a:r>
          </a:p>
          <a:p>
            <a:pPr lvl="1">
              <a:lnSpc>
                <a:spcPct val="120000"/>
              </a:lnSpc>
            </a:pPr>
            <a:r>
              <a:rPr lang="en-GB" sz="2600" dirty="0">
                <a:latin typeface="Source Code Pro Semibold" panose="020B0609030403020204" pitchFamily="49" charset="0"/>
                <a:ea typeface="Source Code Pro Semibold" panose="020B0609030403020204" pitchFamily="49" charset="0"/>
              </a:rPr>
              <a:t>"</a:t>
            </a:r>
            <a:r>
              <a:rPr lang="en-GB" sz="2600" dirty="0" err="1">
                <a:latin typeface="Source Code Pro Semibold" panose="020B0609030403020204" pitchFamily="49" charset="0"/>
                <a:ea typeface="Source Code Pro Semibold" panose="020B0609030403020204" pitchFamily="49" charset="0"/>
              </a:rPr>
              <a:t>ipf</a:t>
            </a:r>
            <a:r>
              <a:rPr lang="en-GB" sz="2600" dirty="0">
                <a:latin typeface="Source Code Pro Semibold" panose="020B0609030403020204" pitchFamily="49" charset="0"/>
                <a:ea typeface="Source Code Pro Semibold" panose="020B0609030403020204" pitchFamily="49" charset="0"/>
              </a:rPr>
              <a:t>"</a:t>
            </a:r>
            <a:r>
              <a:rPr lang="en-GB" sz="2600" dirty="0"/>
              <a:t> You decide which margins you wish to preserve in the synthetic data. Fit a model to these margins by iterative proportional fitting. Get synthetic data from cell proportions, as above.</a:t>
            </a:r>
          </a:p>
          <a:p>
            <a:pPr>
              <a:lnSpc>
                <a:spcPct val="120000"/>
              </a:lnSpc>
              <a:spcBef>
                <a:spcPts val="600"/>
              </a:spcBef>
            </a:pPr>
            <a:r>
              <a:rPr lang="en-GB" dirty="0"/>
              <a:t>To make each of these DP</a:t>
            </a:r>
          </a:p>
          <a:p>
            <a:pPr lvl="1">
              <a:lnSpc>
                <a:spcPct val="120000"/>
              </a:lnSpc>
            </a:pPr>
            <a:r>
              <a:rPr lang="en-GB" sz="2600" dirty="0">
                <a:latin typeface="Source Code Pro Semibold" panose="020B0609030403020204" pitchFamily="49" charset="0"/>
                <a:ea typeface="Source Code Pro Semibold" panose="020B0609030403020204" pitchFamily="49" charset="0"/>
              </a:rPr>
              <a:t>"</a:t>
            </a:r>
            <a:r>
              <a:rPr lang="en-GB" sz="2600" dirty="0" err="1">
                <a:latin typeface="Source Code Pro Semibold" panose="020B0609030403020204" pitchFamily="49" charset="0"/>
                <a:ea typeface="Source Code Pro Semibold" panose="020B0609030403020204" pitchFamily="49" charset="0"/>
              </a:rPr>
              <a:t>catall</a:t>
            </a:r>
            <a:r>
              <a:rPr lang="en-GB" sz="2600" dirty="0">
                <a:latin typeface="Source Code Pro Semibold" panose="020B0609030403020204" pitchFamily="49" charset="0"/>
                <a:ea typeface="Source Code Pro Semibold" panose="020B0609030403020204" pitchFamily="49" charset="0"/>
              </a:rPr>
              <a:t>"</a:t>
            </a:r>
            <a:r>
              <a:rPr lang="en-GB" sz="2600" dirty="0"/>
              <a:t> add </a:t>
            </a:r>
            <a:r>
              <a:rPr lang="el-GR" sz="2600" dirty="0">
                <a:latin typeface="Verdana Pro SemiBold" panose="020B0704030504040204" pitchFamily="34" charset="0"/>
              </a:rPr>
              <a:t>ε</a:t>
            </a:r>
            <a:r>
              <a:rPr lang="en-GB" sz="2600" dirty="0"/>
              <a:t>-DP noise to each cell in the table, adjust to get rid of negative values (post-processing)</a:t>
            </a:r>
          </a:p>
          <a:p>
            <a:pPr lvl="1">
              <a:lnSpc>
                <a:spcPct val="120000"/>
              </a:lnSpc>
            </a:pPr>
            <a:r>
              <a:rPr lang="en-GB" sz="2600" dirty="0">
                <a:latin typeface="Source Code Pro Semibold" panose="020B0609030403020204" pitchFamily="49" charset="0"/>
                <a:ea typeface="Source Code Pro Semibold" panose="020B0609030403020204" pitchFamily="49" charset="0"/>
              </a:rPr>
              <a:t>"</a:t>
            </a:r>
            <a:r>
              <a:rPr lang="en-GB" sz="2600" dirty="0" err="1">
                <a:latin typeface="Source Code Pro Semibold" panose="020B0609030403020204" pitchFamily="49" charset="0"/>
                <a:ea typeface="Source Code Pro Semibold" panose="020B0609030403020204" pitchFamily="49" charset="0"/>
              </a:rPr>
              <a:t>ipf</a:t>
            </a:r>
            <a:r>
              <a:rPr lang="en-GB" sz="2600" dirty="0">
                <a:latin typeface="Source Code Pro Semibold" panose="020B0609030403020204" pitchFamily="49" charset="0"/>
                <a:ea typeface="Source Code Pro Semibold" panose="020B0609030403020204" pitchFamily="49" charset="0"/>
              </a:rPr>
              <a:t>"</a:t>
            </a:r>
            <a:r>
              <a:rPr lang="en-GB" sz="2600" dirty="0"/>
              <a:t> add </a:t>
            </a:r>
            <a:r>
              <a:rPr lang="el-GR" sz="2600" dirty="0">
                <a:latin typeface="Verdana Pro SemiBold" panose="020B0704030504040204" pitchFamily="34" charset="0"/>
              </a:rPr>
              <a:t>ε</a:t>
            </a:r>
            <a:r>
              <a:rPr lang="en-GB" sz="2600" dirty="0"/>
              <a:t>-DP noise to cells of each margin with final </a:t>
            </a:r>
            <a:r>
              <a:rPr lang="el-GR" sz="2600" dirty="0">
                <a:latin typeface="Verdana Pro SemiBold" panose="020B0704030504040204" pitchFamily="34" charset="0"/>
              </a:rPr>
              <a:t>ε</a:t>
            </a:r>
            <a:r>
              <a:rPr lang="en-GB" sz="2600" dirty="0"/>
              <a:t> the sum of </a:t>
            </a:r>
            <a:r>
              <a:rPr lang="el-GR" sz="2600" dirty="0"/>
              <a:t>ε</a:t>
            </a:r>
            <a:r>
              <a:rPr lang="en-GB" sz="2600" dirty="0"/>
              <a:t>s for all margins, then post-process to get rid of negative cells.</a:t>
            </a:r>
          </a:p>
          <a:p>
            <a:pPr lvl="1">
              <a:lnSpc>
                <a:spcPct val="120000"/>
              </a:lnSpc>
            </a:pPr>
            <a:r>
              <a:rPr lang="en-GB" sz="2600" dirty="0"/>
              <a:t>Use the iterative proportional fitting algorithm as usual, this now adjusts margins as well as cell entries.</a:t>
            </a:r>
          </a:p>
          <a:p>
            <a:pPr lvl="1"/>
            <a:endParaRPr lang="en-GB" dirty="0"/>
          </a:p>
        </p:txBody>
      </p:sp>
      <p:sp>
        <p:nvSpPr>
          <p:cNvPr id="7" name="Slide Number Placeholder 6">
            <a:extLst>
              <a:ext uri="{FF2B5EF4-FFF2-40B4-BE49-F238E27FC236}">
                <a16:creationId xmlns:a16="http://schemas.microsoft.com/office/drawing/2014/main" id="{52BFBEAB-FFFE-1DDC-58DE-6FD6843E8AF9}"/>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72</a:t>
            </a:fld>
            <a:endParaRPr lang="en-GB"/>
          </a:p>
        </p:txBody>
      </p:sp>
    </p:spTree>
    <p:extLst>
      <p:ext uri="{BB962C8B-B14F-4D97-AF65-F5344CB8AC3E}">
        <p14:creationId xmlns:p14="http://schemas.microsoft.com/office/powerpoint/2010/main" val="26790106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951F7-B522-4320-8DA4-DA6299522395}"/>
              </a:ext>
            </a:extLst>
          </p:cNvPr>
          <p:cNvSpPr>
            <a:spLocks noGrp="1"/>
          </p:cNvSpPr>
          <p:nvPr>
            <p:ph type="title"/>
          </p:nvPr>
        </p:nvSpPr>
        <p:spPr/>
        <p:txBody>
          <a:bodyPr/>
          <a:lstStyle/>
          <a:p>
            <a:r>
              <a:rPr lang="en-GB" dirty="0"/>
              <a:t>DP synthetic data</a:t>
            </a:r>
          </a:p>
        </p:txBody>
      </p:sp>
      <p:sp>
        <p:nvSpPr>
          <p:cNvPr id="3" name="Content Placeholder 2">
            <a:extLst>
              <a:ext uri="{FF2B5EF4-FFF2-40B4-BE49-F238E27FC236}">
                <a16:creationId xmlns:a16="http://schemas.microsoft.com/office/drawing/2014/main" id="{BCBEBE0D-1485-4B32-BC19-CB0B1409009F}"/>
              </a:ext>
            </a:extLst>
          </p:cNvPr>
          <p:cNvSpPr>
            <a:spLocks noGrp="1"/>
          </p:cNvSpPr>
          <p:nvPr>
            <p:ph idx="1"/>
          </p:nvPr>
        </p:nvSpPr>
        <p:spPr>
          <a:xfrm>
            <a:off x="720000" y="1175595"/>
            <a:ext cx="10484154" cy="5081985"/>
          </a:xfrm>
        </p:spPr>
        <p:txBody>
          <a:bodyPr>
            <a:normAutofit fontScale="55000" lnSpcReduction="20000"/>
          </a:bodyPr>
          <a:lstStyle/>
          <a:p>
            <a:pPr>
              <a:lnSpc>
                <a:spcPct val="120000"/>
              </a:lnSpc>
              <a:spcBef>
                <a:spcPts val="600"/>
              </a:spcBef>
            </a:pPr>
            <a:r>
              <a:rPr lang="en-GB" dirty="0"/>
              <a:t>Practical developments in DP have been stimulated by work carried out to make the US 2021 Census DP.</a:t>
            </a:r>
          </a:p>
          <a:p>
            <a:pPr>
              <a:lnSpc>
                <a:spcPct val="120000"/>
              </a:lnSpc>
              <a:spcBef>
                <a:spcPts val="600"/>
              </a:spcBef>
            </a:pPr>
            <a:r>
              <a:rPr lang="en-GB" dirty="0"/>
              <a:t>E.g. to make DP synthetic data you can add noise to each of the parameters of your model. Total </a:t>
            </a:r>
            <a:r>
              <a:rPr lang="el-GR" dirty="0">
                <a:latin typeface="Verdana Pro SemiBold" panose="020B0704030504040204" pitchFamily="34" charset="0"/>
              </a:rPr>
              <a:t>ε</a:t>
            </a:r>
            <a:r>
              <a:rPr lang="en-GB" dirty="0"/>
              <a:t> is sum for all parameters</a:t>
            </a:r>
          </a:p>
          <a:p>
            <a:pPr>
              <a:lnSpc>
                <a:spcPct val="120000"/>
              </a:lnSpc>
              <a:spcBef>
                <a:spcPts val="600"/>
              </a:spcBef>
            </a:pPr>
            <a:r>
              <a:rPr lang="en-GB" dirty="0"/>
              <a:t>Many papers published and open source code made available mostly in </a:t>
            </a:r>
            <a:r>
              <a:rPr lang="en-GB" dirty="0">
                <a:latin typeface="Source Code Pro Semibold" panose="020B0609030403020204" pitchFamily="49" charset="0"/>
                <a:ea typeface="Source Code Pro Semibold" panose="020B0609030403020204" pitchFamily="49" charset="0"/>
              </a:rPr>
              <a:t>python</a:t>
            </a:r>
          </a:p>
          <a:p>
            <a:pPr>
              <a:lnSpc>
                <a:spcPct val="120000"/>
              </a:lnSpc>
              <a:spcBef>
                <a:spcPts val="600"/>
              </a:spcBef>
            </a:pPr>
            <a:r>
              <a:rPr lang="en-GB" dirty="0"/>
              <a:t>Stimulated by a </a:t>
            </a:r>
            <a:r>
              <a:rPr lang="en-GB" dirty="0">
                <a:solidFill>
                  <a:srgbClr val="C00000"/>
                </a:solidFill>
              </a:rPr>
              <a:t>synthetic data challenge</a:t>
            </a:r>
            <a:r>
              <a:rPr lang="en-GB" dirty="0"/>
              <a:t> run by NIST in USA. Teams had to create DP synthetic data from real data with specified </a:t>
            </a:r>
            <a:r>
              <a:rPr lang="el-GR" dirty="0">
                <a:latin typeface="Verdana Pro SemiBold" panose="020B0704030504040204" pitchFamily="34" charset="0"/>
              </a:rPr>
              <a:t>ε</a:t>
            </a:r>
            <a:r>
              <a:rPr lang="en-GB" dirty="0"/>
              <a:t> values.</a:t>
            </a:r>
          </a:p>
          <a:p>
            <a:pPr>
              <a:lnSpc>
                <a:spcPct val="120000"/>
              </a:lnSpc>
              <a:spcBef>
                <a:spcPts val="600"/>
              </a:spcBef>
            </a:pPr>
            <a:r>
              <a:rPr lang="en-GB" dirty="0"/>
              <a:t>Teams used two main methods</a:t>
            </a:r>
          </a:p>
          <a:p>
            <a:pPr lvl="1">
              <a:lnSpc>
                <a:spcPct val="120000"/>
              </a:lnSpc>
            </a:pPr>
            <a:r>
              <a:rPr lang="en-GB" dirty="0"/>
              <a:t>Decide which marginals will be used to model the data. Add DP noise to each marginal so that the sum of all the </a:t>
            </a:r>
            <a:r>
              <a:rPr lang="el-GR" dirty="0">
                <a:latin typeface="Verdana Pro SemiBold" panose="020B0704030504040204" pitchFamily="34" charset="0"/>
              </a:rPr>
              <a:t>ε</a:t>
            </a:r>
            <a:r>
              <a:rPr lang="en-GB" dirty="0"/>
              <a:t>s gives the final </a:t>
            </a:r>
            <a:r>
              <a:rPr lang="el-GR" dirty="0">
                <a:latin typeface="Verdana Pro SemiBold" panose="020B0704030504040204" pitchFamily="34" charset="0"/>
              </a:rPr>
              <a:t>ε</a:t>
            </a:r>
            <a:r>
              <a:rPr lang="en-GB" dirty="0"/>
              <a:t>. Make the margins compatible and generate synthetic data from this model. No preliminary analyses of the real data can inform the models. </a:t>
            </a:r>
          </a:p>
          <a:p>
            <a:pPr lvl="1">
              <a:lnSpc>
                <a:spcPct val="120000"/>
              </a:lnSpc>
            </a:pPr>
            <a:r>
              <a:rPr lang="en-GB" dirty="0"/>
              <a:t>Use a GAN model where the feedback from the discriminator to the generator is via a DP query. The total is the sum of all the </a:t>
            </a:r>
            <a:r>
              <a:rPr lang="el-GR" dirty="0">
                <a:latin typeface="Verdana Pro SemiBold" panose="020B0704030504040204" pitchFamily="34" charset="0"/>
              </a:rPr>
              <a:t>ε</a:t>
            </a:r>
            <a:r>
              <a:rPr lang="en-GB" dirty="0"/>
              <a:t>s used at each iteration of the GAN. Iterations must cease when the total </a:t>
            </a:r>
            <a:r>
              <a:rPr lang="el-GR" dirty="0">
                <a:latin typeface="Verdana Pro SemiBold" panose="020B0704030504040204" pitchFamily="34" charset="0"/>
              </a:rPr>
              <a:t>ε</a:t>
            </a:r>
            <a:r>
              <a:rPr lang="en-GB" dirty="0"/>
              <a:t> budget is used up.</a:t>
            </a:r>
          </a:p>
          <a:p>
            <a:pPr>
              <a:lnSpc>
                <a:spcPct val="120000"/>
              </a:lnSpc>
              <a:spcBef>
                <a:spcPts val="600"/>
              </a:spcBef>
            </a:pPr>
            <a:r>
              <a:rPr lang="en-GB" dirty="0"/>
              <a:t>Teams using method 1 tended to score higher.</a:t>
            </a:r>
          </a:p>
        </p:txBody>
      </p:sp>
      <p:sp>
        <p:nvSpPr>
          <p:cNvPr id="5" name="Slide Number Placeholder 4">
            <a:extLst>
              <a:ext uri="{FF2B5EF4-FFF2-40B4-BE49-F238E27FC236}">
                <a16:creationId xmlns:a16="http://schemas.microsoft.com/office/drawing/2014/main" id="{5E2F0BE7-A0FD-FEF8-5168-2A4FDF3A5DF3}"/>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73</a:t>
            </a:fld>
            <a:endParaRPr lang="en-GB"/>
          </a:p>
        </p:txBody>
      </p:sp>
    </p:spTree>
    <p:extLst>
      <p:ext uri="{BB962C8B-B14F-4D97-AF65-F5344CB8AC3E}">
        <p14:creationId xmlns:p14="http://schemas.microsoft.com/office/powerpoint/2010/main" val="2685956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845C-C214-A14E-5625-6AF6AD86B9F3}"/>
              </a:ext>
            </a:extLst>
          </p:cNvPr>
          <p:cNvSpPr>
            <a:spLocks noGrp="1"/>
          </p:cNvSpPr>
          <p:nvPr>
            <p:ph type="title"/>
          </p:nvPr>
        </p:nvSpPr>
        <p:spPr>
          <a:xfrm>
            <a:off x="339164" y="339857"/>
            <a:ext cx="10972800" cy="720000"/>
          </a:xfrm>
        </p:spPr>
        <p:txBody>
          <a:bodyPr>
            <a:normAutofit fontScale="90000"/>
          </a:bodyPr>
          <a:lstStyle/>
          <a:p>
            <a:r>
              <a:rPr lang="en-GB" dirty="0"/>
              <a:t>Making the synthetic SHS data DP with </a:t>
            </a:r>
            <a:r>
              <a:rPr lang="en-GB" dirty="0">
                <a:latin typeface="Source Code Pro Semibold" panose="020B0609030403020204" pitchFamily="49" charset="0"/>
                <a:ea typeface="Source Code Pro Semibold" panose="020B0609030403020204" pitchFamily="49" charset="0"/>
              </a:rPr>
              <a:t>"</a:t>
            </a:r>
            <a:r>
              <a:rPr lang="en-GB" dirty="0" err="1">
                <a:latin typeface="Source Code Pro Semibold" panose="020B0609030403020204" pitchFamily="49" charset="0"/>
                <a:ea typeface="Source Code Pro Semibold" panose="020B0609030403020204" pitchFamily="49" charset="0"/>
              </a:rPr>
              <a:t>catall</a:t>
            </a:r>
            <a:r>
              <a:rPr lang="en-GB" dirty="0">
                <a:latin typeface="Source Code Pro Semibold" panose="020B0609030403020204" pitchFamily="49" charset="0"/>
                <a:ea typeface="Source Code Pro Semibold" panose="020B0609030403020204" pitchFamily="49" charset="0"/>
              </a:rPr>
              <a:t>"</a:t>
            </a:r>
            <a:endParaRPr lang="en-GB" dirty="0"/>
          </a:p>
        </p:txBody>
      </p:sp>
      <p:sp>
        <p:nvSpPr>
          <p:cNvPr id="5" name="Slide Number Placeholder 4">
            <a:extLst>
              <a:ext uri="{FF2B5EF4-FFF2-40B4-BE49-F238E27FC236}">
                <a16:creationId xmlns:a16="http://schemas.microsoft.com/office/drawing/2014/main" id="{8A650D6E-3158-F475-3EED-F8B97034A7F6}"/>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74</a:t>
            </a:fld>
            <a:endParaRPr lang="en-GB"/>
          </a:p>
        </p:txBody>
      </p:sp>
      <p:pic>
        <p:nvPicPr>
          <p:cNvPr id="8" name="Picture 7">
            <a:extLst>
              <a:ext uri="{FF2B5EF4-FFF2-40B4-BE49-F238E27FC236}">
                <a16:creationId xmlns:a16="http://schemas.microsoft.com/office/drawing/2014/main" id="{30CDFB40-3D74-89E7-05A2-98277ACB5C6A}"/>
              </a:ext>
            </a:extLst>
          </p:cNvPr>
          <p:cNvPicPr>
            <a:picLocks noChangeAspect="1"/>
          </p:cNvPicPr>
          <p:nvPr/>
        </p:nvPicPr>
        <p:blipFill>
          <a:blip r:embed="rId2"/>
          <a:stretch>
            <a:fillRect/>
          </a:stretch>
        </p:blipFill>
        <p:spPr>
          <a:xfrm>
            <a:off x="339164" y="1309438"/>
            <a:ext cx="11643979" cy="4540519"/>
          </a:xfrm>
          <a:prstGeom prst="rect">
            <a:avLst/>
          </a:prstGeom>
        </p:spPr>
      </p:pic>
    </p:spTree>
    <p:extLst>
      <p:ext uri="{BB962C8B-B14F-4D97-AF65-F5344CB8AC3E}">
        <p14:creationId xmlns:p14="http://schemas.microsoft.com/office/powerpoint/2010/main" val="38579354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5B9A-A984-F44B-7BF0-03049BF36E7C}"/>
              </a:ext>
            </a:extLst>
          </p:cNvPr>
          <p:cNvSpPr>
            <a:spLocks noGrp="1"/>
          </p:cNvSpPr>
          <p:nvPr>
            <p:ph type="title"/>
          </p:nvPr>
        </p:nvSpPr>
        <p:spPr/>
        <p:txBody>
          <a:bodyPr/>
          <a:lstStyle/>
          <a:p>
            <a:r>
              <a:rPr lang="en-GB" dirty="0"/>
              <a:t>DP synthetic data provisional conclusions</a:t>
            </a:r>
          </a:p>
        </p:txBody>
      </p:sp>
      <p:sp>
        <p:nvSpPr>
          <p:cNvPr id="3" name="Content Placeholder 2">
            <a:extLst>
              <a:ext uri="{FF2B5EF4-FFF2-40B4-BE49-F238E27FC236}">
                <a16:creationId xmlns:a16="http://schemas.microsoft.com/office/drawing/2014/main" id="{091A0BB3-5F7F-C189-05CB-C3919E976CA2}"/>
              </a:ext>
            </a:extLst>
          </p:cNvPr>
          <p:cNvSpPr>
            <a:spLocks noGrp="1"/>
          </p:cNvSpPr>
          <p:nvPr>
            <p:ph idx="1"/>
          </p:nvPr>
        </p:nvSpPr>
        <p:spPr>
          <a:xfrm>
            <a:off x="719999" y="1440000"/>
            <a:ext cx="11178217" cy="4794904"/>
          </a:xfrm>
        </p:spPr>
        <p:txBody>
          <a:bodyPr>
            <a:normAutofit fontScale="85000" lnSpcReduction="20000"/>
          </a:bodyPr>
          <a:lstStyle/>
          <a:p>
            <a:pPr>
              <a:lnSpc>
                <a:spcPct val="110000"/>
              </a:lnSpc>
              <a:spcBef>
                <a:spcPts val="800"/>
              </a:spcBef>
            </a:pPr>
            <a:r>
              <a:rPr lang="en-GB" dirty="0"/>
              <a:t>This is what you get with an epsilon of 1 for one-way tables.</a:t>
            </a:r>
          </a:p>
          <a:p>
            <a:pPr>
              <a:lnSpc>
                <a:spcPct val="110000"/>
              </a:lnSpc>
              <a:spcBef>
                <a:spcPts val="800"/>
              </a:spcBef>
            </a:pPr>
            <a:r>
              <a:rPr lang="en-GB" dirty="0"/>
              <a:t>You can investigate other values of epsilon and two-way tables</a:t>
            </a:r>
          </a:p>
          <a:p>
            <a:pPr>
              <a:lnSpc>
                <a:spcPct val="110000"/>
              </a:lnSpc>
              <a:spcBef>
                <a:spcPts val="800"/>
              </a:spcBef>
            </a:pPr>
            <a:r>
              <a:rPr lang="en-GB" dirty="0"/>
              <a:t>And perhaps even try making </a:t>
            </a:r>
            <a:r>
              <a:rPr lang="en-GB" dirty="0">
                <a:latin typeface="Source Code Pro Semibold" panose="020B0609030403020204" pitchFamily="49" charset="0"/>
                <a:ea typeface="Source Code Pro Semibold" panose="020B0609030403020204" pitchFamily="49" charset="0"/>
              </a:rPr>
              <a:t>"</a:t>
            </a:r>
            <a:r>
              <a:rPr lang="en-GB" dirty="0" err="1">
                <a:latin typeface="Source Code Pro Semibold" panose="020B0609030403020204" pitchFamily="49" charset="0"/>
                <a:ea typeface="Source Code Pro Semibold" panose="020B0609030403020204" pitchFamily="49" charset="0"/>
              </a:rPr>
              <a:t>ipf</a:t>
            </a:r>
            <a:r>
              <a:rPr lang="en-GB" dirty="0">
                <a:latin typeface="Source Code Pro Semibold" panose="020B0609030403020204" pitchFamily="49" charset="0"/>
                <a:ea typeface="Source Code Pro Semibold" panose="020B0609030403020204" pitchFamily="49" charset="0"/>
              </a:rPr>
              <a:t>"</a:t>
            </a:r>
            <a:r>
              <a:rPr lang="en-GB" dirty="0"/>
              <a:t> DP – should be better - need to read help files.</a:t>
            </a:r>
          </a:p>
          <a:p>
            <a:pPr>
              <a:lnSpc>
                <a:spcPct val="110000"/>
              </a:lnSpc>
              <a:spcBef>
                <a:spcPts val="800"/>
              </a:spcBef>
            </a:pPr>
            <a:r>
              <a:rPr lang="en-GB" dirty="0"/>
              <a:t>MESSAGE: DP damages utility</a:t>
            </a:r>
          </a:p>
          <a:p>
            <a:pPr>
              <a:lnSpc>
                <a:spcPct val="110000"/>
              </a:lnSpc>
              <a:spcBef>
                <a:spcPts val="800"/>
              </a:spcBef>
            </a:pPr>
            <a:r>
              <a:rPr lang="en-GB" dirty="0">
                <a:latin typeface="Source Code Pro Semibold" panose="020B0609030403020204" pitchFamily="49" charset="0"/>
                <a:ea typeface="Source Code Pro Semibold" panose="020B0609030403020204" pitchFamily="49" charset="0"/>
              </a:rPr>
              <a:t>"</a:t>
            </a:r>
            <a:r>
              <a:rPr lang="en-GB" dirty="0" err="1">
                <a:latin typeface="Source Code Pro Semibold" panose="020B0609030403020204" pitchFamily="49" charset="0"/>
                <a:ea typeface="Source Code Pro Semibold" panose="020B0609030403020204" pitchFamily="49" charset="0"/>
              </a:rPr>
              <a:t>ipf</a:t>
            </a:r>
            <a:r>
              <a:rPr lang="en-GB" dirty="0">
                <a:latin typeface="Source Code Pro Semibold" panose="020B0609030403020204" pitchFamily="49" charset="0"/>
                <a:ea typeface="Source Code Pro Semibold" panose="020B0609030403020204" pitchFamily="49" charset="0"/>
              </a:rPr>
              <a:t>"</a:t>
            </a:r>
            <a:r>
              <a:rPr lang="en-GB" dirty="0"/>
              <a:t> may be better but slow and difficult</a:t>
            </a:r>
          </a:p>
          <a:p>
            <a:pPr>
              <a:lnSpc>
                <a:spcPct val="110000"/>
              </a:lnSpc>
              <a:spcBef>
                <a:spcPts val="800"/>
              </a:spcBef>
            </a:pPr>
            <a:r>
              <a:rPr lang="en-GB" dirty="0"/>
              <a:t>For more detail see Utility and Disclosure Risk for Differentially Private Synthetic Categorical Data</a:t>
            </a:r>
          </a:p>
          <a:p>
            <a:pPr marL="363538" indent="0">
              <a:lnSpc>
                <a:spcPct val="110000"/>
              </a:lnSpc>
              <a:spcBef>
                <a:spcPts val="800"/>
              </a:spcBef>
              <a:buNone/>
            </a:pPr>
            <a:r>
              <a:rPr lang="en-GB" dirty="0">
                <a:solidFill>
                  <a:schemeClr val="tx2">
                    <a:lumMod val="60000"/>
                    <a:lumOff val="40000"/>
                  </a:schemeClr>
                </a:solidFill>
                <a:hlinkClick r:id="rId2">
                  <a:extLst>
                    <a:ext uri="{A12FA001-AC4F-418D-AE19-62706E023703}">
                      <ahyp:hlinkClr xmlns:ahyp="http://schemas.microsoft.com/office/drawing/2018/hyperlinkcolor" xmlns="" val="tx"/>
                    </a:ext>
                  </a:extLst>
                </a:hlinkClick>
              </a:rPr>
              <a:t>https://arxiv.org/abs/2206.01362</a:t>
            </a:r>
            <a:endParaRPr lang="en-GB" dirty="0">
              <a:solidFill>
                <a:schemeClr val="tx2">
                  <a:lumMod val="60000"/>
                  <a:lumOff val="40000"/>
                </a:schemeClr>
              </a:solidFill>
            </a:endParaRPr>
          </a:p>
        </p:txBody>
      </p:sp>
      <p:sp>
        <p:nvSpPr>
          <p:cNvPr id="5" name="Slide Number Placeholder 4">
            <a:extLst>
              <a:ext uri="{FF2B5EF4-FFF2-40B4-BE49-F238E27FC236}">
                <a16:creationId xmlns:a16="http://schemas.microsoft.com/office/drawing/2014/main" id="{36113784-DDFE-ECFD-9234-B8F96FDFEEA4}"/>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75</a:t>
            </a:fld>
            <a:endParaRPr lang="en-GB"/>
          </a:p>
        </p:txBody>
      </p:sp>
    </p:spTree>
    <p:extLst>
      <p:ext uri="{BB962C8B-B14F-4D97-AF65-F5344CB8AC3E}">
        <p14:creationId xmlns:p14="http://schemas.microsoft.com/office/powerpoint/2010/main" val="3401662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05BB-25CF-441A-BB81-85BB1444A0B6}"/>
              </a:ext>
            </a:extLst>
          </p:cNvPr>
          <p:cNvSpPr>
            <a:spLocks noGrp="1"/>
          </p:cNvSpPr>
          <p:nvPr>
            <p:ph type="title"/>
          </p:nvPr>
        </p:nvSpPr>
        <p:spPr>
          <a:xfrm>
            <a:off x="486124" y="500532"/>
            <a:ext cx="10668000" cy="6071089"/>
          </a:xfrm>
          <a:ln>
            <a:noFill/>
          </a:ln>
        </p:spPr>
        <p:txBody>
          <a:bodyPr anchor="t">
            <a:noAutofit/>
          </a:bodyPr>
          <a:lstStyle/>
          <a:p>
            <a:pPr marL="354013" indent="-354013">
              <a:lnSpc>
                <a:spcPct val="120000"/>
              </a:lnSpc>
              <a:spcBef>
                <a:spcPts val="3000"/>
              </a:spcBef>
              <a:spcAft>
                <a:spcPts val="3000"/>
              </a:spcAft>
              <a:tabLst>
                <a:tab pos="354013" algn="l"/>
                <a:tab pos="987425" algn="l"/>
              </a:tabLst>
            </a:pPr>
            <a:r>
              <a:rPr lang="en-GB" sz="4000" dirty="0">
                <a:solidFill>
                  <a:srgbClr val="C5C3DA"/>
                </a:solidFill>
                <a:latin typeface="Verdana" panose="020B0604030504040204" pitchFamily="34" charset="0"/>
                <a:ea typeface="Verdana" panose="020B0604030504040204" pitchFamily="34" charset="0"/>
              </a:rPr>
              <a:t>Practical 2 </a:t>
            </a:r>
            <a:br>
              <a:rPr lang="en-GB" sz="4000" dirty="0">
                <a:solidFill>
                  <a:srgbClr val="C5C3DA"/>
                </a:solidFill>
                <a:latin typeface="Verdana" panose="020B0604030504040204" pitchFamily="34" charset="0"/>
                <a:ea typeface="Verdana" panose="020B0604030504040204" pitchFamily="34" charset="0"/>
              </a:rPr>
            </a:br>
            <a:r>
              <a:rPr lang="en-GB" sz="2800" spc="100" dirty="0">
                <a:solidFill>
                  <a:srgbClr val="00B0F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Choose one</a:t>
            </a:r>
            <a:r>
              <a:rPr lang="en-GB" sz="4000" dirty="0">
                <a:solidFill>
                  <a:srgbClr val="C5C3DA"/>
                </a:solidFill>
                <a:latin typeface="Verdana" panose="020B0604030504040204" pitchFamily="34" charset="0"/>
                <a:ea typeface="Verdana" panose="020B0604030504040204" pitchFamily="34" charset="0"/>
              </a:rPr>
              <a:t/>
            </a:r>
            <a:br>
              <a:rPr lang="en-GB" sz="4000" dirty="0">
                <a:solidFill>
                  <a:srgbClr val="C5C3DA"/>
                </a:solidFill>
                <a:latin typeface="Verdana" panose="020B0604030504040204" pitchFamily="34" charset="0"/>
                <a:ea typeface="Verdana" panose="020B0604030504040204" pitchFamily="34" charset="0"/>
              </a:rPr>
            </a:br>
            <a:r>
              <a:rPr lang="en-GB" sz="2800" dirty="0">
                <a:solidFill>
                  <a:srgbClr val="C5C3DA"/>
                </a:solidFill>
                <a:latin typeface="Verdana" panose="020B0604030504040204" pitchFamily="34" charset="0"/>
                <a:ea typeface="Verdana" panose="020B0604030504040204" pitchFamily="34" charset="0"/>
              </a:rPr>
              <a:t>a) </a:t>
            </a:r>
            <a:r>
              <a:rPr lang="en-GB" sz="2800" dirty="0">
                <a:effectLst/>
                <a:latin typeface="Verdana" panose="020B0604030504040204" pitchFamily="34" charset="0"/>
                <a:ea typeface="Verdana" panose="020B0604030504040204" pitchFamily="34" charset="0"/>
              </a:rPr>
              <a:t>American Community Survey for 2018</a:t>
            </a:r>
            <a:r>
              <a:rPr lang="en-GB" sz="3200" dirty="0">
                <a:effectLst/>
                <a:latin typeface="Verdana" panose="020B0604030504040204" pitchFamily="34" charset="0"/>
                <a:ea typeface="Verdana" panose="020B0604030504040204" pitchFamily="34" charset="0"/>
              </a:rPr>
              <a:t/>
            </a:r>
            <a:br>
              <a:rPr lang="en-GB" sz="3200" dirty="0">
                <a:effectLst/>
                <a:latin typeface="Verdana" panose="020B0604030504040204" pitchFamily="34" charset="0"/>
                <a:ea typeface="Verdana" panose="020B0604030504040204" pitchFamily="34" charset="0"/>
              </a:rPr>
            </a:br>
            <a:r>
              <a:rPr lang="en-GB" sz="2400" dirty="0">
                <a:effectLst/>
                <a:latin typeface="Verdana" panose="020B0604030504040204" pitchFamily="34" charset="0"/>
                <a:ea typeface="Verdana" panose="020B0604030504040204" pitchFamily="34" charset="0"/>
              </a:rPr>
              <a:t/>
            </a:r>
            <a:br>
              <a:rPr lang="en-GB" sz="2400" dirty="0">
                <a:effectLst/>
                <a:latin typeface="Verdana" panose="020B0604030504040204" pitchFamily="34" charset="0"/>
                <a:ea typeface="Verdana" panose="020B0604030504040204" pitchFamily="34" charset="0"/>
              </a:rPr>
            </a:br>
            <a:r>
              <a:rPr lang="en-GB" sz="2400" dirty="0">
                <a:effectLst/>
                <a:latin typeface="Verdana" panose="020B0604030504040204" pitchFamily="34" charset="0"/>
                <a:ea typeface="Verdana" panose="020B0604030504040204" pitchFamily="34" charset="0"/>
              </a:rPr>
              <a:t/>
            </a:r>
            <a:br>
              <a:rPr lang="en-GB" sz="2400" dirty="0">
                <a:effectLst/>
                <a:latin typeface="Verdana" panose="020B0604030504040204" pitchFamily="34" charset="0"/>
                <a:ea typeface="Verdana" panose="020B0604030504040204" pitchFamily="34" charset="0"/>
              </a:rPr>
            </a:br>
            <a:r>
              <a:rPr lang="en-GB" sz="2400" dirty="0">
                <a:effectLst/>
                <a:latin typeface="Verdana" panose="020B0604030504040204" pitchFamily="34" charset="0"/>
                <a:ea typeface="Verdana" panose="020B0604030504040204" pitchFamily="34" charset="0"/>
              </a:rPr>
              <a:t/>
            </a:r>
            <a:br>
              <a:rPr lang="en-GB" sz="2400" dirty="0">
                <a:effectLst/>
                <a:latin typeface="Verdana" panose="020B0604030504040204" pitchFamily="34" charset="0"/>
                <a:ea typeface="Verdana" panose="020B0604030504040204" pitchFamily="34" charset="0"/>
              </a:rPr>
            </a:br>
            <a:r>
              <a:rPr lang="en-GB" sz="2800" dirty="0">
                <a:solidFill>
                  <a:srgbClr val="C5C3DA"/>
                </a:solidFill>
                <a:latin typeface="Verdana" panose="020B0604030504040204" pitchFamily="34" charset="0"/>
                <a:ea typeface="Verdana" panose="020B0604030504040204" pitchFamily="34" charset="0"/>
              </a:rPr>
              <a:t>b) </a:t>
            </a:r>
            <a:r>
              <a:rPr lang="en-GB" sz="2800" dirty="0">
                <a:effectLst/>
                <a:latin typeface="Verdana" panose="020B0604030504040204" pitchFamily="34" charset="0"/>
                <a:ea typeface="Verdana" panose="020B0604030504040204" pitchFamily="34" charset="0"/>
              </a:rPr>
              <a:t>Internet use in the Scottish Household 	Survey (2001/2002)</a:t>
            </a:r>
            <a:br>
              <a:rPr lang="en-GB" sz="2800" dirty="0">
                <a:effectLst/>
                <a:latin typeface="Verdana" panose="020B0604030504040204" pitchFamily="34" charset="0"/>
                <a:ea typeface="Verdana" panose="020B0604030504040204" pitchFamily="34" charset="0"/>
              </a:rPr>
            </a:br>
            <a:r>
              <a:rPr lang="en-GB" sz="3200" dirty="0">
                <a:effectLst/>
                <a:latin typeface="Verdana" panose="020B0604030504040204" pitchFamily="34" charset="0"/>
                <a:ea typeface="Verdana" panose="020B0604030504040204" pitchFamily="34" charset="0"/>
              </a:rPr>
              <a:t/>
            </a:r>
            <a:br>
              <a:rPr lang="en-GB" sz="3200" dirty="0">
                <a:effectLst/>
                <a:latin typeface="Verdana" panose="020B0604030504040204" pitchFamily="34" charset="0"/>
                <a:ea typeface="Verdana" panose="020B0604030504040204" pitchFamily="34" charset="0"/>
              </a:rPr>
            </a:br>
            <a:r>
              <a:rPr lang="en-GB" sz="3200" dirty="0">
                <a:effectLst/>
                <a:latin typeface="Verdana" panose="020B0604030504040204" pitchFamily="34" charset="0"/>
                <a:ea typeface="Verdana" panose="020B0604030504040204" pitchFamily="34" charset="0"/>
              </a:rPr>
              <a:t/>
            </a:r>
            <a:br>
              <a:rPr lang="en-GB" sz="3200" dirty="0">
                <a:effectLst/>
                <a:latin typeface="Verdana" panose="020B0604030504040204" pitchFamily="34" charset="0"/>
                <a:ea typeface="Verdana" panose="020B0604030504040204" pitchFamily="34" charset="0"/>
              </a:rPr>
            </a:br>
            <a:endParaRPr lang="en-GB" sz="4000" dirty="0">
              <a:solidFill>
                <a:srgbClr val="96A0C6"/>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1E4B9CB6-FA66-45EE-85EA-FF2F5237D778}"/>
              </a:ext>
            </a:extLst>
          </p:cNvPr>
          <p:cNvSpPr txBox="1"/>
          <p:nvPr/>
        </p:nvSpPr>
        <p:spPr>
          <a:xfrm>
            <a:off x="1512172" y="4694416"/>
            <a:ext cx="5201803" cy="978088"/>
          </a:xfrm>
          <a:prstGeom prst="rect">
            <a:avLst/>
          </a:prstGeom>
          <a:noFill/>
        </p:spPr>
        <p:txBody>
          <a:bodyPr wrap="square" rtlCol="0">
            <a:spAutoFit/>
          </a:bodyPr>
          <a:lstStyle/>
          <a:p>
            <a:pPr>
              <a:lnSpc>
                <a:spcPct val="110000"/>
              </a:lnSpc>
              <a:tabLst>
                <a:tab pos="1708150" algn="l"/>
                <a:tab pos="2954338" algn="l"/>
              </a:tabLst>
            </a:pPr>
            <a:r>
              <a:rPr lang="en-GB" dirty="0">
                <a:solidFill>
                  <a:srgbClr val="C5C3DA"/>
                </a:solidFill>
                <a:latin typeface="Verdana" panose="020B0604030504040204" pitchFamily="34" charset="0"/>
                <a:ea typeface="Verdana" panose="020B0604030504040204" pitchFamily="34" charset="0"/>
              </a:rPr>
              <a:t>Instructions &amp; codebook:</a:t>
            </a:r>
            <a:r>
              <a:rPr lang="en-GB" dirty="0">
                <a:solidFill>
                  <a:schemeClr val="bg1"/>
                </a:solidFill>
                <a:latin typeface="Verdana" panose="020B0604030504040204" pitchFamily="34" charset="0"/>
                <a:ea typeface="Verdana" panose="020B0604030504040204" pitchFamily="34" charset="0"/>
              </a:rPr>
              <a:t> shs_tasks.pdf</a:t>
            </a:r>
          </a:p>
          <a:p>
            <a:pPr>
              <a:lnSpc>
                <a:spcPct val="110000"/>
              </a:lnSpc>
              <a:tabLst>
                <a:tab pos="1708150" algn="l"/>
                <a:tab pos="2954338" algn="l"/>
              </a:tabLst>
            </a:pPr>
            <a:r>
              <a:rPr lang="en-GB" dirty="0">
                <a:solidFill>
                  <a:srgbClr val="C5C3DA"/>
                </a:solidFill>
                <a:latin typeface="Verdana" panose="020B0604030504040204" pitchFamily="34" charset="0"/>
                <a:ea typeface="Verdana" panose="020B0604030504040204" pitchFamily="34" charset="0"/>
              </a:rPr>
              <a:t>Data: </a:t>
            </a:r>
            <a:r>
              <a:rPr lang="en-GB" dirty="0">
                <a:solidFill>
                  <a:schemeClr val="bg1"/>
                </a:solidFill>
                <a:latin typeface="Verdana" panose="020B0604030504040204" pitchFamily="34" charset="0"/>
                <a:ea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rPr>
              <a:t>shs.rds</a:t>
            </a:r>
            <a:endParaRPr lang="en-GB" dirty="0">
              <a:solidFill>
                <a:schemeClr val="bg1"/>
              </a:solidFill>
              <a:latin typeface="Verdana" panose="020B0604030504040204" pitchFamily="34" charset="0"/>
              <a:ea typeface="Verdana" panose="020B0604030504040204" pitchFamily="34" charset="0"/>
            </a:endParaRPr>
          </a:p>
          <a:p>
            <a:pPr>
              <a:lnSpc>
                <a:spcPct val="110000"/>
              </a:lnSpc>
              <a:tabLst>
                <a:tab pos="1708150" algn="l"/>
                <a:tab pos="2954338" algn="l"/>
              </a:tabLst>
            </a:pPr>
            <a:r>
              <a:rPr lang="en-GB" dirty="0">
                <a:solidFill>
                  <a:srgbClr val="C5C3DA"/>
                </a:solidFill>
                <a:latin typeface="Verdana" panose="020B0604030504040204" pitchFamily="34" charset="0"/>
                <a:ea typeface="Verdana" panose="020B0604030504040204" pitchFamily="34" charset="0"/>
              </a:rPr>
              <a:t>Sample code:		</a:t>
            </a:r>
            <a:r>
              <a:rPr lang="en-GB" dirty="0" err="1">
                <a:solidFill>
                  <a:schemeClr val="bg1"/>
                </a:solidFill>
                <a:latin typeface="Verdana" panose="020B0604030504040204" pitchFamily="34" charset="0"/>
                <a:ea typeface="Verdana" panose="020B0604030504040204" pitchFamily="34" charset="0"/>
              </a:rPr>
              <a:t>synthesis_shs.R</a:t>
            </a:r>
            <a:endParaRPr lang="en-GB" dirty="0">
              <a:solidFill>
                <a:schemeClr val="bg1"/>
              </a:solidFill>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36376CED-0E91-4917-8A7E-BC2B65F29303}"/>
              </a:ext>
            </a:extLst>
          </p:cNvPr>
          <p:cNvSpPr txBox="1"/>
          <p:nvPr/>
        </p:nvSpPr>
        <p:spPr>
          <a:xfrm>
            <a:off x="1512172" y="2372461"/>
            <a:ext cx="5782932" cy="978088"/>
          </a:xfrm>
          <a:prstGeom prst="rect">
            <a:avLst/>
          </a:prstGeom>
          <a:noFill/>
        </p:spPr>
        <p:txBody>
          <a:bodyPr wrap="square" rtlCol="0">
            <a:spAutoFit/>
          </a:bodyPr>
          <a:lstStyle/>
          <a:p>
            <a:pPr>
              <a:lnSpc>
                <a:spcPct val="110000"/>
              </a:lnSpc>
              <a:tabLst>
                <a:tab pos="1708150" algn="l"/>
                <a:tab pos="2954338" algn="l"/>
              </a:tabLst>
            </a:pPr>
            <a:r>
              <a:rPr lang="en-GB" dirty="0">
                <a:solidFill>
                  <a:srgbClr val="C5C3DA"/>
                </a:solidFill>
                <a:latin typeface="Verdana" panose="020B0604030504040204" pitchFamily="34" charset="0"/>
                <a:ea typeface="Verdana" panose="020B0604030504040204" pitchFamily="34" charset="0"/>
              </a:rPr>
              <a:t>Instructions &amp; codebook:</a:t>
            </a:r>
            <a:r>
              <a:rPr lang="en-GB" dirty="0">
                <a:solidFill>
                  <a:schemeClr val="bg1"/>
                </a:solidFill>
                <a:latin typeface="Verdana" panose="020B0604030504040204" pitchFamily="34" charset="0"/>
                <a:ea typeface="Verdana" panose="020B0604030504040204" pitchFamily="34" charset="0"/>
              </a:rPr>
              <a:t> acs2018_tasks.pdf</a:t>
            </a:r>
          </a:p>
          <a:p>
            <a:pPr>
              <a:lnSpc>
                <a:spcPct val="110000"/>
              </a:lnSpc>
              <a:tabLst>
                <a:tab pos="1708150" algn="l"/>
                <a:tab pos="2954338" algn="l"/>
              </a:tabLst>
            </a:pPr>
            <a:r>
              <a:rPr lang="en-GB" dirty="0">
                <a:solidFill>
                  <a:srgbClr val="C5C3DA"/>
                </a:solidFill>
                <a:latin typeface="Verdana" panose="020B0604030504040204" pitchFamily="34" charset="0"/>
                <a:ea typeface="Verdana" panose="020B0604030504040204" pitchFamily="34" charset="0"/>
              </a:rPr>
              <a:t>Data: </a:t>
            </a:r>
            <a:r>
              <a:rPr lang="en-GB" dirty="0">
                <a:solidFill>
                  <a:schemeClr val="bg1"/>
                </a:solidFill>
                <a:latin typeface="Verdana" panose="020B0604030504040204" pitchFamily="34" charset="0"/>
                <a:ea typeface="Verdana" panose="020B0604030504040204" pitchFamily="34" charset="0"/>
              </a:rPr>
              <a:t>		acs2018.rds</a:t>
            </a:r>
          </a:p>
          <a:p>
            <a:pPr>
              <a:lnSpc>
                <a:spcPct val="110000"/>
              </a:lnSpc>
              <a:tabLst>
                <a:tab pos="1708150" algn="l"/>
                <a:tab pos="2954338" algn="l"/>
              </a:tabLst>
            </a:pPr>
            <a:r>
              <a:rPr lang="en-GB" dirty="0">
                <a:solidFill>
                  <a:srgbClr val="C5C3DA"/>
                </a:solidFill>
                <a:latin typeface="Verdana" panose="020B0604030504040204" pitchFamily="34" charset="0"/>
                <a:ea typeface="Verdana" panose="020B0604030504040204" pitchFamily="34" charset="0"/>
              </a:rPr>
              <a:t>Sample code:		</a:t>
            </a:r>
            <a:r>
              <a:rPr lang="en-GB" dirty="0">
                <a:solidFill>
                  <a:schemeClr val="bg1"/>
                </a:solidFill>
                <a:latin typeface="Verdana" panose="020B0604030504040204" pitchFamily="34" charset="0"/>
                <a:ea typeface="Verdana" panose="020B0604030504040204" pitchFamily="34" charset="0"/>
              </a:rPr>
              <a:t>synthesis_acs2018.R</a:t>
            </a:r>
          </a:p>
        </p:txBody>
      </p:sp>
    </p:spTree>
    <p:extLst>
      <p:ext uri="{BB962C8B-B14F-4D97-AF65-F5344CB8AC3E}">
        <p14:creationId xmlns:p14="http://schemas.microsoft.com/office/powerpoint/2010/main" val="21117922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E684-C252-0D0B-C5F5-21D87797396C}"/>
              </a:ext>
            </a:extLst>
          </p:cNvPr>
          <p:cNvSpPr>
            <a:spLocks noGrp="1"/>
          </p:cNvSpPr>
          <p:nvPr>
            <p:ph type="title"/>
          </p:nvPr>
        </p:nvSpPr>
        <p:spPr/>
        <p:txBody>
          <a:bodyPr/>
          <a:lstStyle/>
          <a:p>
            <a:r>
              <a:rPr lang="en-GB" dirty="0"/>
              <a:t>Index.htm</a:t>
            </a:r>
          </a:p>
        </p:txBody>
      </p:sp>
      <p:sp>
        <p:nvSpPr>
          <p:cNvPr id="5" name="Slide Number Placeholder 4">
            <a:extLst>
              <a:ext uri="{FF2B5EF4-FFF2-40B4-BE49-F238E27FC236}">
                <a16:creationId xmlns:a16="http://schemas.microsoft.com/office/drawing/2014/main" id="{480CC88C-93F4-A5B3-ACF0-32C71631E4E5}"/>
              </a:ext>
            </a:extLst>
          </p:cNvPr>
          <p:cNvSpPr>
            <a:spLocks noGrp="1"/>
          </p:cNvSpPr>
          <p:nvPr>
            <p:ph type="sldNum" sz="quarter" idx="4"/>
          </p:nvPr>
        </p:nvSpPr>
        <p:spPr>
          <a:xfrm>
            <a:off x="9448800" y="6459538"/>
            <a:ext cx="2743200" cy="365125"/>
          </a:xfrm>
        </p:spPr>
        <p:txBody>
          <a:bodyPr/>
          <a:lstStyle/>
          <a:p>
            <a:fld id="{67587C54-9CE5-4632-BC75-4CA961EDC1E9}" type="slidenum">
              <a:rPr lang="en-GB" smtClean="0"/>
              <a:t>77</a:t>
            </a:fld>
            <a:endParaRPr lang="en-GB"/>
          </a:p>
        </p:txBody>
      </p:sp>
      <p:pic>
        <p:nvPicPr>
          <p:cNvPr id="4" name="Picture 3">
            <a:extLst>
              <a:ext uri="{FF2B5EF4-FFF2-40B4-BE49-F238E27FC236}">
                <a16:creationId xmlns:a16="http://schemas.microsoft.com/office/drawing/2014/main" id="{35F8337A-172D-4481-B3FF-131819D6B614}"/>
              </a:ext>
            </a:extLst>
          </p:cNvPr>
          <p:cNvPicPr>
            <a:picLocks noChangeAspect="1"/>
          </p:cNvPicPr>
          <p:nvPr/>
        </p:nvPicPr>
        <p:blipFill>
          <a:blip r:embed="rId2"/>
          <a:stretch>
            <a:fillRect/>
          </a:stretch>
        </p:blipFill>
        <p:spPr>
          <a:xfrm>
            <a:off x="789733" y="1229266"/>
            <a:ext cx="10499409" cy="3616111"/>
          </a:xfrm>
          <a:prstGeom prst="rect">
            <a:avLst/>
          </a:prstGeom>
        </p:spPr>
      </p:pic>
    </p:spTree>
    <p:extLst>
      <p:ext uri="{BB962C8B-B14F-4D97-AF65-F5344CB8AC3E}">
        <p14:creationId xmlns:p14="http://schemas.microsoft.com/office/powerpoint/2010/main" val="1813078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423FB-57A6-4897-A20C-C67CDF637FB0}"/>
              </a:ext>
            </a:extLst>
          </p:cNvPr>
          <p:cNvSpPr>
            <a:spLocks noGrp="1"/>
          </p:cNvSpPr>
          <p:nvPr>
            <p:ph type="title"/>
          </p:nvPr>
        </p:nvSpPr>
        <p:spPr>
          <a:xfrm>
            <a:off x="225724" y="292772"/>
            <a:ext cx="10515600" cy="1325563"/>
          </a:xfrm>
        </p:spPr>
        <p:txBody>
          <a:bodyPr/>
          <a:lstStyle/>
          <a:p>
            <a:pPr algn="ctr"/>
            <a:r>
              <a:rPr kumimoji="0" lang="en-GB" sz="4400" b="1" i="0" u="none" strike="noStrike" kern="1200" cap="none" spc="0" normalizeH="0" baseline="0" noProof="0">
                <a:ln>
                  <a:noFill/>
                </a:ln>
                <a:solidFill>
                  <a:srgbClr val="48A920"/>
                </a:solidFill>
                <a:effectLst/>
                <a:uLnTx/>
                <a:uFillTx/>
                <a:latin typeface="Helvetica" panose="020B0604020202020204" pitchFamily="34" charset="0"/>
                <a:ea typeface="+mj-ea"/>
                <a:cs typeface="Helvetica" panose="020B0604020202020204" pitchFamily="34" charset="0"/>
              </a:rPr>
              <a:t>RDS Synthetic Data User Forum: 22/11/22 2pm</a:t>
            </a:r>
            <a:endParaRPr lang="en-GB">
              <a:solidFill>
                <a:srgbClr val="48A920"/>
              </a:solidFill>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3C344225-E99F-4E81-862A-59488FF4B840}"/>
              </a:ext>
            </a:extLst>
          </p:cNvPr>
          <p:cNvSpPr>
            <a:spLocks noGrp="1"/>
          </p:cNvSpPr>
          <p:nvPr>
            <p:ph idx="1"/>
          </p:nvPr>
        </p:nvSpPr>
        <p:spPr>
          <a:xfrm>
            <a:off x="866078" y="1741990"/>
            <a:ext cx="10515600" cy="4802187"/>
          </a:xfrm>
        </p:spPr>
        <p:txBody>
          <a:bodyPr vert="horz" lIns="91440" tIns="45720" rIns="91440" bIns="45720" rtlCol="0" anchor="t">
            <a:normAutofit fontScale="92500" lnSpcReduction="20000"/>
          </a:bodyPr>
          <a:lstStyle/>
          <a:p>
            <a:pPr marL="0" indent="0" algn="ctr">
              <a:buNone/>
            </a:pPr>
            <a:r>
              <a:rPr lang="en-US" b="1" dirty="0">
                <a:solidFill>
                  <a:srgbClr val="000000"/>
                </a:solidFill>
                <a:latin typeface="Helvetica" panose="020B0604020202020204" pitchFamily="34" charset="0"/>
                <a:cs typeface="Helvetica" panose="020B0604020202020204" pitchFamily="34" charset="0"/>
              </a:rPr>
              <a:t>Synthetic data can help improve access to data</a:t>
            </a:r>
            <a:endParaRPr lang="en-US" dirty="0">
              <a:solidFill>
                <a:srgbClr val="000000"/>
              </a:solidFill>
            </a:endParaRPr>
          </a:p>
          <a:p>
            <a:pPr algn="ctr">
              <a:buNone/>
            </a:pPr>
            <a:r>
              <a:rPr lang="en-US" b="1" dirty="0">
                <a:solidFill>
                  <a:srgbClr val="000000"/>
                </a:solidFill>
                <a:latin typeface="Helvetica"/>
                <a:cs typeface="Helvetica"/>
              </a:rPr>
              <a:t>Are you a researcher interested in using synthetic data?</a:t>
            </a:r>
            <a:endParaRPr lang="en-US" dirty="0">
              <a:solidFill>
                <a:srgbClr val="000000"/>
              </a:solidFill>
              <a:latin typeface="Calibri" panose="020F0502020204030204"/>
              <a:ea typeface="Calibri" panose="020F0502020204030204"/>
              <a:cs typeface="Calibri" panose="020F0502020204030204"/>
            </a:endParaRPr>
          </a:p>
          <a:p>
            <a:pPr algn="ctr">
              <a:buNone/>
            </a:pPr>
            <a:r>
              <a:rPr lang="en-US" b="1" dirty="0">
                <a:solidFill>
                  <a:srgbClr val="000000"/>
                </a:solidFill>
                <a:latin typeface="Helvetica"/>
                <a:cs typeface="Helvetica"/>
              </a:rPr>
              <a:t>Find out about RDS synthetic data plans and help RDS develop synthetic datasets that fit user needs</a:t>
            </a:r>
            <a:endParaRPr lang="en-US" dirty="0">
              <a:solidFill>
                <a:srgbClr val="000000"/>
              </a:solidFill>
              <a:ea typeface="+mn-lt"/>
              <a:cs typeface="+mn-lt"/>
            </a:endParaRPr>
          </a:p>
          <a:p>
            <a:pPr marL="0" indent="0">
              <a:buNone/>
            </a:pPr>
            <a:endParaRPr lang="en-US" b="1" dirty="0">
              <a:solidFill>
                <a:srgbClr val="000000"/>
              </a:solidFill>
              <a:latin typeface="Helvetica"/>
              <a:cs typeface="Helvetica"/>
            </a:endParaRPr>
          </a:p>
          <a:p>
            <a:r>
              <a:rPr lang="en-US" dirty="0">
                <a:solidFill>
                  <a:srgbClr val="000000"/>
                </a:solidFill>
                <a:latin typeface="Helvetica"/>
                <a:cs typeface="Helvetica"/>
              </a:rPr>
              <a:t>What do you use/would like to use synthetic data for?</a:t>
            </a:r>
          </a:p>
          <a:p>
            <a:pPr lvl="1"/>
            <a:r>
              <a:rPr lang="en-GB" dirty="0">
                <a:solidFill>
                  <a:srgbClr val="000000"/>
                </a:solidFill>
                <a:latin typeface="Helvetica" panose="020B0604020202020204" pitchFamily="34" charset="0"/>
                <a:cs typeface="Helvetica" panose="020B0604020202020204" pitchFamily="34" charset="0"/>
              </a:rPr>
              <a:t>Training </a:t>
            </a:r>
            <a:endParaRPr lang="en-US" dirty="0">
              <a:solidFill>
                <a:srgbClr val="000000"/>
              </a:solidFill>
              <a:latin typeface="Helvetica" panose="020B0604020202020204" pitchFamily="34" charset="0"/>
              <a:cs typeface="Helvetica" panose="020B0604020202020204" pitchFamily="34" charset="0"/>
            </a:endParaRPr>
          </a:p>
          <a:p>
            <a:pPr lvl="1"/>
            <a:r>
              <a:rPr lang="en-GB" dirty="0">
                <a:solidFill>
                  <a:srgbClr val="000000"/>
                </a:solidFill>
                <a:latin typeface="Helvetica" panose="020B0604020202020204" pitchFamily="34" charset="0"/>
                <a:cs typeface="Helvetica" panose="020B0604020202020204" pitchFamily="34" charset="0"/>
              </a:rPr>
              <a:t>Data discovery</a:t>
            </a:r>
            <a:endParaRPr lang="en-US" dirty="0">
              <a:solidFill>
                <a:srgbClr val="000000"/>
              </a:solidFill>
              <a:latin typeface="Helvetica" panose="020B0604020202020204" pitchFamily="34" charset="0"/>
              <a:cs typeface="Helvetica" panose="020B0604020202020204" pitchFamily="34" charset="0"/>
            </a:endParaRPr>
          </a:p>
          <a:p>
            <a:pPr lvl="1"/>
            <a:r>
              <a:rPr lang="en-GB" dirty="0">
                <a:solidFill>
                  <a:srgbClr val="000000"/>
                </a:solidFill>
                <a:latin typeface="Helvetica" panose="020B0604020202020204" pitchFamily="34" charset="0"/>
                <a:cs typeface="Helvetica" panose="020B0604020202020204" pitchFamily="34" charset="0"/>
              </a:rPr>
              <a:t>Code development</a:t>
            </a:r>
            <a:endParaRPr lang="en-US" dirty="0">
              <a:solidFill>
                <a:srgbClr val="000000"/>
              </a:solidFill>
              <a:latin typeface="Helvetica" panose="020B0604020202020204" pitchFamily="34" charset="0"/>
              <a:cs typeface="Helvetica" panose="020B0604020202020204" pitchFamily="34" charset="0"/>
            </a:endParaRPr>
          </a:p>
          <a:p>
            <a:pPr lvl="1"/>
            <a:r>
              <a:rPr lang="en-GB" dirty="0">
                <a:solidFill>
                  <a:srgbClr val="000000"/>
                </a:solidFill>
                <a:latin typeface="Helvetica" panose="020B0604020202020204" pitchFamily="34" charset="0"/>
                <a:cs typeface="Helvetica" panose="020B0604020202020204" pitchFamily="34" charset="0"/>
              </a:rPr>
              <a:t>AI/Model training</a:t>
            </a:r>
            <a:endParaRPr lang="en-US" dirty="0">
              <a:solidFill>
                <a:srgbClr val="000000"/>
              </a:solidFill>
              <a:latin typeface="Helvetica" panose="020B0604020202020204" pitchFamily="34" charset="0"/>
              <a:cs typeface="Helvetica" panose="020B0604020202020204" pitchFamily="34" charset="0"/>
            </a:endParaRPr>
          </a:p>
          <a:p>
            <a:r>
              <a:rPr lang="en-US" dirty="0">
                <a:solidFill>
                  <a:srgbClr val="000000"/>
                </a:solidFill>
                <a:latin typeface="Helvetica" panose="020B0604020202020204" pitchFamily="34" charset="0"/>
                <a:cs typeface="Helvetica" panose="020B0604020202020204" pitchFamily="34" charset="0"/>
              </a:rPr>
              <a:t>What datasets would you like </a:t>
            </a:r>
            <a:r>
              <a:rPr lang="en-US" dirty="0" err="1">
                <a:solidFill>
                  <a:srgbClr val="000000"/>
                </a:solidFill>
                <a:latin typeface="Helvetica" panose="020B0604020202020204" pitchFamily="34" charset="0"/>
                <a:cs typeface="Helvetica" panose="020B0604020202020204" pitchFamily="34" charset="0"/>
              </a:rPr>
              <a:t>synthesised</a:t>
            </a:r>
            <a:r>
              <a:rPr lang="en-US" dirty="0">
                <a:solidFill>
                  <a:srgbClr val="000000"/>
                </a:solidFill>
                <a:latin typeface="Helvetica" panose="020B0604020202020204" pitchFamily="34" charset="0"/>
                <a:cs typeface="Helvetica" panose="020B0604020202020204" pitchFamily="34" charset="0"/>
              </a:rPr>
              <a:t>?   </a:t>
            </a:r>
          </a:p>
          <a:p>
            <a:r>
              <a:rPr lang="en-US" dirty="0">
                <a:solidFill>
                  <a:srgbClr val="000000"/>
                </a:solidFill>
                <a:latin typeface="Helvetica" panose="020B0604020202020204" pitchFamily="34" charset="0"/>
                <a:cs typeface="Helvetica" panose="020B0604020202020204" pitchFamily="34" charset="0"/>
              </a:rPr>
              <a:t>What access methods would you use/prefer? </a:t>
            </a:r>
            <a:endParaRPr lang="en-GB" dirty="0">
              <a:solidFill>
                <a:srgbClr val="000000"/>
              </a:solidFill>
              <a:latin typeface="Helvetica" panose="020B0604020202020204" pitchFamily="34" charset="0"/>
              <a:cs typeface="Helvetica" panose="020B0604020202020204" pitchFamily="34" charset="0"/>
            </a:endParaRPr>
          </a:p>
          <a:p>
            <a:r>
              <a:rPr lang="en-US" dirty="0">
                <a:solidFill>
                  <a:srgbClr val="000000"/>
                </a:solidFill>
                <a:latin typeface="Helvetica" panose="020B0604020202020204" pitchFamily="34" charset="0"/>
                <a:cs typeface="Helvetica" panose="020B0604020202020204" pitchFamily="34" charset="0"/>
              </a:rPr>
              <a:t>What do you think are the main issues with synthetic data?</a:t>
            </a:r>
          </a:p>
          <a:p>
            <a:endParaRPr lang="en-US" dirty="0">
              <a:latin typeface="Helvetica" panose="020B0604020202020204" pitchFamily="34" charset="0"/>
              <a:cs typeface="Helvetica" panose="020B0604020202020204" pitchFamily="34" charset="0"/>
            </a:endParaRPr>
          </a:p>
        </p:txBody>
      </p:sp>
      <p:pic>
        <p:nvPicPr>
          <p:cNvPr id="4" name="Picture 3" descr="A picture containing icon&#10;&#10;Description automatically generated">
            <a:extLst>
              <a:ext uri="{FF2B5EF4-FFF2-40B4-BE49-F238E27FC236}">
                <a16:creationId xmlns:a16="http://schemas.microsoft.com/office/drawing/2014/main" id="{CD1F1980-434D-4DFC-8C5F-2415FB62C1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872" y="230188"/>
            <a:ext cx="1536065" cy="777875"/>
          </a:xfrm>
          <a:prstGeom prst="rect">
            <a:avLst/>
          </a:prstGeom>
        </p:spPr>
      </p:pic>
      <p:sp>
        <p:nvSpPr>
          <p:cNvPr id="7" name="TextBox 6">
            <a:extLst>
              <a:ext uri="{FF2B5EF4-FFF2-40B4-BE49-F238E27FC236}">
                <a16:creationId xmlns:a16="http://schemas.microsoft.com/office/drawing/2014/main" id="{6547332C-F0D0-4C67-8EDA-CE3D5A9A43AD}"/>
              </a:ext>
            </a:extLst>
          </p:cNvPr>
          <p:cNvSpPr txBox="1"/>
          <p:nvPr/>
        </p:nvSpPr>
        <p:spPr>
          <a:xfrm>
            <a:off x="9150521" y="4143083"/>
            <a:ext cx="3041479" cy="135421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Helvetica"/>
              <a:ea typeface="Calibri" panose="020F0502020204030204"/>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Helvetica"/>
                <a:ea typeface="+mn-ea"/>
                <a:cs typeface="Helvetica"/>
              </a:rPr>
              <a:t>To register interest contact:</a:t>
            </a:r>
            <a:endParaRPr kumimoji="0" lang="en-GB" sz="1800" b="0" i="0" u="none" strike="noStrike" kern="1200" cap="none" spc="0" normalizeH="0" baseline="0" noProof="0">
              <a:ln>
                <a:noFill/>
              </a:ln>
              <a:solidFill>
                <a:srgbClr val="000000"/>
              </a:solidFill>
              <a:effectLst/>
              <a:uLnTx/>
              <a:uFillTx/>
              <a:latin typeface="Helvetica"/>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8A920"/>
                </a:solidFill>
                <a:effectLst/>
                <a:uLnTx/>
                <a:uFillTx/>
                <a:latin typeface="Helvetica"/>
                <a:ea typeface="+mn-ea"/>
                <a:cs typeface="Helvetica"/>
                <a:hlinkClick r:id="rId4">
                  <a:extLst>
                    <a:ext uri="{A12FA001-AC4F-418D-AE19-62706E023703}">
                      <ahyp:hlinkClr xmlns:ahyp="http://schemas.microsoft.com/office/drawing/2018/hyperlinkcolor" xmlns="" val="tx"/>
                    </a:ext>
                  </a:extLst>
                </a:hlinkClick>
              </a:rPr>
              <a:t>Info@researchdata.scot</a:t>
            </a:r>
            <a:endParaRPr kumimoji="0" lang="en-GB" sz="1800" b="0" i="0" u="none" strike="noStrike" kern="1200" cap="none" spc="0" normalizeH="0" baseline="0" noProof="0">
              <a:ln>
                <a:noFill/>
              </a:ln>
              <a:solidFill>
                <a:srgbClr val="48A920"/>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EB05767-89D7-525D-3393-4300C5A4B8A8}"/>
              </a:ext>
            </a:extLst>
          </p:cNvPr>
          <p:cNvSpPr txBox="1"/>
          <p:nvPr/>
        </p:nvSpPr>
        <p:spPr>
          <a:xfrm>
            <a:off x="9859535" y="1003609"/>
            <a:ext cx="2862147" cy="8540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Helvetica"/>
                <a:ea typeface="+mn-ea"/>
                <a:cs typeface="Helvetica"/>
              </a:rPr>
              <a:t>Dr Lynne Adair (Forrest)</a:t>
            </a:r>
            <a:endParaRPr kumimoji="0" lang="en-US" sz="1050" b="0" i="0" u="none" strike="noStrike" kern="1200" cap="none" spc="0" normalizeH="0" baseline="0" noProof="0">
              <a:ln>
                <a:noFill/>
              </a:ln>
              <a:solidFill>
                <a:srgbClr val="000000"/>
              </a:solidFill>
              <a:effectLst/>
              <a:uLnTx/>
              <a:uFillTx/>
              <a:latin typeface="Helvetica"/>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Helvetica"/>
                <a:ea typeface="+mn-ea"/>
                <a:cs typeface="Helvetica"/>
              </a:rPr>
              <a:t>Data Curation Manager</a:t>
            </a:r>
            <a:endParaRPr kumimoji="0" lang="en-US" sz="1050" b="0" i="0" u="none" strike="noStrike" kern="1200" cap="none" spc="0" normalizeH="0" baseline="0" noProof="0">
              <a:ln>
                <a:noFill/>
              </a:ln>
              <a:solidFill>
                <a:srgbClr val="000000"/>
              </a:solidFill>
              <a:effectLst/>
              <a:uLnTx/>
              <a:uFillTx/>
              <a:latin typeface="Helvetica"/>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48A920"/>
                </a:solidFill>
                <a:effectLst/>
                <a:uLnTx/>
                <a:uFillTx/>
                <a:latin typeface="Helvetica"/>
                <a:ea typeface="+mn-ea"/>
                <a:cs typeface="Helvetica"/>
                <a:hlinkClick r:id="rId5">
                  <a:extLst>
                    <a:ext uri="{A12FA001-AC4F-418D-AE19-62706E023703}">
                      <ahyp:hlinkClr xmlns:ahyp="http://schemas.microsoft.com/office/drawing/2018/hyperlinkcolor" xmlns="" val="tx"/>
                    </a:ext>
                  </a:extLst>
                </a:hlinkClick>
              </a:rPr>
              <a:t>lynne.adair@researchdata.scot</a:t>
            </a:r>
            <a:endParaRPr kumimoji="0" lang="en-US" sz="1050" b="0" i="0" u="none" strike="noStrike" kern="1200" cap="none" spc="0" normalizeH="0" baseline="0" noProof="0">
              <a:ln>
                <a:noFill/>
              </a:ln>
              <a:solidFill>
                <a:srgbClr val="48A920"/>
              </a:solidFill>
              <a:effectLst/>
              <a:uLnTx/>
              <a:uFillTx/>
              <a:latin typeface="Helvetica"/>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6" name="TextBox 5">
            <a:extLst>
              <a:ext uri="{FF2B5EF4-FFF2-40B4-BE49-F238E27FC236}">
                <a16:creationId xmlns:a16="http://schemas.microsoft.com/office/drawing/2014/main" id="{6B82091E-A0A1-56D1-400F-F7F881137E9A}"/>
              </a:ext>
            </a:extLst>
          </p:cNvPr>
          <p:cNvSpPr txBox="1"/>
          <p:nvPr/>
        </p:nvSpPr>
        <p:spPr>
          <a:xfrm>
            <a:off x="9952464" y="6542048"/>
            <a:ext cx="2406804" cy="5309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Helvetica"/>
                <a:ea typeface="+mn-ea"/>
                <a:cs typeface="Helvetica"/>
              </a:rPr>
              <a:t>Website:</a:t>
            </a:r>
            <a:r>
              <a:rPr kumimoji="0" lang="en-GB" sz="1050" b="0" i="0" u="none" strike="noStrike" kern="1200" cap="none" spc="0" normalizeH="0" baseline="0" noProof="0">
                <a:ln>
                  <a:noFill/>
                </a:ln>
                <a:solidFill>
                  <a:srgbClr val="48A920"/>
                </a:solidFill>
                <a:effectLst/>
                <a:uLnTx/>
                <a:uFillTx/>
                <a:latin typeface="Helvetica"/>
                <a:ea typeface="+mn-ea"/>
                <a:cs typeface="Helvetica"/>
              </a:rPr>
              <a:t> </a:t>
            </a:r>
            <a:r>
              <a:rPr kumimoji="0" lang="en-GB" sz="1050" b="0" i="0" u="none" strike="noStrike" kern="1200" cap="none" spc="0" normalizeH="0" baseline="0" noProof="0">
                <a:ln>
                  <a:noFill/>
                </a:ln>
                <a:solidFill>
                  <a:srgbClr val="48A920"/>
                </a:solidFill>
                <a:effectLst/>
                <a:uLnTx/>
                <a:uFillTx/>
                <a:latin typeface="Helvetica"/>
                <a:ea typeface="+mn-ea"/>
                <a:cs typeface="Helvetica"/>
                <a:hlinkClick r:id="rId6">
                  <a:extLst>
                    <a:ext uri="{A12FA001-AC4F-418D-AE19-62706E023703}">
                      <ahyp:hlinkClr xmlns:ahyp="http://schemas.microsoft.com/office/drawing/2018/hyperlinkcolor" xmlns="" val="tx"/>
                    </a:ext>
                  </a:extLst>
                </a:hlinkClick>
              </a:rPr>
              <a:t>https://researchdata.scot</a:t>
            </a:r>
            <a:endParaRPr kumimoji="0" lang="en-US" sz="1050" b="0" i="0" u="none" strike="noStrike" kern="1200" cap="none" spc="0" normalizeH="0" baseline="0" noProof="0">
              <a:ln>
                <a:noFill/>
              </a:ln>
              <a:solidFill>
                <a:srgbClr val="48A920"/>
              </a:solidFill>
              <a:effectLst/>
              <a:uLnTx/>
              <a:uFillTx/>
              <a:latin typeface="Helvetica"/>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16299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05BB-25CF-441A-BB81-85BB1444A0B6}"/>
              </a:ext>
            </a:extLst>
          </p:cNvPr>
          <p:cNvSpPr>
            <a:spLocks noGrp="1"/>
          </p:cNvSpPr>
          <p:nvPr>
            <p:ph type="title"/>
          </p:nvPr>
        </p:nvSpPr>
        <p:spPr>
          <a:xfrm>
            <a:off x="479425" y="1628775"/>
            <a:ext cx="11712575" cy="1460905"/>
          </a:xfrm>
        </p:spPr>
        <p:txBody>
          <a:bodyPr>
            <a:noAutofit/>
          </a:bodyPr>
          <a:lstStyle/>
          <a:p>
            <a:pPr>
              <a:lnSpc>
                <a:spcPct val="150000"/>
              </a:lnSpc>
              <a:spcBef>
                <a:spcPts val="1200"/>
              </a:spcBef>
            </a:pPr>
            <a:r>
              <a:rPr lang="en-GB" sz="4000" dirty="0">
                <a:solidFill>
                  <a:srgbClr val="96A0C6"/>
                </a:solidFill>
                <a:latin typeface="Verdana" panose="020B0604030504040204" pitchFamily="34" charset="0"/>
                <a:ea typeface="Verdana" panose="020B0604030504040204" pitchFamily="34" charset="0"/>
              </a:rPr>
              <a:t>Lecture 1 </a:t>
            </a:r>
            <a:r>
              <a:rPr lang="en-GB" sz="4000" dirty="0">
                <a:effectLst/>
                <a:latin typeface="Verdana" panose="020B0604030504040204" pitchFamily="34" charset="0"/>
                <a:ea typeface="Verdana" panose="020B0604030504040204" pitchFamily="34" charset="0"/>
              </a:rPr>
              <a:t>Basic synthpop </a:t>
            </a:r>
            <a:endParaRPr lang="en-GB" sz="4000" dirty="0">
              <a:solidFill>
                <a:srgbClr val="96A0C6"/>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24FA5A55-DC10-4FAF-AD35-E97D2C57D8DE}"/>
              </a:ext>
            </a:extLst>
          </p:cNvPr>
          <p:cNvSpPr txBox="1"/>
          <p:nvPr/>
        </p:nvSpPr>
        <p:spPr>
          <a:xfrm>
            <a:off x="504000" y="5760000"/>
            <a:ext cx="2971800" cy="523220"/>
          </a:xfrm>
          <a:prstGeom prst="rect">
            <a:avLst/>
          </a:prstGeom>
          <a:noFill/>
        </p:spPr>
        <p:txBody>
          <a:bodyPr wrap="square" rtlCol="0">
            <a:spAutoFit/>
          </a:bodyPr>
          <a:lstStyle/>
          <a:p>
            <a:r>
              <a:rPr lang="en-GB" sz="2800" b="1" dirty="0">
                <a:solidFill>
                  <a:srgbClr val="96A0C6"/>
                </a:solidFill>
                <a:effectLst/>
                <a:latin typeface="Verdana" panose="020B0604030504040204" pitchFamily="34" charset="0"/>
                <a:ea typeface="Verdana" panose="020B0604030504040204" pitchFamily="34" charset="0"/>
              </a:rPr>
              <a:t>Beata Nowok</a:t>
            </a:r>
            <a:endParaRPr lang="en-GB" sz="2800" b="1" dirty="0"/>
          </a:p>
        </p:txBody>
      </p:sp>
    </p:spTree>
    <p:extLst>
      <p:ext uri="{BB962C8B-B14F-4D97-AF65-F5344CB8AC3E}">
        <p14:creationId xmlns:p14="http://schemas.microsoft.com/office/powerpoint/2010/main" val="427021188"/>
      </p:ext>
    </p:extLst>
  </p:cSld>
  <p:clrMapOvr>
    <a:masterClrMapping/>
  </p:clrMapOvr>
</p:sld>
</file>

<file path=ppt/theme/theme1.xml><?xml version="1.0" encoding="utf-8"?>
<a:theme xmlns:a="http://schemas.openxmlformats.org/drawingml/2006/main" name="1_ADRCS">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6C6C6"/>
      </a:hlink>
      <a:folHlink>
        <a:srgbClr val="C6C6C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43729</TotalTime>
  <Words>5349</Words>
  <Application>Microsoft Office PowerPoint</Application>
  <PresentationFormat>Widescreen</PresentationFormat>
  <Paragraphs>1245</Paragraphs>
  <Slides>77</Slides>
  <Notes>35</Notes>
  <HiddenSlides>0</HiddenSlides>
  <MMClips>0</MMClips>
  <ScaleCrop>false</ScaleCrop>
  <HeadingPairs>
    <vt:vector size="8" baseType="variant">
      <vt:variant>
        <vt:lpstr>Fonts Used</vt:lpstr>
      </vt:variant>
      <vt:variant>
        <vt:i4>16</vt:i4>
      </vt:variant>
      <vt:variant>
        <vt:lpstr>Theme</vt:lpstr>
      </vt:variant>
      <vt:variant>
        <vt:i4>2</vt:i4>
      </vt:variant>
      <vt:variant>
        <vt:lpstr>Embedded OLE Servers</vt:lpstr>
      </vt:variant>
      <vt:variant>
        <vt:i4>1</vt:i4>
      </vt:variant>
      <vt:variant>
        <vt:lpstr>Slide Titles</vt:lpstr>
      </vt:variant>
      <vt:variant>
        <vt:i4>77</vt:i4>
      </vt:variant>
    </vt:vector>
  </HeadingPairs>
  <TitlesOfParts>
    <vt:vector size="96" baseType="lpstr">
      <vt:lpstr>Calibri</vt:lpstr>
      <vt:lpstr>Verdana Pro SemiBold</vt:lpstr>
      <vt:lpstr>Verdana Pro Cond SemiBold</vt:lpstr>
      <vt:lpstr>Verdana</vt:lpstr>
      <vt:lpstr>MS PGothic</vt:lpstr>
      <vt:lpstr>Courier New</vt:lpstr>
      <vt:lpstr>Helvetica</vt:lpstr>
      <vt:lpstr>Wingdings 3</vt:lpstr>
      <vt:lpstr>Symbol</vt:lpstr>
      <vt:lpstr>Source Code Pro</vt:lpstr>
      <vt:lpstr>Times New Roman</vt:lpstr>
      <vt:lpstr>Calibri Light</vt:lpstr>
      <vt:lpstr>Verdana Pro Black</vt:lpstr>
      <vt:lpstr>Arial</vt:lpstr>
      <vt:lpstr>Source Code Pro Semibold</vt:lpstr>
      <vt:lpstr>MS PGothic</vt:lpstr>
      <vt:lpstr>1_ADRCS</vt:lpstr>
      <vt:lpstr>Office Theme</vt:lpstr>
      <vt:lpstr>Slide</vt:lpstr>
      <vt:lpstr>Learning to Create Useful Synthetic Data</vt:lpstr>
      <vt:lpstr>Introduction</vt:lpstr>
      <vt:lpstr>Learning to create useful synthetic data</vt:lpstr>
      <vt:lpstr>History of synthpop - overview</vt:lpstr>
      <vt:lpstr>History of synthpop details</vt:lpstr>
      <vt:lpstr>Synthetic data essentials</vt:lpstr>
      <vt:lpstr>Our approach in this workshop</vt:lpstr>
      <vt:lpstr>RDS Synthetic Data User Forum: 22/11/22 2pm</vt:lpstr>
      <vt:lpstr>Lecture 1 Basic synthpop </vt:lpstr>
      <vt:lpstr>PowerPoint Presentation</vt:lpstr>
      <vt:lpstr>Basic synthpop: outline</vt:lpstr>
      <vt:lpstr>PowerPoint Presentation</vt:lpstr>
      <vt:lpstr>PowerPoint Presentation</vt:lpstr>
      <vt:lpstr>Generating synthetic data</vt:lpstr>
      <vt:lpstr>PowerPoint Presentation</vt:lpstr>
      <vt:lpstr>PowerPoint Presentation</vt:lpstr>
      <vt:lpstr>PowerPoint Presentation</vt:lpstr>
      <vt:lpstr>PowerPoint Presentation</vt:lpstr>
      <vt:lpstr>PowerPoint Presentation</vt:lpstr>
      <vt:lpstr>Types of model</vt:lpstr>
      <vt:lpstr>PowerPoint Presentation</vt:lpstr>
      <vt:lpstr>PowerPoint Presentation</vt:lpstr>
      <vt:lpstr>Generating synthetic data: synthpop</vt:lpstr>
      <vt:lpstr>Default parameters</vt:lpstr>
      <vt:lpstr>Output of sds &lt;- syn(ods)</vt:lpstr>
      <vt:lpstr>Class "synds" important components</vt:lpstr>
      <vt:lpstr>method</vt:lpstr>
      <vt:lpstr>method</vt:lpstr>
      <vt:lpstr>PowerPoint Presentation</vt:lpstr>
      <vt:lpstr>PowerPoint Presentation</vt:lpstr>
      <vt:lpstr>PowerPoint Presentation</vt:lpstr>
      <vt:lpstr>PowerPoint Presentation</vt:lpstr>
      <vt:lpstr>Stratified synthesis</vt:lpstr>
      <vt:lpstr>Statistical disclosure control</vt:lpstr>
      <vt:lpstr>Statistical disclosure control</vt:lpstr>
      <vt:lpstr>Overview of synthpop functions</vt:lpstr>
      <vt:lpstr>Lecture 2 Utility of synthetic data</vt:lpstr>
      <vt:lpstr>Utility of synthetic data</vt:lpstr>
      <vt:lpstr>Specific utility measures</vt:lpstr>
      <vt:lpstr>Drawbacks of specific utility measures</vt:lpstr>
      <vt:lpstr>General utility functions in synthpop</vt:lpstr>
      <vt:lpstr>Measures for tuning syntheses</vt:lpstr>
      <vt:lpstr>Suggested procedure</vt:lpstr>
      <vt:lpstr>Tuning examples taken from the data you can use in Practical 2</vt:lpstr>
      <vt:lpstr>One way tables SHS with cart model</vt:lpstr>
      <vt:lpstr>One way tables SHS with "parametric" model</vt:lpstr>
      <vt:lpstr>One way table SHS with method$age = "norm"</vt:lpstr>
      <vt:lpstr>Two-way tables SHS cart model</vt:lpstr>
      <vt:lpstr>Two way tables SHS parametric model</vt:lpstr>
      <vt:lpstr>Internet use by age group- not linear</vt:lpstr>
      <vt:lpstr>Finally three way tables SHS cart model</vt:lpstr>
      <vt:lpstr>Conclusion</vt:lpstr>
      <vt:lpstr>Tips and tricks</vt:lpstr>
      <vt:lpstr>Tips and tricks – things you can change</vt:lpstr>
      <vt:lpstr>compare(syn_cart, acs2018, vars = "citizen", table = TRUE)</vt:lpstr>
      <vt:lpstr>utility.tables(syn_cart, acs2018)</vt:lpstr>
      <vt:lpstr>utility.tables(syn_cart3, acs2018)</vt:lpstr>
      <vt:lpstr>multi.compare(syn_cart3, acs2018, var = "age",                                    by = "hinscare") </vt:lpstr>
      <vt:lpstr>Practical 1    Social Diagnosis 2011 - Objective and       Subjective Quality of Life in Poland</vt:lpstr>
      <vt:lpstr>Index.htm</vt:lpstr>
      <vt:lpstr>Lecture 3 Other methods</vt:lpstr>
      <vt:lpstr>Other methods</vt:lpstr>
      <vt:lpstr>Other methods in synthpop</vt:lpstr>
      <vt:lpstr>Restructure the data as an n-fold table</vt:lpstr>
      <vt:lpstr>"catall" </vt:lpstr>
      <vt:lpstr>SHS with "catall"</vt:lpstr>
      <vt:lpstr>Utility of "catall" with SHS</vt:lpstr>
      <vt:lpstr>"ipf" iterative proportional fitting</vt:lpstr>
      <vt:lpstr>Other methods NOT in synthpop</vt:lpstr>
      <vt:lpstr>DP essentials</vt:lpstr>
      <vt:lpstr>DP Laplace mechanism – one option</vt:lpstr>
      <vt:lpstr>Making synthpop DP – new in version 1.8</vt:lpstr>
      <vt:lpstr>DP synthetic data</vt:lpstr>
      <vt:lpstr>Making the synthetic SHS data DP with "catall"</vt:lpstr>
      <vt:lpstr>DP synthetic data provisional conclusions</vt:lpstr>
      <vt:lpstr>Practical 2  Choose one a) American Community Survey for 2018    b) Internet use in the Scottish Household  Survey (2001/2002)   </vt:lpstr>
      <vt:lpstr>Index.htm</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NOWOK Beata</dc:creator>
  <cp:lastModifiedBy>Gillian Raab</cp:lastModifiedBy>
  <cp:revision>657</cp:revision>
  <cp:lastPrinted>2021-10-07T08:05:28Z</cp:lastPrinted>
  <dcterms:created xsi:type="dcterms:W3CDTF">2019-02-20T21:59:29Z</dcterms:created>
  <dcterms:modified xsi:type="dcterms:W3CDTF">2022-09-05T22:14:19Z</dcterms:modified>
</cp:coreProperties>
</file>