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60" r:id="rId7"/>
    <p:sldId id="258" r:id="rId8"/>
    <p:sldId id="261" r:id="rId9"/>
    <p:sldId id="262" r:id="rId10"/>
    <p:sldId id="266" r:id="rId11"/>
    <p:sldId id="268" r:id="rId12"/>
    <p:sldId id="291" r:id="rId13"/>
    <p:sldId id="271" r:id="rId14"/>
    <p:sldId id="273" r:id="rId15"/>
    <p:sldId id="274" r:id="rId16"/>
    <p:sldId id="277" r:id="rId17"/>
    <p:sldId id="278" r:id="rId18"/>
    <p:sldId id="287" r:id="rId19"/>
    <p:sldId id="279" r:id="rId20"/>
    <p:sldId id="281" r:id="rId21"/>
    <p:sldId id="280" r:id="rId22"/>
    <p:sldId id="282" r:id="rId23"/>
    <p:sldId id="283" r:id="rId24"/>
    <p:sldId id="285" r:id="rId25"/>
    <p:sldId id="288" r:id="rId26"/>
    <p:sldId id="286" r:id="rId27"/>
    <p:sldId id="290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0100A-9FF3-46D5-9DD3-1404FA7383F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4907DF98-076C-4BE3-8C7E-96E9DB4B5315}">
      <dgm:prSet phldrT="[Text]"/>
      <dgm:spPr/>
      <dgm:t>
        <a:bodyPr/>
        <a:lstStyle/>
        <a:p>
          <a:pPr algn="ctr" rtl="0"/>
          <a:r>
            <a:rPr lang="en-US" b="1" dirty="0" smtClean="0">
              <a:cs typeface="+mn-cs"/>
            </a:rPr>
            <a:t>TEP Model</a:t>
          </a:r>
          <a:endParaRPr lang="fa-IR" b="1" dirty="0">
            <a:cs typeface="+mn-cs"/>
          </a:endParaRPr>
        </a:p>
      </dgm:t>
    </dgm:pt>
    <dgm:pt modelId="{973D24AF-CBFC-4FC2-A857-E9B695D00DC2}" type="parTrans" cxnId="{CF137B51-A918-405E-AB5F-09AEFF50EA2C}">
      <dgm:prSet/>
      <dgm:spPr/>
      <dgm:t>
        <a:bodyPr/>
        <a:lstStyle/>
        <a:p>
          <a:pPr rtl="1"/>
          <a:endParaRPr lang="fa-IR">
            <a:cs typeface="+mn-cs"/>
          </a:endParaRPr>
        </a:p>
      </dgm:t>
    </dgm:pt>
    <dgm:pt modelId="{FC243FF4-140B-4DF3-B91A-5566D459F5EB}" type="sibTrans" cxnId="{CF137B51-A918-405E-AB5F-09AEFF50EA2C}">
      <dgm:prSet/>
      <dgm:spPr/>
      <dgm:t>
        <a:bodyPr/>
        <a:lstStyle/>
        <a:p>
          <a:pPr rtl="1"/>
          <a:endParaRPr lang="fa-IR">
            <a:cs typeface="+mn-cs"/>
          </a:endParaRPr>
        </a:p>
      </dgm:t>
    </dgm:pt>
    <dgm:pt modelId="{2844F43C-2534-43F3-9FC8-6762C23ECEA2}">
      <dgm:prSet phldrT="[Text]" custT="1"/>
      <dgm:spPr/>
      <dgm:t>
        <a:bodyPr/>
        <a:lstStyle/>
        <a:p>
          <a:pPr algn="ctr" rtl="0"/>
          <a:r>
            <a:rPr lang="en-US" sz="2400" b="1" dirty="0" smtClean="0">
              <a:cs typeface="+mn-cs"/>
            </a:rPr>
            <a:t>The uncertainty of </a:t>
          </a:r>
          <a:r>
            <a:rPr lang="en-US" sz="2400" b="1" dirty="0" smtClean="0">
              <a:solidFill>
                <a:srgbClr val="FF0000"/>
              </a:solidFill>
              <a:cs typeface="+mn-cs"/>
            </a:rPr>
            <a:t>load demands </a:t>
          </a:r>
          <a:r>
            <a:rPr lang="en-US" sz="2400" b="1" dirty="0" smtClean="0">
              <a:cs typeface="+mn-cs"/>
            </a:rPr>
            <a:t>and </a:t>
          </a:r>
          <a:r>
            <a:rPr lang="en-US" sz="2400" b="1" dirty="0" smtClean="0">
              <a:solidFill>
                <a:srgbClr val="FF0000"/>
              </a:solidFill>
              <a:cs typeface="+mn-cs"/>
            </a:rPr>
            <a:t>wind power productions</a:t>
          </a:r>
          <a:r>
            <a:rPr lang="en-US" sz="2400" b="1" dirty="0" smtClean="0">
              <a:cs typeface="+mn-cs"/>
            </a:rPr>
            <a:t> are considered. </a:t>
          </a:r>
          <a:endParaRPr lang="fa-IR" sz="2400" b="1" dirty="0">
            <a:cs typeface="+mn-cs"/>
          </a:endParaRPr>
        </a:p>
      </dgm:t>
    </dgm:pt>
    <dgm:pt modelId="{E580E7C3-2537-4F54-8F0F-03B44CB848D5}" type="parTrans" cxnId="{429872BE-F37E-4F9A-83D9-33E2318960D7}">
      <dgm:prSet/>
      <dgm:spPr/>
      <dgm:t>
        <a:bodyPr/>
        <a:lstStyle/>
        <a:p>
          <a:pPr rtl="1"/>
          <a:endParaRPr lang="fa-IR">
            <a:cs typeface="+mn-cs"/>
          </a:endParaRPr>
        </a:p>
      </dgm:t>
    </dgm:pt>
    <dgm:pt modelId="{329143E9-3E0A-41D4-9CC0-8BE3845FBC02}" type="sibTrans" cxnId="{429872BE-F37E-4F9A-83D9-33E2318960D7}">
      <dgm:prSet/>
      <dgm:spPr/>
      <dgm:t>
        <a:bodyPr/>
        <a:lstStyle/>
        <a:p>
          <a:pPr rtl="1"/>
          <a:endParaRPr lang="fa-IR">
            <a:cs typeface="+mn-cs"/>
          </a:endParaRPr>
        </a:p>
      </dgm:t>
    </dgm:pt>
    <dgm:pt modelId="{AF38D0AA-300E-41CD-B2CF-D5811BB7CB00}">
      <dgm:prSet phldrT="[Text]" custT="1"/>
      <dgm:spPr/>
      <dgm:t>
        <a:bodyPr/>
        <a:lstStyle/>
        <a:p>
          <a:pPr algn="ctr" rtl="0"/>
          <a:r>
            <a:rPr lang="en-US" sz="2400" b="1" dirty="0" smtClean="0">
              <a:cs typeface="+mn-cs"/>
            </a:rPr>
            <a:t>The </a:t>
          </a:r>
          <a:r>
            <a:rPr lang="en-US" sz="2400" b="1" dirty="0" smtClean="0">
              <a:solidFill>
                <a:srgbClr val="FF0000"/>
              </a:solidFill>
              <a:cs typeface="+mn-cs"/>
            </a:rPr>
            <a:t>DC power flow </a:t>
          </a:r>
          <a:r>
            <a:rPr lang="en-US" sz="2400" b="1" dirty="0" smtClean="0">
              <a:cs typeface="+mn-cs"/>
            </a:rPr>
            <a:t>equations are considered. </a:t>
          </a:r>
          <a:endParaRPr lang="fa-IR" sz="2400" b="1" dirty="0">
            <a:cs typeface="+mn-cs"/>
          </a:endParaRPr>
        </a:p>
      </dgm:t>
    </dgm:pt>
    <dgm:pt modelId="{849AD638-BC24-4DEE-BD77-568038219C38}" type="parTrans" cxnId="{5653E70C-47A6-48DD-BF16-F4E293E8B66F}">
      <dgm:prSet/>
      <dgm:spPr/>
      <dgm:t>
        <a:bodyPr/>
        <a:lstStyle/>
        <a:p>
          <a:pPr rtl="1"/>
          <a:endParaRPr lang="fa-IR">
            <a:cs typeface="+mn-cs"/>
          </a:endParaRPr>
        </a:p>
      </dgm:t>
    </dgm:pt>
    <dgm:pt modelId="{BCF0D61A-91DB-45ED-B7FA-1D0A239DB26B}" type="sibTrans" cxnId="{5653E70C-47A6-48DD-BF16-F4E293E8B66F}">
      <dgm:prSet/>
      <dgm:spPr/>
      <dgm:t>
        <a:bodyPr/>
        <a:lstStyle/>
        <a:p>
          <a:pPr rtl="1"/>
          <a:endParaRPr lang="fa-IR">
            <a:cs typeface="+mn-cs"/>
          </a:endParaRPr>
        </a:p>
      </dgm:t>
    </dgm:pt>
    <dgm:pt modelId="{94FEAC09-13ED-4200-B3A8-58CA7989B0D7}">
      <dgm:prSet phldrT="[Text]" custT="1"/>
      <dgm:spPr/>
      <dgm:t>
        <a:bodyPr lIns="0" tIns="0" rIns="0" bIns="0"/>
        <a:lstStyle/>
        <a:p>
          <a:pPr rtl="1"/>
          <a:r>
            <a:rPr lang="en-US" sz="2400" b="1" dirty="0" smtClean="0">
              <a:cs typeface="+mn-cs"/>
            </a:rPr>
            <a:t>The </a:t>
          </a:r>
          <a:r>
            <a:rPr lang="en-US" sz="2400" b="1" dirty="0" smtClean="0">
              <a:solidFill>
                <a:srgbClr val="FF0000"/>
              </a:solidFill>
              <a:cs typeface="+mn-cs"/>
            </a:rPr>
            <a:t>single-period</a:t>
          </a:r>
          <a:r>
            <a:rPr lang="en-US" sz="2400" b="1" dirty="0" smtClean="0">
              <a:cs typeface="+mn-cs"/>
            </a:rPr>
            <a:t> (static) and </a:t>
          </a:r>
          <a:r>
            <a:rPr lang="en-US" sz="2400" b="1" dirty="0" smtClean="0">
              <a:solidFill>
                <a:srgbClr val="FF0000"/>
              </a:solidFill>
              <a:cs typeface="+mn-cs"/>
            </a:rPr>
            <a:t>multi-period</a:t>
          </a:r>
          <a:r>
            <a:rPr lang="en-US" sz="2400" b="1" dirty="0" smtClean="0">
              <a:cs typeface="+mn-cs"/>
            </a:rPr>
            <a:t> (dynamic) models are considered. </a:t>
          </a:r>
          <a:endParaRPr lang="fa-IR" sz="2400" b="1" dirty="0">
            <a:cs typeface="+mn-cs"/>
          </a:endParaRPr>
        </a:p>
      </dgm:t>
    </dgm:pt>
    <dgm:pt modelId="{D28D79C7-AE63-427C-8647-E805F88DFF4F}" type="parTrans" cxnId="{D6D9340A-990C-4573-B60F-0A60AC57738F}">
      <dgm:prSet/>
      <dgm:spPr/>
      <dgm:t>
        <a:bodyPr/>
        <a:lstStyle/>
        <a:p>
          <a:pPr rtl="1"/>
          <a:endParaRPr lang="fa-IR">
            <a:cs typeface="+mn-cs"/>
          </a:endParaRPr>
        </a:p>
      </dgm:t>
    </dgm:pt>
    <dgm:pt modelId="{DA9EC5B2-6C79-4904-8CA3-38D6EB69A9F9}" type="sibTrans" cxnId="{D6D9340A-990C-4573-B60F-0A60AC57738F}">
      <dgm:prSet/>
      <dgm:spPr/>
      <dgm:t>
        <a:bodyPr/>
        <a:lstStyle/>
        <a:p>
          <a:pPr rtl="1"/>
          <a:endParaRPr lang="fa-IR">
            <a:cs typeface="+mn-cs"/>
          </a:endParaRPr>
        </a:p>
      </dgm:t>
    </dgm:pt>
    <dgm:pt modelId="{7803401D-4BAD-4835-8E5A-E9F0D899E75E}" type="pres">
      <dgm:prSet presAssocID="{0A70100A-9FF3-46D5-9DD3-1404FA7383F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93E79A-E208-4D0C-B8CF-60F3DA02B286}" type="pres">
      <dgm:prSet presAssocID="{4907DF98-076C-4BE3-8C7E-96E9DB4B5315}" presName="root1" presStyleCnt="0"/>
      <dgm:spPr/>
    </dgm:pt>
    <dgm:pt modelId="{4FDF26E7-C903-4597-802E-4C95E8AF692D}" type="pres">
      <dgm:prSet presAssocID="{4907DF98-076C-4BE3-8C7E-96E9DB4B5315}" presName="LevelOneTextNode" presStyleLbl="node0" presStyleIdx="0" presStyleCnt="1" custScaleY="7676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76BC86-4A42-45EF-9419-AD8E4CE06BA4}" type="pres">
      <dgm:prSet presAssocID="{4907DF98-076C-4BE3-8C7E-96E9DB4B5315}" presName="level2hierChild" presStyleCnt="0"/>
      <dgm:spPr/>
    </dgm:pt>
    <dgm:pt modelId="{E44059CD-4782-4F43-B560-C1E7229A5D23}" type="pres">
      <dgm:prSet presAssocID="{E580E7C3-2537-4F54-8F0F-03B44CB848D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13DF3A5-09C8-4441-ABF3-DB9455D0D654}" type="pres">
      <dgm:prSet presAssocID="{E580E7C3-2537-4F54-8F0F-03B44CB848D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D2B46FC-4DFD-41FC-8FDD-412D87FF2A5B}" type="pres">
      <dgm:prSet presAssocID="{2844F43C-2534-43F3-9FC8-6762C23ECEA2}" presName="root2" presStyleCnt="0"/>
      <dgm:spPr/>
    </dgm:pt>
    <dgm:pt modelId="{0F60D9F5-6C64-4D33-A21E-02B5A2B27EE0}" type="pres">
      <dgm:prSet presAssocID="{2844F43C-2534-43F3-9FC8-6762C23ECEA2}" presName="LevelTwoTextNode" presStyleLbl="node2" presStyleIdx="0" presStyleCnt="3" custScaleX="360148" custLinFactNeighborX="-14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5343A9-5399-478A-B82A-0C69BC7D9B1A}" type="pres">
      <dgm:prSet presAssocID="{2844F43C-2534-43F3-9FC8-6762C23ECEA2}" presName="level3hierChild" presStyleCnt="0"/>
      <dgm:spPr/>
    </dgm:pt>
    <dgm:pt modelId="{A0C4608D-BD65-4220-9D6B-3D38A1BBCC90}" type="pres">
      <dgm:prSet presAssocID="{849AD638-BC24-4DEE-BD77-568038219C3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9AC7D04-9692-4910-9793-60DCE90E2A3D}" type="pres">
      <dgm:prSet presAssocID="{849AD638-BC24-4DEE-BD77-568038219C3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0D3AD5F-3782-493B-9E79-58B578250054}" type="pres">
      <dgm:prSet presAssocID="{AF38D0AA-300E-41CD-B2CF-D5811BB7CB00}" presName="root2" presStyleCnt="0"/>
      <dgm:spPr/>
    </dgm:pt>
    <dgm:pt modelId="{FC7A790C-3D2F-46EA-92C6-45765B0FD2D6}" type="pres">
      <dgm:prSet presAssocID="{AF38D0AA-300E-41CD-B2CF-D5811BB7CB00}" presName="LevelTwoTextNode" presStyleLbl="node2" presStyleIdx="1" presStyleCnt="3" custScaleX="360148" custLinFactNeighborX="-14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733B885-37E0-4F5F-8E23-04858941876B}" type="pres">
      <dgm:prSet presAssocID="{AF38D0AA-300E-41CD-B2CF-D5811BB7CB00}" presName="level3hierChild" presStyleCnt="0"/>
      <dgm:spPr/>
    </dgm:pt>
    <dgm:pt modelId="{95F29DCB-03A0-4051-BFD6-42DFBE7DB051}" type="pres">
      <dgm:prSet presAssocID="{D28D79C7-AE63-427C-8647-E805F88DFF4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224FF88-99B8-4DB2-999F-7DA45321393E}" type="pres">
      <dgm:prSet presAssocID="{D28D79C7-AE63-427C-8647-E805F88DFF4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B4EAA00-0CD7-4E47-BB14-2BF4640113D5}" type="pres">
      <dgm:prSet presAssocID="{94FEAC09-13ED-4200-B3A8-58CA7989B0D7}" presName="root2" presStyleCnt="0"/>
      <dgm:spPr/>
    </dgm:pt>
    <dgm:pt modelId="{0428377C-B853-4576-B100-ABBF83F1D4E4}" type="pres">
      <dgm:prSet presAssocID="{94FEAC09-13ED-4200-B3A8-58CA7989B0D7}" presName="LevelTwoTextNode" presStyleLbl="node2" presStyleIdx="2" presStyleCnt="3" custScaleX="360148" custLinFactNeighborX="-14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D55AD2-63DD-44BA-8E37-9B3A041C7EDE}" type="pres">
      <dgm:prSet presAssocID="{94FEAC09-13ED-4200-B3A8-58CA7989B0D7}" presName="level3hierChild" presStyleCnt="0"/>
      <dgm:spPr/>
    </dgm:pt>
  </dgm:ptLst>
  <dgm:cxnLst>
    <dgm:cxn modelId="{53531752-D272-4F07-BFAD-7ACBC37E4DFA}" type="presOf" srcId="{D28D79C7-AE63-427C-8647-E805F88DFF4F}" destId="{8224FF88-99B8-4DB2-999F-7DA45321393E}" srcOrd="1" destOrd="0" presId="urn:microsoft.com/office/officeart/2008/layout/HorizontalMultiLevelHierarchy"/>
    <dgm:cxn modelId="{D6D9340A-990C-4573-B60F-0A60AC57738F}" srcId="{4907DF98-076C-4BE3-8C7E-96E9DB4B5315}" destId="{94FEAC09-13ED-4200-B3A8-58CA7989B0D7}" srcOrd="2" destOrd="0" parTransId="{D28D79C7-AE63-427C-8647-E805F88DFF4F}" sibTransId="{DA9EC5B2-6C79-4904-8CA3-38D6EB69A9F9}"/>
    <dgm:cxn modelId="{5653E70C-47A6-48DD-BF16-F4E293E8B66F}" srcId="{4907DF98-076C-4BE3-8C7E-96E9DB4B5315}" destId="{AF38D0AA-300E-41CD-B2CF-D5811BB7CB00}" srcOrd="1" destOrd="0" parTransId="{849AD638-BC24-4DEE-BD77-568038219C38}" sibTransId="{BCF0D61A-91DB-45ED-B7FA-1D0A239DB26B}"/>
    <dgm:cxn modelId="{339EEE06-C3EF-459D-A652-79826499D091}" type="presOf" srcId="{AF38D0AA-300E-41CD-B2CF-D5811BB7CB00}" destId="{FC7A790C-3D2F-46EA-92C6-45765B0FD2D6}" srcOrd="0" destOrd="0" presId="urn:microsoft.com/office/officeart/2008/layout/HorizontalMultiLevelHierarchy"/>
    <dgm:cxn modelId="{96340ED8-4F9D-4637-B0A9-CEE24C68E245}" type="presOf" srcId="{849AD638-BC24-4DEE-BD77-568038219C38}" destId="{A0C4608D-BD65-4220-9D6B-3D38A1BBCC90}" srcOrd="0" destOrd="0" presId="urn:microsoft.com/office/officeart/2008/layout/HorizontalMultiLevelHierarchy"/>
    <dgm:cxn modelId="{785C3ED8-8C92-4D72-AE5D-F765A129AC58}" type="presOf" srcId="{0A70100A-9FF3-46D5-9DD3-1404FA7383F4}" destId="{7803401D-4BAD-4835-8E5A-E9F0D899E75E}" srcOrd="0" destOrd="0" presId="urn:microsoft.com/office/officeart/2008/layout/HorizontalMultiLevelHierarchy"/>
    <dgm:cxn modelId="{0AE65728-6575-4CBC-A8BC-9C21AD889E4A}" type="presOf" srcId="{E580E7C3-2537-4F54-8F0F-03B44CB848D5}" destId="{313DF3A5-09C8-4441-ABF3-DB9455D0D654}" srcOrd="1" destOrd="0" presId="urn:microsoft.com/office/officeart/2008/layout/HorizontalMultiLevelHierarchy"/>
    <dgm:cxn modelId="{CF137B51-A918-405E-AB5F-09AEFF50EA2C}" srcId="{0A70100A-9FF3-46D5-9DD3-1404FA7383F4}" destId="{4907DF98-076C-4BE3-8C7E-96E9DB4B5315}" srcOrd="0" destOrd="0" parTransId="{973D24AF-CBFC-4FC2-A857-E9B695D00DC2}" sibTransId="{FC243FF4-140B-4DF3-B91A-5566D459F5EB}"/>
    <dgm:cxn modelId="{48E74070-A23E-4F9F-83D3-B2F53B2FA98C}" type="presOf" srcId="{4907DF98-076C-4BE3-8C7E-96E9DB4B5315}" destId="{4FDF26E7-C903-4597-802E-4C95E8AF692D}" srcOrd="0" destOrd="0" presId="urn:microsoft.com/office/officeart/2008/layout/HorizontalMultiLevelHierarchy"/>
    <dgm:cxn modelId="{262E9CCF-A4E9-4ACE-AD1B-9B4CE3B9FAF0}" type="presOf" srcId="{D28D79C7-AE63-427C-8647-E805F88DFF4F}" destId="{95F29DCB-03A0-4051-BFD6-42DFBE7DB051}" srcOrd="0" destOrd="0" presId="urn:microsoft.com/office/officeart/2008/layout/HorizontalMultiLevelHierarchy"/>
    <dgm:cxn modelId="{B19B3B02-7133-446A-98DC-6B302D366BBD}" type="presOf" srcId="{E580E7C3-2537-4F54-8F0F-03B44CB848D5}" destId="{E44059CD-4782-4F43-B560-C1E7229A5D23}" srcOrd="0" destOrd="0" presId="urn:microsoft.com/office/officeart/2008/layout/HorizontalMultiLevelHierarchy"/>
    <dgm:cxn modelId="{EFCFF613-C872-41EF-B65A-96D80A069787}" type="presOf" srcId="{2844F43C-2534-43F3-9FC8-6762C23ECEA2}" destId="{0F60D9F5-6C64-4D33-A21E-02B5A2B27EE0}" srcOrd="0" destOrd="0" presId="urn:microsoft.com/office/officeart/2008/layout/HorizontalMultiLevelHierarchy"/>
    <dgm:cxn modelId="{EACCE22A-534B-44FF-A822-36FEB5F25D10}" type="presOf" srcId="{849AD638-BC24-4DEE-BD77-568038219C38}" destId="{69AC7D04-9692-4910-9793-60DCE90E2A3D}" srcOrd="1" destOrd="0" presId="urn:microsoft.com/office/officeart/2008/layout/HorizontalMultiLevelHierarchy"/>
    <dgm:cxn modelId="{11475A1D-4B2F-43C0-8FA6-A6309161B980}" type="presOf" srcId="{94FEAC09-13ED-4200-B3A8-58CA7989B0D7}" destId="{0428377C-B853-4576-B100-ABBF83F1D4E4}" srcOrd="0" destOrd="0" presId="urn:microsoft.com/office/officeart/2008/layout/HorizontalMultiLevelHierarchy"/>
    <dgm:cxn modelId="{429872BE-F37E-4F9A-83D9-33E2318960D7}" srcId="{4907DF98-076C-4BE3-8C7E-96E9DB4B5315}" destId="{2844F43C-2534-43F3-9FC8-6762C23ECEA2}" srcOrd="0" destOrd="0" parTransId="{E580E7C3-2537-4F54-8F0F-03B44CB848D5}" sibTransId="{329143E9-3E0A-41D4-9CC0-8BE3845FBC02}"/>
    <dgm:cxn modelId="{84EC423F-27EC-4FB8-A037-57CA10FF7A20}" type="presParOf" srcId="{7803401D-4BAD-4835-8E5A-E9F0D899E75E}" destId="{1D93E79A-E208-4D0C-B8CF-60F3DA02B286}" srcOrd="0" destOrd="0" presId="urn:microsoft.com/office/officeart/2008/layout/HorizontalMultiLevelHierarchy"/>
    <dgm:cxn modelId="{B7493E25-2417-4EC6-9A05-25D7DE3389F3}" type="presParOf" srcId="{1D93E79A-E208-4D0C-B8CF-60F3DA02B286}" destId="{4FDF26E7-C903-4597-802E-4C95E8AF692D}" srcOrd="0" destOrd="0" presId="urn:microsoft.com/office/officeart/2008/layout/HorizontalMultiLevelHierarchy"/>
    <dgm:cxn modelId="{FB4E6818-31C0-4ADB-B8F0-38F9088BCF00}" type="presParOf" srcId="{1D93E79A-E208-4D0C-B8CF-60F3DA02B286}" destId="{EA76BC86-4A42-45EF-9419-AD8E4CE06BA4}" srcOrd="1" destOrd="0" presId="urn:microsoft.com/office/officeart/2008/layout/HorizontalMultiLevelHierarchy"/>
    <dgm:cxn modelId="{CED30009-035A-4BF9-9146-0F21FAD9ED3A}" type="presParOf" srcId="{EA76BC86-4A42-45EF-9419-AD8E4CE06BA4}" destId="{E44059CD-4782-4F43-B560-C1E7229A5D23}" srcOrd="0" destOrd="0" presId="urn:microsoft.com/office/officeart/2008/layout/HorizontalMultiLevelHierarchy"/>
    <dgm:cxn modelId="{75D2D8DD-47BB-468F-8545-FF257B3B9295}" type="presParOf" srcId="{E44059CD-4782-4F43-B560-C1E7229A5D23}" destId="{313DF3A5-09C8-4441-ABF3-DB9455D0D654}" srcOrd="0" destOrd="0" presId="urn:microsoft.com/office/officeart/2008/layout/HorizontalMultiLevelHierarchy"/>
    <dgm:cxn modelId="{E8FBABEB-B268-42E1-84DB-CE663678C224}" type="presParOf" srcId="{EA76BC86-4A42-45EF-9419-AD8E4CE06BA4}" destId="{7D2B46FC-4DFD-41FC-8FDD-412D87FF2A5B}" srcOrd="1" destOrd="0" presId="urn:microsoft.com/office/officeart/2008/layout/HorizontalMultiLevelHierarchy"/>
    <dgm:cxn modelId="{F12F763A-6EE9-40E2-8DB4-430694C4C1CC}" type="presParOf" srcId="{7D2B46FC-4DFD-41FC-8FDD-412D87FF2A5B}" destId="{0F60D9F5-6C64-4D33-A21E-02B5A2B27EE0}" srcOrd="0" destOrd="0" presId="urn:microsoft.com/office/officeart/2008/layout/HorizontalMultiLevelHierarchy"/>
    <dgm:cxn modelId="{391A7908-49C0-4E39-93DC-FEF0D942C449}" type="presParOf" srcId="{7D2B46FC-4DFD-41FC-8FDD-412D87FF2A5B}" destId="{175343A9-5399-478A-B82A-0C69BC7D9B1A}" srcOrd="1" destOrd="0" presId="urn:microsoft.com/office/officeart/2008/layout/HorizontalMultiLevelHierarchy"/>
    <dgm:cxn modelId="{71743169-6DEB-413C-BAB7-9356B63E1CDA}" type="presParOf" srcId="{EA76BC86-4A42-45EF-9419-AD8E4CE06BA4}" destId="{A0C4608D-BD65-4220-9D6B-3D38A1BBCC90}" srcOrd="2" destOrd="0" presId="urn:microsoft.com/office/officeart/2008/layout/HorizontalMultiLevelHierarchy"/>
    <dgm:cxn modelId="{45FB842B-A79F-4929-A97D-A25AE2A2D13C}" type="presParOf" srcId="{A0C4608D-BD65-4220-9D6B-3D38A1BBCC90}" destId="{69AC7D04-9692-4910-9793-60DCE90E2A3D}" srcOrd="0" destOrd="0" presId="urn:microsoft.com/office/officeart/2008/layout/HorizontalMultiLevelHierarchy"/>
    <dgm:cxn modelId="{FBCB8063-5933-431C-A21B-B30C814B32EC}" type="presParOf" srcId="{EA76BC86-4A42-45EF-9419-AD8E4CE06BA4}" destId="{00D3AD5F-3782-493B-9E79-58B578250054}" srcOrd="3" destOrd="0" presId="urn:microsoft.com/office/officeart/2008/layout/HorizontalMultiLevelHierarchy"/>
    <dgm:cxn modelId="{31E018EB-F96D-4205-AF3E-BD489B414F66}" type="presParOf" srcId="{00D3AD5F-3782-493B-9E79-58B578250054}" destId="{FC7A790C-3D2F-46EA-92C6-45765B0FD2D6}" srcOrd="0" destOrd="0" presId="urn:microsoft.com/office/officeart/2008/layout/HorizontalMultiLevelHierarchy"/>
    <dgm:cxn modelId="{6912D3A5-CF7E-4BD6-AC2E-B01B726D3B98}" type="presParOf" srcId="{00D3AD5F-3782-493B-9E79-58B578250054}" destId="{9733B885-37E0-4F5F-8E23-04858941876B}" srcOrd="1" destOrd="0" presId="urn:microsoft.com/office/officeart/2008/layout/HorizontalMultiLevelHierarchy"/>
    <dgm:cxn modelId="{BEFAF672-D67D-4130-807E-40B760876087}" type="presParOf" srcId="{EA76BC86-4A42-45EF-9419-AD8E4CE06BA4}" destId="{95F29DCB-03A0-4051-BFD6-42DFBE7DB051}" srcOrd="4" destOrd="0" presId="urn:microsoft.com/office/officeart/2008/layout/HorizontalMultiLevelHierarchy"/>
    <dgm:cxn modelId="{A68EE2E9-D9A1-4065-B22A-43EAE39C5DB7}" type="presParOf" srcId="{95F29DCB-03A0-4051-BFD6-42DFBE7DB051}" destId="{8224FF88-99B8-4DB2-999F-7DA45321393E}" srcOrd="0" destOrd="0" presId="urn:microsoft.com/office/officeart/2008/layout/HorizontalMultiLevelHierarchy"/>
    <dgm:cxn modelId="{05EA7F67-146E-42E3-A972-515A15830E2E}" type="presParOf" srcId="{EA76BC86-4A42-45EF-9419-AD8E4CE06BA4}" destId="{5B4EAA00-0CD7-4E47-BB14-2BF4640113D5}" srcOrd="5" destOrd="0" presId="urn:microsoft.com/office/officeart/2008/layout/HorizontalMultiLevelHierarchy"/>
    <dgm:cxn modelId="{FF0325B1-9E3B-49F9-A348-C05611942E8F}" type="presParOf" srcId="{5B4EAA00-0CD7-4E47-BB14-2BF4640113D5}" destId="{0428377C-B853-4576-B100-ABBF83F1D4E4}" srcOrd="0" destOrd="0" presId="urn:microsoft.com/office/officeart/2008/layout/HorizontalMultiLevelHierarchy"/>
    <dgm:cxn modelId="{C0138827-C925-4166-ABDD-6BE4A3776450}" type="presParOf" srcId="{5B4EAA00-0CD7-4E47-BB14-2BF4640113D5}" destId="{B2D55AD2-63DD-44BA-8E37-9B3A041C7E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29DCB-03A0-4051-BFD6-42DFBE7DB051}">
      <dsp:nvSpPr>
        <dsp:cNvPr id="0" name=""/>
        <dsp:cNvSpPr/>
      </dsp:nvSpPr>
      <dsp:spPr>
        <a:xfrm>
          <a:off x="785111" y="2175669"/>
          <a:ext cx="475716" cy="974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58" y="0"/>
              </a:lnTo>
              <a:lnTo>
                <a:pt x="237858" y="974964"/>
              </a:lnTo>
              <a:lnTo>
                <a:pt x="475716" y="974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cs typeface="+mn-cs"/>
          </a:endParaRPr>
        </a:p>
      </dsp:txBody>
      <dsp:txXfrm>
        <a:off x="995849" y="2636030"/>
        <a:ext cx="54241" cy="54241"/>
      </dsp:txXfrm>
    </dsp:sp>
    <dsp:sp modelId="{A0C4608D-BD65-4220-9D6B-3D38A1BBCC90}">
      <dsp:nvSpPr>
        <dsp:cNvPr id="0" name=""/>
        <dsp:cNvSpPr/>
      </dsp:nvSpPr>
      <dsp:spPr>
        <a:xfrm>
          <a:off x="785111" y="2129949"/>
          <a:ext cx="4757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716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cs typeface="+mn-cs"/>
          </a:endParaRPr>
        </a:p>
      </dsp:txBody>
      <dsp:txXfrm>
        <a:off x="1011077" y="2163776"/>
        <a:ext cx="23785" cy="23785"/>
      </dsp:txXfrm>
    </dsp:sp>
    <dsp:sp modelId="{E44059CD-4782-4F43-B560-C1E7229A5D23}">
      <dsp:nvSpPr>
        <dsp:cNvPr id="0" name=""/>
        <dsp:cNvSpPr/>
      </dsp:nvSpPr>
      <dsp:spPr>
        <a:xfrm>
          <a:off x="785111" y="1200704"/>
          <a:ext cx="475716" cy="974964"/>
        </a:xfrm>
        <a:custGeom>
          <a:avLst/>
          <a:gdLst/>
          <a:ahLst/>
          <a:cxnLst/>
          <a:rect l="0" t="0" r="0" b="0"/>
          <a:pathLst>
            <a:path>
              <a:moveTo>
                <a:pt x="0" y="974964"/>
              </a:moveTo>
              <a:lnTo>
                <a:pt x="237858" y="974964"/>
              </a:lnTo>
              <a:lnTo>
                <a:pt x="237858" y="0"/>
              </a:lnTo>
              <a:lnTo>
                <a:pt x="47571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cs typeface="+mn-cs"/>
          </a:endParaRPr>
        </a:p>
      </dsp:txBody>
      <dsp:txXfrm>
        <a:off x="995849" y="1661066"/>
        <a:ext cx="54241" cy="54241"/>
      </dsp:txXfrm>
    </dsp:sp>
    <dsp:sp modelId="{4FDF26E7-C903-4597-802E-4C95E8AF692D}">
      <dsp:nvSpPr>
        <dsp:cNvPr id="0" name=""/>
        <dsp:cNvSpPr/>
      </dsp:nvSpPr>
      <dsp:spPr>
        <a:xfrm rot="16200000">
          <a:off x="-1180477" y="1785683"/>
          <a:ext cx="3151207" cy="779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cs typeface="+mn-cs"/>
            </a:rPr>
            <a:t>TEP Model</a:t>
          </a:r>
          <a:endParaRPr lang="fa-IR" sz="5100" b="1" kern="1200" dirty="0">
            <a:cs typeface="+mn-cs"/>
          </a:endParaRPr>
        </a:p>
      </dsp:txBody>
      <dsp:txXfrm>
        <a:off x="-1180477" y="1785683"/>
        <a:ext cx="3151207" cy="779971"/>
      </dsp:txXfrm>
    </dsp:sp>
    <dsp:sp modelId="{0F60D9F5-6C64-4D33-A21E-02B5A2B27EE0}">
      <dsp:nvSpPr>
        <dsp:cNvPr id="0" name=""/>
        <dsp:cNvSpPr/>
      </dsp:nvSpPr>
      <dsp:spPr>
        <a:xfrm>
          <a:off x="1260828" y="810719"/>
          <a:ext cx="9213687" cy="779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cs typeface="+mn-cs"/>
            </a:rPr>
            <a:t>The uncertainty of </a:t>
          </a:r>
          <a:r>
            <a:rPr lang="en-US" sz="2400" b="1" kern="1200" dirty="0" smtClean="0">
              <a:solidFill>
                <a:srgbClr val="FF0000"/>
              </a:solidFill>
              <a:cs typeface="+mn-cs"/>
            </a:rPr>
            <a:t>load demands </a:t>
          </a:r>
          <a:r>
            <a:rPr lang="en-US" sz="2400" b="1" kern="1200" dirty="0" smtClean="0">
              <a:cs typeface="+mn-cs"/>
            </a:rPr>
            <a:t>and </a:t>
          </a:r>
          <a:r>
            <a:rPr lang="en-US" sz="2400" b="1" kern="1200" dirty="0" smtClean="0">
              <a:solidFill>
                <a:srgbClr val="FF0000"/>
              </a:solidFill>
              <a:cs typeface="+mn-cs"/>
            </a:rPr>
            <a:t>wind power productions</a:t>
          </a:r>
          <a:r>
            <a:rPr lang="en-US" sz="2400" b="1" kern="1200" dirty="0" smtClean="0">
              <a:cs typeface="+mn-cs"/>
            </a:rPr>
            <a:t> are considered. </a:t>
          </a:r>
          <a:endParaRPr lang="fa-IR" sz="2400" b="1" kern="1200" dirty="0">
            <a:cs typeface="+mn-cs"/>
          </a:endParaRPr>
        </a:p>
      </dsp:txBody>
      <dsp:txXfrm>
        <a:off x="1260828" y="810719"/>
        <a:ext cx="9213687" cy="779971"/>
      </dsp:txXfrm>
    </dsp:sp>
    <dsp:sp modelId="{FC7A790C-3D2F-46EA-92C6-45765B0FD2D6}">
      <dsp:nvSpPr>
        <dsp:cNvPr id="0" name=""/>
        <dsp:cNvSpPr/>
      </dsp:nvSpPr>
      <dsp:spPr>
        <a:xfrm>
          <a:off x="1260828" y="1785683"/>
          <a:ext cx="9213687" cy="779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cs typeface="+mn-cs"/>
            </a:rPr>
            <a:t>The </a:t>
          </a:r>
          <a:r>
            <a:rPr lang="en-US" sz="2400" b="1" kern="1200" dirty="0" smtClean="0">
              <a:solidFill>
                <a:srgbClr val="FF0000"/>
              </a:solidFill>
              <a:cs typeface="+mn-cs"/>
            </a:rPr>
            <a:t>DC power flow </a:t>
          </a:r>
          <a:r>
            <a:rPr lang="en-US" sz="2400" b="1" kern="1200" dirty="0" smtClean="0">
              <a:cs typeface="+mn-cs"/>
            </a:rPr>
            <a:t>equations are considered. </a:t>
          </a:r>
          <a:endParaRPr lang="fa-IR" sz="2400" b="1" kern="1200" dirty="0">
            <a:cs typeface="+mn-cs"/>
          </a:endParaRPr>
        </a:p>
      </dsp:txBody>
      <dsp:txXfrm>
        <a:off x="1260828" y="1785683"/>
        <a:ext cx="9213687" cy="779971"/>
      </dsp:txXfrm>
    </dsp:sp>
    <dsp:sp modelId="{0428377C-B853-4576-B100-ABBF83F1D4E4}">
      <dsp:nvSpPr>
        <dsp:cNvPr id="0" name=""/>
        <dsp:cNvSpPr/>
      </dsp:nvSpPr>
      <dsp:spPr>
        <a:xfrm>
          <a:off x="1260828" y="2760647"/>
          <a:ext cx="9213687" cy="779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cs typeface="+mn-cs"/>
            </a:rPr>
            <a:t>The </a:t>
          </a:r>
          <a:r>
            <a:rPr lang="en-US" sz="2400" b="1" kern="1200" dirty="0" smtClean="0">
              <a:solidFill>
                <a:srgbClr val="FF0000"/>
              </a:solidFill>
              <a:cs typeface="+mn-cs"/>
            </a:rPr>
            <a:t>single-period</a:t>
          </a:r>
          <a:r>
            <a:rPr lang="en-US" sz="2400" b="1" kern="1200" dirty="0" smtClean="0">
              <a:cs typeface="+mn-cs"/>
            </a:rPr>
            <a:t> (static) and </a:t>
          </a:r>
          <a:r>
            <a:rPr lang="en-US" sz="2400" b="1" kern="1200" dirty="0" smtClean="0">
              <a:solidFill>
                <a:srgbClr val="FF0000"/>
              </a:solidFill>
              <a:cs typeface="+mn-cs"/>
            </a:rPr>
            <a:t>multi-period</a:t>
          </a:r>
          <a:r>
            <a:rPr lang="en-US" sz="2400" b="1" kern="1200" dirty="0" smtClean="0">
              <a:cs typeface="+mn-cs"/>
            </a:rPr>
            <a:t> (dynamic) models are considered. </a:t>
          </a:r>
          <a:endParaRPr lang="fa-IR" sz="2400" b="1" kern="1200" dirty="0">
            <a:cs typeface="+mn-cs"/>
          </a:endParaRPr>
        </a:p>
      </dsp:txBody>
      <dsp:txXfrm>
        <a:off x="1260828" y="2760647"/>
        <a:ext cx="9213687" cy="779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39C63-4146-4266-B62F-04A2336B993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F586D-E4F0-445C-BAB8-9A2FD097D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80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9F599-CD41-40BB-99A4-4692F6ED606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8F8A8-799C-40FF-8E19-004378E4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76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03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43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62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87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52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3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8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79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5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1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88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8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3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5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4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7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4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Shahab Dehghan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8F8A8-799C-40FF-8E19-004378E41C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613-0B0C-4991-9003-A2C7474FE6E4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8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634-3960-42EF-BD1F-B18C5F8D4848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29DC-10FA-4D19-8594-F63AE60A6526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1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C19B-F410-4EEE-BF74-418BB661178D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5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126-2D2F-4D80-B88B-D68124AE9718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2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718A-9EAF-495E-AC94-EA480539D18A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0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C098-99A1-4686-B476-D145F0E26577}" type="datetime1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2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97A8-D761-40A4-86C9-81B323204B1C}" type="datetime1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2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3F05-8613-4C69-AF6E-9BEA96C73A88}" type="datetime1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0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3DFC-A544-4A5C-80ED-0B82A10AC269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F1E8-2E63-4620-9910-3A23AFF3AEAD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1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55F1-5478-4FCE-AE81-1AE245380ABE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96B9-E2EE-470A-BA5E-19CEA2F71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6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16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11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6.png"/><Relationship Id="rId7" Type="http://schemas.openxmlformats.org/officeDocument/2006/relationships/image" Target="../media/image5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9.png"/><Relationship Id="rId5" Type="http://schemas.openxmlformats.org/officeDocument/2006/relationships/image" Target="../media/image41.png"/><Relationship Id="rId10" Type="http://schemas.openxmlformats.org/officeDocument/2006/relationships/image" Target="../media/image58.png"/><Relationship Id="rId4" Type="http://schemas.openxmlformats.org/officeDocument/2006/relationships/image" Target="../media/image15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61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60.png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6.png"/><Relationship Id="rId7" Type="http://schemas.openxmlformats.org/officeDocument/2006/relationships/image" Target="../media/image1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0713"/>
            <a:ext cx="9144000" cy="1931987"/>
          </a:xfrm>
        </p:spPr>
        <p:txBody>
          <a:bodyPr anchor="t"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Two-Stage vs. Multi-Stage Adaptive Robust Transmission Expansion Planning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74938"/>
            <a:ext cx="9144000" cy="53816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Shahab Dehghan, Nima Amjady, Antonio Conejo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3"/>
          <a:stretch/>
        </p:blipFill>
        <p:spPr>
          <a:xfrm>
            <a:off x="5359827" y="3353753"/>
            <a:ext cx="1598686" cy="1477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48" b="17717"/>
          <a:stretch/>
        </p:blipFill>
        <p:spPr>
          <a:xfrm>
            <a:off x="7641516" y="3213922"/>
            <a:ext cx="1514097" cy="1669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3029" y="5168900"/>
            <a:ext cx="743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Technical University of </a:t>
            </a:r>
            <a:r>
              <a:rPr lang="en-US" sz="2800" b="1" dirty="0" smtClean="0"/>
              <a:t>Denmark</a:t>
            </a:r>
            <a:endParaRPr lang="en-US" sz="28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07" y="3335338"/>
            <a:ext cx="1475017" cy="147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 Formulation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8200" y="1298782"/>
                <a:ext cx="11405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a-I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a-IR" sz="28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98782"/>
                <a:ext cx="114056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48546" y="2171396"/>
                <a:ext cx="10753597" cy="1168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46" y="2171396"/>
                <a:ext cx="10753597" cy="11685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48546" y="185250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s.t.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97224" y="3320044"/>
                <a:ext cx="2925417" cy="1994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𝛾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ℝ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fa-IR" sz="24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𝑋</m:t>
                              </m:r>
                            </m:sub>
                          </m:sSub>
                        </m:sup>
                      </m:sSup>
                      <m:r>
                        <a:rPr lang="fa-IR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fa-IR" sz="24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sub>
                          </m:sSub>
                        </m:sup>
                      </m:sSup>
                      <m:r>
                        <a:rPr lang="fa-IR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sub>
                          </m:sSub>
                        </m:sup>
                      </m:sSup>
                      <m:r>
                        <a:rPr lang="fa-IR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fa-IR" sz="24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𝝃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24" y="3320044"/>
                <a:ext cx="2925417" cy="1994392"/>
              </a:xfrm>
              <a:prstGeom prst="rect">
                <a:avLst/>
              </a:prstGeom>
              <a:blipFill rotWithShape="0">
                <a:blip r:embed="rId5"/>
                <a:stretch>
                  <a:fillRect l="-209" b="-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436163" y="3320044"/>
            <a:ext cx="45885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Auxiliary variable 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Investment variable 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Independent operation variable  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Dependent operation variable 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Uncertain parameter 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838200" y="5387322"/>
            <a:ext cx="10515600" cy="9964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/>
              <a:t>This problem is intractable</a:t>
            </a:r>
            <a:r>
              <a:rPr lang="en-US" sz="2800" b="1" dirty="0"/>
              <a:t> </a:t>
            </a:r>
            <a:r>
              <a:rPr lang="en-US" sz="2800" b="1" dirty="0" smtClean="0"/>
              <a:t>due to universal quantifier </a:t>
            </a:r>
            <a:r>
              <a:rPr lang="en-US" sz="2800" b="1" dirty="0"/>
              <a:t>for 𝝃!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We need a tractable robust counterpart…</a:t>
            </a:r>
            <a:endParaRPr lang="en-US" sz="2800" b="1" dirty="0"/>
          </a:p>
        </p:txBody>
      </p:sp>
      <p:sp>
        <p:nvSpPr>
          <p:cNvPr id="6" name="Left Brace 5"/>
          <p:cNvSpPr/>
          <p:nvPr/>
        </p:nvSpPr>
        <p:spPr>
          <a:xfrm>
            <a:off x="907132" y="3803143"/>
            <a:ext cx="175591" cy="742122"/>
          </a:xfrm>
          <a:prstGeom prst="leftBrace">
            <a:avLst>
              <a:gd name="adj1" fmla="val 6116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37" y="3461511"/>
            <a:ext cx="923330" cy="14253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Infinite space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1" r="10812" b="3750"/>
          <a:stretch/>
        </p:blipFill>
        <p:spPr>
          <a:xfrm>
            <a:off x="5442" y="5426529"/>
            <a:ext cx="854529" cy="9797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10</a:t>
            </a:fld>
            <a:r>
              <a:rPr lang="en-US" smtClean="0"/>
              <a:t>/33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4694" y="4906929"/>
            <a:ext cx="1251562" cy="3657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Using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Rules 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14398" y="1463686"/>
                <a:ext cx="10521043" cy="2988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2400" b="0" i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𝐿𝐷𝑅</m:t>
                        </m:r>
                      </m:sup>
                    </m:sSubSup>
                    <m:r>
                      <a:rPr lang="en-US" sz="2400" b="0" i="0">
                        <a:latin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b="0" i="0" dirty="0" smtClean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400" b="0" i="0" dirty="0" smtClean="0">
                  <a:latin typeface="Cambria Math" panose="02040503050406030204" pitchFamily="18" charset="0"/>
                </a:endParaRPr>
              </a:p>
              <a:p>
                <a:endParaRPr lang="en-US" sz="1600" b="0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𝐿𝐷𝑅</m:t>
                        </m:r>
                      </m:sup>
                    </m:sSubSup>
                    <m:r>
                      <a:rPr lang="en-US" sz="2400" b="0" i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</m:sSub>
                      </m:sup>
                    </m:sSup>
                  </m:oMath>
                </a14:m>
                <a:r>
                  <a:rPr lang="en-US" sz="2400" b="0" i="0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400" b="0" i="0" dirty="0" smtClean="0">
                  <a:latin typeface="Cambria Math" panose="02040503050406030204" pitchFamily="18" charset="0"/>
                </a:endParaRPr>
              </a:p>
              <a:p>
                <a:endParaRPr lang="en-US" sz="2400" b="1" dirty="0" smtClean="0"/>
              </a:p>
              <a:p>
                <a:r>
                  <a:rPr lang="en-US" sz="2400" b="1" dirty="0" smtClean="0"/>
                  <a:t>where</a:t>
                </a:r>
              </a:p>
              <a:p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Vector </a:t>
                </a:r>
                <a:r>
                  <a:rPr lang="en-US" sz="2400" b="1" dirty="0"/>
                  <a:t>of Uncertain parameters from stage 1 to stage </a:t>
                </a:r>
                <a:r>
                  <a:rPr lang="en-US" sz="2400" b="1" i="1" dirty="0" smtClean="0"/>
                  <a:t>t</a:t>
                </a:r>
                <a:endParaRPr lang="en-US" sz="2400" b="1" i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8" y="1463686"/>
                <a:ext cx="10521043" cy="2988382"/>
              </a:xfrm>
              <a:prstGeom prst="rect">
                <a:avLst/>
              </a:prstGeom>
              <a:blipFill rotWithShape="0">
                <a:blip r:embed="rId3"/>
                <a:stretch>
                  <a:fillRect l="-869" b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7-Point Star 11"/>
          <p:cNvSpPr/>
          <p:nvPr/>
        </p:nvSpPr>
        <p:spPr>
          <a:xfrm>
            <a:off x="8793480" y="1073119"/>
            <a:ext cx="2377440" cy="1737360"/>
          </a:xfrm>
          <a:prstGeom prst="star7">
            <a:avLst>
              <a:gd name="adj" fmla="val 30432"/>
              <a:gd name="hf" fmla="val 102572"/>
              <a:gd name="vf" fmla="val 1052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Linear Decision Rule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11</a:t>
            </a:fld>
            <a:r>
              <a:rPr lang="en-US" smtClean="0"/>
              <a:t>/33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78326" y="1443808"/>
            <a:ext cx="1273629" cy="52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Rules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759" y="942799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2757" y="1486598"/>
                <a:ext cx="10521043" cy="5466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𝝃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𝐵𝐷𝑅</m:t>
                        </m:r>
                      </m:sup>
                    </m:sSubSup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 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𝝃</m:t>
                        </m:r>
                      </m:e>
                    </m:d>
                  </m:oMath>
                </a14:m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:endParaRPr lang="en-US" sz="16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𝐵𝐷𝑅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ℤ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:endParaRPr lang="en-US" sz="1600" b="1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𝐵𝐷𝑅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 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𝝃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just">
                  <a:lnSpc>
                    <a:spcPct val="105000"/>
                  </a:lnSpc>
                </a:pPr>
                <a:endParaRPr lang="en-US" sz="1600" b="1" dirty="0" smtClean="0"/>
              </a:p>
              <a:p>
                <a:pPr algn="just">
                  <a:lnSpc>
                    <a:spcPct val="105000"/>
                  </a:lnSpc>
                </a:pPr>
                <a:r>
                  <a:rPr lang="en-US" sz="2400" b="1" dirty="0" smtClean="0"/>
                  <a:t>where</a:t>
                </a:r>
                <a:endParaRPr lang="en-US" sz="2400" dirty="0" smtClean="0"/>
              </a:p>
              <a:p>
                <a:pPr algn="just">
                  <a:lnSpc>
                    <a:spcPct val="105000"/>
                  </a:lnSpc>
                </a:pPr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Vector </a:t>
                </a:r>
                <a:r>
                  <a:rPr lang="en-US" sz="2400" b="1" dirty="0"/>
                  <a:t>of Uncertain parameters from stage 1 to stage </a:t>
                </a:r>
                <a:r>
                  <a:rPr lang="en-US" sz="2400" b="1" i="1" dirty="0"/>
                  <a:t>t</a:t>
                </a:r>
              </a:p>
              <a:p>
                <a:pPr algn="just">
                  <a:lnSpc>
                    <a:spcPct val="105000"/>
                  </a:lnSpc>
                </a:pPr>
                <a:endParaRPr lang="en-US" sz="1600" b="1" i="1" dirty="0" smtClean="0"/>
              </a:p>
              <a:p>
                <a:pPr algn="just">
                  <a:lnSpc>
                    <a:spcPct val="10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</m:sSub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Vector</a:t>
                </a:r>
                <a:r>
                  <a:rPr lang="en-US" sz="2400" b="1" dirty="0" smtClean="0"/>
                  <a:t> </a:t>
                </a:r>
                <a:r>
                  <a:rPr lang="en-US" sz="2400" b="1" dirty="0"/>
                  <a:t>of step-wise 0/1 constant functions of uncertain parameters from stage 1 to stage </a:t>
                </a:r>
                <a:r>
                  <a:rPr lang="en-US" sz="2400" b="1" i="1" dirty="0" smtClean="0"/>
                  <a:t>t </a:t>
                </a:r>
                <a:r>
                  <a:rPr lang="en-US" sz="2400" b="1" dirty="0" smtClean="0"/>
                  <a:t>with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sz="2400" dirty="0"/>
              </a:p>
              <a:p>
                <a:pPr algn="just">
                  <a:lnSpc>
                    <a:spcPct val="105000"/>
                  </a:lnSpc>
                </a:pPr>
                <a:endParaRPr lang="en-US" sz="2400" b="1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" y="1486598"/>
                <a:ext cx="10521043" cy="5466881"/>
              </a:xfrm>
              <a:prstGeom prst="rect">
                <a:avLst/>
              </a:prstGeom>
              <a:blipFill rotWithShape="0">
                <a:blip r:embed="rId3"/>
                <a:stretch>
                  <a:fillRect l="-927" r="-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7-Point Star 11"/>
          <p:cNvSpPr/>
          <p:nvPr/>
        </p:nvSpPr>
        <p:spPr>
          <a:xfrm>
            <a:off x="8793480" y="1073119"/>
            <a:ext cx="2377440" cy="1737360"/>
          </a:xfrm>
          <a:prstGeom prst="star7">
            <a:avLst>
              <a:gd name="adj" fmla="val 30432"/>
              <a:gd name="hf" fmla="val 102572"/>
              <a:gd name="vf" fmla="val 1052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Binary Decision Rule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12</a:t>
            </a:fld>
            <a:r>
              <a:rPr lang="en-US" smtClean="0"/>
              <a:t>/33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85561" y="1457060"/>
            <a:ext cx="1828800" cy="52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Illustrative Example…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557566" y="1825646"/>
            <a:ext cx="0" cy="1824195"/>
          </a:xfrm>
          <a:prstGeom prst="line">
            <a:avLst/>
          </a:prstGeom>
          <a:ln w="38100">
            <a:head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40103" y="3634337"/>
            <a:ext cx="4140994" cy="0"/>
          </a:xfrm>
          <a:prstGeom prst="line">
            <a:avLst/>
          </a:prstGeom>
          <a:ln w="38100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51102" y="3630223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34768" y="3626545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298588" y="3621447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59045" y="3797309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7690" y="3804785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77031" y="3791936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7903923" y="2712891"/>
            <a:ext cx="1394665" cy="38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485221" y="2643041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526160" y="3590727"/>
                <a:ext cx="4122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160" y="3590727"/>
                <a:ext cx="41229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478" r="-447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75746" y="2480862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692052" y="1666429"/>
                <a:ext cx="8937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052" y="1666429"/>
                <a:ext cx="89377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384997" y="2888419"/>
                <a:ext cx="573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997" y="2888419"/>
                <a:ext cx="57342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727950" y="2935042"/>
            <a:ext cx="60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38200" y="2480862"/>
                <a:ext cx="28749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400" b="1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80862"/>
                <a:ext cx="287495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8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830997" y="3342593"/>
                <a:ext cx="29118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b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97" y="3342593"/>
                <a:ext cx="291182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46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V="1">
            <a:off x="6540103" y="3631747"/>
            <a:ext cx="2758485" cy="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392555" y="5362657"/>
                <a:ext cx="32762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𝚵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555" y="5362657"/>
                <a:ext cx="327628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59" t="-10667" b="-30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832639" y="5316490"/>
            <a:ext cx="2886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Uncertainty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/>
              <a:t>Set:</a:t>
            </a:r>
            <a:endParaRPr lang="en-US" sz="3000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6539246" y="3624664"/>
            <a:ext cx="1394665" cy="38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845703" y="3549822"/>
            <a:ext cx="182880" cy="18288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27905" y="2620255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190763" y="2626397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72777" y="3517193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13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72" grpId="0"/>
      <p:bldP spid="73" grpId="0"/>
      <p:bldP spid="50" grpId="0" animBg="1"/>
      <p:bldP spid="48" grpId="0" animBg="1"/>
      <p:bldP spid="49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5286" y="1452791"/>
                <a:ext cx="10885714" cy="2896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d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d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400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b="0" i="0" dirty="0" smtClean="0">
                  <a:latin typeface="Cambria Math" panose="02040503050406030204" pitchFamily="18" charset="0"/>
                </a:endParaRPr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b="1" dirty="0" smtClean="0"/>
                  <a:t>where</a:t>
                </a:r>
                <a:r>
                  <a:rPr lang="en-US" sz="240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d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a-IR" sz="2400" b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fa-IR" sz="2400" b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d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a-IR" sz="2400" b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fa-IR" sz="2400" b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</a:rPr>
                        <m:t>   ;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</a:rPr>
                        <m:t>   ;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86" y="1452791"/>
                <a:ext cx="10885714" cy="2896306"/>
              </a:xfrm>
              <a:prstGeom prst="rect">
                <a:avLst/>
              </a:prstGeom>
              <a:blipFill rotWithShape="0">
                <a:blip r:embed="rId3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2757" y="4663602"/>
                <a:ext cx="10608129" cy="888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b="1" dirty="0"/>
                  <a:t>is component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of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that  is divided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subintervals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equidistant breakpoints,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" y="4663602"/>
                <a:ext cx="10608129" cy="888064"/>
              </a:xfrm>
              <a:prstGeom prst="rect">
                <a:avLst/>
              </a:prstGeom>
              <a:blipFill rotWithShape="0">
                <a:blip r:embed="rId4"/>
                <a:stretch>
                  <a:fillRect l="-805" t="-4795" r="-862" b="-1164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14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Reformulation…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298782"/>
                <a:ext cx="9349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a-IR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a-IR" sz="22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fa-IR" sz="22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fa-IR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98782"/>
                <a:ext cx="934935" cy="430887"/>
              </a:xfrm>
              <a:prstGeom prst="rect">
                <a:avLst/>
              </a:prstGeom>
              <a:blipFill rotWithShape="0">
                <a:blip r:embed="rId2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13184" y="1722946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s.t.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3184" y="1890097"/>
                <a:ext cx="11440884" cy="105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b="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200" b="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200" b="0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  <m:t>𝐵𝐷𝑅</m:t>
                                  </m:r>
                                </m:sup>
                              </m:sSubSup>
                              <m:r>
                                <a:rPr lang="en-US" sz="2200" b="0" i="0"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sSup>
                                <m:sSupPr>
                                  <m:ctrlP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200" b="0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  <m:d>
                                <m:dPr>
                                  <m:ctrlP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200" b="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200" b="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200" b="0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  <m:t>𝐿𝐷𝑅</m:t>
                                  </m:r>
                                </m:sup>
                              </m:sSubSup>
                              <m:r>
                                <a:rPr lang="en-US" sz="2200" b="0" i="0"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sSup>
                                <m:sSupPr>
                                  <m:ctrlP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200" b="0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200" b="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2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200" b="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4" y="1890097"/>
                <a:ext cx="11440884" cy="10513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3184" y="2912146"/>
                <a:ext cx="10534651" cy="3559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200" i="0" dirty="0" smtClean="0">
                  <a:latin typeface="Cambria Math" panose="02040503050406030204" pitchFamily="18" charset="0"/>
                </a:endParaRPr>
              </a:p>
              <a:p>
                <a:endParaRPr lang="en-US" sz="160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𝐵𝐷𝑅</m:t>
                          </m:r>
                        </m:sup>
                      </m:sSubSup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</m:sup>
                      </m:sSup>
                    </m:oMath>
                  </m:oMathPara>
                </a14:m>
                <a:endParaRPr lang="en-US" sz="2200" b="0" i="0" dirty="0" smtClean="0">
                  <a:latin typeface="Cambria Math" panose="02040503050406030204" pitchFamily="18" charset="0"/>
                </a:endParaRPr>
              </a:p>
              <a:p>
                <a:endParaRPr lang="en-US" sz="1600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𝐵𝐷𝑅</m:t>
                          </m:r>
                        </m:sup>
                      </m:sSubSup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∙ </m:t>
                      </m:r>
                      <m:sSup>
                        <m:sSup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200" b="0" i="0" dirty="0" smtClean="0">
                  <a:latin typeface="Cambria Math" panose="02040503050406030204" pitchFamily="18" charset="0"/>
                </a:endParaRPr>
              </a:p>
              <a:p>
                <a:endParaRPr lang="en-US" sz="1600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𝐿𝐷𝑅</m:t>
                          </m:r>
                        </m:sup>
                      </m:sSubSup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2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</m:sup>
                      </m:sSup>
                    </m:oMath>
                  </m:oMathPara>
                </a14:m>
                <a:endParaRPr lang="en-US" sz="2200" b="0" i="0" dirty="0" smtClean="0">
                  <a:latin typeface="Cambria Math" panose="02040503050406030204" pitchFamily="18" charset="0"/>
                </a:endParaRPr>
              </a:p>
              <a:p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200" b="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200" b="0" i="0" dirty="0" smtClean="0">
                  <a:latin typeface="Cambria Math" panose="02040503050406030204" pitchFamily="18" charset="0"/>
                </a:endParaRPr>
              </a:p>
              <a:p>
                <a:endParaRPr lang="en-US" sz="1600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200" b="0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b="1" i="0">
                          <a:latin typeface="Cambria Math" panose="02040503050406030204" pitchFamily="18" charset="0"/>
                        </a:rPr>
                        <m:t>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4" y="2912146"/>
                <a:ext cx="10534651" cy="3559436"/>
              </a:xfrm>
              <a:prstGeom prst="rect">
                <a:avLst/>
              </a:prstGeom>
              <a:blipFill rotWithShape="0">
                <a:blip r:embed="rId4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5400000">
            <a:off x="3960391" y="1153241"/>
            <a:ext cx="156417" cy="1728107"/>
          </a:xfrm>
          <a:prstGeom prst="leftBrace">
            <a:avLst>
              <a:gd name="adj1" fmla="val 974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7120319" y="1337679"/>
            <a:ext cx="132273" cy="1378261"/>
          </a:xfrm>
          <a:prstGeom prst="leftBrace">
            <a:avLst>
              <a:gd name="adj1" fmla="val 8407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97585" y="1353969"/>
                <a:ext cx="10820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585" y="1353969"/>
                <a:ext cx="108202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84706" y="1411751"/>
                <a:ext cx="10884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706" y="1411751"/>
                <a:ext cx="108843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ket 13"/>
          <p:cNvSpPr/>
          <p:nvPr/>
        </p:nvSpPr>
        <p:spPr>
          <a:xfrm rot="16200000">
            <a:off x="3858196" y="2052073"/>
            <a:ext cx="356726" cy="1724025"/>
          </a:xfrm>
          <a:prstGeom prst="leftBracket">
            <a:avLst>
              <a:gd name="adj" fmla="val 0"/>
            </a:avLst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BDR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Left Bracket 16"/>
          <p:cNvSpPr/>
          <p:nvPr/>
        </p:nvSpPr>
        <p:spPr>
          <a:xfrm rot="16200000">
            <a:off x="7014035" y="2230896"/>
            <a:ext cx="344843" cy="1378261"/>
          </a:xfrm>
          <a:prstGeom prst="leftBracket">
            <a:avLst>
              <a:gd name="adj" fmla="val 0"/>
            </a:avLst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LDR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4706" y="3859115"/>
            <a:ext cx="5119315" cy="9964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/>
              <a:t>This problem is still intractable</a:t>
            </a:r>
            <a:r>
              <a:rPr lang="en-US" sz="2800" b="1" dirty="0"/>
              <a:t> </a:t>
            </a:r>
            <a:r>
              <a:rPr lang="en-US" sz="2800" b="1" dirty="0" smtClean="0"/>
              <a:t>due to universal quantifier </a:t>
            </a:r>
            <a:r>
              <a:rPr lang="en-US" sz="2800" b="1" dirty="0"/>
              <a:t>for 𝝃! </a:t>
            </a:r>
            <a:endParaRPr lang="en-US" sz="2800" b="1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1" r="10812" b="3750"/>
          <a:stretch/>
        </p:blipFill>
        <p:spPr>
          <a:xfrm>
            <a:off x="5473991" y="3952430"/>
            <a:ext cx="854529" cy="979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15</a:t>
            </a:fld>
            <a:r>
              <a:rPr lang="en-US" smtClean="0"/>
              <a:t>/33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33441" y="5958694"/>
            <a:ext cx="1251562" cy="3657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Mapping to Higher Dimension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49380" y="1980377"/>
                <a:ext cx="4144109" cy="2596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4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endParaRPr lang="en-US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𝝃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…,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𝝃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sub>
                          </m:sSub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4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endParaRPr lang="en-US" dirty="0" smtClean="0"/>
              </a:p>
              <a:p>
                <a:pPr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…,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𝝃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380" y="1980377"/>
                <a:ext cx="4144109" cy="25964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61711" y="2160365"/>
                <a:ext cx="1982967" cy="508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4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11" y="2160365"/>
                <a:ext cx="1982967" cy="5082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3208148" y="1536933"/>
            <a:ext cx="3814951" cy="1755143"/>
          </a:xfrm>
          <a:prstGeom prst="rightArrow">
            <a:avLst>
              <a:gd name="adj1" fmla="val 50000"/>
              <a:gd name="adj2" fmla="val 756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Mapping… </a:t>
            </a:r>
            <a:endParaRPr lang="fa-IR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315718" y="4601868"/>
            <a:ext cx="4073424" cy="8718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149203" y="4668363"/>
                <a:ext cx="2533514" cy="518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4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fa-IR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fa-IR" sz="2400" b="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a-IR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p>
                            <m:sSupPr>
                              <m:ctrlPr>
                                <a:rPr lang="fa-I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400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fa-IR" sz="2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r>
                        <a:rPr lang="fa-IR" sz="2400" b="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a-IR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4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203" y="4668363"/>
                <a:ext cx="2533514" cy="518860"/>
              </a:xfrm>
              <a:prstGeom prst="rect">
                <a:avLst/>
              </a:prstGeom>
              <a:blipFill rotWithShape="0">
                <a:blip r:embed="rId4"/>
                <a:stretch>
                  <a:fillRect l="-2169" b="-1176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703632" y="5854570"/>
                <a:ext cx="2979085" cy="512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fa-IR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fa-I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4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fa-IR" sz="2400" b="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a-IR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p>
                            <m:sSupPr>
                              <m:ctrlPr>
                                <a:rPr lang="fa-I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400" b="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fa-IR" sz="2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r>
                        <a:rPr lang="fa-IR" sz="2400" b="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a-IR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4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2" y="5854570"/>
                <a:ext cx="2979085" cy="512256"/>
              </a:xfrm>
              <a:prstGeom prst="rect">
                <a:avLst/>
              </a:prstGeom>
              <a:blipFill rotWithShape="0">
                <a:blip r:embed="rId5"/>
                <a:stretch>
                  <a:fillRect l="-1434" b="-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3223310" y="5107498"/>
            <a:ext cx="3814951" cy="9538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Projection Matrices </a:t>
            </a:r>
            <a:endParaRPr lang="fa-IR" sz="2800" b="1" dirty="0"/>
          </a:p>
        </p:txBody>
      </p:sp>
      <p:sp>
        <p:nvSpPr>
          <p:cNvPr id="62" name="Down Arrow 61"/>
          <p:cNvSpPr/>
          <p:nvPr/>
        </p:nvSpPr>
        <p:spPr>
          <a:xfrm>
            <a:off x="7143434" y="4447333"/>
            <a:ext cx="595086" cy="580571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1" name="Elbow Connector 70"/>
          <p:cNvCxnSpPr>
            <a:stCxn id="34" idx="3"/>
          </p:cNvCxnSpPr>
          <p:nvPr/>
        </p:nvCxnSpPr>
        <p:spPr>
          <a:xfrm flipV="1">
            <a:off x="7038261" y="5278794"/>
            <a:ext cx="2154915" cy="305608"/>
          </a:xfrm>
          <a:prstGeom prst="bentConnector2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4" idx="3"/>
            <a:endCxn id="28" idx="0"/>
          </p:cNvCxnSpPr>
          <p:nvPr/>
        </p:nvCxnSpPr>
        <p:spPr>
          <a:xfrm>
            <a:off x="7038261" y="5584402"/>
            <a:ext cx="2154914" cy="270168"/>
          </a:xfrm>
          <a:prstGeom prst="bentConnector2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16</a:t>
            </a:fld>
            <a:r>
              <a:rPr lang="en-US" smtClean="0"/>
              <a:t>/33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913382" y="4715993"/>
            <a:ext cx="548640" cy="548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922900" y="5858987"/>
            <a:ext cx="548640" cy="548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Mapping to Higher Dimension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9633" y="2385845"/>
                <a:ext cx="1982967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2400" b="1">
                          <a:latin typeface="Cambria Math" panose="02040503050406030204" pitchFamily="18" charset="0"/>
                        </a:rPr>
                        <m:t>𝚵</m:t>
                      </m:r>
                    </m:oMath>
                  </m:oMathPara>
                </a14:m>
                <a:endParaRPr lang="en-US" sz="24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33" y="2385845"/>
                <a:ext cx="1982967" cy="480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3648957" y="1579888"/>
            <a:ext cx="2955954" cy="1755143"/>
          </a:xfrm>
          <a:prstGeom prst="rightArrow">
            <a:avLst>
              <a:gd name="adj1" fmla="val 50000"/>
              <a:gd name="adj2" fmla="val 756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Mapping… </a:t>
            </a:r>
            <a:endParaRPr lang="fa-I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95411" y="2244559"/>
                <a:ext cx="5098126" cy="2415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400" b="1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p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a-IR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a-IR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a-IR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4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p>
                              <m:r>
                                <a:rPr lang="fa-IR" sz="24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fa-IR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400" b="0" i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fa-IR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a-IR" sz="2400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fa-IR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a-IR" sz="2400" b="1" i="1">
                                          <a:latin typeface="Cambria Math" panose="02040503050406030204" pitchFamily="18" charset="0"/>
                                        </a:rPr>
                                        <m:t>𝝃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fa-I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fa-IR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a-IR" sz="2400" b="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fa-IR" sz="2400" b="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fa-IR" sz="2400" b="0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b>
                              </m:sSub>
                            </m:sup>
                          </m:sSup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   :   </m:t>
                          </m:r>
                          <m:r>
                            <a:rPr lang="fa-IR" sz="2400" b="1" i="1">
                              <a:latin typeface="Cambria Math" panose="02040503050406030204" pitchFamily="18" charset="0"/>
                            </a:rPr>
                            <m:t>𝝃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a-IR" sz="2400" b="1" i="0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</m:d>
                    </m:oMath>
                  </m:oMathPara>
                </a14:m>
                <a:endParaRPr lang="fa-IR" sz="2400" b="0" i="0" dirty="0" smtClean="0">
                  <a:latin typeface="Cambria Math" panose="02040503050406030204" pitchFamily="18" charset="0"/>
                </a:endParaRPr>
              </a:p>
              <a:p>
                <a:endParaRPr lang="fa-IR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b="1" dirty="0"/>
                  <a:t>or</a:t>
                </a:r>
              </a:p>
              <a:p>
                <a:endParaRPr lang="fa-IR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400" b="1" i="0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p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a-IR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a-IR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a-IR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4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p>
                              <m:r>
                                <a:rPr lang="fa-IR" sz="24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fa-IR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400" b="0" i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fa-IR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a-IR" sz="2400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fa-IR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a-IR" sz="2400" b="1" i="1">
                                          <a:latin typeface="Cambria Math" panose="02040503050406030204" pitchFamily="18" charset="0"/>
                                        </a:rPr>
                                        <m:t>𝝃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fa-I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fa-IR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a-IR" sz="2400" b="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fa-IR" sz="2400" b="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fa-IR" sz="2400" b="0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b>
                              </m:sSub>
                            </m:sup>
                          </m:sSup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   :   </m:t>
                          </m:r>
                          <m:sSub>
                            <m:sSubPr>
                              <m:ctrlPr>
                                <a:rPr lang="fa-IR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sz="2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fa-I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a-IR" sz="2400" b="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fa-IR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a-IR" sz="2400" b="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fa-IR" sz="2400" b="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p>
                              </m:sSup>
                            </m:sub>
                          </m:sSub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fa-IR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4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p>
                              <m:r>
                                <a:rPr lang="fa-IR" sz="24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a-IR" sz="2400" b="1" i="0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</m:d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411" y="2244559"/>
                <a:ext cx="5098126" cy="2415854"/>
              </a:xfrm>
              <a:prstGeom prst="rect">
                <a:avLst/>
              </a:prstGeom>
              <a:blipFill rotWithShape="0">
                <a:blip r:embed="rId3"/>
                <a:stretch>
                  <a:fillRect l="-191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62882" y="1831847"/>
            <a:ext cx="2886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Uncertainty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/>
              <a:t>Set:</a:t>
            </a:r>
            <a:endParaRPr lang="en-US" sz="3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95411" y="1831847"/>
            <a:ext cx="4367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Lifted Uncertainty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/>
              <a:t>Set:</a:t>
            </a:r>
            <a:endParaRPr lang="en-US" sz="30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17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Reformulation…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298782"/>
                <a:ext cx="8658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a-IR" sz="20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fa-IR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98782"/>
                <a:ext cx="865878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13184" y="172294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s.t.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3184" y="1890097"/>
                <a:ext cx="12616836" cy="964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𝐵𝐷𝑅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𝐿𝐷𝑅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4" y="1890097"/>
                <a:ext cx="12616836" cy="9643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3181" y="3190289"/>
                <a:ext cx="10534651" cy="3318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 smtClean="0"/>
              </a:p>
              <a:p>
                <a:endParaRPr lang="en-US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𝐵𝐷𝑅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i="1" dirty="0" smtClean="0"/>
              </a:p>
              <a:p>
                <a:endParaRPr lang="en-US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𝐵𝐷𝑅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∙ 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000" i="1" dirty="0" smtClean="0"/>
              </a:p>
              <a:p>
                <a:endParaRPr lang="en-US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𝐿𝐷𝑅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i="1" dirty="0" smtClean="0"/>
              </a:p>
              <a:p>
                <a:endParaRPr lang="en-US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i="1" dirty="0" smtClean="0"/>
              </a:p>
              <a:p>
                <a:endParaRPr lang="en-US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1" y="3190289"/>
                <a:ext cx="10534651" cy="3318922"/>
              </a:xfrm>
              <a:prstGeom prst="rect">
                <a:avLst/>
              </a:prstGeom>
              <a:blipFill rotWithShape="0">
                <a:blip r:embed="rId4"/>
                <a:stretch>
                  <a:fillRect b="-73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5400000">
            <a:off x="4154227" y="1543140"/>
            <a:ext cx="181744" cy="971800"/>
          </a:xfrm>
          <a:prstGeom prst="leftBrace">
            <a:avLst>
              <a:gd name="adj1" fmla="val 974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7345273" y="1579780"/>
            <a:ext cx="176167" cy="915986"/>
          </a:xfrm>
          <a:prstGeom prst="leftBrace">
            <a:avLst>
              <a:gd name="adj1" fmla="val 8407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68988" y="1447925"/>
                <a:ext cx="952697" cy="442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988" y="1447925"/>
                <a:ext cx="952697" cy="442172"/>
              </a:xfrm>
              <a:prstGeom prst="rect">
                <a:avLst/>
              </a:prstGeom>
              <a:blipFill rotWithShape="0">
                <a:blip r:embed="rId5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33280" y="1428450"/>
                <a:ext cx="552267" cy="442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280" y="1428450"/>
                <a:ext cx="552267" cy="442172"/>
              </a:xfrm>
              <a:prstGeom prst="rect">
                <a:avLst/>
              </a:prstGeom>
              <a:blipFill rotWithShape="0">
                <a:blip r:embed="rId6"/>
                <a:stretch>
                  <a:fillRect b="-1232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ket 13"/>
          <p:cNvSpPr/>
          <p:nvPr/>
        </p:nvSpPr>
        <p:spPr>
          <a:xfrm rot="16200000">
            <a:off x="3690625" y="2009068"/>
            <a:ext cx="356726" cy="1724025"/>
          </a:xfrm>
          <a:prstGeom prst="leftBracket">
            <a:avLst>
              <a:gd name="adj" fmla="val 0"/>
            </a:avLst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BDR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eft Bracket 16"/>
          <p:cNvSpPr/>
          <p:nvPr/>
        </p:nvSpPr>
        <p:spPr>
          <a:xfrm rot="16200000">
            <a:off x="6855625" y="2024904"/>
            <a:ext cx="344843" cy="1695079"/>
          </a:xfrm>
          <a:prstGeom prst="leftBracket">
            <a:avLst>
              <a:gd name="adj" fmla="val 0"/>
            </a:avLst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LDR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84706" y="3859115"/>
                <a:ext cx="5119315" cy="9964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 smtClean="0"/>
                  <a:t>This problem is still intractable</a:t>
                </a:r>
                <a:r>
                  <a:rPr lang="en-US" sz="2800" b="1" dirty="0"/>
                  <a:t> </a:t>
                </a:r>
                <a:r>
                  <a:rPr lang="en-US" sz="2800" b="1" dirty="0" smtClean="0"/>
                  <a:t>due to universal quantifier </a:t>
                </a:r>
                <a:r>
                  <a:rPr lang="en-US" sz="2800" b="1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dirty="0"/>
                  <a:t>! </a:t>
                </a:r>
                <a:endParaRPr lang="en-US" sz="2800" b="1" dirty="0" smtClean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706" y="3859115"/>
                <a:ext cx="5119315" cy="996423"/>
              </a:xfrm>
              <a:prstGeom prst="rect">
                <a:avLst/>
              </a:prstGeom>
              <a:blipFill rotWithShape="0">
                <a:blip r:embed="rId7"/>
                <a:stretch>
                  <a:fillRect l="-2140" t="-3030" r="-3686" b="-139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1" r="10812" b="3750"/>
          <a:stretch/>
        </p:blipFill>
        <p:spPr>
          <a:xfrm>
            <a:off x="5473991" y="3952430"/>
            <a:ext cx="854529" cy="9797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Left Brace 19"/>
          <p:cNvSpPr/>
          <p:nvPr/>
        </p:nvSpPr>
        <p:spPr>
          <a:xfrm rot="5400000">
            <a:off x="10505623" y="1573836"/>
            <a:ext cx="176167" cy="915986"/>
          </a:xfrm>
          <a:prstGeom prst="leftBrace">
            <a:avLst>
              <a:gd name="adj1" fmla="val 8407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350887" y="1463163"/>
                <a:ext cx="485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fa-I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887" y="1463163"/>
                <a:ext cx="485646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584706" y="5271715"/>
                <a:ext cx="5119315" cy="9964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dirty="0" smtClean="0"/>
                  <a:t>is discontinuous, non-linear, and non-convex. 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706" y="5271715"/>
                <a:ext cx="5119315" cy="996423"/>
              </a:xfrm>
              <a:prstGeom prst="rect">
                <a:avLst/>
              </a:prstGeom>
              <a:blipFill rotWithShape="0">
                <a:blip r:embed="rId11"/>
                <a:stretch>
                  <a:fillRect t="-3049" r="-5470" b="-1463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18</a:t>
            </a:fld>
            <a:r>
              <a:rPr lang="en-US" smtClean="0"/>
              <a:t>/33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44072" y="6116685"/>
            <a:ext cx="1251562" cy="3657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 lIns="0" rIns="0">
                <a:no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Step 3: Searching the Convex Hull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24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lIns="0" rIns="0">
                <a:normAutofit/>
              </a:bodyPr>
              <a:lstStyle/>
              <a:p>
                <a:pPr algn="just"/>
                <a:r>
                  <a:rPr lang="en-US" dirty="0" smtClean="0"/>
                  <a:t>The optimal solution of the proposed model can be obtained by searching the convex hull of the lifted uncertainty set. </a:t>
                </a:r>
              </a:p>
              <a:p>
                <a:pPr algn="just"/>
                <a:endParaRPr lang="en-US" dirty="0" smtClean="0"/>
              </a:p>
              <a:p>
                <a:pPr algn="just"/>
                <a:r>
                  <a:rPr lang="en-US" dirty="0" smtClean="0"/>
                  <a:t>The convex hull of the lifted uncertainty set can be constructed by means of:</a:t>
                </a:r>
              </a:p>
              <a:p>
                <a:pPr algn="just"/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The extreme points of the lifted uncertainty set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)  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The one-side limits of the lifted uncertainty set (i.e.,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)   </a:t>
                </a:r>
              </a:p>
              <a:p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913" t="-2241" r="-202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19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Expansion Planning (TEP): Overview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Two-Stage vs. Multi-Stage Adaptive Robust TEP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Deriving a Tractable Multi-Stage Adaptive Robust TEP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2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Illustrative Example…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557566" y="1825646"/>
            <a:ext cx="0" cy="1824195"/>
          </a:xfrm>
          <a:prstGeom prst="line">
            <a:avLst/>
          </a:prstGeom>
          <a:ln w="38100">
            <a:head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40103" y="3634337"/>
            <a:ext cx="4140994" cy="0"/>
          </a:xfrm>
          <a:prstGeom prst="line">
            <a:avLst/>
          </a:prstGeom>
          <a:ln w="38100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51102" y="3630223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34768" y="3626545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298588" y="3621447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59045" y="3797309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7690" y="3804785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77031" y="3791936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7903923" y="2712891"/>
            <a:ext cx="1394665" cy="38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485221" y="2643041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526160" y="3590727"/>
                <a:ext cx="4122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160" y="3590727"/>
                <a:ext cx="41229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478" r="-447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75746" y="2480862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692052" y="1666429"/>
                <a:ext cx="8937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052" y="1666429"/>
                <a:ext cx="89377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384997" y="2888419"/>
                <a:ext cx="573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997" y="2888419"/>
                <a:ext cx="57342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727950" y="2935042"/>
            <a:ext cx="60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063498" y="1393240"/>
                <a:ext cx="28749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400" b="1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98" y="1393240"/>
                <a:ext cx="287495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8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8049453" y="1854905"/>
                <a:ext cx="29118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b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453" y="1854905"/>
                <a:ext cx="291182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46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V="1">
            <a:off x="6540103" y="3631747"/>
            <a:ext cx="2758485" cy="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59669" y="1343263"/>
            <a:ext cx="2886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Uncertainty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/>
              <a:t>Set:</a:t>
            </a:r>
            <a:endParaRPr lang="en-US" sz="3000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6539246" y="3624664"/>
            <a:ext cx="1394665" cy="38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564216" y="2711694"/>
            <a:ext cx="1355129" cy="90975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911604" y="2709019"/>
            <a:ext cx="1406616" cy="7738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925995" y="2708578"/>
            <a:ext cx="1390056" cy="933422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548052" y="3624451"/>
            <a:ext cx="1404472" cy="5886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564216" y="4207274"/>
            <a:ext cx="0" cy="7200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939886" y="4207273"/>
            <a:ext cx="0" cy="7200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312030" y="4207272"/>
            <a:ext cx="0" cy="7200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570401" y="4329353"/>
            <a:ext cx="1333522" cy="0"/>
          </a:xfrm>
          <a:prstGeom prst="line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942861" y="4329353"/>
            <a:ext cx="1333522" cy="0"/>
          </a:xfrm>
          <a:prstGeom prst="line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585823" y="4972291"/>
            <a:ext cx="2746323" cy="0"/>
          </a:xfrm>
          <a:prstGeom prst="line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7718616" y="4986680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616" y="4986680"/>
                <a:ext cx="37061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6896473" y="4439571"/>
                <a:ext cx="70763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473" y="4439571"/>
                <a:ext cx="707630" cy="390748"/>
              </a:xfrm>
              <a:prstGeom prst="rect">
                <a:avLst/>
              </a:prstGeom>
              <a:blipFill rotWithShape="0"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8272143" y="4439571"/>
                <a:ext cx="70763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143" y="4439571"/>
                <a:ext cx="707630" cy="390748"/>
              </a:xfrm>
              <a:prstGeom prst="rect">
                <a:avLst/>
              </a:prstGeom>
              <a:blipFill rotWithShape="0"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856745" y="1937885"/>
                <a:ext cx="32762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𝚵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45" y="1937885"/>
                <a:ext cx="3276282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59" t="-10526" b="-289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830997" y="2425605"/>
            <a:ext cx="3628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Uncertainty Subsets: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830997" y="3001271"/>
                <a:ext cx="412965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sz="2400" b="1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fa-IR" sz="24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a-IR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a-IR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400" b="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   ;   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a-IR" sz="2400" b="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97" y="3001271"/>
                <a:ext cx="4129657" cy="490199"/>
              </a:xfrm>
              <a:prstGeom prst="rect">
                <a:avLst/>
              </a:prstGeom>
              <a:blipFill rotWithShape="0"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830997" y="3624664"/>
                <a:ext cx="412965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sz="2400" b="1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fa-IR" sz="24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a-IR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a-IR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400" b="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   ;   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a-IR" sz="2400" b="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fa-IR" sz="2400" b="0" i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97" y="3624664"/>
                <a:ext cx="4129657" cy="490199"/>
              </a:xfrm>
              <a:prstGeom prst="rect">
                <a:avLst/>
              </a:prstGeom>
              <a:blipFill rotWithShape="0"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eft Brace 91"/>
          <p:cNvSpPr/>
          <p:nvPr/>
        </p:nvSpPr>
        <p:spPr>
          <a:xfrm>
            <a:off x="8023705" y="1483147"/>
            <a:ext cx="128647" cy="781050"/>
          </a:xfrm>
          <a:prstGeom prst="leftBrace">
            <a:avLst>
              <a:gd name="adj1" fmla="val 89777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Oval 46"/>
          <p:cNvSpPr/>
          <p:nvPr/>
        </p:nvSpPr>
        <p:spPr>
          <a:xfrm>
            <a:off x="6465403" y="3526416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35889" y="3526416"/>
            <a:ext cx="182880" cy="18288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37690" y="2626532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209253" y="263003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68984" y="4220007"/>
                <a:ext cx="2213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Extreme Points:</a:t>
                </a:r>
              </a:p>
              <a:p>
                <a:r>
                  <a:rPr lang="en-US" sz="2000" b="1" dirty="0"/>
                  <a:t> </a:t>
                </a:r>
                <a:r>
                  <a:rPr lang="en-US" sz="2000" b="1" dirty="0" smtClean="0"/>
                  <a:t>          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b="1" dirty="0"/>
                  <a:t>)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84" y="4220007"/>
                <a:ext cx="2213848" cy="707886"/>
              </a:xfrm>
              <a:prstGeom prst="rect">
                <a:avLst/>
              </a:prstGeom>
              <a:blipFill rotWithShape="0">
                <a:blip r:embed="rId13"/>
                <a:stretch>
                  <a:fillRect l="-3030" t="-4310" b="-1465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881845" y="4999928"/>
                <a:ext cx="2217345" cy="445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2000" i="1">
                          <a:latin typeface="Cambria Math" panose="02040503050406030204" pitchFamily="18" charset="0"/>
                        </a:rPr>
                        <m:t>𝑒𝑥𝑡</m:t>
                      </m:r>
                      <m:d>
                        <m:dPr>
                          <m:ctrlPr>
                            <a:rPr lang="fa-I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a-I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sz="2000" b="1" i="0">
                                  <a:latin typeface="Cambria Math" panose="02040503050406030204" pitchFamily="18" charset="0"/>
                                </a:rPr>
                                <m:t>𝚵</m:t>
                              </m:r>
                            </m:e>
                            <m:sub>
                              <m:r>
                                <a:rPr lang="fa-IR" sz="20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a-IR" sz="2000" b="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a-IR" sz="20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a-IR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a-IR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000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a-IR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a-IR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45" y="4999928"/>
                <a:ext cx="2217345" cy="445891"/>
              </a:xfrm>
              <a:prstGeom prst="rect">
                <a:avLst/>
              </a:prstGeom>
              <a:blipFill rotWithShape="0">
                <a:blip r:embed="rId14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833496" y="5505182"/>
                <a:ext cx="2251835" cy="445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i="1" smtClean="0">
                          <a:latin typeface="Cambria Math" panose="02040503050406030204" pitchFamily="18" charset="0"/>
                        </a:rPr>
                        <m:t>𝑒𝑥𝑡</m:t>
                      </m:r>
                      <m:d>
                        <m:dPr>
                          <m:ctrlPr>
                            <a:rPr lang="fa-I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a-I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sz="2000" b="1" i="0">
                                  <a:latin typeface="Cambria Math" panose="02040503050406030204" pitchFamily="18" charset="0"/>
                                </a:rPr>
                                <m:t>𝚵</m:t>
                              </m:r>
                            </m:e>
                            <m:sub>
                              <m:r>
                                <a:rPr lang="fa-IR" sz="20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a-IR" sz="2000" b="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a-IR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a-IR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a-IR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a-IR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a-IR" sz="2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96" y="5505182"/>
                <a:ext cx="2251835" cy="445891"/>
              </a:xfrm>
              <a:prstGeom prst="rect">
                <a:avLst/>
              </a:prstGeom>
              <a:blipFill rotWithShape="0">
                <a:blip r:embed="rId15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422763" y="4191939"/>
                <a:ext cx="2002667" cy="72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One-Side Limits:</a:t>
                </a:r>
              </a:p>
              <a:p>
                <a:r>
                  <a:rPr lang="en-US" sz="2000" b="1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1" dirty="0" smtClean="0"/>
                  <a:t>)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763" y="4191939"/>
                <a:ext cx="2002667" cy="724365"/>
              </a:xfrm>
              <a:prstGeom prst="rect">
                <a:avLst/>
              </a:prstGeom>
              <a:blipFill rotWithShape="0">
                <a:blip r:embed="rId16"/>
                <a:stretch>
                  <a:fillRect l="-3040" t="-5085" b="-152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3686600" y="5102030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00" y="5102030"/>
                <a:ext cx="1293944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1415" t="-9836" r="-1415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3686600" y="5569004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fa-I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00" y="5569004"/>
                <a:ext cx="1293944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1415" t="-10000" r="-1415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Footer Placeholder 9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20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7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2" grpId="0" animBg="1"/>
      <p:bldP spid="47" grpId="0" animBg="1"/>
      <p:bldP spid="50" grpId="0" animBg="1"/>
      <p:bldP spid="48" grpId="0" animBg="1"/>
      <p:bldP spid="49" grpId="0" animBg="1"/>
      <p:bldP spid="93" grpId="0"/>
      <p:bldP spid="94" grpId="0"/>
      <p:bldP spid="95" grpId="0"/>
      <p:bldP spid="97" grpId="0"/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Illustrative Example…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557566" y="1825646"/>
            <a:ext cx="0" cy="1824195"/>
          </a:xfrm>
          <a:prstGeom prst="line">
            <a:avLst/>
          </a:prstGeom>
          <a:ln w="38100">
            <a:head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40103" y="3634337"/>
            <a:ext cx="4140994" cy="0"/>
          </a:xfrm>
          <a:prstGeom prst="line">
            <a:avLst/>
          </a:prstGeom>
          <a:ln w="38100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51102" y="3630223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34768" y="3626545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298588" y="3621447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59045" y="3797309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7690" y="3804785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77031" y="3791936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7903923" y="2712891"/>
            <a:ext cx="1394665" cy="38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485221" y="2643041"/>
            <a:ext cx="0" cy="139700"/>
          </a:xfrm>
          <a:prstGeom prst="line">
            <a:avLst/>
          </a:prstGeom>
          <a:ln w="25400">
            <a:head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526160" y="3590727"/>
                <a:ext cx="4122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160" y="3590727"/>
                <a:ext cx="41229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478" r="-447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75746" y="2480862"/>
            <a:ext cx="2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692052" y="1666429"/>
                <a:ext cx="8937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052" y="1666429"/>
                <a:ext cx="89377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384997" y="2888419"/>
                <a:ext cx="573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997" y="2888419"/>
                <a:ext cx="57342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727950" y="2935042"/>
            <a:ext cx="60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063498" y="1393240"/>
                <a:ext cx="28749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400" b="1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98" y="1393240"/>
                <a:ext cx="287495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8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8049453" y="1854905"/>
                <a:ext cx="29118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b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453" y="1854905"/>
                <a:ext cx="291182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46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V="1">
            <a:off x="6540103" y="3631747"/>
            <a:ext cx="2758485" cy="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77610" y="2702925"/>
            <a:ext cx="2886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Convex Hull:</a:t>
            </a:r>
            <a:endParaRPr lang="en-US" sz="3000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6539246" y="3624664"/>
            <a:ext cx="1394665" cy="38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564216" y="2711694"/>
            <a:ext cx="1355129" cy="90975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911604" y="2709019"/>
            <a:ext cx="1406616" cy="7738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925995" y="2708578"/>
            <a:ext cx="1390056" cy="933422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548052" y="3624451"/>
            <a:ext cx="1404472" cy="5886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564216" y="4207274"/>
            <a:ext cx="0" cy="1800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939886" y="4207273"/>
            <a:ext cx="0" cy="1800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312030" y="4207272"/>
            <a:ext cx="0" cy="1800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570401" y="4329353"/>
            <a:ext cx="1333522" cy="0"/>
          </a:xfrm>
          <a:prstGeom prst="line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942861" y="4329353"/>
            <a:ext cx="1333522" cy="0"/>
          </a:xfrm>
          <a:prstGeom prst="line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6957772" y="3803055"/>
                <a:ext cx="70763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772" y="3803055"/>
                <a:ext cx="707630" cy="390748"/>
              </a:xfrm>
              <a:prstGeom prst="rect">
                <a:avLst/>
              </a:prstGeom>
              <a:blipFill rotWithShape="0"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8333442" y="3803055"/>
                <a:ext cx="70763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442" y="3803055"/>
                <a:ext cx="707630" cy="390748"/>
              </a:xfrm>
              <a:prstGeom prst="rect">
                <a:avLst/>
              </a:prstGeom>
              <a:blipFill rotWithShape="0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eft Brace 91"/>
          <p:cNvSpPr/>
          <p:nvPr/>
        </p:nvSpPr>
        <p:spPr>
          <a:xfrm>
            <a:off x="8023705" y="1483147"/>
            <a:ext cx="128647" cy="781050"/>
          </a:xfrm>
          <a:prstGeom prst="leftBrace">
            <a:avLst>
              <a:gd name="adj1" fmla="val 89777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Oval 46"/>
          <p:cNvSpPr/>
          <p:nvPr/>
        </p:nvSpPr>
        <p:spPr>
          <a:xfrm>
            <a:off x="6465403" y="3526416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35889" y="3526416"/>
            <a:ext cx="182880" cy="18288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37690" y="2626532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209253" y="263003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9669" y="4370483"/>
                <a:ext cx="6622997" cy="39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a-I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fa-I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fa-I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fa-I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69" y="4370483"/>
                <a:ext cx="6622997" cy="390748"/>
              </a:xfrm>
              <a:prstGeom prst="rect">
                <a:avLst/>
              </a:prstGeom>
              <a:blipFill rotWithShape="0"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9669" y="5102446"/>
                <a:ext cx="10010775" cy="582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fa-IR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a-IR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a-IR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fa-I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a-I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a-IR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a-IR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fa-IR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fa-IR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a-IR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fa-I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a-I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a-IR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a-IR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lim>
                      </m:limLow>
                      <m:r>
                        <a:rPr lang="fa-IR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fa-IR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a-IR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fa-I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a-I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a-IR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a-IR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lim>
                      </m:limLow>
                      <m:r>
                        <a:rPr lang="fa-IR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fa-IR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fa-I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a-IR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fa-I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a-I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a-IR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a-IR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fa-I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lim>
                      </m:limLow>
                    </m:oMath>
                  </m:oMathPara>
                </a14:m>
                <a:endParaRPr lang="fa-I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69" y="5102446"/>
                <a:ext cx="10010775" cy="582404"/>
              </a:xfrm>
              <a:prstGeom prst="rect">
                <a:avLst/>
              </a:prstGeom>
              <a:blipFill rotWithShape="0">
                <a:blip r:embed="rId10"/>
                <a:stretch>
                  <a:fillRect l="-183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99279" y="5815934"/>
                <a:ext cx="10963275" cy="584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fa-I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a-IR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a-I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fa-I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fa-I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a-I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a-IR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a-IR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fa-IR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fa-IR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a-I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fa-I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fa-I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a-I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a-IR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a-IR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fa-IR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fa-IR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a-I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fa-I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fa-I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a-I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a-IR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a-IR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fa-IR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fa-IR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fa-I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a-I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fa-I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fa-I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a-I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a-IR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a-IR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fa-I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oMath>
                  </m:oMathPara>
                </a14:m>
                <a:endParaRPr lang="fa-I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9" y="5815934"/>
                <a:ext cx="10963275" cy="584391"/>
              </a:xfrm>
              <a:prstGeom prst="rect">
                <a:avLst/>
              </a:prstGeom>
              <a:blipFill rotWithShape="0">
                <a:blip r:embed="rId11"/>
                <a:stretch>
                  <a:fillRect l="-111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21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Reformulation…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298782"/>
                <a:ext cx="8658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a-IR" sz="20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fa-IR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98782"/>
                <a:ext cx="865878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13184" y="172294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s.t.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3184" y="1890097"/>
                <a:ext cx="12616836" cy="964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𝐵𝐷𝑅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𝐿𝐷𝑅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4" y="1890097"/>
                <a:ext cx="12616836" cy="9643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3181" y="3190289"/>
                <a:ext cx="10534651" cy="3318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 smtClean="0"/>
              </a:p>
              <a:p>
                <a:endParaRPr lang="en-US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𝐵𝐷𝑅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i="1" dirty="0" smtClean="0"/>
              </a:p>
              <a:p>
                <a:endParaRPr lang="en-US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𝐵𝐷𝑅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∙ 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000" i="1" dirty="0" smtClean="0"/>
              </a:p>
              <a:p>
                <a:endParaRPr lang="en-US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𝐿𝐷𝑅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i="1" dirty="0" smtClean="0"/>
              </a:p>
              <a:p>
                <a:endParaRPr lang="en-US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i="1" dirty="0" smtClean="0"/>
              </a:p>
              <a:p>
                <a:endParaRPr lang="en-US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∀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𝑐𝑜𝑛𝑣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𝚵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1" y="3190289"/>
                <a:ext cx="10534651" cy="3318922"/>
              </a:xfrm>
              <a:prstGeom prst="rect">
                <a:avLst/>
              </a:prstGeom>
              <a:blipFill rotWithShape="0">
                <a:blip r:embed="rId4"/>
                <a:stretch>
                  <a:fillRect b="-73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5400000">
            <a:off x="4154227" y="1543140"/>
            <a:ext cx="181744" cy="971800"/>
          </a:xfrm>
          <a:prstGeom prst="leftBrace">
            <a:avLst>
              <a:gd name="adj1" fmla="val 974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7345273" y="1579780"/>
            <a:ext cx="176167" cy="915986"/>
          </a:xfrm>
          <a:prstGeom prst="leftBrace">
            <a:avLst>
              <a:gd name="adj1" fmla="val 8407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68988" y="1447925"/>
                <a:ext cx="952697" cy="442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988" y="1447925"/>
                <a:ext cx="952697" cy="442172"/>
              </a:xfrm>
              <a:prstGeom prst="rect">
                <a:avLst/>
              </a:prstGeom>
              <a:blipFill rotWithShape="0">
                <a:blip r:embed="rId5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33280" y="1428450"/>
                <a:ext cx="552267" cy="442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280" y="1428450"/>
                <a:ext cx="552267" cy="442172"/>
              </a:xfrm>
              <a:prstGeom prst="rect">
                <a:avLst/>
              </a:prstGeom>
              <a:blipFill rotWithShape="0">
                <a:blip r:embed="rId6"/>
                <a:stretch>
                  <a:fillRect b="-1232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ket 13"/>
          <p:cNvSpPr/>
          <p:nvPr/>
        </p:nvSpPr>
        <p:spPr>
          <a:xfrm rot="16200000">
            <a:off x="3690625" y="2009068"/>
            <a:ext cx="356726" cy="1724025"/>
          </a:xfrm>
          <a:prstGeom prst="leftBracket">
            <a:avLst>
              <a:gd name="adj" fmla="val 0"/>
            </a:avLst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BDR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eft Bracket 16"/>
          <p:cNvSpPr/>
          <p:nvPr/>
        </p:nvSpPr>
        <p:spPr>
          <a:xfrm rot="16200000">
            <a:off x="6855625" y="2024904"/>
            <a:ext cx="344843" cy="1695079"/>
          </a:xfrm>
          <a:prstGeom prst="leftBracket">
            <a:avLst>
              <a:gd name="adj" fmla="val 0"/>
            </a:avLst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LDR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84706" y="3859115"/>
                <a:ext cx="5119315" cy="9964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 smtClean="0"/>
                  <a:t>This problem is still intractable</a:t>
                </a:r>
                <a:r>
                  <a:rPr lang="en-US" sz="2800" b="1" dirty="0"/>
                  <a:t> </a:t>
                </a:r>
                <a:r>
                  <a:rPr lang="en-US" sz="2800" b="1" dirty="0" smtClean="0"/>
                  <a:t>due to universal quantifier </a:t>
                </a:r>
                <a:r>
                  <a:rPr lang="en-US" sz="2800" b="1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dirty="0"/>
                  <a:t>! </a:t>
                </a:r>
                <a:endParaRPr lang="en-US" sz="2800" b="1" dirty="0" smtClean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706" y="3859115"/>
                <a:ext cx="5119315" cy="996423"/>
              </a:xfrm>
              <a:prstGeom prst="rect">
                <a:avLst/>
              </a:prstGeom>
              <a:blipFill rotWithShape="0">
                <a:blip r:embed="rId7"/>
                <a:stretch>
                  <a:fillRect l="-2140" t="-3030" r="-3686" b="-139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1" r="10812" b="3750"/>
          <a:stretch/>
        </p:blipFill>
        <p:spPr>
          <a:xfrm>
            <a:off x="5473991" y="3952430"/>
            <a:ext cx="854529" cy="9797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Left Brace 19"/>
          <p:cNvSpPr/>
          <p:nvPr/>
        </p:nvSpPr>
        <p:spPr>
          <a:xfrm rot="5400000">
            <a:off x="10505623" y="1573836"/>
            <a:ext cx="176167" cy="915986"/>
          </a:xfrm>
          <a:prstGeom prst="leftBrace">
            <a:avLst>
              <a:gd name="adj1" fmla="val 8407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350887" y="1463163"/>
                <a:ext cx="485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fa-I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887" y="1463163"/>
                <a:ext cx="485646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584706" y="5271715"/>
                <a:ext cx="5119315" cy="9964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𝒄𝒐𝒏𝒗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/>
                  <a:t> is continuous, linear, and convex. 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706" y="5271715"/>
                <a:ext cx="5119315" cy="996423"/>
              </a:xfrm>
              <a:prstGeom prst="rect">
                <a:avLst/>
              </a:prstGeom>
              <a:blipFill rotWithShape="0">
                <a:blip r:embed="rId11"/>
                <a:stretch>
                  <a:fillRect t="-3049" r="-357" b="-1463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22</a:t>
            </a:fld>
            <a:r>
              <a:rPr lang="en-US" smtClean="0"/>
              <a:t>/33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33430" y="6097771"/>
            <a:ext cx="1756608" cy="3657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4: Using Duality Theory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Deriving a tractable robust counterpart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2757" y="1413689"/>
            <a:ext cx="4831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Generic Form of Convex Hull: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32756" y="1967687"/>
                <a:ext cx="11021897" cy="618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2300" i="1" smtClean="0">
                          <a:latin typeface="Cambria Math" panose="02040503050406030204" pitchFamily="18" charset="0"/>
                        </a:rPr>
                        <m:t>𝑐𝑜𝑛𝑣</m:t>
                      </m:r>
                      <m:d>
                        <m:dPr>
                          <m:ctrlPr>
                            <a:rPr lang="fa-IR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300" b="1" i="0">
                              <a:latin typeface="Cambria Math" panose="02040503050406030204" pitchFamily="18" charset="0"/>
                            </a:rPr>
                            <m:t>𝚵</m:t>
                          </m:r>
                          <m:r>
                            <a:rPr lang="fa-IR" sz="23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fa-IR" sz="23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a-IR" sz="23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a-IR" sz="23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3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p>
                              <m:r>
                                <a:rPr lang="fa-IR" sz="23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sz="23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fa-IR" sz="23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300" b="0" i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fa-IR" sz="23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a-IR" sz="2300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fa-IR" sz="23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a-IR" sz="2300" b="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fa-IR" sz="23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fa-IR" sz="23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a-IR" sz="2300" b="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fa-IR" sz="2300" b="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fa-IR" sz="2300" b="0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b>
                              </m:sSub>
                            </m:sup>
                          </m:sSup>
                          <m:r>
                            <a:rPr lang="fa-IR" sz="2300" b="0" i="0">
                              <a:latin typeface="Cambria Math" panose="02040503050406030204" pitchFamily="18" charset="0"/>
                            </a:rPr>
                            <m:t>    ;   ∃</m:t>
                          </m:r>
                          <m:sSup>
                            <m:sSupPr>
                              <m:ctrlPr>
                                <a:rPr lang="fa-IR" sz="23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300" b="1" i="1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fa-IR" sz="23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sz="23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fa-IR" sz="23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300" b="0" i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fa-IR" sz="23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a-IR" sz="2300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fa-IR" sz="23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a-IR" sz="2300" b="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fa-IR" sz="2300" b="0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sup>
                          </m:sSup>
                          <m:r>
                            <a:rPr lang="fa-IR" sz="2300" b="0" i="0">
                              <a:latin typeface="Cambria Math" panose="02040503050406030204" pitchFamily="18" charset="0"/>
                            </a:rPr>
                            <m:t>   ;   </m:t>
                          </m:r>
                          <m:sSup>
                            <m:sSupPr>
                              <m:ctrlPr>
                                <a:rPr lang="fa-IR" sz="23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3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p>
                              <m:r>
                                <a:rPr lang="fa-IR" sz="23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sz="23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fa-IR" sz="23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3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p>
                              <m:r>
                                <a:rPr lang="fa-IR" sz="23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sz="23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a-IR" sz="23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3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fa-IR" sz="23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sz="23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fa-IR" sz="23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300" b="1" i="1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fa-IR" sz="23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sz="2300" b="0" i="0"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fa-IR" sz="23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3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fa-IR" sz="23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sz="2300" b="0" i="0" smtClean="0">
                              <a:latin typeface="Cambria Math" panose="02040503050406030204" pitchFamily="18" charset="0"/>
                            </a:rPr>
                            <m:t>   :   </m:t>
                          </m:r>
                          <m:r>
                            <a:rPr lang="fa-IR" sz="2300" b="1" i="1">
                              <a:latin typeface="Cambria Math" panose="02040503050406030204" pitchFamily="18" charset="0"/>
                            </a:rPr>
                            <m:t>𝜳</m:t>
                          </m:r>
                          <m:r>
                            <a:rPr lang="fa-IR" sz="23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fa-IR" sz="23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a-IR" sz="2300" b="0" i="0">
                              <a:latin typeface="Cambria Math" panose="02040503050406030204" pitchFamily="18" charset="0"/>
                            </a:rPr>
                            <m:t>;   </m:t>
                          </m:r>
                          <m:sSubSup>
                            <m:sSubSupPr>
                              <m:ctrlPr>
                                <a:rPr lang="fa-IR" sz="23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a-IR" sz="23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lang="fa-IR" sz="23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a-IR" sz="23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fa-IR" sz="23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sz="23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</m:oMath>
                  </m:oMathPara>
                </a14:m>
                <a:endParaRPr lang="fa-IR" sz="23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6" y="1967687"/>
                <a:ext cx="11021897" cy="618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832757" y="2796180"/>
            <a:ext cx="664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Proposition:</a:t>
            </a:r>
            <a:r>
              <a:rPr lang="en-US" sz="3000" b="1" dirty="0"/>
              <a:t> </a:t>
            </a:r>
            <a:r>
              <a:rPr lang="en-US" sz="3000" b="1" dirty="0" smtClean="0"/>
              <a:t>(*) and (**) are equivalent.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2757" y="3350178"/>
                <a:ext cx="9365897" cy="616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a-I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a-IR" sz="2400" b="0" i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a-IR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4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a-IR" sz="2400" b="0" i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fa-IR" sz="2400" b="0" i="0">
                        <a:latin typeface="Cambria Math" panose="02040503050406030204" pitchFamily="18" charset="0"/>
                      </a:rPr>
                      <m:t>0</m:t>
                    </m:r>
                    <m:r>
                      <a:rPr lang="fa-IR" sz="2400" b="0" i="0">
                        <a:latin typeface="Cambria Math" panose="02040503050406030204" pitchFamily="18" charset="0"/>
                      </a:rPr>
                      <m:t>   :  </m:t>
                    </m:r>
                    <m:sSup>
                      <m:sSupPr>
                        <m:ctrlPr>
                          <a:rPr lang="fa-IR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a-IR" sz="2400" b="0" i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a-IR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fa-IR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a-IR" sz="2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sSup>
                              <m:sSupPr>
                                <m:ctrlPr>
                                  <a:rPr lang="fa-IR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a-IR" sz="2400" b="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fa-IR" sz="2400" b="0" i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a-IR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a-IR" sz="2400" b="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a-IR" sz="24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a-IR" sz="2400" b="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fa-IR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a-IR" sz="2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a-IR" sz="2400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fa-IR" sz="2400" b="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fa-IR" sz="2400" b="0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</m:sub>
                        </m:sSub>
                      </m:sup>
                    </m:sSup>
                    <m:r>
                      <a:rPr lang="fa-IR" sz="2400" b="0" i="0">
                        <a:latin typeface="Cambria Math" panose="02040503050406030204" pitchFamily="18" charset="0"/>
                      </a:rPr>
                      <m:t>   ;    ∀</m:t>
                    </m:r>
                    <m:sSup>
                      <m:sSupPr>
                        <m:ctrlPr>
                          <a:rPr lang="fa-IR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4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a-IR" sz="2400" b="0" i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a-IR" sz="2400" b="0" i="1">
                        <a:latin typeface="Cambria Math" panose="02040503050406030204" pitchFamily="18" charset="0"/>
                      </a:rPr>
                      <m:t>𝑐𝑜𝑛𝑣</m:t>
                    </m:r>
                    <m:d>
                      <m:dPr>
                        <m:ctrlPr>
                          <a:rPr lang="fa-IR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a-IR" sz="2400" b="1" i="0">
                            <a:latin typeface="Cambria Math" panose="02040503050406030204" pitchFamily="18" charset="0"/>
                          </a:rPr>
                          <m:t>𝚵</m:t>
                        </m:r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 smtClean="0"/>
                  <a:t>                                 (*)</a:t>
                </a:r>
                <a:endParaRPr lang="fa-IR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" y="3350178"/>
                <a:ext cx="9365897" cy="616066"/>
              </a:xfrm>
              <a:prstGeom prst="rect">
                <a:avLst/>
              </a:prstGeom>
              <a:blipFill rotWithShape="0">
                <a:blip r:embed="rId3"/>
                <a:stretch>
                  <a:fillRect r="-65" b="-2178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2757" y="5670939"/>
                <a:ext cx="9418412" cy="603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a-IR" sz="2400" b="1" i="1">
                        <a:latin typeface="Cambria Math" panose="02040503050406030204" pitchFamily="18" charset="0"/>
                      </a:rPr>
                      <m:t>𝜳</m:t>
                    </m:r>
                    <m:r>
                      <a:rPr lang="fa-IR" sz="2400" b="0" i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a-IR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4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a-IR" sz="2400" b="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a-IR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a-IR" sz="2400" b="0" i="0">
                        <a:latin typeface="Cambria Math" panose="02040503050406030204" pitchFamily="18" charset="0"/>
                      </a:rPr>
                      <m:t>   ;   </m:t>
                    </m:r>
                    <m:r>
                      <a:rPr lang="fa-IR" sz="2400" b="1" i="1">
                        <a:latin typeface="Cambria Math" panose="02040503050406030204" pitchFamily="18" charset="0"/>
                      </a:rPr>
                      <m:t>𝜳</m:t>
                    </m:r>
                    <m:r>
                      <a:rPr lang="fa-IR" sz="2400" b="0" i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a-IR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a-IR" sz="24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sz="2400" b="0" i="0">
                        <a:latin typeface="Cambria Math" panose="02040503050406030204" pitchFamily="18" charset="0"/>
                      </a:rPr>
                      <m:t>0</m:t>
                    </m:r>
                    <m:r>
                      <a:rPr lang="fa-IR" sz="2400" b="0" i="0">
                        <a:latin typeface="Cambria Math" panose="02040503050406030204" pitchFamily="18" charset="0"/>
                      </a:rPr>
                      <m:t>   ;   </m:t>
                    </m:r>
                    <m:r>
                      <a:rPr lang="fa-IR" sz="2400" b="1" i="1">
                        <a:latin typeface="Cambria Math" panose="02040503050406030204" pitchFamily="18" charset="0"/>
                      </a:rPr>
                      <m:t>𝜳</m:t>
                    </m:r>
                    <m:r>
                      <a:rPr lang="fa-IR" sz="2400" b="0" i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a-IR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a-IR" sz="2400" b="0" i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fa-IR" sz="2400" b="0" i="0">
                        <a:latin typeface="Cambria Math" panose="02040503050406030204" pitchFamily="18" charset="0"/>
                      </a:rPr>
                      <m:t>0</m:t>
                    </m:r>
                    <m:r>
                      <a:rPr lang="fa-IR" sz="2400" b="0" i="0">
                        <a:latin typeface="Cambria Math" panose="02040503050406030204" pitchFamily="18" charset="0"/>
                      </a:rPr>
                      <m:t>   :   ∃</m:t>
                    </m:r>
                    <m:r>
                      <a:rPr lang="fa-IR" sz="2400" b="1" i="1">
                        <a:latin typeface="Cambria Math" panose="02040503050406030204" pitchFamily="18" charset="0"/>
                      </a:rPr>
                      <m:t>𝜳</m:t>
                    </m:r>
                    <m:r>
                      <a:rPr lang="fa-IR" sz="2400" b="0" i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fa-IR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fa-IR" sz="2400" b="0" i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sSub>
                          <m:sSubPr>
                            <m:ctrlPr>
                              <a:rPr lang="fa-IR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a-IR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a-IR" sz="2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fa-IR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a-IR" sz="2400" b="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fa-IR" sz="2400" b="0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fa-IR" sz="2400" b="0" i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a-IR" sz="2400" b="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a-IR" sz="24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a-IR" sz="2400" b="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a-IR" sz="2400" b="0" i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sup>
                    </m:sSubSup>
                  </m:oMath>
                </a14:m>
                <a:r>
                  <a:rPr lang="en-US" sz="2400" dirty="0" smtClean="0"/>
                  <a:t>              (**)</a:t>
                </a:r>
                <a:endParaRPr lang="fa-IR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" y="5670939"/>
                <a:ext cx="9418412" cy="603242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Up-Down Arrow 13"/>
          <p:cNvSpPr/>
          <p:nvPr/>
        </p:nvSpPr>
        <p:spPr>
          <a:xfrm>
            <a:off x="5735864" y="4086561"/>
            <a:ext cx="752928" cy="146406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654" y="4215939"/>
            <a:ext cx="1656000" cy="1656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398407" y="3470441"/>
            <a:ext cx="533400" cy="54326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" name="Oval 60"/>
          <p:cNvSpPr/>
          <p:nvPr/>
        </p:nvSpPr>
        <p:spPr>
          <a:xfrm>
            <a:off x="6604907" y="5743159"/>
            <a:ext cx="533400" cy="54326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Left Brace 17"/>
          <p:cNvSpPr/>
          <p:nvPr/>
        </p:nvSpPr>
        <p:spPr>
          <a:xfrm rot="16200000" flipV="1">
            <a:off x="9750706" y="2322768"/>
            <a:ext cx="297617" cy="825229"/>
          </a:xfrm>
          <a:prstGeom prst="leftBrace">
            <a:avLst>
              <a:gd name="adj1" fmla="val 3649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45772" y="2965966"/>
            <a:ext cx="1706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Dual Variable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23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Reformulation…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59" y="936173"/>
            <a:ext cx="553998" cy="55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 tractable robust counterpart is derived!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298782"/>
                <a:ext cx="8658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a-IR" sz="20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fa-IR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98782"/>
                <a:ext cx="865878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13184" y="172294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s.t.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3184" y="2073537"/>
                <a:ext cx="11278816" cy="1261051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𝐿𝐷𝑅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𝐵𝐷𝑅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   </m:t>
                      </m:r>
                    </m:oMath>
                  </m:oMathPara>
                </a14:m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;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;   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4" y="2073537"/>
                <a:ext cx="11278816" cy="1261051"/>
              </a:xfrm>
              <a:prstGeom prst="rect">
                <a:avLst/>
              </a:prstGeom>
              <a:blipFill rotWithShape="0">
                <a:blip r:embed="rId3"/>
                <a:stretch>
                  <a:fillRect l="-75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3184" y="3685179"/>
                <a:ext cx="10838543" cy="474938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a-I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a-IR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a-IR" b="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p>
                            <m:sSupPr>
                              <m:ctrlPr>
                                <a:rPr lang="fa-I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a-IR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𝐵𝐷𝑅</m:t>
                          </m:r>
                        </m:sup>
                      </m:sSubSup>
                      <m:r>
                        <a:rPr lang="fa-IR" b="0" i="0">
                          <a:latin typeface="Cambria Math" panose="02040503050406030204" pitchFamily="18" charset="0"/>
                        </a:rPr>
                        <m:t>∙ </m:t>
                      </m:r>
                      <m:sSub>
                        <m:sSub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p>
                            <m:sSupPr>
                              <m:ctrlPr>
                                <a:rPr lang="fa-I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a-IR" b="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sub>
                      </m:sSub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</m:t>
                      </m:r>
                      <m:sSub>
                        <m:sSub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a-IR" b="0" i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a-IR" b="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a-IR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</m:t>
                      </m:r>
                      <m:sSub>
                        <m:sSub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a-IR" b="0" i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a-IR" b="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a-IR" b="0" i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fa-IR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∀</m:t>
                      </m:r>
                      <m:r>
                        <a:rPr lang="fa-IR" b="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4" y="3685179"/>
                <a:ext cx="10838543" cy="474938"/>
              </a:xfrm>
              <a:prstGeom prst="rect">
                <a:avLst/>
              </a:prstGeom>
              <a:blipFill rotWithShape="0">
                <a:blip r:embed="rId4"/>
                <a:stretch>
                  <a:fillRect l="-787" b="-519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32757" y="4510708"/>
                <a:ext cx="8585200" cy="491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a-IR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a-IR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a-IR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fa-IR" b="0" i="0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fa-IR" b="0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sSup>
                            <m:sSupPr>
                              <m:ctrlPr>
                                <a:rPr lang="fa-I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a-IR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𝐵𝐷𝑅</m:t>
                          </m:r>
                        </m:sup>
                      </m:sSubSup>
                      <m:r>
                        <a:rPr lang="fa-IR" b="0" i="0">
                          <a:latin typeface="Cambria Math" panose="02040503050406030204" pitchFamily="18" charset="0"/>
                        </a:rPr>
                        <m:t>∙ </m:t>
                      </m:r>
                      <m:sSub>
                        <m:sSub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p>
                            <m:sSupPr>
                              <m:ctrlPr>
                                <a:rPr lang="fa-I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a-IR" b="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sub>
                      </m:sSub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</m:t>
                      </m:r>
                      <m:sSub>
                        <m:sSub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a-IR" b="0" i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a-IR" b="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a-IR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</m:t>
                      </m:r>
                      <m:sSub>
                        <m:sSub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a-IR" b="0" i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a-IR" b="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a-IR" b="0" i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fa-IR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∀</m:t>
                      </m:r>
                      <m:r>
                        <a:rPr lang="fa-IR" b="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" y="4510708"/>
                <a:ext cx="8585200" cy="491930"/>
              </a:xfrm>
              <a:prstGeom prst="rect">
                <a:avLst/>
              </a:prstGeom>
              <a:blipFill rotWithShape="0"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13184" y="5106987"/>
                <a:ext cx="11278816" cy="8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fa-IR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fa-IR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fa-IR" i="0">
                          <a:latin typeface="Cambria Math" panose="02040503050406030204" pitchFamily="18" charset="0"/>
                        </a:rPr>
                        <m:t>   ;   </m:t>
                      </m:r>
                      <m:sSubSup>
                        <m:sSubSup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𝐵𝐷𝑅</m:t>
                          </m:r>
                        </m:sup>
                      </m:sSubSup>
                      <m:r>
                        <a:rPr lang="fa-IR" b="0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sSub>
                            <m:sSubPr>
                              <m:ctrlPr>
                                <a:rPr lang="fa-I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a-I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</m:sup>
                      </m:sSup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</m:t>
                      </m:r>
                      <m:sSubSup>
                        <m:sSub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𝐿𝐷𝑅</m:t>
                          </m:r>
                        </m:sup>
                      </m:sSubSup>
                      <m:r>
                        <a:rPr lang="fa-IR" b="0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fa-I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a-I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</m:sup>
                      </m:sSup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</m:t>
                      </m:r>
                      <m:sSub>
                        <m:sSub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a-IR" b="0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fa-I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sup>
                      </m:sSup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</m:t>
                      </m:r>
                      <m:sSub>
                        <m:sSub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a-IR" b="0" i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a-IR" b="0" i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sSub>
                            <m:sSubPr>
                              <m:ctrlPr>
                                <a:rPr lang="fa-I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a-I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fa-IR" b="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sup>
                      </m:sSubSup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</m:t>
                      </m:r>
                      <m:sSub>
                        <m:sSub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a-IR" b="0" i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a-IR" b="0" i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sSub>
                            <m:sSubPr>
                              <m:ctrlPr>
                                <a:rPr lang="fa-I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a-I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fa-IR" b="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sup>
                      </m:sSubSup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</m:t>
                      </m:r>
                    </m:oMath>
                  </m:oMathPara>
                </a14:m>
                <a:endParaRPr lang="fa-IR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a-IR" b="0" i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fa-IR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a-IR" b="0" i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fa-IR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sSub>
                            <m:sSubPr>
                              <m:ctrlPr>
                                <a:rPr lang="fa-I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fa-IR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a-I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a-IR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fa-IR" b="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sup>
                      </m:sSubSup>
                      <m:r>
                        <a:rPr lang="fa-IR" b="0" i="0">
                          <a:latin typeface="Cambria Math" panose="02040503050406030204" pitchFamily="18" charset="0"/>
                        </a:rPr>
                        <m:t>   ;   ∀</m:t>
                      </m:r>
                      <m:r>
                        <a:rPr lang="fa-IR" b="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84" y="5106987"/>
                <a:ext cx="11278816" cy="8476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641" y="663261"/>
            <a:ext cx="1082086" cy="97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01" y="3353044"/>
            <a:ext cx="1316153" cy="1332000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24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Expansion Planning (TEP): Overview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Two-Stage vs. Multi-Stage Adaptive Robust TEP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Deriving a Tractable Multi-Stage Adaptive Robust TEP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25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 of the modified Garver 6-bus test system: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10 thermal units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 existing lines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 candidate lines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 MW wind farm at bus 5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patterns of load demands and wind power productions of ERCOT during the year 2016 are used to obtain operating conditions for a 5-year planning horizon.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budget of uncertainty can vary between [0,6] since this test system includes 5 load demands and 1 wind farm.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26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Optimal Solution vs.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Budget of Uncertainty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1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8584673"/>
                  </p:ext>
                </p:extLst>
              </p:nvPr>
            </p:nvGraphicFramePr>
            <p:xfrm>
              <a:off x="838200" y="1825625"/>
              <a:ext cx="10515600" cy="29667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60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60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60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160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5527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699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CPU Time (s)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Total Cost (M$)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Lines</a:t>
                          </a:r>
                          <a:r>
                            <a:rPr lang="en-US" sz="1800" baseline="0" dirty="0" smtClean="0"/>
                            <a:t> Built </a:t>
                          </a:r>
                          <a:endParaRPr lang="fa-IR" sz="1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a-I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a-I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𝒐𝒕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5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baseline="0" dirty="0" smtClean="0"/>
                            <a:t> Year 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4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3</a:t>
                          </a:r>
                          <a:r>
                            <a:rPr lang="en-US" sz="1800" baseline="30000" dirty="0" smtClean="0"/>
                            <a:t>rd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2</a:t>
                          </a:r>
                          <a:r>
                            <a:rPr lang="en-US" sz="1800" baseline="30000" dirty="0" smtClean="0"/>
                            <a:t>nd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</a:t>
                          </a:r>
                          <a:r>
                            <a:rPr lang="en-US" sz="1800" baseline="30000" dirty="0" smtClean="0"/>
                            <a:t>st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332.56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263.29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(3-5)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(2-6), (3-5), 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514.40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333.21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(1-5)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(2-3)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(2-6),2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(3-5),2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2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759.72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(2-3),</a:t>
                          </a:r>
                          <a:r>
                            <a:rPr lang="en-US" sz="1800" baseline="0" dirty="0" smtClean="0"/>
                            <a:t>(1-5)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(2-6),2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(3-5),2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3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784.24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(2-3),</a:t>
                          </a:r>
                          <a:r>
                            <a:rPr lang="en-US" sz="1800" baseline="0" dirty="0" smtClean="0"/>
                            <a:t>(1-5)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(2-6),2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(3-5),2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4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801.25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(2-3),</a:t>
                          </a:r>
                          <a:r>
                            <a:rPr lang="en-US" sz="1800" baseline="0" dirty="0" smtClean="0"/>
                            <a:t>(1-5)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(2-6),2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(3-5),2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5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824.13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(2-3),</a:t>
                          </a:r>
                          <a:r>
                            <a:rPr lang="en-US" sz="1800" baseline="0" dirty="0" smtClean="0"/>
                            <a:t>(1-5)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(2-6),2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(3-5),2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6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1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8584673"/>
                  </p:ext>
                </p:extLst>
              </p:nvPr>
            </p:nvGraphicFramePr>
            <p:xfrm>
              <a:off x="838200" y="1825625"/>
              <a:ext cx="10515600" cy="29667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14450"/>
                    <a:gridCol w="1314450"/>
                    <a:gridCol w="1216025"/>
                    <a:gridCol w="1216025"/>
                    <a:gridCol w="1216025"/>
                    <a:gridCol w="1216025"/>
                    <a:gridCol w="2552700"/>
                    <a:gridCol w="469900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CPU Time (s)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Total Cost (M$)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Lines</a:t>
                          </a:r>
                          <a:r>
                            <a:rPr lang="en-US" sz="1800" baseline="0" dirty="0" smtClean="0"/>
                            <a:t> Built </a:t>
                          </a:r>
                          <a:endParaRPr lang="fa-IR" sz="1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42857" t="-4098" r="-5195" b="-312295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5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baseline="0" dirty="0" smtClean="0"/>
                            <a:t> Year 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4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3</a:t>
                          </a:r>
                          <a:r>
                            <a:rPr lang="en-US" sz="1800" baseline="30000" dirty="0" smtClean="0"/>
                            <a:t>rd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2</a:t>
                          </a:r>
                          <a:r>
                            <a:rPr lang="en-US" sz="1800" baseline="30000" dirty="0" smtClean="0"/>
                            <a:t>nd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</a:t>
                          </a:r>
                          <a:r>
                            <a:rPr lang="en-US" sz="1800" baseline="30000" dirty="0" smtClean="0"/>
                            <a:t>st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332.56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263.29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(3-5)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795" t="-208197" r="-19332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514.40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333.21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(1-5)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(2-3)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795" t="-308197" r="-1933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2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759.72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(2-3),</a:t>
                          </a:r>
                          <a:r>
                            <a:rPr lang="en-US" sz="1800" baseline="0" dirty="0" smtClean="0"/>
                            <a:t>(1-5)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795" t="-408197" r="-1933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3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784.24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(2-3),</a:t>
                          </a:r>
                          <a:r>
                            <a:rPr lang="en-US" sz="1800" baseline="0" dirty="0" smtClean="0"/>
                            <a:t>(1-5)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795" t="-508197" r="-1933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4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801.25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(2-3),</a:t>
                          </a:r>
                          <a:r>
                            <a:rPr lang="en-US" sz="1800" baseline="0" dirty="0" smtClean="0"/>
                            <a:t>(1-5)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795" t="-608197" r="-1933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5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824.13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(2-3),</a:t>
                          </a:r>
                          <a:r>
                            <a:rPr lang="en-US" sz="1800" baseline="0" dirty="0" smtClean="0"/>
                            <a:t>(1-5)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795" t="-708197" r="-1933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6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Rectangle 15"/>
          <p:cNvSpPr/>
          <p:nvPr/>
        </p:nvSpPr>
        <p:spPr>
          <a:xfrm>
            <a:off x="838200" y="5549900"/>
            <a:ext cx="10515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1 breakpoint and 5 operating conditions is considered.</a:t>
            </a:r>
            <a:endParaRPr lang="fa-IR" sz="2400" b="1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27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Optimal Solution vs. Number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Breakpoints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1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69485021"/>
                  </p:ext>
                </p:extLst>
              </p:nvPr>
            </p:nvGraphicFramePr>
            <p:xfrm>
              <a:off x="838200" y="1825625"/>
              <a:ext cx="10515600" cy="1854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60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5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12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1125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5527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699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CPU Time (s)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Total Cost (M$)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Lines</a:t>
                          </a:r>
                          <a:r>
                            <a:rPr lang="en-US" sz="1800" baseline="0" dirty="0" smtClean="0"/>
                            <a:t> Built </a:t>
                          </a:r>
                          <a:endParaRPr lang="fa-IR" sz="1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5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baseline="0" dirty="0" smtClean="0"/>
                            <a:t> Year 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4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3</a:t>
                          </a:r>
                          <a:r>
                            <a:rPr lang="en-US" sz="1800" baseline="30000" dirty="0" smtClean="0"/>
                            <a:t>rd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2</a:t>
                          </a:r>
                          <a:r>
                            <a:rPr lang="en-US" sz="1800" baseline="30000" dirty="0" smtClean="0"/>
                            <a:t>nd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</a:t>
                          </a:r>
                          <a:r>
                            <a:rPr lang="en-US" sz="1800" baseline="30000" dirty="0" smtClean="0"/>
                            <a:t>st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784.24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(2-3),(1-5)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(2-6),2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(3-5),2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927.15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340.49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(2-3),(1-5)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(2-6),2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(3-5),2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2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1023.03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338.80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(2-3),(1-5)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(2-6),2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(3-5),2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3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1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69485021"/>
                  </p:ext>
                </p:extLst>
              </p:nvPr>
            </p:nvGraphicFramePr>
            <p:xfrm>
              <a:off x="838200" y="1825625"/>
              <a:ext cx="10515600" cy="1854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14450"/>
                    <a:gridCol w="1314450"/>
                    <a:gridCol w="1216025"/>
                    <a:gridCol w="1425575"/>
                    <a:gridCol w="1111250"/>
                    <a:gridCol w="1111250"/>
                    <a:gridCol w="2552700"/>
                    <a:gridCol w="469900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CPU Time (s)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Total Cost (M$)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Lines</a:t>
                          </a:r>
                          <a:r>
                            <a:rPr lang="en-US" sz="1800" baseline="0" dirty="0" smtClean="0"/>
                            <a:t> Built </a:t>
                          </a:r>
                          <a:endParaRPr lang="fa-IR" sz="1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142857" t="-4098" r="-5195" b="-162295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5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baseline="0" dirty="0" smtClean="0"/>
                            <a:t> Year 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4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3</a:t>
                          </a:r>
                          <a:r>
                            <a:rPr lang="en-US" sz="1800" baseline="30000" dirty="0" smtClean="0"/>
                            <a:t>rd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2</a:t>
                          </a:r>
                          <a:r>
                            <a:rPr lang="en-US" sz="1800" baseline="30000" dirty="0" smtClean="0"/>
                            <a:t>nd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</a:t>
                          </a:r>
                          <a:r>
                            <a:rPr lang="en-US" sz="1800" baseline="30000" dirty="0" smtClean="0"/>
                            <a:t>st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784.24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(2-3),(1-5)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93795" t="-208197" r="-1933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927.15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340.49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0" marR="0" marT="0" marB="0" anchor="ctr">
                        <a:blipFill rotWithShape="0">
                          <a:blip r:embed="rId4"/>
                          <a:stretch>
                            <a:fillRect l="-270085" t="-308197" r="-36965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93795" t="-308197" r="-1933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2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1023.03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338.80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0" marR="0" marT="0" marB="0" anchor="ctr">
                        <a:blipFill rotWithShape="0">
                          <a:blip r:embed="rId4"/>
                          <a:stretch>
                            <a:fillRect l="-270085" t="-408197" r="-3696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93795" t="-408197" r="-1933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3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5549900"/>
                <a:ext cx="10515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𝑜𝑡</m:t>
                        </m:r>
                      </m:sub>
                    </m:sSub>
                  </m:oMath>
                </a14:m>
                <a:r>
                  <a:rPr lang="en-US" sz="2400" b="1" dirty="0"/>
                  <a:t> = 3 and 5 operating</a:t>
                </a:r>
                <a:r>
                  <a:rPr lang="en-US" sz="2400" b="1" cap="small" dirty="0" smtClean="0"/>
                  <a:t> </a:t>
                </a:r>
                <a:r>
                  <a:rPr lang="en-US" sz="2400" b="1" dirty="0"/>
                  <a:t>conditions</a:t>
                </a:r>
                <a:r>
                  <a:rPr lang="en-US" sz="2400" b="1" cap="small" dirty="0" smtClean="0"/>
                  <a:t> </a:t>
                </a:r>
                <a:r>
                  <a:rPr lang="en-US" sz="2400" b="1" dirty="0"/>
                  <a:t>is</a:t>
                </a:r>
                <a:r>
                  <a:rPr lang="en-US" sz="2400" b="1" cap="small" dirty="0" smtClean="0"/>
                  <a:t> </a:t>
                </a:r>
                <a:r>
                  <a:rPr lang="en-US" sz="2400" b="1" dirty="0"/>
                  <a:t>considered</a:t>
                </a:r>
                <a:r>
                  <a:rPr lang="en-US" sz="2400" b="1" cap="small" dirty="0" smtClean="0"/>
                  <a:t>.</a:t>
                </a:r>
                <a:endParaRPr lang="fa-IR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49900"/>
                <a:ext cx="10515600" cy="685800"/>
              </a:xfrm>
              <a:prstGeom prst="rect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28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58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Optimal Solution vs. Number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Conditions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1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99494748"/>
                  </p:ext>
                </p:extLst>
              </p:nvPr>
            </p:nvGraphicFramePr>
            <p:xfrm>
              <a:off x="838200" y="1825625"/>
              <a:ext cx="10515600" cy="1854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60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5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12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1125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5527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699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CPU Time (s)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Total Cost (M$)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Lines</a:t>
                          </a:r>
                          <a:r>
                            <a:rPr lang="en-US" sz="1800" baseline="0" dirty="0" smtClean="0"/>
                            <a:t> Built </a:t>
                          </a:r>
                          <a:endParaRPr lang="fa-IR" sz="1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5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baseline="0" dirty="0" smtClean="0"/>
                            <a:t> Year 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4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3</a:t>
                          </a:r>
                          <a:r>
                            <a:rPr lang="en-US" sz="1800" baseline="30000" dirty="0" smtClean="0"/>
                            <a:t>rd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2</a:t>
                          </a:r>
                          <a:r>
                            <a:rPr lang="en-US" sz="1800" baseline="30000" dirty="0" smtClean="0"/>
                            <a:t>nd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</a:t>
                          </a:r>
                          <a:r>
                            <a:rPr lang="en-US" sz="1800" baseline="30000" dirty="0" smtClean="0"/>
                            <a:t>st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784.24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),(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1-5)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(2-6),2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(3-5),2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5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898.95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340.76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(1-5)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(2-6),2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(3-5),2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10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934.34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339.55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),(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1-5)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(2-6),2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(3-5),2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(4-6)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15</a:t>
                          </a:r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1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99494748"/>
                  </p:ext>
                </p:extLst>
              </p:nvPr>
            </p:nvGraphicFramePr>
            <p:xfrm>
              <a:off x="838200" y="1825625"/>
              <a:ext cx="10515600" cy="1854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14450"/>
                    <a:gridCol w="1314450"/>
                    <a:gridCol w="1216025"/>
                    <a:gridCol w="1425575"/>
                    <a:gridCol w="1111250"/>
                    <a:gridCol w="1111250"/>
                    <a:gridCol w="2552700"/>
                    <a:gridCol w="469900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CPU Time (s)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Total Cost (M$)</a:t>
                          </a:r>
                          <a:endParaRPr lang="fa-IR" sz="1800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Lines</a:t>
                          </a:r>
                          <a:r>
                            <a:rPr lang="en-US" sz="1800" baseline="0" dirty="0" smtClean="0"/>
                            <a:t> Built </a:t>
                          </a:r>
                          <a:endParaRPr lang="fa-IR" sz="1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42857" t="-4098" r="-5195" b="-162295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5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baseline="0" dirty="0" smtClean="0"/>
                            <a:t> Year 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4</a:t>
                          </a:r>
                          <a:r>
                            <a:rPr lang="en-US" sz="1800" baseline="30000" dirty="0" smtClean="0"/>
                            <a:t>th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3</a:t>
                          </a:r>
                          <a:r>
                            <a:rPr lang="en-US" sz="1800" baseline="30000" dirty="0" smtClean="0"/>
                            <a:t>rd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2</a:t>
                          </a:r>
                          <a:r>
                            <a:rPr lang="en-US" sz="1800" baseline="30000" dirty="0" smtClean="0"/>
                            <a:t>nd</a:t>
                          </a:r>
                          <a:r>
                            <a:rPr lang="en-US" sz="180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</a:t>
                          </a:r>
                          <a:r>
                            <a:rPr lang="en-US" sz="1800" baseline="30000" dirty="0" smtClean="0"/>
                            <a:t>st</a:t>
                          </a:r>
                          <a:r>
                            <a:rPr lang="en-US" sz="1800" baseline="0" dirty="0" smtClean="0"/>
                            <a:t> Year</a:t>
                          </a:r>
                          <a:endParaRPr lang="fa-IR" sz="1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784.24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),(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1-5)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0" marR="0" marT="0" marB="0" anchor="ctr">
                        <a:blipFill rotWithShape="0">
                          <a:blip r:embed="rId3"/>
                          <a:stretch>
                            <a:fillRect l="-293795" t="-208197" r="-1933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5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898.95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340.76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(1-5)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0" marR="0" marT="0" marB="0" anchor="ctr">
                        <a:blipFill rotWithShape="0">
                          <a:blip r:embed="rId3"/>
                          <a:stretch>
                            <a:fillRect l="-293795" t="-308197" r="-1933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10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934.34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339.55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),(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1-5)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(2-3)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dirty="0" smtClean="0"/>
                            <a:t>-</a:t>
                          </a:r>
                          <a:endParaRPr lang="fa-I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0" marR="0" marT="0" marB="0" anchor="ctr">
                        <a:blipFill rotWithShape="0">
                          <a:blip r:embed="rId3"/>
                          <a:stretch>
                            <a:fillRect l="-293795" t="-408197" r="-1933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/>
                            <a:t>15</a:t>
                          </a:r>
                          <a:endParaRPr lang="fa-IR" sz="1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5549900"/>
                <a:ext cx="10515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𝑜𝑡</m:t>
                        </m:r>
                      </m:sub>
                    </m:sSub>
                  </m:oMath>
                </a14:m>
                <a:r>
                  <a:rPr lang="en-US" sz="2400" b="1" dirty="0"/>
                  <a:t> = 3 and 1 breakpoint is considered.</a:t>
                </a:r>
                <a:endParaRPr lang="fa-IR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49900"/>
                <a:ext cx="10515600" cy="685800"/>
              </a:xfrm>
              <a:prstGeom prst="rect">
                <a:avLst/>
              </a:prstGeom>
              <a:blipFill rotWithShape="0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29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Transmission Expansion Planning (TEP): Overview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Two-Stage vs. Multi-Stage Adaptive Robust TEP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Deriving a Tractable Multi-Stage Adaptive Robust TEP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3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Two-Stage vs. Multi-Stage Robust Optimization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5549900"/>
                <a:ext cx="10515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𝑜𝑡</m:t>
                        </m:r>
                      </m:sub>
                    </m:sSub>
                  </m:oMath>
                </a14:m>
                <a:r>
                  <a:rPr lang="en-US" sz="2400" b="1" dirty="0"/>
                  <a:t> = 3 and 1 breakpoint is considered.</a:t>
                </a:r>
                <a:endParaRPr lang="fa-IR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49900"/>
                <a:ext cx="10515600" cy="685800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43849118"/>
                  </p:ext>
                </p:extLst>
              </p:nvPr>
            </p:nvGraphicFramePr>
            <p:xfrm>
              <a:off x="838198" y="1825625"/>
              <a:ext cx="10515602" cy="25958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2733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3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76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0763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0763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61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Reduction in Total Costs (M$)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 </a:t>
                          </a:r>
                          <a:endParaRPr lang="fa-I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Total Costs (M$) </a:t>
                          </a:r>
                          <a:endParaRPr lang="fa-IR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a-I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a-I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𝒐𝒕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a-I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LMMR-TEP – MTR-TEP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LMMR-TEP – STR-TEP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LMMR-TEP***</a:t>
                          </a:r>
                          <a:endParaRPr lang="fa-I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MTR-TEP**</a:t>
                          </a:r>
                          <a:endParaRPr lang="fa-I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STR-TEP*</a:t>
                          </a:r>
                          <a:endParaRPr lang="fa-IR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23.64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263.29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263.29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286.93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0.0</a:t>
                          </a:r>
                          <a:endParaRPr lang="fa-I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0.22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30.03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304.35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304.57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334.38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0.5</a:t>
                          </a:r>
                          <a:endParaRPr lang="fa-I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12.76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48.76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333.21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345.97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381.97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1.0</a:t>
                          </a:r>
                          <a:endParaRPr lang="fa-I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15.71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53.40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338.97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354.68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392.37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1.5</a:t>
                          </a:r>
                          <a:endParaRPr lang="fa-I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17.23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54.86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358.99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396.62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2.0</a:t>
                          </a:r>
                          <a:endParaRPr lang="fa-I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43849118"/>
                  </p:ext>
                </p:extLst>
              </p:nvPr>
            </p:nvGraphicFramePr>
            <p:xfrm>
              <a:off x="838198" y="1825625"/>
              <a:ext cx="10515602" cy="25958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273300"/>
                    <a:gridCol w="2273300"/>
                    <a:gridCol w="1807634"/>
                    <a:gridCol w="1807634"/>
                    <a:gridCol w="1807634"/>
                    <a:gridCol w="54610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Reduction in Total Costs (M$)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 </a:t>
                          </a:r>
                          <a:endParaRPr lang="fa-I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Total Costs (M$) </a:t>
                          </a:r>
                          <a:endParaRPr lang="fa-IR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818889" t="-4098" r="-4444" b="-26721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LMMR-TEP – MTR-TEP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LMMR-TEP – STR-TEP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LMMR-TEP***</a:t>
                          </a:r>
                          <a:endParaRPr lang="fa-I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MTR-TEP**</a:t>
                          </a:r>
                          <a:endParaRPr lang="fa-I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STR-TEP*</a:t>
                          </a:r>
                          <a:endParaRPr lang="fa-IR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fa-I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23.64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263.29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263.29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286.93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0.0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0.22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30.03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304.35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304.57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334.38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0.5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12.76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48.76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333.21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345.97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381.97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1.0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15.71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53.40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338.97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354.68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392.37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1.5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17.23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54.86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341.76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358.99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152400"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396.62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2.0</a:t>
                          </a:r>
                          <a:endParaRPr lang="fa-I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838198" y="4524037"/>
            <a:ext cx="567690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*Static Two-Stage Robust TEP: STR-TEP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**Multi-year Two-Stage Robust TEP: MTR-TEP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***Lifted Multi-year Multi-stage Robust TEP: LMMR-TEP 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30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Expansion Planning (TEP): Overview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Two-Stage vs. Multi-Stage Adaptive Robust TEP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Deriving a Tractable Multi-Stage Adaptive Robust TEP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31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92125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00FF"/>
                </a:solidFill>
              </a:rPr>
              <a:t>Increasing the budget of uncertainty leads to a higher robustness against different realizations of loads and wind power productions </a:t>
            </a:r>
            <a:r>
              <a:rPr lang="en-US" dirty="0" smtClean="0">
                <a:solidFill>
                  <a:srgbClr val="0000FF"/>
                </a:solidFill>
              </a:rPr>
              <a:t>at </a:t>
            </a:r>
            <a:r>
              <a:rPr lang="en-US" dirty="0">
                <a:solidFill>
                  <a:srgbClr val="0000FF"/>
                </a:solidFill>
              </a:rPr>
              <a:t>the expense of higher total </a:t>
            </a:r>
            <a:r>
              <a:rPr lang="en-US" dirty="0" smtClean="0">
                <a:solidFill>
                  <a:srgbClr val="0000FF"/>
                </a:solidFill>
              </a:rPr>
              <a:t>costs.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Increasing the </a:t>
            </a:r>
            <a:r>
              <a:rPr lang="en-US" dirty="0">
                <a:solidFill>
                  <a:srgbClr val="FF0000"/>
                </a:solidFill>
              </a:rPr>
              <a:t>number of breakpoints leads to a more accurate modeling of </a:t>
            </a:r>
            <a:r>
              <a:rPr lang="en-US" dirty="0" smtClean="0">
                <a:solidFill>
                  <a:srgbClr val="FF0000"/>
                </a:solidFill>
              </a:rPr>
              <a:t>the binary </a:t>
            </a:r>
            <a:r>
              <a:rPr lang="en-US" dirty="0">
                <a:solidFill>
                  <a:srgbClr val="FF0000"/>
                </a:solidFill>
              </a:rPr>
              <a:t>decision </a:t>
            </a:r>
            <a:r>
              <a:rPr lang="en-US" dirty="0" smtClean="0">
                <a:solidFill>
                  <a:srgbClr val="FF0000"/>
                </a:solidFill>
              </a:rPr>
              <a:t>rules.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0000FF"/>
                </a:solidFill>
              </a:rPr>
              <a:t>Increasing the number of operating conditions leads to a more accurate modeling of the patterns of loads and wind power productions.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The proposed multi-year multi-stage adaptive robust TEP model is accurate than both the single-year and multi-year two-stage adaptive robust TEP models.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32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0304"/>
            <a:ext cx="2016000" cy="295024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" name="Picture 9" descr="http://www.greenwaygiants.org.au/newpress/wp-content/uploads/2015/08/than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495425"/>
            <a:ext cx="9029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33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042328" y="1690688"/>
            <a:ext cx="3060000" cy="37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36" name="TextBox 35"/>
          <p:cNvSpPr txBox="1"/>
          <p:nvPr/>
        </p:nvSpPr>
        <p:spPr>
          <a:xfrm>
            <a:off x="1069403" y="1690688"/>
            <a:ext cx="3060000" cy="37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r>
              <a:rPr lang="en-US" dirty="0" smtClean="0"/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en-US" dirty="0" smtClean="0"/>
              <a:t>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61808" y="1838606"/>
            <a:ext cx="2880000" cy="892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Models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42866" y="1838606"/>
            <a:ext cx="2880000" cy="892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Models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29" y="2876495"/>
            <a:ext cx="2565426" cy="61555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/>
            <a:r>
              <a:rPr lang="en-US" sz="2000" b="1" dirty="0" smtClean="0"/>
              <a:t>What type of new lines?</a:t>
            </a:r>
          </a:p>
          <a:p>
            <a:pPr algn="just"/>
            <a:r>
              <a:rPr lang="en-US" sz="2000" b="1" dirty="0" smtClean="0"/>
              <a:t>Where?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47666" y="2876495"/>
            <a:ext cx="2575199" cy="92333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/>
            <a:r>
              <a:rPr lang="en-US" sz="2000" b="1" dirty="0" smtClean="0"/>
              <a:t>What type of new lines?</a:t>
            </a:r>
          </a:p>
          <a:p>
            <a:pPr algn="just"/>
            <a:r>
              <a:rPr lang="en-US" sz="2000" b="1" dirty="0" smtClean="0"/>
              <a:t>Where?</a:t>
            </a:r>
          </a:p>
          <a:p>
            <a:pPr algn="just"/>
            <a:r>
              <a:rPr lang="en-US" sz="2000" b="1" dirty="0" smtClean="0"/>
              <a:t>When?</a:t>
            </a:r>
          </a:p>
        </p:txBody>
      </p:sp>
      <p:sp>
        <p:nvSpPr>
          <p:cNvPr id="23" name="Left Brace 22"/>
          <p:cNvSpPr/>
          <p:nvPr/>
        </p:nvSpPr>
        <p:spPr>
          <a:xfrm>
            <a:off x="1273190" y="2894541"/>
            <a:ext cx="168723" cy="890643"/>
          </a:xfrm>
          <a:prstGeom prst="leftBrace">
            <a:avLst>
              <a:gd name="adj1" fmla="val 13311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Left Brace 23"/>
          <p:cNvSpPr/>
          <p:nvPr/>
        </p:nvSpPr>
        <p:spPr>
          <a:xfrm>
            <a:off x="8242301" y="2876495"/>
            <a:ext cx="157898" cy="890643"/>
          </a:xfrm>
          <a:prstGeom prst="leftBrace">
            <a:avLst>
              <a:gd name="adj1" fmla="val 13311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Down Arrow 25"/>
          <p:cNvSpPr/>
          <p:nvPr/>
        </p:nvSpPr>
        <p:spPr>
          <a:xfrm>
            <a:off x="2031428" y="3919538"/>
            <a:ext cx="962025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9025833" y="3919537"/>
            <a:ext cx="962025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3754" y="4754563"/>
            <a:ext cx="2880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Lower computation time and accuracy! </a:t>
            </a:r>
            <a:endParaRPr lang="fa-IR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42865" y="4763490"/>
            <a:ext cx="2880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Higher computation time and accuracy! </a:t>
            </a:r>
            <a:endParaRPr lang="fa-IR" sz="2000" b="1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96604" y="3919537"/>
            <a:ext cx="28448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78039" y="3919537"/>
            <a:ext cx="28448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72" y="2936405"/>
            <a:ext cx="3498187" cy="196626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69403" y="5756494"/>
            <a:ext cx="10032925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/>
            <a:r>
              <a:rPr lang="pt-BR" dirty="0" smtClean="0"/>
              <a:t>G. Latorre, R. D. Cruz, J. M. Areiza, and A. Villegas, “</a:t>
            </a:r>
            <a:r>
              <a:rPr lang="en-US" dirty="0"/>
              <a:t>Classification of publications and models on transmission expansion </a:t>
            </a:r>
            <a:r>
              <a:rPr lang="en-US" dirty="0" smtClean="0"/>
              <a:t>planning,</a:t>
            </a:r>
            <a:r>
              <a:rPr lang="pt-BR" dirty="0" smtClean="0"/>
              <a:t>” IEEE Trans. Power. Syst., vol. 18, no. 2, pp</a:t>
            </a:r>
            <a:r>
              <a:rPr lang="pt-BR" dirty="0"/>
              <a:t>. 938 </a:t>
            </a:r>
            <a:r>
              <a:rPr lang="pt-BR" dirty="0" smtClean="0"/>
              <a:t>– 946, May 2003. 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4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en-US" dirty="0" smtClean="0"/>
              <a:t> </a:t>
            </a:r>
            <a:endParaRPr lang="fa-I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6237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5753100"/>
            <a:ext cx="10515600" cy="525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Mixed-Integer Linear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(MILP) Problem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5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Expansion Planning (TEP): Overview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Two-Stage vs. Multi-Stage Adaptive Robust TEP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Deriving a Tractable Multi-Stage Adaptive Robust TEP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6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Two-Stage Adaptive Robust TEP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76300" y="4637753"/>
            <a:ext cx="10477500" cy="22483"/>
          </a:xfrm>
          <a:prstGeom prst="line">
            <a:avLst/>
          </a:prstGeom>
          <a:ln w="38100">
            <a:solidFill>
              <a:srgbClr val="0000FF"/>
            </a:solidFill>
            <a:prstDash val="solid"/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71537" y="4262907"/>
            <a:ext cx="0" cy="3796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0925" y="1461751"/>
            <a:ext cx="1107996" cy="275078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Stage: </a:t>
            </a:r>
          </a:p>
          <a:p>
            <a:r>
              <a:rPr lang="en-US" sz="2400" b="1" dirty="0" smtClean="0"/>
              <a:t>Investment decisions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(here-and-now)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3975" y="4650001"/>
            <a:ext cx="446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Single-period Planning Horizon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778417" y="5171578"/>
                <a:ext cx="4673266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latin typeface="Cambria Math" panose="02040503050406030204" pitchFamily="18" charset="0"/>
                        </a:rPr>
                        <m:t>𝚵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𝝃</m:t>
                          </m:r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   ;   </m:t>
                          </m:r>
                          <m:bar>
                            <m:bar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bar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𝝃</m:t>
                          </m:r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≤</m:t>
                          </m:r>
                          <m:bar>
                            <m:barPr>
                              <m:pos m:val="top"/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bar>
                        </m:e>
                      </m:d>
                      <m:r>
                        <a:rPr lang="en-US" sz="28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417" y="5171578"/>
                <a:ext cx="4673266" cy="7333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71537" y="5307416"/>
            <a:ext cx="264001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/>
              <a:t>Uncertainty</a:t>
            </a:r>
            <a:r>
              <a:rPr lang="en-US" sz="3000" dirty="0" smtClean="0"/>
              <a:t> </a:t>
            </a:r>
            <a:r>
              <a:rPr lang="en-US" sz="3000" b="1" dirty="0"/>
              <a:t>Set: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22481" y="1635611"/>
            <a:ext cx="1107996" cy="2567027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Stage: </a:t>
            </a:r>
          </a:p>
          <a:p>
            <a:r>
              <a:rPr lang="en-US" sz="2400" b="1" dirty="0" smtClean="0"/>
              <a:t>operation decisions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(wait-and-see)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353800" y="4280627"/>
            <a:ext cx="0" cy="3796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7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Multi-Stage Adaptive Robust TEP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76300" y="4637753"/>
            <a:ext cx="10477500" cy="22483"/>
          </a:xfrm>
          <a:prstGeom prst="line">
            <a:avLst/>
          </a:prstGeom>
          <a:ln w="38100">
            <a:solidFill>
              <a:srgbClr val="0000FF"/>
            </a:solidFill>
            <a:prstDash val="solid"/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71537" y="4262907"/>
            <a:ext cx="0" cy="3796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0925" y="1461751"/>
            <a:ext cx="1107996" cy="275078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Stage: </a:t>
            </a:r>
          </a:p>
          <a:p>
            <a:r>
              <a:rPr lang="en-US" sz="2400" b="1" dirty="0" smtClean="0"/>
              <a:t>Investment decisions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(here-and-now)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3975" y="4650001"/>
            <a:ext cx="446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Multi-period Planning Horizon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778417" y="5171578"/>
                <a:ext cx="6505820" cy="746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𝚵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sup>
                                  </m:sSup>
                                </m:sub>
                              </m:sSub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  ;   </m:t>
                          </m:r>
                          <m:bar>
                            <m:ba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ba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𝝃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≤</m:t>
                          </m:r>
                          <m:bar>
                            <m:barPr>
                              <m:pos m:val="top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ba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  ;   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417" y="5171578"/>
                <a:ext cx="6505820" cy="7461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71537" y="5307416"/>
            <a:ext cx="264001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/>
              <a:t>Uncertainty</a:t>
            </a:r>
            <a:r>
              <a:rPr lang="en-US" sz="3000" dirty="0" smtClean="0"/>
              <a:t> </a:t>
            </a:r>
            <a:r>
              <a:rPr lang="en-US" sz="3000" b="1" dirty="0"/>
              <a:t>Set: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22481" y="1635611"/>
            <a:ext cx="1107996" cy="2567027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2400" b="1" dirty="0" smtClean="0"/>
              <a:t>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Stage: </a:t>
            </a:r>
          </a:p>
          <a:p>
            <a:r>
              <a:rPr lang="en-US" sz="2400" b="1" dirty="0" smtClean="0"/>
              <a:t>operation decisions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(wait-and-see)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353800" y="4280627"/>
            <a:ext cx="0" cy="3796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87854" y="4258144"/>
            <a:ext cx="0" cy="3796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57336" y="1455507"/>
            <a:ext cx="1477328" cy="275078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Stage: </a:t>
            </a:r>
          </a:p>
          <a:p>
            <a:r>
              <a:rPr lang="en-US" sz="2400" b="1" dirty="0" smtClean="0"/>
              <a:t>Investment &amp; operation decisions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(wait-and-see)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8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Expansion Planning (TEP): Overview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Two-Stage vs. Multi-Stage Adaptive Robust TEP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Deriving a Tractable Multi-Stage Adaptive Robust TEP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</a:p>
          <a:p>
            <a:r>
              <a:rPr lang="en-US" dirty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University of Denmark, March 16,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96B9-E2EE-470A-BA5E-19CEA2F716AB}" type="slidenum">
              <a:rPr lang="en-US" smtClean="0"/>
              <a:pPr/>
              <a:t>9</a:t>
            </a:fld>
            <a:r>
              <a:rPr lang="en-US" smtClean="0"/>
              <a:t>/33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3D7817E342AE4C85B56900FEF60950" ma:contentTypeVersion="12" ma:contentTypeDescription="Create a new document." ma:contentTypeScope="" ma:versionID="edd9a736edfa246877bd959c88390a45">
  <xsd:schema xmlns:xsd="http://www.w3.org/2001/XMLSchema" xmlns:xs="http://www.w3.org/2001/XMLSchema" xmlns:p="http://schemas.microsoft.com/office/2006/metadata/properties" xmlns:ns3="916912ab-04d0-4810-baef-98a93ddf12f9" xmlns:ns4="b275764d-f3f3-4152-96d4-67c5b26551de" targetNamespace="http://schemas.microsoft.com/office/2006/metadata/properties" ma:root="true" ma:fieldsID="0d50eb914bae08700d0a5b885b409145" ns3:_="" ns4:_="">
    <xsd:import namespace="916912ab-04d0-4810-baef-98a93ddf12f9"/>
    <xsd:import namespace="b275764d-f3f3-4152-96d4-67c5b26551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912ab-04d0-4810-baef-98a93ddf1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5764d-f3f3-4152-96d4-67c5b26551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12A257-3A9C-4445-AD7C-F3D18343E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6912ab-04d0-4810-baef-98a93ddf12f9"/>
    <ds:schemaRef ds:uri="b275764d-f3f3-4152-96d4-67c5b2655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6C9E78-5CC8-477C-9D17-76CE932B2B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393F2E-6DC6-43DA-BCBE-E93D56024ACB}">
  <ds:schemaRefs>
    <ds:schemaRef ds:uri="http://purl.org/dc/elements/1.1/"/>
    <ds:schemaRef ds:uri="http://schemas.microsoft.com/office/2006/metadata/properties"/>
    <ds:schemaRef ds:uri="http://purl.org/dc/terms/"/>
    <ds:schemaRef ds:uri="916912ab-04d0-4810-baef-98a93ddf12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275764d-f3f3-4152-96d4-67c5b26551d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5564</TotalTime>
  <Words>5432</Words>
  <Application>Microsoft Office PowerPoint</Application>
  <PresentationFormat>Widescreen</PresentationFormat>
  <Paragraphs>599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Two-Stage vs. Multi-Stage Adaptive Robust Transmission Expansion Planning </vt:lpstr>
      <vt:lpstr>Outline </vt:lpstr>
      <vt:lpstr>Outline </vt:lpstr>
      <vt:lpstr>Transmission Expansion Planning</vt:lpstr>
      <vt:lpstr>Assumptions </vt:lpstr>
      <vt:lpstr>Outline </vt:lpstr>
      <vt:lpstr>Two-Stage Adaptive Robust TEP </vt:lpstr>
      <vt:lpstr>Multi-Stage Adaptive Robust TEP </vt:lpstr>
      <vt:lpstr>Outline </vt:lpstr>
      <vt:lpstr>Problem Formulation </vt:lpstr>
      <vt:lpstr>Step 1: Using Decision Rules </vt:lpstr>
      <vt:lpstr>Step 1: Using Decision Rules  </vt:lpstr>
      <vt:lpstr>Illustrative Example…</vt:lpstr>
      <vt:lpstr>What is Q_t (ξ)? </vt:lpstr>
      <vt:lpstr>Reformulation…</vt:lpstr>
      <vt:lpstr>Step 2: Mapping to Higher Dimension</vt:lpstr>
      <vt:lpstr>Step 2: Mapping to Higher Dimension</vt:lpstr>
      <vt:lpstr>Reformulation…</vt:lpstr>
      <vt:lpstr>Step 3: Searching the Convex Hull of Ξ^′ </vt:lpstr>
      <vt:lpstr>Illustrative Example…</vt:lpstr>
      <vt:lpstr>Illustrative Example…</vt:lpstr>
      <vt:lpstr>Reformulation…</vt:lpstr>
      <vt:lpstr>Step 4: Using Duality Theory </vt:lpstr>
      <vt:lpstr>Reformulation…</vt:lpstr>
      <vt:lpstr>Outline </vt:lpstr>
      <vt:lpstr>Case Study </vt:lpstr>
      <vt:lpstr>Optimal Solution vs. Budget of Uncertainty </vt:lpstr>
      <vt:lpstr>Optimal Solution vs. Number of Breakpoints </vt:lpstr>
      <vt:lpstr>Optimal Solution vs. Number of Operating Conditions</vt:lpstr>
      <vt:lpstr>Two-Stage vs. Multi-Stage Robust Optimization </vt:lpstr>
      <vt:lpstr>Outline 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Two-Stage vs. Multi-Stage Adaptive Robust Transmission Expansion Planning</dc:title>
  <dc:creator>shahab dehghan</dc:creator>
  <cp:lastModifiedBy>Shahab Dehghan</cp:lastModifiedBy>
  <cp:revision>221</cp:revision>
  <dcterms:created xsi:type="dcterms:W3CDTF">2018-02-26T05:24:56Z</dcterms:created>
  <dcterms:modified xsi:type="dcterms:W3CDTF">2020-01-31T16:58:01Z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0x0101006C3D7817E342AE4C85B56900FEF60950</vt:lpwstr>
  </property>
</Properties>
</file>