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comment2.xml" ContentType="application/vnd.openxmlformats-officedocument.presentationml.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omments/comment3.xml" ContentType="application/vnd.openxmlformats-officedocument.presentationml.comments+xml"/>
  <Override PartName="/ppt/notesSlides/notesSlide32.xml" ContentType="application/vnd.openxmlformats-officedocument.presentationml.notesSlide+xml"/>
  <Override PartName="/ppt/comments/comment4.xml" ContentType="application/vnd.openxmlformats-officedocument.presentationml.comments+xml"/>
  <Override PartName="/ppt/notesSlides/notesSlide33.xml" ContentType="application/vnd.openxmlformats-officedocument.presentationml.notesSlide+xml"/>
  <Override PartName="/ppt/comments/comment5.xml" ContentType="application/vnd.openxmlformats-officedocument.presentationml.comment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Lst>
  <p:notesMasterIdLst>
    <p:notesMasterId r:id="rId44"/>
  </p:notesMasterIdLst>
  <p:sldIdLst>
    <p:sldId id="256" r:id="rId2"/>
    <p:sldId id="257" r:id="rId3"/>
    <p:sldId id="260" r:id="rId4"/>
    <p:sldId id="258" r:id="rId5"/>
    <p:sldId id="259" r:id="rId6"/>
    <p:sldId id="261" r:id="rId7"/>
    <p:sldId id="262" r:id="rId8"/>
    <p:sldId id="264" r:id="rId9"/>
    <p:sldId id="265" r:id="rId10"/>
    <p:sldId id="291" r:id="rId11"/>
    <p:sldId id="267" r:id="rId12"/>
    <p:sldId id="268" r:id="rId13"/>
    <p:sldId id="269" r:id="rId14"/>
    <p:sldId id="270" r:id="rId15"/>
    <p:sldId id="271" r:id="rId16"/>
    <p:sldId id="272" r:id="rId17"/>
    <p:sldId id="273" r:id="rId18"/>
    <p:sldId id="274" r:id="rId19"/>
    <p:sldId id="293" r:id="rId20"/>
    <p:sldId id="276" r:id="rId21"/>
    <p:sldId id="277" r:id="rId22"/>
    <p:sldId id="275" r:id="rId23"/>
    <p:sldId id="278" r:id="rId24"/>
    <p:sldId id="279" r:id="rId25"/>
    <p:sldId id="280" r:id="rId26"/>
    <p:sldId id="281" r:id="rId27"/>
    <p:sldId id="282" r:id="rId28"/>
    <p:sldId id="294" r:id="rId29"/>
    <p:sldId id="289" r:id="rId30"/>
    <p:sldId id="292" r:id="rId31"/>
    <p:sldId id="295" r:id="rId32"/>
    <p:sldId id="283" r:id="rId33"/>
    <p:sldId id="284" r:id="rId34"/>
    <p:sldId id="296" r:id="rId35"/>
    <p:sldId id="287" r:id="rId36"/>
    <p:sldId id="300" r:id="rId37"/>
    <p:sldId id="288" r:id="rId38"/>
    <p:sldId id="263" r:id="rId39"/>
    <p:sldId id="290" r:id="rId40"/>
    <p:sldId id="298" r:id="rId41"/>
    <p:sldId id="299" r:id="rId42"/>
    <p:sldId id="297" r:id="rId4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lia Skilton"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A4E7A9-E5C6-48A3-B802-E5AFB9C743A6}">
  <a:tblStyle styleId="{07A4E7A9-E5C6-48A3-B802-E5AFB9C743A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4480"/>
  </p:normalViewPr>
  <p:slideViewPr>
    <p:cSldViewPr snapToGrid="0">
      <p:cViewPr varScale="1">
        <p:scale>
          <a:sx n="120" d="100"/>
          <a:sy n="120" d="100"/>
        </p:scale>
        <p:origin x="140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1-23T14:54:56.453" idx="2">
    <p:pos x="196" y="280"/>
    <p:text>add examples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5-01-23T14:55:18.461" idx="5">
    <p:pos x="196" y="825"/>
    <p:text>add</p:text>
  </p:cm>
  <p:cm authorId="0" dt="2025-01-23T14:55:24.219" idx="4">
    <p:pos x="196" y="725"/>
    <p:text>add</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5-01-23T14:55:59.442" idx="6">
    <p:pos x="196" y="280"/>
    <p:text>complete slide</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5-01-23T14:55:59.442" idx="10">
    <p:pos x="196" y="280"/>
    <p:text>complete slide</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5-01-23T14:56:33.028" idx="9">
    <p:pos x="196" y="280"/>
    <p:text>complete slide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296fa65fc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3296fa65fc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25c02f2963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325c02f296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3276653fbcc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3276653fbcc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Notice that inanimate plurals count as plurals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25c02f2963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325c02f2963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3276653fbcc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3276653fbcc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276653fbcc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276653fbcc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25c02f2963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25c02f296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25c02f2963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25c02f296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a:extLst>
            <a:ext uri="{FF2B5EF4-FFF2-40B4-BE49-F238E27FC236}">
              <a16:creationId xmlns:a16="http://schemas.microsoft.com/office/drawing/2014/main" id="{26AEF465-7255-48D1-789B-1B1FD0EE6A55}"/>
            </a:ext>
          </a:extLst>
        </p:cNvPr>
        <p:cNvGrpSpPr/>
        <p:nvPr/>
      </p:nvGrpSpPr>
      <p:grpSpPr>
        <a:xfrm>
          <a:off x="0" y="0"/>
          <a:ext cx="0" cy="0"/>
          <a:chOff x="0" y="0"/>
          <a:chExt cx="0" cy="0"/>
        </a:xfrm>
      </p:grpSpPr>
      <p:sp>
        <p:nvSpPr>
          <p:cNvPr id="174" name="Google Shape;174;g325c02f2963_0_55:notes">
            <a:extLst>
              <a:ext uri="{FF2B5EF4-FFF2-40B4-BE49-F238E27FC236}">
                <a16:creationId xmlns:a16="http://schemas.microsoft.com/office/drawing/2014/main" id="{F828D267-3D5A-43FE-163F-2365EBE5F06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25c02f2963_0_55:notes">
            <a:extLst>
              <a:ext uri="{FF2B5EF4-FFF2-40B4-BE49-F238E27FC236}">
                <a16:creationId xmlns:a16="http://schemas.microsoft.com/office/drawing/2014/main" id="{E9DC6AA7-36B8-E3F5-4EFC-4CB1A83AE68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005844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3279c441f1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279c441f1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5c02f296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5c02f296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25c02f2963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25c02f2963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25c02f2963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25c02f2963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325c02f2963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325c02f2963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25c02f2963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325c02f2963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3279c441f11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3279c441f11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25c02f2963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25c02f2963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25c02f2963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25c02f2963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25c02f2963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25c02f2963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28811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a:extLst>
            <a:ext uri="{FF2B5EF4-FFF2-40B4-BE49-F238E27FC236}">
              <a16:creationId xmlns:a16="http://schemas.microsoft.com/office/drawing/2014/main" id="{497F97FD-617D-127F-F7F6-8181C482925A}"/>
            </a:ext>
          </a:extLst>
        </p:cNvPr>
        <p:cNvGrpSpPr/>
        <p:nvPr/>
      </p:nvGrpSpPr>
      <p:grpSpPr>
        <a:xfrm>
          <a:off x="0" y="0"/>
          <a:ext cx="0" cy="0"/>
          <a:chOff x="0" y="0"/>
          <a:chExt cx="0" cy="0"/>
        </a:xfrm>
      </p:grpSpPr>
      <p:sp>
        <p:nvSpPr>
          <p:cNvPr id="264" name="Google Shape;264;g325c02f2963_0_95:notes">
            <a:extLst>
              <a:ext uri="{FF2B5EF4-FFF2-40B4-BE49-F238E27FC236}">
                <a16:creationId xmlns:a16="http://schemas.microsoft.com/office/drawing/2014/main" id="{E4DA49BF-65AD-23B0-604C-2EFDA35A725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325c02f2963_0_95:notes">
            <a:extLst>
              <a:ext uri="{FF2B5EF4-FFF2-40B4-BE49-F238E27FC236}">
                <a16:creationId xmlns:a16="http://schemas.microsoft.com/office/drawing/2014/main" id="{1AB8AA15-1937-A384-3EB0-14A1725459F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0363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a:extLst>
            <a:ext uri="{FF2B5EF4-FFF2-40B4-BE49-F238E27FC236}">
              <a16:creationId xmlns:a16="http://schemas.microsoft.com/office/drawing/2014/main" id="{81750B85-20CC-826C-FEBB-F0DE35839D86}"/>
            </a:ext>
          </a:extLst>
        </p:cNvPr>
        <p:cNvGrpSpPr/>
        <p:nvPr/>
      </p:nvGrpSpPr>
      <p:grpSpPr>
        <a:xfrm>
          <a:off x="0" y="0"/>
          <a:ext cx="0" cy="0"/>
          <a:chOff x="0" y="0"/>
          <a:chExt cx="0" cy="0"/>
        </a:xfrm>
      </p:grpSpPr>
      <p:sp>
        <p:nvSpPr>
          <p:cNvPr id="188" name="Google Shape;188;g3279c441f11_0_6:notes">
            <a:extLst>
              <a:ext uri="{FF2B5EF4-FFF2-40B4-BE49-F238E27FC236}">
                <a16:creationId xmlns:a16="http://schemas.microsoft.com/office/drawing/2014/main" id="{7F1210AE-FE08-6C87-B8D6-C77035D9FBD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3279c441f11_0_6:notes">
            <a:extLst>
              <a:ext uri="{FF2B5EF4-FFF2-40B4-BE49-F238E27FC236}">
                <a16:creationId xmlns:a16="http://schemas.microsoft.com/office/drawing/2014/main" id="{E987CA82-A307-59F3-869B-F5E0207A2C4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1782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296fa65fc7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296fa65fc7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Note that ‘distance’ could also be conceptualized as something like ‘morphological independence from’ as some of these categories can be the same distance (as measured in morphemes) from the root.</a:t>
            </a:r>
            <a:endParaRPr/>
          </a:p>
        </p:txBody>
      </p:sp>
    </p:spTree>
    <p:extLst>
      <p:ext uri="{BB962C8B-B14F-4D97-AF65-F5344CB8AC3E}">
        <p14:creationId xmlns:p14="http://schemas.microsoft.com/office/powerpoint/2010/main" val="20132954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325c02f2963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325c02f2963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25c02f2963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325c02f2963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a:extLst>
            <a:ext uri="{FF2B5EF4-FFF2-40B4-BE49-F238E27FC236}">
              <a16:creationId xmlns:a16="http://schemas.microsoft.com/office/drawing/2014/main" id="{96DEAD7F-BA04-B98A-8710-3C9E61E920F3}"/>
            </a:ext>
          </a:extLst>
        </p:cNvPr>
        <p:cNvGrpSpPr/>
        <p:nvPr/>
      </p:nvGrpSpPr>
      <p:grpSpPr>
        <a:xfrm>
          <a:off x="0" y="0"/>
          <a:ext cx="0" cy="0"/>
          <a:chOff x="0" y="0"/>
          <a:chExt cx="0" cy="0"/>
        </a:xfrm>
      </p:grpSpPr>
      <p:sp>
        <p:nvSpPr>
          <p:cNvPr id="235" name="Google Shape;235;g325c02f2963_0_114:notes">
            <a:extLst>
              <a:ext uri="{FF2B5EF4-FFF2-40B4-BE49-F238E27FC236}">
                <a16:creationId xmlns:a16="http://schemas.microsoft.com/office/drawing/2014/main" id="{64F7B101-C364-4BE8-F020-B6D5322FD08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325c02f2963_0_114:notes">
            <a:extLst>
              <a:ext uri="{FF2B5EF4-FFF2-40B4-BE49-F238E27FC236}">
                <a16:creationId xmlns:a16="http://schemas.microsoft.com/office/drawing/2014/main" id="{4995CDC8-36E5-0E7C-0C75-7AD99A64A2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23068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325c02f2963_0_1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325c02f2963_0_1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a:extLst>
            <a:ext uri="{FF2B5EF4-FFF2-40B4-BE49-F238E27FC236}">
              <a16:creationId xmlns:a16="http://schemas.microsoft.com/office/drawing/2014/main" id="{7A38AAE3-0B8E-03E7-F7DF-65F06A40352C}"/>
            </a:ext>
          </a:extLst>
        </p:cNvPr>
        <p:cNvGrpSpPr/>
        <p:nvPr/>
      </p:nvGrpSpPr>
      <p:grpSpPr>
        <a:xfrm>
          <a:off x="0" y="0"/>
          <a:ext cx="0" cy="0"/>
          <a:chOff x="0" y="0"/>
          <a:chExt cx="0" cy="0"/>
        </a:xfrm>
      </p:grpSpPr>
      <p:sp>
        <p:nvSpPr>
          <p:cNvPr id="259" name="Google Shape;259;g3283d721d3a_2_17:notes">
            <a:extLst>
              <a:ext uri="{FF2B5EF4-FFF2-40B4-BE49-F238E27FC236}">
                <a16:creationId xmlns:a16="http://schemas.microsoft.com/office/drawing/2014/main" id="{CB5B6C59-269C-3DE4-DE04-71233890E2B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3283d721d3a_2_17:notes">
            <a:extLst>
              <a:ext uri="{FF2B5EF4-FFF2-40B4-BE49-F238E27FC236}">
                <a16:creationId xmlns:a16="http://schemas.microsoft.com/office/drawing/2014/main" id="{448F04DF-1549-DE22-5CA6-F961275775F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16920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3283d721d3a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3283d721d3a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276653fbcc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276653fbcc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55198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325c02f2963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325c02f2963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Order relative to other morphology is NOT a relevant test in this language. For example, both suffixes and enclitics can appear before incorporated nouns, and both of them can appear afterward, without an apparent scope difference. Prosodic independence is also not a relevant test as both suffixes and enclitics are always part of the same PrWd as the verb root (no alternation between free and cliticized forms for any of the enclitics).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5c02f296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5c02f296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296fa65fc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296fa65fc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296fa65fc7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296fa65fc7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296fa65fc7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296fa65fc7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296fa65fc7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296fa65fc7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276653fbc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276653fbc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title slide">
    <p:spTree>
      <p:nvGrpSpPr>
        <p:cNvPr id="1" name=""/>
        <p:cNvGrpSpPr/>
        <p:nvPr/>
      </p:nvGrpSpPr>
      <p:grpSpPr>
        <a:xfrm>
          <a:off x="0" y="0"/>
          <a:ext cx="0" cy="0"/>
          <a:chOff x="0" y="0"/>
          <a:chExt cx="0" cy="0"/>
        </a:xfrm>
      </p:grpSpPr>
      <p:sp>
        <p:nvSpPr>
          <p:cNvPr id="18" name="Title 17"/>
          <p:cNvSpPr>
            <a:spLocks noGrp="1"/>
          </p:cNvSpPr>
          <p:nvPr>
            <p:ph type="title" hasCustomPrompt="1"/>
          </p:nvPr>
        </p:nvSpPr>
        <p:spPr>
          <a:xfrm>
            <a:off x="395289" y="1131889"/>
            <a:ext cx="8353175" cy="935805"/>
          </a:xfrm>
          <a:prstGeom prst="rect">
            <a:avLst/>
          </a:prstGeom>
        </p:spPr>
        <p:txBody>
          <a:bodyPr vert="horz" lIns="0" tIns="0" rIns="0" bIns="0" anchor="t" anchorCtr="0"/>
          <a:lstStyle>
            <a:lvl1pPr algn="l" fontAlgn="t">
              <a:lnSpc>
                <a:spcPct val="100000"/>
              </a:lnSpc>
              <a:defRPr sz="2800" b="0" i="0" cap="all" baseline="0">
                <a:solidFill>
                  <a:srgbClr val="FFFFFF"/>
                </a:solidFill>
                <a:latin typeface="+mj-lt"/>
                <a:cs typeface="Arial"/>
              </a:defRPr>
            </a:lvl1pPr>
          </a:lstStyle>
          <a:p>
            <a:r>
              <a:rPr lang="en-GB" dirty="0"/>
              <a:t>Click to add PRESENTATION title</a:t>
            </a:r>
            <a:endParaRPr lang="en-US" dirty="0"/>
          </a:p>
        </p:txBody>
      </p:sp>
      <p:sp>
        <p:nvSpPr>
          <p:cNvPr id="11" name="Text Placeholder 10">
            <a:extLst>
              <a:ext uri="{FF2B5EF4-FFF2-40B4-BE49-F238E27FC236}">
                <a16:creationId xmlns:a16="http://schemas.microsoft.com/office/drawing/2014/main" id="{289456BB-3D2E-4A5A-887B-F216F244339A}"/>
              </a:ext>
            </a:extLst>
          </p:cNvPr>
          <p:cNvSpPr>
            <a:spLocks noGrp="1"/>
          </p:cNvSpPr>
          <p:nvPr>
            <p:ph type="body" sz="quarter" idx="10" hasCustomPrompt="1"/>
          </p:nvPr>
        </p:nvSpPr>
        <p:spPr>
          <a:xfrm>
            <a:off x="395536" y="3867894"/>
            <a:ext cx="8353175" cy="648072"/>
          </a:xfrm>
          <a:prstGeom prst="rect">
            <a:avLst/>
          </a:prstGeom>
        </p:spPr>
        <p:txBody>
          <a:bodyPr/>
          <a:lstStyle>
            <a:lvl1pPr marL="0" indent="0">
              <a:buNone/>
              <a:defRPr sz="2400">
                <a:solidFill>
                  <a:schemeClr val="bg1"/>
                </a:solidFill>
              </a:defRPr>
            </a:lvl1pPr>
            <a:lvl2pPr marL="342900" indent="0">
              <a:buNone/>
              <a:defRPr sz="2400">
                <a:solidFill>
                  <a:schemeClr val="bg1"/>
                </a:solidFill>
              </a:defRPr>
            </a:lvl2pPr>
            <a:lvl3pPr marL="685800" indent="0">
              <a:buNone/>
              <a:defRPr sz="2400">
                <a:solidFill>
                  <a:schemeClr val="bg1"/>
                </a:solidFill>
              </a:defRPr>
            </a:lvl3pPr>
            <a:lvl4pPr marL="1028700" indent="0">
              <a:buNone/>
              <a:defRPr sz="2400">
                <a:solidFill>
                  <a:schemeClr val="bg1"/>
                </a:solidFill>
              </a:defRPr>
            </a:lvl4pPr>
            <a:lvl5pPr marL="1371600" indent="0">
              <a:buNone/>
              <a:defRPr sz="2400">
                <a:solidFill>
                  <a:schemeClr val="bg1"/>
                </a:solidFill>
              </a:defRPr>
            </a:lvl5pPr>
          </a:lstStyle>
          <a:p>
            <a:pPr lvl="0"/>
            <a:r>
              <a:rPr lang="en-US" dirty="0"/>
              <a:t>Click to add presenter name</a:t>
            </a:r>
          </a:p>
        </p:txBody>
      </p:sp>
    </p:spTree>
    <p:extLst>
      <p:ext uri="{BB962C8B-B14F-4D97-AF65-F5344CB8AC3E}">
        <p14:creationId xmlns:p14="http://schemas.microsoft.com/office/powerpoint/2010/main" val="35977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395288" y="1131888"/>
            <a:ext cx="8077197" cy="432048"/>
          </a:xfrm>
          <a:prstGeom prst="rect">
            <a:avLst/>
          </a:prstGeom>
        </p:spPr>
        <p:txBody>
          <a:bodyPr lIns="0" tIns="0" rIns="0" bIns="0" anchor="t" anchorCtr="0"/>
          <a:lstStyle>
            <a:lvl1pPr algn="l">
              <a:lnSpc>
                <a:spcPct val="100000"/>
              </a:lnSpc>
              <a:defRPr sz="2400" b="0" i="0" cap="none" baseline="0">
                <a:solidFill>
                  <a:schemeClr val="bg1"/>
                </a:solidFill>
                <a:latin typeface="+mj-lt"/>
                <a:cs typeface="Arial"/>
              </a:defRPr>
            </a:lvl1pPr>
          </a:lstStyle>
          <a:p>
            <a:r>
              <a:rPr lang="en-US" dirty="0"/>
              <a:t>Click to edit title</a:t>
            </a:r>
          </a:p>
        </p:txBody>
      </p:sp>
      <p:sp>
        <p:nvSpPr>
          <p:cNvPr id="5" name="Content Placeholder 2"/>
          <p:cNvSpPr>
            <a:spLocks noGrp="1"/>
          </p:cNvSpPr>
          <p:nvPr>
            <p:ph idx="1"/>
          </p:nvPr>
        </p:nvSpPr>
        <p:spPr>
          <a:xfrm>
            <a:off x="395288" y="1707655"/>
            <a:ext cx="8215315" cy="2755706"/>
          </a:xfrm>
          <a:prstGeom prst="rect">
            <a:avLst/>
          </a:prstGeom>
        </p:spPr>
        <p:txBody>
          <a:bodyPr lIns="0" tIns="0" rIns="0" bIns="0"/>
          <a:lstStyle>
            <a:lvl1pPr>
              <a:defRPr sz="1800" b="0" i="0">
                <a:solidFill>
                  <a:schemeClr val="bg1"/>
                </a:solidFill>
                <a:latin typeface="+mn-lt"/>
                <a:cs typeface="Arial"/>
              </a:defRPr>
            </a:lvl1pPr>
            <a:lvl2pPr>
              <a:defRPr sz="1800" b="0" i="0">
                <a:solidFill>
                  <a:schemeClr val="bg1"/>
                </a:solidFill>
                <a:latin typeface="+mn-lt"/>
                <a:cs typeface="Arial"/>
              </a:defRPr>
            </a:lvl2pPr>
            <a:lvl3pPr>
              <a:defRPr sz="1800" b="0" i="0">
                <a:solidFill>
                  <a:schemeClr val="bg1"/>
                </a:solidFill>
                <a:latin typeface="+mn-lt"/>
                <a:cs typeface="Arial"/>
              </a:defRPr>
            </a:lvl3pPr>
            <a:lvl4pPr>
              <a:defRPr sz="1800" b="0" i="0">
                <a:solidFill>
                  <a:schemeClr val="bg1"/>
                </a:solidFill>
                <a:latin typeface="+mn-lt"/>
                <a:cs typeface="Arial"/>
              </a:defRPr>
            </a:lvl4pPr>
            <a:lvl5pPr>
              <a:defRPr sz="1800" b="0" i="0">
                <a:solidFill>
                  <a:schemeClr val="bg1"/>
                </a:solidFill>
                <a:latin typeface="+mn-lt"/>
                <a:cs typeface="Aria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24823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plit content and image">
    <p:spTree>
      <p:nvGrpSpPr>
        <p:cNvPr id="1" name=""/>
        <p:cNvGrpSpPr/>
        <p:nvPr/>
      </p:nvGrpSpPr>
      <p:grpSpPr>
        <a:xfrm>
          <a:off x="0" y="0"/>
          <a:ext cx="0" cy="0"/>
          <a:chOff x="0" y="0"/>
          <a:chExt cx="0" cy="0"/>
        </a:xfrm>
      </p:grpSpPr>
      <p:sp>
        <p:nvSpPr>
          <p:cNvPr id="18" name="Title 17"/>
          <p:cNvSpPr>
            <a:spLocks noGrp="1"/>
          </p:cNvSpPr>
          <p:nvPr>
            <p:ph type="title" hasCustomPrompt="1"/>
          </p:nvPr>
        </p:nvSpPr>
        <p:spPr>
          <a:xfrm>
            <a:off x="395288" y="1131888"/>
            <a:ext cx="4608760" cy="3132348"/>
          </a:xfrm>
          <a:prstGeom prst="rect">
            <a:avLst/>
          </a:prstGeom>
        </p:spPr>
        <p:txBody>
          <a:bodyPr vert="horz" lIns="0" tIns="0" rIns="0" bIns="0" anchor="t" anchorCtr="0"/>
          <a:lstStyle>
            <a:lvl1pPr algn="l">
              <a:lnSpc>
                <a:spcPct val="100000"/>
              </a:lnSpc>
              <a:defRPr sz="1800" b="0" i="0" cap="none" baseline="0">
                <a:solidFill>
                  <a:srgbClr val="FFFFFF"/>
                </a:solidFill>
                <a:latin typeface="+mn-lt"/>
                <a:cs typeface="Arial"/>
              </a:defRPr>
            </a:lvl1pPr>
          </a:lstStyle>
          <a:p>
            <a:r>
              <a:rPr lang="en-GB" dirty="0"/>
              <a:t>Click to edit content</a:t>
            </a:r>
            <a:endParaRPr lang="en-US" dirty="0"/>
          </a:p>
        </p:txBody>
      </p:sp>
      <p:sp>
        <p:nvSpPr>
          <p:cNvPr id="13" name="Picture Placeholder 12"/>
          <p:cNvSpPr>
            <a:spLocks noGrp="1"/>
          </p:cNvSpPr>
          <p:nvPr>
            <p:ph type="pic" sz="quarter" idx="10"/>
          </p:nvPr>
        </p:nvSpPr>
        <p:spPr>
          <a:xfrm>
            <a:off x="5508104" y="1131888"/>
            <a:ext cx="3240285" cy="3132348"/>
          </a:xfrm>
          <a:prstGeom prst="rect">
            <a:avLst/>
          </a:prstGeom>
        </p:spPr>
        <p:txBody>
          <a:bodyPr vert="horz"/>
          <a:lstStyle>
            <a:lvl1pPr>
              <a:defRPr>
                <a:solidFill>
                  <a:srgbClr val="FFFFFF"/>
                </a:solidFill>
              </a:defRPr>
            </a:lvl1pPr>
          </a:lstStyle>
          <a:p>
            <a:pPr lvl="0"/>
            <a:endParaRPr lang="en-US" noProof="0" dirty="0"/>
          </a:p>
        </p:txBody>
      </p:sp>
    </p:spTree>
    <p:extLst>
      <p:ext uri="{BB962C8B-B14F-4D97-AF65-F5344CB8AC3E}">
        <p14:creationId xmlns:p14="http://schemas.microsoft.com/office/powerpoint/2010/main" val="340970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solidFill>
                  <a:schemeClr val="bg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37350" y="4749900"/>
            <a:ext cx="548700" cy="393600"/>
          </a:xfrm>
          <a:prstGeom prst="rect">
            <a:avLst/>
          </a:prstGeom>
        </p:spPr>
        <p:txBody>
          <a:bodyPr spcFirstLastPara="1" wrap="square" lIns="91425" tIns="91425" rIns="91425" bIns="91425" anchor="ctr" anchorCtr="0">
            <a:normAutofit/>
          </a:bodyPr>
          <a:lstStyle>
            <a:lvl1pPr lvl="0">
              <a:buNone/>
              <a:defRPr>
                <a:solidFill>
                  <a:schemeClr val="bg1"/>
                </a:solidFill>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a:pPr algn="r"/>
              <a:t>‹#›</a:t>
            </a:fld>
            <a:endParaRPr lang="en"/>
          </a:p>
        </p:txBody>
      </p:sp>
    </p:spTree>
    <p:extLst>
      <p:ext uri="{BB962C8B-B14F-4D97-AF65-F5344CB8AC3E}">
        <p14:creationId xmlns:p14="http://schemas.microsoft.com/office/powerpoint/2010/main" val="806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277971"/>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chemeClr val="bg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solidFill>
                  <a:schemeClr val="bg1"/>
                </a:solidFill>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solidFill>
                  <a:schemeClr val="bg1"/>
                </a:solidFill>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52523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628225" y="277976"/>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solidFill>
                  <a:schemeClr val="bg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solidFill>
                  <a:schemeClr val="bg1"/>
                </a:solidFill>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550645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solidFill>
                  <a:schemeClr val="bg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004119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091E"/>
        </a:solidFill>
        <a:effectLst/>
      </p:bgPr>
    </p:bg>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E723FA53-57A5-4ED9-A6F2-4C5F61A0A408}"/>
              </a:ext>
            </a:extLst>
          </p:cNvPr>
          <p:cNvCxnSpPr>
            <a:cxnSpLocks/>
          </p:cNvCxnSpPr>
          <p:nvPr userDrawn="1"/>
        </p:nvCxnSpPr>
        <p:spPr>
          <a:xfrm>
            <a:off x="395288" y="844550"/>
            <a:ext cx="83534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027" name="Picture 3" descr="UoE_Horizontal Logo_White.png">
            <a:extLst>
              <a:ext uri="{FF2B5EF4-FFF2-40B4-BE49-F238E27FC236}">
                <a16:creationId xmlns:a16="http://schemas.microsoft.com/office/drawing/2014/main" id="{1F7F9E22-D10E-4D76-B5E2-0FA38FC305CB}"/>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95288" y="185738"/>
            <a:ext cx="309086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a:extLst>
              <a:ext uri="{FF2B5EF4-FFF2-40B4-BE49-F238E27FC236}">
                <a16:creationId xmlns:a16="http://schemas.microsoft.com/office/drawing/2014/main" id="{B8552124-E826-492D-9007-1702496F8221}"/>
              </a:ext>
            </a:extLst>
          </p:cNvPr>
          <p:cNvCxnSpPr>
            <a:cxnSpLocks/>
          </p:cNvCxnSpPr>
          <p:nvPr userDrawn="1"/>
        </p:nvCxnSpPr>
        <p:spPr>
          <a:xfrm>
            <a:off x="395288" y="4679950"/>
            <a:ext cx="83534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3">
            <a:extLst>
              <a:ext uri="{FF2B5EF4-FFF2-40B4-BE49-F238E27FC236}">
                <a16:creationId xmlns:a16="http://schemas.microsoft.com/office/drawing/2014/main" id="{F4B1462B-4691-4351-B1EB-D7FBEE6596B7}"/>
              </a:ext>
            </a:extLst>
          </p:cNvPr>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516688" y="4678363"/>
            <a:ext cx="2460625"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73488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Arial" panose="020B0604020202020204" pitchFamily="34"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Arial" panose="020B0604020202020204" pitchFamily="34"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Arial" panose="020B0604020202020204" pitchFamily="34"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Arial" panose="020B0604020202020204" pitchFamily="34"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solidFill>
                  <a:schemeClr val="bg1"/>
                </a:solidFill>
              </a:rPr>
              <a:t>Suppletive and other verbal plurals in Ticuna</a:t>
            </a:r>
            <a:endParaRPr>
              <a:solidFill>
                <a:schemeClr val="bg1"/>
              </a:solidFill>
            </a:endParaRPr>
          </a:p>
        </p:txBody>
      </p:sp>
      <p:sp>
        <p:nvSpPr>
          <p:cNvPr id="55" name="Google Shape;55;p13"/>
          <p:cNvSpPr txBox="1">
            <a:spLocks noGrp="1"/>
          </p:cNvSpPr>
          <p:nvPr>
            <p:ph type="subTitle" idx="1"/>
          </p:nvPr>
        </p:nvSpPr>
        <p:spPr>
          <a:prstGeom prst="rect">
            <a:avLst/>
          </a:prstGeom>
        </p:spPr>
        <p:txBody>
          <a:bodyPr spcFirstLastPara="1" wrap="square" lIns="91425" tIns="91425" rIns="91425" bIns="91425" anchor="t" anchorCtr="0">
            <a:normAutofit fontScale="85000" lnSpcReduction="20000"/>
          </a:bodyPr>
          <a:lstStyle/>
          <a:p>
            <a:pPr marL="0" lvl="0" indent="0" algn="ctr" rtl="0">
              <a:spcBef>
                <a:spcPts val="0"/>
              </a:spcBef>
              <a:spcAft>
                <a:spcPts val="0"/>
              </a:spcAft>
              <a:buNone/>
            </a:pPr>
            <a:r>
              <a:rPr lang="en">
                <a:solidFill>
                  <a:schemeClr val="bg1"/>
                </a:solidFill>
              </a:rPr>
              <a:t>Amalia </a:t>
            </a:r>
            <a:r>
              <a:rPr lang="en-GB">
                <a:solidFill>
                  <a:schemeClr val="bg1"/>
                </a:solidFill>
              </a:rPr>
              <a:t>Skilton</a:t>
            </a:r>
            <a:endParaRPr>
              <a:solidFill>
                <a:schemeClr val="bg1"/>
              </a:solidFill>
            </a:endParaRPr>
          </a:p>
          <a:p>
            <a:pPr marL="0" lvl="0" indent="0" algn="ctr" rtl="0">
              <a:spcBef>
                <a:spcPts val="0"/>
              </a:spcBef>
              <a:spcAft>
                <a:spcPts val="0"/>
              </a:spcAft>
              <a:buNone/>
            </a:pPr>
            <a:r>
              <a:rPr lang="en">
                <a:solidFill>
                  <a:schemeClr val="bg1"/>
                </a:solidFill>
              </a:rPr>
              <a:t>SSILA 2025</a:t>
            </a:r>
            <a:endParaRPr>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452D-7D29-8D8F-59BD-13EA61EE4F28}"/>
              </a:ext>
            </a:extLst>
          </p:cNvPr>
          <p:cNvSpPr>
            <a:spLocks noGrp="1"/>
          </p:cNvSpPr>
          <p:nvPr>
            <p:ph type="ctrTitle"/>
          </p:nvPr>
        </p:nvSpPr>
        <p:spPr/>
        <p:txBody>
          <a:bodyPr/>
          <a:lstStyle/>
          <a:p>
            <a:r>
              <a:rPr lang="en-US"/>
              <a:t>The Verbal Word</a:t>
            </a:r>
          </a:p>
        </p:txBody>
      </p:sp>
      <p:sp>
        <p:nvSpPr>
          <p:cNvPr id="4" name="Content Placeholder 3">
            <a:extLst>
              <a:ext uri="{FF2B5EF4-FFF2-40B4-BE49-F238E27FC236}">
                <a16:creationId xmlns:a16="http://schemas.microsoft.com/office/drawing/2014/main" id="{1524C36A-BA89-2654-6610-E66AB019CAF8}"/>
              </a:ext>
            </a:extLst>
          </p:cNvPr>
          <p:cNvSpPr txBox="1">
            <a:spLocks noGrp="1"/>
          </p:cNvSpPr>
          <p:nvPr>
            <p:ph idx="1"/>
          </p:nvPr>
        </p:nvSpPr>
        <p:spPr>
          <a:xfrm>
            <a:off x="395288" y="1707655"/>
            <a:ext cx="8215315" cy="2528897"/>
          </a:xfrm>
          <a:prstGeom prst="rect">
            <a:avLst/>
          </a:prstGeom>
          <a:noFill/>
        </p:spPr>
        <p:txBody>
          <a:bodyPr wrap="square">
            <a:spAutoFit/>
          </a:bodyPr>
          <a:lstStyle/>
          <a:p>
            <a:pPr marL="0" lvl="0" indent="0" algn="l" rtl="0">
              <a:lnSpc>
                <a:spcPct val="115000"/>
              </a:lnSpc>
              <a:spcBef>
                <a:spcPts val="0"/>
              </a:spcBef>
              <a:spcAft>
                <a:spcPts val="0"/>
              </a:spcAft>
              <a:buNone/>
            </a:pPr>
            <a:r>
              <a:rPr lang="en-GB">
                <a:solidFill>
                  <a:schemeClr val="bg1"/>
                </a:solidFill>
              </a:rPr>
              <a:t>Verb can contain up to 3 proclitics + suffixes + unlimited # enclitics</a:t>
            </a:r>
          </a:p>
          <a:p>
            <a:pPr marL="0" lvl="0" indent="0" algn="l" rtl="0">
              <a:lnSpc>
                <a:spcPct val="115000"/>
              </a:lnSpc>
              <a:spcBef>
                <a:spcPts val="0"/>
              </a:spcBef>
              <a:spcAft>
                <a:spcPts val="0"/>
              </a:spcAft>
              <a:buNone/>
            </a:pPr>
            <a:endParaRPr lang="en-GB"/>
          </a:p>
          <a:p>
            <a:pPr marL="0" lvl="0" indent="0" algn="l" rtl="0">
              <a:lnSpc>
                <a:spcPct val="115000"/>
              </a:lnSpc>
              <a:spcBef>
                <a:spcPts val="0"/>
              </a:spcBef>
              <a:spcAft>
                <a:spcPts val="0"/>
              </a:spcAft>
              <a:buNone/>
            </a:pPr>
            <a:r>
              <a:rPr lang="en-GB">
                <a:solidFill>
                  <a:schemeClr val="bg1"/>
                </a:solidFill>
              </a:rPr>
              <a:t>(2)	taguma ni </a:t>
            </a:r>
            <a:r>
              <a:rPr lang="en-GB" b="1">
                <a:solidFill>
                  <a:schemeClr val="bg1"/>
                </a:solidFill>
              </a:rPr>
              <a:t>íchanayoepeatüx</a:t>
            </a:r>
          </a:p>
          <a:p>
            <a:pPr marL="0" lvl="0" indent="0" algn="l" rtl="0">
              <a:lnSpc>
                <a:spcPct val="115000"/>
              </a:lnSpc>
              <a:spcBef>
                <a:spcPts val="0"/>
              </a:spcBef>
              <a:spcAft>
                <a:spcPts val="0"/>
              </a:spcAft>
              <a:buNone/>
            </a:pPr>
            <a:r>
              <a:rPr lang="en-GB" b="1"/>
              <a:t>	</a:t>
            </a:r>
            <a:r>
              <a:rPr lang="en-GB">
                <a:solidFill>
                  <a:schemeClr val="bg1"/>
                </a:solidFill>
              </a:rPr>
              <a:t>ta⁴gu²ma³	ni⁴		</a:t>
            </a:r>
            <a:r>
              <a:rPr lang="en-GB" b="1">
                <a:solidFill>
                  <a:schemeClr val="bg1"/>
                </a:solidFill>
              </a:rPr>
              <a:t>i⁵=		tʃa¹=			na³=	ɟo²				-e³			</a:t>
            </a:r>
            <a:r>
              <a:rPr lang="en-GB" b="1"/>
              <a:t>	</a:t>
            </a:r>
            <a:r>
              <a:rPr lang="en-GB">
                <a:solidFill>
                  <a:schemeClr val="bg1"/>
                </a:solidFill>
              </a:rPr>
              <a:t>	</a:t>
            </a:r>
          </a:p>
          <a:p>
            <a:pPr marL="0" lvl="0" indent="0" algn="l" rtl="0">
              <a:lnSpc>
                <a:spcPct val="115000"/>
              </a:lnSpc>
              <a:spcBef>
                <a:spcPts val="0"/>
              </a:spcBef>
              <a:spcAft>
                <a:spcPts val="0"/>
              </a:spcAft>
              <a:buNone/>
            </a:pPr>
            <a:r>
              <a:rPr lang="en-GB">
                <a:solidFill>
                  <a:schemeClr val="bg1"/>
                </a:solidFill>
              </a:rPr>
              <a:t> 	never 		Foc		</a:t>
            </a:r>
            <a:r>
              <a:rPr lang="en-GB" b="1">
                <a:solidFill>
                  <a:schemeClr val="bg1"/>
                </a:solidFill>
              </a:rPr>
              <a:t>Dir=	1SgSbj.Sc=	3Obj=	cut	.scissors	-Dir:across	</a:t>
            </a:r>
          </a:p>
          <a:p>
            <a:pPr marL="0" lvl="0" indent="0" algn="l" rtl="0">
              <a:lnSpc>
                <a:spcPct val="115000"/>
              </a:lnSpc>
              <a:spcBef>
                <a:spcPts val="0"/>
              </a:spcBef>
              <a:spcAft>
                <a:spcPts val="0"/>
              </a:spcAft>
              <a:buNone/>
            </a:pPr>
            <a:r>
              <a:rPr lang="en-GB" b="1"/>
              <a:t>	</a:t>
            </a:r>
            <a:r>
              <a:rPr lang="en-GB" b="1">
                <a:solidFill>
                  <a:schemeClr val="bg1"/>
                </a:solidFill>
              </a:rPr>
              <a:t>=pe¹a⁵tɨ³	=ʔ</a:t>
            </a:r>
          </a:p>
          <a:p>
            <a:pPr marL="0" indent="0">
              <a:lnSpc>
                <a:spcPct val="115000"/>
              </a:lnSpc>
              <a:spcBef>
                <a:spcPts val="0"/>
              </a:spcBef>
              <a:spcAft>
                <a:spcPts val="0"/>
              </a:spcAft>
              <a:buNone/>
            </a:pPr>
            <a:r>
              <a:rPr lang="en-GB" b="1">
                <a:solidFill>
                  <a:schemeClr val="bg1"/>
                </a:solidFill>
              </a:rPr>
              <a:t>	=NI:wing	=Sub</a:t>
            </a:r>
          </a:p>
          <a:p>
            <a:pPr marL="0" indent="0">
              <a:lnSpc>
                <a:spcPct val="115000"/>
              </a:lnSpc>
              <a:spcBef>
                <a:spcPts val="0"/>
              </a:spcBef>
              <a:spcAft>
                <a:spcPts val="0"/>
              </a:spcAft>
              <a:buNone/>
            </a:pPr>
            <a:r>
              <a:rPr lang="en-GB" b="1"/>
              <a:t>       </a:t>
            </a:r>
            <a:r>
              <a:rPr lang="en-GB">
                <a:solidFill>
                  <a:schemeClr val="bg1"/>
                </a:solidFill>
              </a:rPr>
              <a:t>‘I’ve </a:t>
            </a:r>
            <a:r>
              <a:rPr lang="en-GB" i="1">
                <a:solidFill>
                  <a:schemeClr val="bg1"/>
                </a:solidFill>
              </a:rPr>
              <a:t>never</a:t>
            </a:r>
            <a:r>
              <a:rPr lang="en-GB">
                <a:solidFill>
                  <a:schemeClr val="bg1"/>
                </a:solidFill>
              </a:rPr>
              <a:t> trimmed its wings.’ (conversation)</a:t>
            </a:r>
          </a:p>
        </p:txBody>
      </p:sp>
    </p:spTree>
    <p:extLst>
      <p:ext uri="{BB962C8B-B14F-4D97-AF65-F5344CB8AC3E}">
        <p14:creationId xmlns:p14="http://schemas.microsoft.com/office/powerpoint/2010/main" val="267999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Suppletive Plurals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 Suppletion: Intransitives</a:t>
            </a:r>
            <a:endParaRPr/>
          </a:p>
        </p:txBody>
      </p:sp>
      <p:sp>
        <p:nvSpPr>
          <p:cNvPr id="136" name="Google Shape;136;p25"/>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5 IV roots + their morphologically derived stems display number suppletion</a:t>
            </a:r>
            <a:endParaRPr/>
          </a:p>
        </p:txBody>
      </p:sp>
      <p:graphicFrame>
        <p:nvGraphicFramePr>
          <p:cNvPr id="2" name="Table 1">
            <a:extLst>
              <a:ext uri="{FF2B5EF4-FFF2-40B4-BE49-F238E27FC236}">
                <a16:creationId xmlns:a16="http://schemas.microsoft.com/office/drawing/2014/main" id="{88B12735-3D40-0C55-C0A9-7304668DB6D1}"/>
              </a:ext>
            </a:extLst>
          </p:cNvPr>
          <p:cNvGraphicFramePr>
            <a:graphicFrameLocks noGrp="1"/>
          </p:cNvGraphicFramePr>
          <p:nvPr>
            <p:extLst>
              <p:ext uri="{D42A27DB-BD31-4B8C-83A1-F6EECF244321}">
                <p14:modId xmlns:p14="http://schemas.microsoft.com/office/powerpoint/2010/main" val="3859917391"/>
              </p:ext>
            </p:extLst>
          </p:nvPr>
        </p:nvGraphicFramePr>
        <p:xfrm>
          <a:off x="1524000" y="2189444"/>
          <a:ext cx="6096000" cy="2225040"/>
        </p:xfrm>
        <a:graphic>
          <a:graphicData uri="http://schemas.openxmlformats.org/drawingml/2006/table">
            <a:tbl>
              <a:tblPr firstRow="1" bandRow="1">
                <a:tableStyleId>{5A111915-BE36-4E01-A7E5-04B1672EAD32}</a:tableStyleId>
              </a:tblPr>
              <a:tblGrid>
                <a:gridCol w="2032000">
                  <a:extLst>
                    <a:ext uri="{9D8B030D-6E8A-4147-A177-3AD203B41FA5}">
                      <a16:colId xmlns:a16="http://schemas.microsoft.com/office/drawing/2014/main" val="803181592"/>
                    </a:ext>
                  </a:extLst>
                </a:gridCol>
                <a:gridCol w="2032000">
                  <a:extLst>
                    <a:ext uri="{9D8B030D-6E8A-4147-A177-3AD203B41FA5}">
                      <a16:colId xmlns:a16="http://schemas.microsoft.com/office/drawing/2014/main" val="2933401913"/>
                    </a:ext>
                  </a:extLst>
                </a:gridCol>
                <a:gridCol w="2032000">
                  <a:extLst>
                    <a:ext uri="{9D8B030D-6E8A-4147-A177-3AD203B41FA5}">
                      <a16:colId xmlns:a16="http://schemas.microsoft.com/office/drawing/2014/main" val="2156830803"/>
                    </a:ext>
                  </a:extLst>
                </a:gridCol>
              </a:tblGrid>
              <a:tr h="370840">
                <a:tc>
                  <a:txBody>
                    <a:bodyPr/>
                    <a:lstStyle/>
                    <a:p>
                      <a:r>
                        <a:rPr lang="en-US" sz="1800">
                          <a:solidFill>
                            <a:schemeClr val="bg1"/>
                          </a:solidFill>
                        </a:rPr>
                        <a:t>Singular Root</a:t>
                      </a:r>
                    </a:p>
                  </a:txBody>
                  <a:tcPr/>
                </a:tc>
                <a:tc>
                  <a:txBody>
                    <a:bodyPr/>
                    <a:lstStyle/>
                    <a:p>
                      <a:r>
                        <a:rPr lang="en-US" sz="1800">
                          <a:solidFill>
                            <a:schemeClr val="bg1"/>
                          </a:solidFill>
                        </a:rPr>
                        <a:t>Plural Root</a:t>
                      </a:r>
                    </a:p>
                  </a:txBody>
                  <a:tcPr/>
                </a:tc>
                <a:tc>
                  <a:txBody>
                    <a:bodyPr/>
                    <a:lstStyle/>
                    <a:p>
                      <a:r>
                        <a:rPr lang="en-US" sz="1800">
                          <a:solidFill>
                            <a:schemeClr val="bg1"/>
                          </a:solidFill>
                        </a:rPr>
                        <a:t>Gloss</a:t>
                      </a:r>
                    </a:p>
                  </a:txBody>
                  <a:tcPr/>
                </a:tc>
                <a:extLst>
                  <a:ext uri="{0D108BD9-81ED-4DB2-BD59-A6C34878D82A}">
                    <a16:rowId xmlns:a16="http://schemas.microsoft.com/office/drawing/2014/main" val="2986650798"/>
                  </a:ext>
                </a:extLst>
              </a:tr>
              <a:tr h="370840">
                <a:tc>
                  <a:txBody>
                    <a:bodyPr/>
                    <a:lstStyle/>
                    <a:p>
                      <a:r>
                        <a:rPr lang="en-US" sz="1800">
                          <a:solidFill>
                            <a:schemeClr val="bg1"/>
                          </a:solidFill>
                        </a:rPr>
                        <a:t>ũ⁴³</a:t>
                      </a:r>
                    </a:p>
                  </a:txBody>
                  <a:tcPr/>
                </a:tc>
                <a:tc>
                  <a:txBody>
                    <a:bodyPr/>
                    <a:lstStyle/>
                    <a:p>
                      <a:r>
                        <a:rPr lang="en-US" sz="1800">
                          <a:solidFill>
                            <a:schemeClr val="bg1"/>
                          </a:solidFill>
                        </a:rPr>
                        <a:t>ĩ⁴³</a:t>
                      </a:r>
                    </a:p>
                  </a:txBody>
                  <a:tcPr/>
                </a:tc>
                <a:tc>
                  <a:txBody>
                    <a:bodyPr/>
                    <a:lstStyle/>
                    <a:p>
                      <a:r>
                        <a:rPr lang="en-US" sz="1800">
                          <a:solidFill>
                            <a:schemeClr val="bg1"/>
                          </a:solidFill>
                        </a:rPr>
                        <a:t>come, go, walk</a:t>
                      </a:r>
                    </a:p>
                  </a:txBody>
                  <a:tcPr/>
                </a:tc>
                <a:extLst>
                  <a:ext uri="{0D108BD9-81ED-4DB2-BD59-A6C34878D82A}">
                    <a16:rowId xmlns:a16="http://schemas.microsoft.com/office/drawing/2014/main" val="2796850736"/>
                  </a:ext>
                </a:extLst>
              </a:tr>
              <a:tr h="370840">
                <a:tc>
                  <a:txBody>
                    <a:bodyPr/>
                    <a:lstStyle/>
                    <a:p>
                      <a:r>
                        <a:rPr lang="en-US" sz="1800">
                          <a:solidFill>
                            <a:schemeClr val="bg1"/>
                          </a:solidFill>
                        </a:rPr>
                        <a:t>ɲa⁴³</a:t>
                      </a:r>
                    </a:p>
                  </a:txBody>
                  <a:tcPr/>
                </a:tc>
                <a:tc>
                  <a:txBody>
                    <a:bodyPr/>
                    <a:lstStyle/>
                    <a:p>
                      <a:r>
                        <a:rPr lang="en-US" sz="1800">
                          <a:solidFill>
                            <a:schemeClr val="bg1"/>
                          </a:solidFill>
                        </a:rPr>
                        <a:t>ɨ̃⁴³</a:t>
                      </a:r>
                    </a:p>
                  </a:txBody>
                  <a:tcPr/>
                </a:tc>
                <a:tc>
                  <a:txBody>
                    <a:bodyPr/>
                    <a:lstStyle/>
                    <a:p>
                      <a:r>
                        <a:rPr lang="en-US" sz="1800">
                          <a:solidFill>
                            <a:schemeClr val="bg1"/>
                          </a:solidFill>
                        </a:rPr>
                        <a:t>run</a:t>
                      </a:r>
                    </a:p>
                  </a:txBody>
                  <a:tcPr/>
                </a:tc>
                <a:extLst>
                  <a:ext uri="{0D108BD9-81ED-4DB2-BD59-A6C34878D82A}">
                    <a16:rowId xmlns:a16="http://schemas.microsoft.com/office/drawing/2014/main" val="2099001728"/>
                  </a:ext>
                </a:extLst>
              </a:tr>
              <a:tr h="370840">
                <a:tc>
                  <a:txBody>
                    <a:bodyPr/>
                    <a:lstStyle/>
                    <a:p>
                      <a:r>
                        <a:rPr lang="en-US" sz="1800">
                          <a:solidFill>
                            <a:schemeClr val="bg1"/>
                          </a:solidFill>
                        </a:rPr>
                        <a:t>ɲa⁴³</a:t>
                      </a:r>
                    </a:p>
                  </a:txBody>
                  <a:tcPr/>
                </a:tc>
                <a:tc>
                  <a:txBody>
                    <a:bodyPr/>
                    <a:lstStyle/>
                    <a:p>
                      <a:r>
                        <a:rPr lang="en-US" sz="1800">
                          <a:solidFill>
                            <a:schemeClr val="bg1"/>
                          </a:solidFill>
                        </a:rPr>
                        <a:t>bu³ʔmɨ¹</a:t>
                      </a:r>
                    </a:p>
                  </a:txBody>
                  <a:tcPr/>
                </a:tc>
                <a:tc>
                  <a:txBody>
                    <a:bodyPr/>
                    <a:lstStyle/>
                    <a:p>
                      <a:r>
                        <a:rPr lang="en-US" sz="1800">
                          <a:solidFill>
                            <a:schemeClr val="bg1"/>
                          </a:solidFill>
                        </a:rPr>
                        <a:t>flee</a:t>
                      </a:r>
                    </a:p>
                  </a:txBody>
                  <a:tcPr/>
                </a:tc>
                <a:extLst>
                  <a:ext uri="{0D108BD9-81ED-4DB2-BD59-A6C34878D82A}">
                    <a16:rowId xmlns:a16="http://schemas.microsoft.com/office/drawing/2014/main" val="802581706"/>
                  </a:ext>
                </a:extLst>
              </a:tr>
              <a:tr h="370840">
                <a:tc>
                  <a:txBody>
                    <a:bodyPr/>
                    <a:lstStyle/>
                    <a:p>
                      <a:r>
                        <a:rPr lang="en-US" sz="1800">
                          <a:solidFill>
                            <a:schemeClr val="bg1"/>
                          </a:solidFill>
                        </a:rPr>
                        <a:t>ŋu³¹</a:t>
                      </a:r>
                    </a:p>
                  </a:txBody>
                  <a:tcPr/>
                </a:tc>
                <a:tc>
                  <a:txBody>
                    <a:bodyPr/>
                    <a:lstStyle/>
                    <a:p>
                      <a:r>
                        <a:rPr lang="en-US" sz="1800">
                          <a:solidFill>
                            <a:schemeClr val="bg1"/>
                          </a:solidFill>
                        </a:rPr>
                        <a:t>ɟi³¹</a:t>
                      </a:r>
                    </a:p>
                  </a:txBody>
                  <a:tcPr/>
                </a:tc>
                <a:tc>
                  <a:txBody>
                    <a:bodyPr/>
                    <a:lstStyle/>
                    <a:p>
                      <a:r>
                        <a:rPr lang="en-US" sz="1800">
                          <a:solidFill>
                            <a:schemeClr val="bg1"/>
                          </a:solidFill>
                        </a:rPr>
                        <a:t>fall</a:t>
                      </a:r>
                    </a:p>
                  </a:txBody>
                  <a:tcPr/>
                </a:tc>
                <a:extLst>
                  <a:ext uri="{0D108BD9-81ED-4DB2-BD59-A6C34878D82A}">
                    <a16:rowId xmlns:a16="http://schemas.microsoft.com/office/drawing/2014/main" val="2198356696"/>
                  </a:ext>
                </a:extLst>
              </a:tr>
              <a:tr h="370840">
                <a:tc>
                  <a:txBody>
                    <a:bodyPr/>
                    <a:lstStyle/>
                    <a:p>
                      <a:r>
                        <a:rPr lang="en-US" sz="1800">
                          <a:solidFill>
                            <a:schemeClr val="bg1"/>
                          </a:solidFill>
                        </a:rPr>
                        <a:t>ã̰ṵ̃¹</a:t>
                      </a:r>
                    </a:p>
                  </a:txBody>
                  <a:tcPr/>
                </a:tc>
                <a:tc>
                  <a:txBody>
                    <a:bodyPr/>
                    <a:lstStyle/>
                    <a:p>
                      <a:r>
                        <a:rPr lang="en-US" sz="1800">
                          <a:solidFill>
                            <a:schemeClr val="bg1"/>
                          </a:solidFill>
                        </a:rPr>
                        <a:t>tʃo⁴³</a:t>
                      </a:r>
                    </a:p>
                  </a:txBody>
                  <a:tcPr/>
                </a:tc>
                <a:tc>
                  <a:txBody>
                    <a:bodyPr/>
                    <a:lstStyle/>
                    <a:p>
                      <a:r>
                        <a:rPr lang="en-US" sz="1800">
                          <a:solidFill>
                            <a:schemeClr val="bg1"/>
                          </a:solidFill>
                        </a:rPr>
                        <a:t>stay</a:t>
                      </a:r>
                    </a:p>
                  </a:txBody>
                  <a:tcPr/>
                </a:tc>
                <a:extLst>
                  <a:ext uri="{0D108BD9-81ED-4DB2-BD59-A6C34878D82A}">
                    <a16:rowId xmlns:a16="http://schemas.microsoft.com/office/drawing/2014/main" val="6235671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 Suppletion: Intransitives</a:t>
            </a:r>
            <a:endParaRPr/>
          </a:p>
        </p:txBody>
      </p:sp>
      <p:sp>
        <p:nvSpPr>
          <p:cNvPr id="143" name="Google Shape;143;p26"/>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IV root suppletion is based only on participant number (3), not event number (4).</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144" name="Google Shape;144;p26"/>
          <p:cNvSpPr txBox="1"/>
          <p:nvPr/>
        </p:nvSpPr>
        <p:spPr>
          <a:xfrm>
            <a:off x="381950" y="2234530"/>
            <a:ext cx="8020800" cy="241447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(3)   taã ni </a:t>
            </a:r>
            <a:r>
              <a:rPr lang="en" b="1">
                <a:solidFill>
                  <a:schemeClr val="bg1"/>
                </a:solidFill>
              </a:rPr>
              <a:t>yipüxüx</a:t>
            </a:r>
            <a:r>
              <a:rPr lang="en">
                <a:solidFill>
                  <a:schemeClr val="bg1"/>
                </a:solidFill>
              </a:rPr>
              <a:t> tá</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ta⁴ã³ 	ni⁴,   	</a:t>
            </a:r>
            <a:r>
              <a:rPr lang="en" b="1">
                <a:solidFill>
                  <a:schemeClr val="bg1"/>
                </a:solidFill>
              </a:rPr>
              <a:t>ɟi³¹=</a:t>
            </a:r>
            <a:r>
              <a:rPr lang="en">
                <a:solidFill>
                  <a:schemeClr val="bg1"/>
                </a:solidFill>
              </a:rPr>
              <a:t>pɨ¹ʔɨ²=ʔ                	ta⁴</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Neg</a:t>
            </a:r>
            <a:r>
              <a:rPr lang="en" cap="small">
                <a:solidFill>
                  <a:schemeClr val="bg1"/>
                </a:solidFill>
              </a:rPr>
              <a:t>  	</a:t>
            </a:r>
            <a:r>
              <a:rPr lang="en">
                <a:solidFill>
                  <a:schemeClr val="bg1"/>
                </a:solidFill>
              </a:rPr>
              <a:t>Foc 	</a:t>
            </a:r>
            <a:r>
              <a:rPr lang="en" b="1">
                <a:solidFill>
                  <a:schemeClr val="bg1"/>
                </a:solidFill>
              </a:rPr>
              <a:t>fall.Pl</a:t>
            </a:r>
            <a:r>
              <a:rPr lang="en">
                <a:solidFill>
                  <a:schemeClr val="bg1"/>
                </a:solidFill>
              </a:rPr>
              <a:t>=Clf:round=Sub	Fut</a:t>
            </a:r>
            <a:endParaRPr cap="small">
              <a:solidFill>
                <a:schemeClr val="bg1"/>
              </a:solidFill>
            </a:endParaRPr>
          </a:p>
          <a:p>
            <a:pPr marL="0" lvl="0" indent="457200" algn="l" rtl="0">
              <a:lnSpc>
                <a:spcPct val="115000"/>
              </a:lnSpc>
              <a:spcBef>
                <a:spcPts val="0"/>
              </a:spcBef>
              <a:spcAft>
                <a:spcPts val="0"/>
              </a:spcAft>
              <a:buNone/>
            </a:pPr>
            <a:r>
              <a:rPr lang="en">
                <a:solidFill>
                  <a:schemeClr val="bg1"/>
                </a:solidFill>
              </a:rPr>
              <a:t>‘Don’t (do that), they (your marbles) will </a:t>
            </a:r>
            <a:r>
              <a:rPr lang="en" b="1">
                <a:solidFill>
                  <a:schemeClr val="bg1"/>
                </a:solidFill>
              </a:rPr>
              <a:t>fall.Pl</a:t>
            </a:r>
            <a:r>
              <a:rPr lang="en">
                <a:solidFill>
                  <a:schemeClr val="bg1"/>
                </a:solidFill>
              </a:rPr>
              <a:t>.’ (child-directed speech)</a:t>
            </a:r>
            <a:endParaRPr>
              <a:solidFill>
                <a:schemeClr val="bg1"/>
              </a:solidFill>
            </a:endParaRPr>
          </a:p>
          <a:p>
            <a:pPr marL="0" lvl="0" indent="457200" algn="l" rtl="0">
              <a:lnSpc>
                <a:spcPct val="115000"/>
              </a:lnSpc>
              <a:spcBef>
                <a:spcPts val="0"/>
              </a:spcBef>
              <a:spcAft>
                <a:spcPts val="0"/>
              </a:spcAft>
              <a:buNone/>
            </a:pPr>
            <a:endParaRPr>
              <a:solidFill>
                <a:schemeClr val="bg1"/>
              </a:solidFill>
            </a:endParaRPr>
          </a:p>
          <a:p>
            <a:pPr marL="0" lvl="0" indent="0" algn="l" rtl="0">
              <a:lnSpc>
                <a:spcPct val="115000"/>
              </a:lnSpc>
              <a:spcBef>
                <a:spcPts val="0"/>
              </a:spcBef>
              <a:spcAft>
                <a:spcPts val="0"/>
              </a:spcAft>
              <a:buNone/>
            </a:pPr>
            <a:r>
              <a:rPr lang="en">
                <a:solidFill>
                  <a:schemeClr val="bg1"/>
                </a:solidFill>
              </a:rPr>
              <a:t>(4)   muḛ̃pücüna chorü petüca </a:t>
            </a:r>
            <a:r>
              <a:rPr lang="en" b="1">
                <a:solidFill>
                  <a:schemeClr val="bg1"/>
                </a:solidFill>
              </a:rPr>
              <a:t>narüngu / *narüyi</a:t>
            </a:r>
            <a:endParaRPr b="1">
              <a:solidFill>
                <a:schemeClr val="bg1"/>
              </a:solidFill>
            </a:endParaRPr>
          </a:p>
          <a:p>
            <a:pPr marL="0" lvl="0" indent="457200" algn="l" rtl="0">
              <a:lnSpc>
                <a:spcPct val="115000"/>
              </a:lnSpc>
              <a:spcBef>
                <a:spcPts val="0"/>
              </a:spcBef>
              <a:spcAft>
                <a:spcPts val="0"/>
              </a:spcAft>
              <a:buNone/>
            </a:pPr>
            <a:r>
              <a:rPr lang="en">
                <a:solidFill>
                  <a:schemeClr val="bg1"/>
                </a:solidFill>
              </a:rPr>
              <a:t>mu¹ḛ̃pɨ³kɨ⁵na¹  	tʃo³¹rɨ³         	pe³tɨ⁴ka¹       	</a:t>
            </a:r>
            <a:r>
              <a:rPr lang="en" b="1">
                <a:solidFill>
                  <a:schemeClr val="bg1"/>
                </a:solidFill>
              </a:rPr>
              <a:t>na⁴rɨ³=ŋu³¹     / *na⁴rɨ³=ɟi³¹</a:t>
            </a:r>
            <a:endParaRPr b="1">
              <a:solidFill>
                <a:schemeClr val="bg1"/>
              </a:solidFill>
            </a:endParaRPr>
          </a:p>
          <a:p>
            <a:pPr marL="0" lvl="0" indent="457200" algn="l" rtl="0">
              <a:lnSpc>
                <a:spcPct val="115000"/>
              </a:lnSpc>
              <a:spcBef>
                <a:spcPts val="0"/>
              </a:spcBef>
              <a:spcAft>
                <a:spcPts val="0"/>
              </a:spcAft>
              <a:buNone/>
            </a:pPr>
            <a:r>
              <a:rPr lang="en">
                <a:solidFill>
                  <a:schemeClr val="bg1"/>
                </a:solidFill>
              </a:rPr>
              <a:t>many.times  	1Sg.Poss	marble         	</a:t>
            </a:r>
            <a:r>
              <a:rPr lang="en" b="1">
                <a:solidFill>
                  <a:schemeClr val="bg1"/>
                </a:solidFill>
              </a:rPr>
              <a:t>3Sbj=fall.Sg  / *3Sbj=fall.Pl</a:t>
            </a:r>
            <a:endParaRPr b="1" cap="small">
              <a:solidFill>
                <a:schemeClr val="bg1"/>
              </a:solidFill>
            </a:endParaRPr>
          </a:p>
          <a:p>
            <a:pPr marL="0" lvl="0" indent="457200" algn="l" rtl="0">
              <a:lnSpc>
                <a:spcPct val="115000"/>
              </a:lnSpc>
              <a:spcBef>
                <a:spcPts val="0"/>
              </a:spcBef>
              <a:spcAft>
                <a:spcPts val="0"/>
              </a:spcAft>
              <a:buNone/>
            </a:pPr>
            <a:r>
              <a:rPr lang="en">
                <a:solidFill>
                  <a:schemeClr val="bg1"/>
                </a:solidFill>
              </a:rPr>
              <a:t>‘My marble </a:t>
            </a:r>
            <a:r>
              <a:rPr lang="en" b="1">
                <a:solidFill>
                  <a:schemeClr val="bg1"/>
                </a:solidFill>
              </a:rPr>
              <a:t>fell.Sg</a:t>
            </a:r>
            <a:r>
              <a:rPr lang="en" b="1" cap="small">
                <a:solidFill>
                  <a:schemeClr val="bg1"/>
                </a:solidFill>
              </a:rPr>
              <a:t> </a:t>
            </a:r>
            <a:r>
              <a:rPr lang="en" cap="small">
                <a:solidFill>
                  <a:schemeClr val="bg1"/>
                </a:solidFill>
              </a:rPr>
              <a:t>(*</a:t>
            </a:r>
            <a:r>
              <a:rPr lang="en">
                <a:solidFill>
                  <a:schemeClr val="bg1"/>
                </a:solidFill>
              </a:rPr>
              <a:t>fell.Pl</a:t>
            </a:r>
            <a:r>
              <a:rPr lang="en" cap="small">
                <a:solidFill>
                  <a:schemeClr val="bg1"/>
                </a:solidFill>
              </a:rPr>
              <a:t>)</a:t>
            </a:r>
            <a:r>
              <a:rPr lang="en">
                <a:solidFill>
                  <a:schemeClr val="bg1"/>
                </a:solidFill>
              </a:rPr>
              <a:t> many times.’ (elicited)</a:t>
            </a:r>
            <a:endParaRPr>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 Suppletion: Transitives</a:t>
            </a:r>
            <a:endParaRPr/>
          </a:p>
        </p:txBody>
      </p:sp>
      <p:sp>
        <p:nvSpPr>
          <p:cNvPr id="150" name="Google Shape;150;p27"/>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5 TV roots display number suppletion. 3/5 also display animacy suppletion.</a:t>
            </a:r>
            <a:endParaRPr/>
          </a:p>
        </p:txBody>
      </p:sp>
      <p:graphicFrame>
        <p:nvGraphicFramePr>
          <p:cNvPr id="2" name="Table 1">
            <a:extLst>
              <a:ext uri="{FF2B5EF4-FFF2-40B4-BE49-F238E27FC236}">
                <a16:creationId xmlns:a16="http://schemas.microsoft.com/office/drawing/2014/main" id="{EA8967AE-D065-BCEA-DFDA-E766BCCF55B1}"/>
              </a:ext>
            </a:extLst>
          </p:cNvPr>
          <p:cNvGraphicFramePr>
            <a:graphicFrameLocks noGrp="1"/>
          </p:cNvGraphicFramePr>
          <p:nvPr>
            <p:extLst>
              <p:ext uri="{D42A27DB-BD31-4B8C-83A1-F6EECF244321}">
                <p14:modId xmlns:p14="http://schemas.microsoft.com/office/powerpoint/2010/main" val="3978038780"/>
              </p:ext>
            </p:extLst>
          </p:nvPr>
        </p:nvGraphicFramePr>
        <p:xfrm>
          <a:off x="1184634" y="2238321"/>
          <a:ext cx="6762160" cy="2225040"/>
        </p:xfrm>
        <a:graphic>
          <a:graphicData uri="http://schemas.openxmlformats.org/drawingml/2006/table">
            <a:tbl>
              <a:tblPr firstRow="1" bandRow="1">
                <a:tableStyleId>{5A111915-BE36-4E01-A7E5-04B1672EAD32}</a:tableStyleId>
              </a:tblPr>
              <a:tblGrid>
                <a:gridCol w="1558566">
                  <a:extLst>
                    <a:ext uri="{9D8B030D-6E8A-4147-A177-3AD203B41FA5}">
                      <a16:colId xmlns:a16="http://schemas.microsoft.com/office/drawing/2014/main" val="3203781403"/>
                    </a:ext>
                  </a:extLst>
                </a:gridCol>
                <a:gridCol w="1432874">
                  <a:extLst>
                    <a:ext uri="{9D8B030D-6E8A-4147-A177-3AD203B41FA5}">
                      <a16:colId xmlns:a16="http://schemas.microsoft.com/office/drawing/2014/main" val="777594898"/>
                    </a:ext>
                  </a:extLst>
                </a:gridCol>
                <a:gridCol w="1470582">
                  <a:extLst>
                    <a:ext uri="{9D8B030D-6E8A-4147-A177-3AD203B41FA5}">
                      <a16:colId xmlns:a16="http://schemas.microsoft.com/office/drawing/2014/main" val="1445025088"/>
                    </a:ext>
                  </a:extLst>
                </a:gridCol>
                <a:gridCol w="2300138">
                  <a:extLst>
                    <a:ext uri="{9D8B030D-6E8A-4147-A177-3AD203B41FA5}">
                      <a16:colId xmlns:a16="http://schemas.microsoft.com/office/drawing/2014/main" val="2069680043"/>
                    </a:ext>
                  </a:extLst>
                </a:gridCol>
              </a:tblGrid>
              <a:tr h="370840">
                <a:tc>
                  <a:txBody>
                    <a:bodyPr/>
                    <a:lstStyle/>
                    <a:p>
                      <a:r>
                        <a:rPr lang="en-US" sz="1600">
                          <a:solidFill>
                            <a:schemeClr val="bg1"/>
                          </a:solidFill>
                        </a:rPr>
                        <a:t>Singular</a:t>
                      </a:r>
                    </a:p>
                  </a:txBody>
                  <a:tcPr/>
                </a:tc>
                <a:tc>
                  <a:txBody>
                    <a:bodyPr/>
                    <a:lstStyle/>
                    <a:p>
                      <a:r>
                        <a:rPr lang="en-US" sz="1600">
                          <a:solidFill>
                            <a:schemeClr val="bg1"/>
                          </a:solidFill>
                        </a:rPr>
                        <a:t>Plural</a:t>
                      </a:r>
                    </a:p>
                  </a:txBody>
                  <a:tcPr/>
                </a:tc>
                <a:tc>
                  <a:txBody>
                    <a:bodyPr/>
                    <a:lstStyle/>
                    <a:p>
                      <a:r>
                        <a:rPr lang="en-US" sz="1600">
                          <a:solidFill>
                            <a:schemeClr val="bg1"/>
                          </a:solidFill>
                        </a:rPr>
                        <a:t>Animate</a:t>
                      </a:r>
                    </a:p>
                  </a:txBody>
                  <a:tcPr/>
                </a:tc>
                <a:tc>
                  <a:txBody>
                    <a:bodyPr/>
                    <a:lstStyle/>
                    <a:p>
                      <a:r>
                        <a:rPr lang="en-US" sz="1600">
                          <a:solidFill>
                            <a:schemeClr val="bg1"/>
                          </a:solidFill>
                        </a:rPr>
                        <a:t>Gloss</a:t>
                      </a:r>
                    </a:p>
                  </a:txBody>
                  <a:tcPr/>
                </a:tc>
                <a:extLst>
                  <a:ext uri="{0D108BD9-81ED-4DB2-BD59-A6C34878D82A}">
                    <a16:rowId xmlns:a16="http://schemas.microsoft.com/office/drawing/2014/main" val="4053782649"/>
                  </a:ext>
                </a:extLst>
              </a:tr>
              <a:tr h="370840">
                <a:tc>
                  <a:txBody>
                    <a:bodyPr/>
                    <a:lstStyle/>
                    <a:p>
                      <a:r>
                        <a:rPr lang="en-US" sz="1600">
                          <a:solidFill>
                            <a:schemeClr val="bg1"/>
                          </a:solidFill>
                        </a:rPr>
                        <a:t>ma̰¹</a:t>
                      </a:r>
                    </a:p>
                  </a:txBody>
                  <a:tcPr/>
                </a:tc>
                <a:tc>
                  <a:txBody>
                    <a:bodyPr/>
                    <a:lstStyle/>
                    <a:p>
                      <a:r>
                        <a:rPr lang="en-US" sz="1600">
                          <a:solidFill>
                            <a:schemeClr val="bg1"/>
                          </a:solidFill>
                        </a:rPr>
                        <a:t>dai²</a:t>
                      </a:r>
                    </a:p>
                  </a:txBody>
                  <a:tcPr/>
                </a:tc>
                <a:tc>
                  <a:txBody>
                    <a:bodyPr/>
                    <a:lstStyle/>
                    <a:p>
                      <a:r>
                        <a:rPr lang="en-US" sz="1600">
                          <a:solidFill>
                            <a:schemeClr val="bg1"/>
                          </a:solidFill>
                        </a:rPr>
                        <a:t>(same)</a:t>
                      </a:r>
                    </a:p>
                  </a:txBody>
                  <a:tcPr/>
                </a:tc>
                <a:tc>
                  <a:txBody>
                    <a:bodyPr/>
                    <a:lstStyle/>
                    <a:p>
                      <a:r>
                        <a:rPr lang="en-US" sz="1600">
                          <a:solidFill>
                            <a:schemeClr val="bg1"/>
                          </a:solidFill>
                        </a:rPr>
                        <a:t>hit</a:t>
                      </a:r>
                    </a:p>
                  </a:txBody>
                  <a:tcPr/>
                </a:tc>
                <a:extLst>
                  <a:ext uri="{0D108BD9-81ED-4DB2-BD59-A6C34878D82A}">
                    <a16:rowId xmlns:a16="http://schemas.microsoft.com/office/drawing/2014/main" val="204002577"/>
                  </a:ext>
                </a:extLst>
              </a:tr>
              <a:tr h="370840">
                <a:tc>
                  <a:txBody>
                    <a:bodyPr/>
                    <a:lstStyle/>
                    <a:p>
                      <a:r>
                        <a:rPr lang="en-US" sz="1600">
                          <a:solidFill>
                            <a:schemeClr val="bg1"/>
                          </a:solidFill>
                        </a:rPr>
                        <a:t>ta̰¹</a:t>
                      </a:r>
                    </a:p>
                  </a:txBody>
                  <a:tcPr/>
                </a:tc>
                <a:tc>
                  <a:txBody>
                    <a:bodyPr/>
                    <a:lstStyle/>
                    <a:p>
                      <a:r>
                        <a:rPr lang="en-US" sz="1600">
                          <a:solidFill>
                            <a:schemeClr val="bg1"/>
                          </a:solidFill>
                        </a:rPr>
                        <a:t>wo¹</a:t>
                      </a:r>
                    </a:p>
                  </a:txBody>
                  <a:tcPr/>
                </a:tc>
                <a:tc>
                  <a:txBody>
                    <a:bodyPr/>
                    <a:lstStyle/>
                    <a:p>
                      <a:r>
                        <a:rPr lang="en-US" sz="1600">
                          <a:solidFill>
                            <a:schemeClr val="bg1"/>
                          </a:solidFill>
                        </a:rPr>
                        <a:t>(same)</a:t>
                      </a:r>
                    </a:p>
                  </a:txBody>
                  <a:tcPr/>
                </a:tc>
                <a:tc>
                  <a:txBody>
                    <a:bodyPr/>
                    <a:lstStyle/>
                    <a:p>
                      <a:r>
                        <a:rPr lang="en-US" sz="1600">
                          <a:solidFill>
                            <a:schemeClr val="bg1"/>
                          </a:solidFill>
                        </a:rPr>
                        <a:t>discard, bury</a:t>
                      </a:r>
                    </a:p>
                  </a:txBody>
                  <a:tcPr/>
                </a:tc>
                <a:extLst>
                  <a:ext uri="{0D108BD9-81ED-4DB2-BD59-A6C34878D82A}">
                    <a16:rowId xmlns:a16="http://schemas.microsoft.com/office/drawing/2014/main" val="2600665364"/>
                  </a:ext>
                </a:extLst>
              </a:tr>
              <a:tr h="370840">
                <a:tc>
                  <a:txBody>
                    <a:bodyPr/>
                    <a:lstStyle/>
                    <a:p>
                      <a:r>
                        <a:rPr lang="en-US" sz="1600">
                          <a:solidFill>
                            <a:schemeClr val="bg1"/>
                          </a:solidFill>
                        </a:rPr>
                        <a:t>ã³</a:t>
                      </a:r>
                    </a:p>
                  </a:txBody>
                  <a:tcPr/>
                </a:tc>
                <a:tc>
                  <a:txBody>
                    <a:bodyPr/>
                    <a:lstStyle/>
                    <a:p>
                      <a:r>
                        <a:rPr lang="en-US" sz="1600">
                          <a:solidFill>
                            <a:schemeClr val="bg1"/>
                          </a:solidFill>
                        </a:rPr>
                        <a:t>na⁴</a:t>
                      </a:r>
                    </a:p>
                  </a:txBody>
                  <a:tcPr/>
                </a:tc>
                <a:tc>
                  <a:txBody>
                    <a:bodyPr/>
                    <a:lstStyle/>
                    <a:p>
                      <a:r>
                        <a:rPr lang="en-US" sz="1600">
                          <a:solidFill>
                            <a:schemeClr val="bg1"/>
                          </a:solidFill>
                        </a:rPr>
                        <a:t>mu²</a:t>
                      </a:r>
                    </a:p>
                  </a:txBody>
                  <a:tcPr/>
                </a:tc>
                <a:tc>
                  <a:txBody>
                    <a:bodyPr/>
                    <a:lstStyle/>
                    <a:p>
                      <a:r>
                        <a:rPr lang="en-US" sz="1600">
                          <a:solidFill>
                            <a:schemeClr val="bg1"/>
                          </a:solidFill>
                        </a:rPr>
                        <a:t>give</a:t>
                      </a:r>
                    </a:p>
                  </a:txBody>
                  <a:tcPr/>
                </a:tc>
                <a:extLst>
                  <a:ext uri="{0D108BD9-81ED-4DB2-BD59-A6C34878D82A}">
                    <a16:rowId xmlns:a16="http://schemas.microsoft.com/office/drawing/2014/main" val="3257691685"/>
                  </a:ext>
                </a:extLst>
              </a:tr>
              <a:tr h="370840">
                <a:tc>
                  <a:txBody>
                    <a:bodyPr/>
                    <a:lstStyle/>
                    <a:p>
                      <a:r>
                        <a:rPr lang="en-US" sz="1600">
                          <a:solidFill>
                            <a:schemeClr val="bg1"/>
                          </a:solidFill>
                        </a:rPr>
                        <a:t>ɨ⁴³</a:t>
                      </a:r>
                    </a:p>
                  </a:txBody>
                  <a:tcPr/>
                </a:tc>
                <a:tc>
                  <a:txBody>
                    <a:bodyPr/>
                    <a:lstStyle/>
                    <a:p>
                      <a:r>
                        <a:rPr lang="en-US" sz="1600">
                          <a:solidFill>
                            <a:schemeClr val="bg1"/>
                          </a:solidFill>
                        </a:rPr>
                        <a:t>nu⁴</a:t>
                      </a:r>
                    </a:p>
                  </a:txBody>
                  <a:tcPr/>
                </a:tc>
                <a:tc>
                  <a:txBody>
                    <a:bodyPr/>
                    <a:lstStyle/>
                    <a:p>
                      <a:r>
                        <a:rPr lang="en-US" sz="1600">
                          <a:solidFill>
                            <a:schemeClr val="bg1"/>
                          </a:solidFill>
                        </a:rPr>
                        <a:t>mu²</a:t>
                      </a:r>
                    </a:p>
                  </a:txBody>
                  <a:tcPr/>
                </a:tc>
                <a:tc>
                  <a:txBody>
                    <a:bodyPr/>
                    <a:lstStyle/>
                    <a:p>
                      <a:r>
                        <a:rPr lang="en-US" sz="1600">
                          <a:solidFill>
                            <a:schemeClr val="bg1"/>
                          </a:solidFill>
                        </a:rPr>
                        <a:t>put</a:t>
                      </a:r>
                    </a:p>
                  </a:txBody>
                  <a:tcPr/>
                </a:tc>
                <a:extLst>
                  <a:ext uri="{0D108BD9-81ED-4DB2-BD59-A6C34878D82A}">
                    <a16:rowId xmlns:a16="http://schemas.microsoft.com/office/drawing/2014/main" val="3580685390"/>
                  </a:ext>
                </a:extLst>
              </a:tr>
              <a:tr h="370840">
                <a:tc>
                  <a:txBody>
                    <a:bodyPr/>
                    <a:lstStyle/>
                    <a:p>
                      <a:r>
                        <a:rPr lang="en-US" sz="1600">
                          <a:solidFill>
                            <a:schemeClr val="bg1"/>
                          </a:solidFill>
                        </a:rPr>
                        <a:t>ŋe⁴³</a:t>
                      </a:r>
                    </a:p>
                  </a:txBody>
                  <a:tcPr/>
                </a:tc>
                <a:tc>
                  <a:txBody>
                    <a:bodyPr/>
                    <a:lstStyle/>
                    <a:p>
                      <a:r>
                        <a:rPr lang="en-US" sz="1600">
                          <a:solidFill>
                            <a:schemeClr val="bg1"/>
                          </a:solidFill>
                        </a:rPr>
                        <a:t>na⁴</a:t>
                      </a:r>
                    </a:p>
                  </a:txBody>
                  <a:tcPr/>
                </a:tc>
                <a:tc>
                  <a:txBody>
                    <a:bodyPr/>
                    <a:lstStyle/>
                    <a:p>
                      <a:r>
                        <a:rPr lang="en-US" sz="1600">
                          <a:solidFill>
                            <a:schemeClr val="bg1"/>
                          </a:solidFill>
                        </a:rPr>
                        <a:t>ga⁴</a:t>
                      </a:r>
                    </a:p>
                  </a:txBody>
                  <a:tcPr/>
                </a:tc>
                <a:tc>
                  <a:txBody>
                    <a:bodyPr/>
                    <a:lstStyle/>
                    <a:p>
                      <a:r>
                        <a:rPr lang="en-US" sz="1600">
                          <a:solidFill>
                            <a:schemeClr val="bg1"/>
                          </a:solidFill>
                        </a:rPr>
                        <a:t>transport, bring, take</a:t>
                      </a:r>
                    </a:p>
                  </a:txBody>
                  <a:tcPr/>
                </a:tc>
                <a:extLst>
                  <a:ext uri="{0D108BD9-81ED-4DB2-BD59-A6C34878D82A}">
                    <a16:rowId xmlns:a16="http://schemas.microsoft.com/office/drawing/2014/main" val="349107942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 Suppletion: Transitives</a:t>
            </a:r>
            <a:endParaRPr/>
          </a:p>
        </p:txBody>
      </p:sp>
      <p:sp>
        <p:nvSpPr>
          <p:cNvPr id="157" name="Google Shape;157;p28"/>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TV root suppletion is licensed by plural objects (5), including reciprocals (6).</a:t>
            </a:r>
            <a:endParaRPr/>
          </a:p>
        </p:txBody>
      </p:sp>
      <p:sp>
        <p:nvSpPr>
          <p:cNvPr id="158" name="Google Shape;158;p28"/>
          <p:cNvSpPr txBox="1"/>
          <p:nvPr/>
        </p:nvSpPr>
        <p:spPr>
          <a:xfrm>
            <a:off x="369200" y="2218524"/>
            <a:ext cx="8292300" cy="241447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(5)     ñaa mürapewagü </a:t>
            </a:r>
            <a:r>
              <a:rPr lang="en" b="1">
                <a:solidFill>
                  <a:schemeClr val="bg1"/>
                </a:solidFill>
              </a:rPr>
              <a:t>íchanawogü</a:t>
            </a:r>
          </a:p>
          <a:p>
            <a:pPr marL="0" lvl="0" indent="0" algn="l" rtl="0">
              <a:lnSpc>
                <a:spcPct val="115000"/>
              </a:lnSpc>
              <a:spcBef>
                <a:spcPts val="0"/>
              </a:spcBef>
              <a:spcAft>
                <a:spcPts val="0"/>
              </a:spcAft>
              <a:buNone/>
            </a:pPr>
            <a:r>
              <a:rPr lang="en">
                <a:solidFill>
                  <a:schemeClr val="bg1"/>
                </a:solidFill>
              </a:rPr>
              <a:t>         ɲa⁴a² 		mɨ³ra³pe³wa¹=gɨ⁴ 	i⁵=tʃa³=na³=</a:t>
            </a:r>
            <a:r>
              <a:rPr lang="en" b="1">
                <a:solidFill>
                  <a:schemeClr val="bg1"/>
                </a:solidFill>
              </a:rPr>
              <a:t>wo¹</a:t>
            </a:r>
            <a:r>
              <a:rPr lang="en">
                <a:solidFill>
                  <a:schemeClr val="bg1"/>
                </a:solidFill>
              </a:rPr>
              <a:t>=gɨ⁴</a:t>
            </a:r>
            <a:endParaRPr>
              <a:solidFill>
                <a:schemeClr val="bg1"/>
              </a:solidFill>
            </a:endParaRPr>
          </a:p>
          <a:p>
            <a:pPr marL="0" lvl="0" indent="0" algn="l" rtl="0">
              <a:lnSpc>
                <a:spcPct val="115000"/>
              </a:lnSpc>
              <a:spcBef>
                <a:spcPts val="0"/>
              </a:spcBef>
              <a:spcAft>
                <a:spcPts val="0"/>
              </a:spcAft>
              <a:buNone/>
            </a:pPr>
            <a:r>
              <a:rPr lang="en">
                <a:solidFill>
                  <a:schemeClr val="bg1"/>
                </a:solidFill>
              </a:rPr>
              <a:t>         Dem.Prox	plank=Pl		Dir=1SgSbj=3Obj=</a:t>
            </a:r>
            <a:r>
              <a:rPr lang="en" b="1">
                <a:solidFill>
                  <a:schemeClr val="bg1"/>
                </a:solidFill>
              </a:rPr>
              <a:t>discard.Pl</a:t>
            </a:r>
            <a:r>
              <a:rPr lang="en">
                <a:solidFill>
                  <a:schemeClr val="bg1"/>
                </a:solidFill>
              </a:rPr>
              <a:t>=Pl</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‘As for these planks, I’m going to </a:t>
            </a:r>
            <a:r>
              <a:rPr lang="en" b="1">
                <a:solidFill>
                  <a:schemeClr val="bg1"/>
                </a:solidFill>
              </a:rPr>
              <a:t>throw.Pl </a:t>
            </a:r>
            <a:r>
              <a:rPr lang="en">
                <a:solidFill>
                  <a:schemeClr val="bg1"/>
                </a:solidFill>
              </a:rPr>
              <a:t>them away.’ (built space description)</a:t>
            </a:r>
            <a:endParaRPr>
              <a:solidFill>
                <a:schemeClr val="bg1"/>
              </a:solidFill>
            </a:endParaRPr>
          </a:p>
          <a:p>
            <a:pPr marL="0" lvl="0" indent="0" algn="l" rtl="0">
              <a:lnSpc>
                <a:spcPct val="115000"/>
              </a:lnSpc>
              <a:spcBef>
                <a:spcPts val="0"/>
              </a:spcBef>
              <a:spcAft>
                <a:spcPts val="0"/>
              </a:spcAft>
              <a:buNone/>
            </a:pPr>
            <a:endParaRPr>
              <a:solidFill>
                <a:schemeClr val="bg1"/>
              </a:solidFill>
            </a:endParaRPr>
          </a:p>
          <a:p>
            <a:pPr marL="0" lvl="0" indent="0" algn="l" rtl="0">
              <a:lnSpc>
                <a:spcPct val="115000"/>
              </a:lnSpc>
              <a:spcBef>
                <a:spcPts val="0"/>
              </a:spcBef>
              <a:spcAft>
                <a:spcPts val="0"/>
              </a:spcAft>
              <a:buNone/>
            </a:pPr>
            <a:r>
              <a:rPr lang="en">
                <a:solidFill>
                  <a:schemeClr val="bg1"/>
                </a:solidFill>
              </a:rPr>
              <a:t>(6)     otaarü dai naxü</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o³ta⁵=a¹rɨ³                	</a:t>
            </a:r>
            <a:r>
              <a:rPr lang="en" b="1">
                <a:solidFill>
                  <a:schemeClr val="bg1"/>
                </a:solidFill>
              </a:rPr>
              <a:t>dai²</a:t>
            </a:r>
            <a:r>
              <a:rPr lang="en">
                <a:solidFill>
                  <a:schemeClr val="bg1"/>
                </a:solidFill>
              </a:rPr>
              <a:t>	na¹ʔ=ɨ²</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chicken=Poss         	</a:t>
            </a:r>
            <a:r>
              <a:rPr lang="en" b="1">
                <a:solidFill>
                  <a:schemeClr val="bg1"/>
                </a:solidFill>
              </a:rPr>
              <a:t>hit.Pl	</a:t>
            </a:r>
            <a:r>
              <a:rPr lang="en">
                <a:solidFill>
                  <a:schemeClr val="bg1"/>
                </a:solidFill>
              </a:rPr>
              <a:t>Imp=do</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‘Imitate how (two) chickens </a:t>
            </a:r>
            <a:r>
              <a:rPr lang="en" b="1">
                <a:solidFill>
                  <a:schemeClr val="bg1"/>
                </a:solidFill>
              </a:rPr>
              <a:t>fight.Pl</a:t>
            </a:r>
            <a:r>
              <a:rPr lang="en">
                <a:solidFill>
                  <a:schemeClr val="bg1"/>
                </a:solidFill>
              </a:rPr>
              <a:t> (each other).’ (child-directed speech)</a:t>
            </a:r>
            <a:endParaRPr>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9"/>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 Suppletion: Transitives</a:t>
            </a:r>
            <a:endParaRPr/>
          </a:p>
        </p:txBody>
      </p:sp>
      <p:sp>
        <p:nvSpPr>
          <p:cNvPr id="164" name="Google Shape;164;p29"/>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TV root suppletion is not licensed by plural agents (7) or events (8).</a:t>
            </a:r>
            <a:endParaRPr/>
          </a:p>
        </p:txBody>
      </p:sp>
      <p:sp>
        <p:nvSpPr>
          <p:cNvPr id="165" name="Google Shape;165;p29"/>
          <p:cNvSpPr txBox="1"/>
          <p:nvPr/>
        </p:nvSpPr>
        <p:spPr>
          <a:xfrm>
            <a:off x="369200" y="2084467"/>
            <a:ext cx="7880700" cy="290999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(7)   wüxi i woca </a:t>
            </a:r>
            <a:r>
              <a:rPr lang="en" b="1">
                <a:solidFill>
                  <a:schemeClr val="bg1"/>
                </a:solidFill>
              </a:rPr>
              <a:t>tima̰gü / *tidaigü</a:t>
            </a:r>
          </a:p>
          <a:p>
            <a:pPr marL="0" lvl="0" indent="0" algn="l" rtl="0">
              <a:lnSpc>
                <a:spcPct val="115000"/>
              </a:lnSpc>
              <a:spcBef>
                <a:spcPts val="0"/>
              </a:spcBef>
              <a:spcAft>
                <a:spcPts val="0"/>
              </a:spcAft>
              <a:buNone/>
            </a:pPr>
            <a:r>
              <a:rPr lang="en">
                <a:solidFill>
                  <a:schemeClr val="bg1"/>
                </a:solidFill>
              </a:rPr>
              <a:t>       wɨ⁴³ʔi⁴ 	i⁴      wo³ka¹	</a:t>
            </a:r>
            <a:r>
              <a:rPr lang="en" b="1">
                <a:solidFill>
                  <a:schemeClr val="bg1"/>
                </a:solidFill>
              </a:rPr>
              <a:t>ti⁴=ma̰¹=gɨ⁴             	/ *ti⁴=dai²=gɨ⁴</a:t>
            </a:r>
          </a:p>
          <a:p>
            <a:pPr marL="0" lvl="0" indent="0" algn="l" rtl="0">
              <a:lnSpc>
                <a:spcPct val="115000"/>
              </a:lnSpc>
              <a:spcBef>
                <a:spcPts val="0"/>
              </a:spcBef>
              <a:spcAft>
                <a:spcPts val="0"/>
              </a:spcAft>
              <a:buNone/>
            </a:pPr>
            <a:r>
              <a:rPr lang="en" b="1">
                <a:solidFill>
                  <a:schemeClr val="bg1"/>
                </a:solidFill>
              </a:rPr>
              <a:t>       </a:t>
            </a:r>
            <a:r>
              <a:rPr lang="en">
                <a:solidFill>
                  <a:schemeClr val="bg1"/>
                </a:solidFill>
              </a:rPr>
              <a:t>one	Det   cow 		</a:t>
            </a:r>
            <a:r>
              <a:rPr lang="en" b="1">
                <a:solidFill>
                  <a:schemeClr val="bg1"/>
                </a:solidFill>
              </a:rPr>
              <a:t>1ExclSbj=hit.Sg=Pl	/ *1ExclSbj=hit.Pl=Pl</a:t>
            </a:r>
            <a:endParaRPr lang="en" b="1" cap="small">
              <a:solidFill>
                <a:schemeClr val="bg1"/>
              </a:solidFill>
            </a:endParaRPr>
          </a:p>
          <a:p>
            <a:pPr marL="0" lvl="0" indent="0" algn="l" rtl="0">
              <a:lnSpc>
                <a:spcPct val="115000"/>
              </a:lnSpc>
              <a:spcBef>
                <a:spcPts val="0"/>
              </a:spcBef>
              <a:spcAft>
                <a:spcPts val="0"/>
              </a:spcAft>
              <a:buNone/>
            </a:pPr>
            <a:r>
              <a:rPr lang="en" b="1" cap="small">
                <a:solidFill>
                  <a:schemeClr val="bg1"/>
                </a:solidFill>
              </a:rPr>
              <a:t>       </a:t>
            </a:r>
            <a:r>
              <a:rPr lang="en" cap="small">
                <a:solidFill>
                  <a:schemeClr val="bg1"/>
                </a:solidFill>
              </a:rPr>
              <a:t>‘</a:t>
            </a:r>
            <a:r>
              <a:rPr lang="en">
                <a:solidFill>
                  <a:schemeClr val="bg1"/>
                </a:solidFill>
              </a:rPr>
              <a:t>We </a:t>
            </a:r>
            <a:r>
              <a:rPr lang="en" b="1">
                <a:solidFill>
                  <a:schemeClr val="bg1"/>
                </a:solidFill>
              </a:rPr>
              <a:t>killed.Sg </a:t>
            </a:r>
            <a:r>
              <a:rPr lang="en" cap="small">
                <a:solidFill>
                  <a:schemeClr val="bg1"/>
                </a:solidFill>
              </a:rPr>
              <a:t>(*</a:t>
            </a:r>
            <a:r>
              <a:rPr lang="en">
                <a:solidFill>
                  <a:schemeClr val="bg1"/>
                </a:solidFill>
              </a:rPr>
              <a:t>killed.Pl</a:t>
            </a:r>
            <a:r>
              <a:rPr lang="en" cap="small">
                <a:solidFill>
                  <a:schemeClr val="bg1"/>
                </a:solidFill>
              </a:rPr>
              <a:t>)</a:t>
            </a:r>
            <a:r>
              <a:rPr lang="en">
                <a:solidFill>
                  <a:schemeClr val="bg1"/>
                </a:solidFill>
              </a:rPr>
              <a:t> one cow.’ (elicited)</a:t>
            </a:r>
            <a:endParaRPr>
              <a:solidFill>
                <a:schemeClr val="bg1"/>
              </a:solidFill>
            </a:endParaRPr>
          </a:p>
          <a:p>
            <a:pPr marL="0" lvl="0" indent="457200" algn="l" rtl="0">
              <a:lnSpc>
                <a:spcPct val="115000"/>
              </a:lnSpc>
              <a:spcBef>
                <a:spcPts val="0"/>
              </a:spcBef>
              <a:spcAft>
                <a:spcPts val="0"/>
              </a:spcAft>
              <a:buNone/>
            </a:pPr>
            <a:endParaRPr>
              <a:solidFill>
                <a:schemeClr val="bg1"/>
              </a:solidFill>
            </a:endParaRPr>
          </a:p>
          <a:p>
            <a:pPr marL="0" lvl="0" indent="0" algn="l" rtl="0">
              <a:lnSpc>
                <a:spcPct val="115000"/>
              </a:lnSpc>
              <a:spcBef>
                <a:spcPts val="0"/>
              </a:spcBef>
              <a:spcAft>
                <a:spcPts val="0"/>
              </a:spcAft>
              <a:buNone/>
            </a:pPr>
            <a:r>
              <a:rPr lang="en">
                <a:solidFill>
                  <a:schemeClr val="bg1"/>
                </a:solidFill>
              </a:rPr>
              <a:t>(8)  Context: I tried over and over again to kill a pest, but it always escaped.</a:t>
            </a:r>
            <a:endParaRPr>
              <a:solidFill>
                <a:schemeClr val="bg1"/>
              </a:solidFill>
            </a:endParaRPr>
          </a:p>
          <a:p>
            <a:pPr lvl="1">
              <a:lnSpc>
                <a:spcPct val="115000"/>
              </a:lnSpc>
            </a:pPr>
            <a:r>
              <a:rPr lang="en">
                <a:solidFill>
                  <a:schemeClr val="bg1"/>
                </a:solidFill>
              </a:rPr>
              <a:t>      ü̃ca [chimáxchaü̃ / *chadaichaü̃] t̰a</a:t>
            </a:r>
          </a:p>
          <a:p>
            <a:pPr lvl="1">
              <a:lnSpc>
                <a:spcPct val="115000"/>
              </a:lnSpc>
            </a:pPr>
            <a:r>
              <a:rPr lang="en">
                <a:solidFill>
                  <a:schemeClr val="bg1"/>
                </a:solidFill>
              </a:rPr>
              <a:t>      ɨ̃³ka³	</a:t>
            </a:r>
            <a:r>
              <a:rPr lang="en" b="1">
                <a:solidFill>
                  <a:schemeClr val="bg1"/>
                </a:solidFill>
              </a:rPr>
              <a:t>tʃi³=ma⁵=tʃa¹ɨ̃ 	/ *tʃa³=dai²=tʃa¹ɨ̃¹ 		</a:t>
            </a:r>
            <a:r>
              <a:rPr lang="en">
                <a:solidFill>
                  <a:schemeClr val="bg1"/>
                </a:solidFill>
              </a:rPr>
              <a:t>ta̰²</a:t>
            </a:r>
          </a:p>
          <a:p>
            <a:pPr lvl="1">
              <a:lnSpc>
                <a:spcPct val="115000"/>
              </a:lnSpc>
            </a:pPr>
            <a:r>
              <a:rPr lang="en">
                <a:solidFill>
                  <a:schemeClr val="bg1"/>
                </a:solidFill>
              </a:rPr>
              <a:t>      rat	</a:t>
            </a:r>
            <a:r>
              <a:rPr lang="en" b="1">
                <a:solidFill>
                  <a:schemeClr val="bg1"/>
                </a:solidFill>
              </a:rPr>
              <a:t>1SgSbj=hit.Sg=Prosp	/ *1SgSbj=hit.Pl=Prosp</a:t>
            </a:r>
            <a:r>
              <a:rPr lang="en" b="1" cap="small">
                <a:solidFill>
                  <a:schemeClr val="bg1"/>
                </a:solidFill>
              </a:rPr>
              <a:t>	</a:t>
            </a:r>
            <a:r>
              <a:rPr lang="en-GB">
                <a:solidFill>
                  <a:schemeClr val="bg1"/>
                </a:solidFill>
              </a:rPr>
              <a:t>in.vain</a:t>
            </a:r>
            <a:endParaRPr lang="en-GB" u="sng">
              <a:solidFill>
                <a:schemeClr val="bg1"/>
              </a:solidFill>
            </a:endParaRPr>
          </a:p>
          <a:p>
            <a:pPr lvl="1">
              <a:lnSpc>
                <a:spcPct val="115000"/>
              </a:lnSpc>
            </a:pPr>
            <a:r>
              <a:rPr lang="en">
                <a:solidFill>
                  <a:schemeClr val="bg1"/>
                </a:solidFill>
              </a:rPr>
              <a:t>      ‘I kept trying in vain to </a:t>
            </a:r>
            <a:r>
              <a:rPr lang="en" b="1">
                <a:solidFill>
                  <a:schemeClr val="bg1"/>
                </a:solidFill>
              </a:rPr>
              <a:t>kill.Sg</a:t>
            </a:r>
            <a:r>
              <a:rPr lang="en">
                <a:solidFill>
                  <a:schemeClr val="bg1"/>
                </a:solidFill>
              </a:rPr>
              <a:t> (*kill.Pl) the rat.’ (elicited)</a:t>
            </a:r>
            <a:endParaRPr>
              <a:solidFill>
                <a:schemeClr val="bg1"/>
              </a:solidFill>
            </a:endParaRPr>
          </a:p>
          <a:p>
            <a:pPr marL="0" lvl="0" indent="0" algn="l" rtl="0">
              <a:lnSpc>
                <a:spcPct val="115000"/>
              </a:lnSpc>
              <a:spcBef>
                <a:spcPts val="0"/>
              </a:spcBef>
              <a:spcAft>
                <a:spcPts val="0"/>
              </a:spcAft>
              <a:buNone/>
            </a:pPr>
            <a:endParaRPr>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0"/>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Directional Suppletion</a:t>
            </a:r>
            <a:endParaRPr/>
          </a:p>
        </p:txBody>
      </p:sp>
      <p:sp>
        <p:nvSpPr>
          <p:cNvPr id="171" name="Google Shape;171;p30"/>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Ticuna has </a:t>
            </a:r>
            <a:r>
              <a:rPr lang="en" i="1"/>
              <a:t>many </a:t>
            </a:r>
            <a:r>
              <a:rPr lang="en"/>
              <a:t>verbal directionals. About 11 are productive</a:t>
            </a:r>
          </a:p>
          <a:p>
            <a:pPr marL="457200" lvl="0" indent="-342900" algn="l" rtl="0">
              <a:spcBef>
                <a:spcPts val="0"/>
              </a:spcBef>
              <a:spcAft>
                <a:spcPts val="0"/>
              </a:spcAft>
              <a:buSzPts val="1800"/>
              <a:buChar char="●"/>
            </a:pPr>
            <a:r>
              <a:rPr lang="en"/>
              <a:t>Attach to verbs of motion/caused motion</a:t>
            </a:r>
          </a:p>
          <a:p>
            <a:pPr marL="457200" lvl="0" indent="-342900" algn="l" rtl="0">
              <a:spcBef>
                <a:spcPts val="0"/>
              </a:spcBef>
              <a:spcAft>
                <a:spcPts val="0"/>
              </a:spcAft>
              <a:buSzPts val="1800"/>
              <a:buChar char="●"/>
            </a:pPr>
            <a:r>
              <a:rPr lang="en"/>
              <a:t>Characterize shape of motion path</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172" name="Google Shape;172;p30"/>
          <p:cNvSpPr txBox="1"/>
          <p:nvPr/>
        </p:nvSpPr>
        <p:spPr>
          <a:xfrm>
            <a:off x="369200" y="2784666"/>
            <a:ext cx="7308000" cy="1175676"/>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(9)   ngemaca̰ ni naxchawa </a:t>
            </a:r>
            <a:r>
              <a:rPr lang="en" b="1">
                <a:solidFill>
                  <a:schemeClr val="bg1"/>
                </a:solidFill>
              </a:rPr>
              <a:t>chanata̰nagǘxü̃</a:t>
            </a:r>
            <a:endParaRPr b="1">
              <a:solidFill>
                <a:schemeClr val="bg1"/>
              </a:solidFill>
            </a:endParaRPr>
          </a:p>
          <a:p>
            <a:pPr marL="0" lvl="0" indent="457200" algn="l" rtl="0">
              <a:lnSpc>
                <a:spcPct val="115000"/>
              </a:lnSpc>
              <a:spcBef>
                <a:spcPts val="0"/>
              </a:spcBef>
              <a:spcAft>
                <a:spcPts val="0"/>
              </a:spcAft>
              <a:buNone/>
            </a:pPr>
            <a:r>
              <a:rPr lang="en">
                <a:solidFill>
                  <a:schemeClr val="bg1"/>
                </a:solidFill>
              </a:rPr>
              <a:t>tʃa¹=	        na³=     ta̰¹		</a:t>
            </a:r>
            <a:r>
              <a:rPr lang="en" b="1">
                <a:solidFill>
                  <a:schemeClr val="bg1"/>
                </a:solidFill>
              </a:rPr>
              <a:t>-na⁴gɨ⁵</a:t>
            </a:r>
            <a:r>
              <a:rPr lang="en">
                <a:solidFill>
                  <a:schemeClr val="bg1"/>
                </a:solidFill>
              </a:rPr>
              <a:t>		=ʔɨ̃⁴</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1SgSbj=   3Obj=   discard.Sg	</a:t>
            </a:r>
            <a:r>
              <a:rPr lang="en" b="1">
                <a:solidFill>
                  <a:schemeClr val="bg1"/>
                </a:solidFill>
              </a:rPr>
              <a:t>-Dir:upward.Sg</a:t>
            </a:r>
            <a:r>
              <a:rPr lang="en">
                <a:solidFill>
                  <a:schemeClr val="bg1"/>
                </a:solidFill>
              </a:rPr>
              <a:t>	=Sub</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‘That’s why </a:t>
            </a:r>
            <a:r>
              <a:rPr lang="en" b="1">
                <a:solidFill>
                  <a:schemeClr val="bg1"/>
                </a:solidFill>
              </a:rPr>
              <a:t>I threw it away into the rafters</a:t>
            </a:r>
            <a:r>
              <a:rPr lang="en">
                <a:solidFill>
                  <a:schemeClr val="bg1"/>
                </a:solidFill>
              </a:rPr>
              <a:t>.’ (conversation)’</a:t>
            </a:r>
            <a:endParaRPr>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1"/>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Directional Suppletion </a:t>
            </a:r>
            <a:endParaRPr/>
          </a:p>
        </p:txBody>
      </p:sp>
      <p:sp>
        <p:nvSpPr>
          <p:cNvPr id="178" name="Google Shape;178;p31"/>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Directionals </a:t>
            </a:r>
            <a:r>
              <a:rPr lang="en" u="sng"/>
              <a:t>also</a:t>
            </a:r>
            <a:r>
              <a:rPr lang="en"/>
              <a:t> undergo number suppletion</a:t>
            </a:r>
          </a:p>
          <a:p>
            <a:pPr marL="457200" lvl="0" indent="-342900" algn="l" rtl="0">
              <a:spcBef>
                <a:spcPts val="0"/>
              </a:spcBef>
              <a:spcAft>
                <a:spcPts val="0"/>
              </a:spcAft>
              <a:buSzPts val="1800"/>
              <a:buChar char="●"/>
            </a:pPr>
            <a:r>
              <a:rPr lang="en"/>
              <a:t>This suppletion is controlled by the S of IV’s, O of TV’s </a:t>
            </a:r>
          </a:p>
          <a:p>
            <a:pPr marL="457200" lvl="0" indent="-342900" algn="l" rtl="0">
              <a:spcBef>
                <a:spcPts val="0"/>
              </a:spcBef>
              <a:spcAft>
                <a:spcPts val="0"/>
              </a:spcAft>
              <a:buSzPts val="1800"/>
              <a:buChar char="●"/>
            </a:pPr>
            <a:r>
              <a:rPr lang="en"/>
              <a:t>For example, </a:t>
            </a:r>
            <a:r>
              <a:rPr lang="en" i="1"/>
              <a:t>-ku²tSi⁴ </a:t>
            </a:r>
            <a:r>
              <a:rPr lang="en"/>
              <a:t>Dir:inward:SgO ~ </a:t>
            </a:r>
            <a:r>
              <a:rPr lang="en" i="1"/>
              <a:t>-ku² </a:t>
            </a:r>
            <a:r>
              <a:rPr lang="en"/>
              <a:t>Dir:inward:PlO (10, 11)</a:t>
            </a:r>
            <a:endParaRPr/>
          </a:p>
        </p:txBody>
      </p:sp>
      <p:sp>
        <p:nvSpPr>
          <p:cNvPr id="179" name="Google Shape;179;p31"/>
          <p:cNvSpPr txBox="1"/>
          <p:nvPr/>
        </p:nvSpPr>
        <p:spPr>
          <a:xfrm>
            <a:off x="464342" y="2652827"/>
            <a:ext cx="8215315" cy="212362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chemeClr val="bg1"/>
                </a:solidFill>
              </a:rPr>
              <a:t>(10) tüxü̃ ixǘcuchi</a:t>
            </a:r>
          </a:p>
          <a:p>
            <a:r>
              <a:rPr lang="en-GB">
                <a:solidFill>
                  <a:schemeClr val="bg1"/>
                </a:solidFill>
              </a:rPr>
              <a:t>       tɨ³¹=ʔɨ̃³		</a:t>
            </a:r>
            <a:r>
              <a:rPr lang="en-GB" b="1">
                <a:solidFill>
                  <a:schemeClr val="bg1"/>
                </a:solidFill>
              </a:rPr>
              <a:t>i¹ʔ=ɨ⁴³-ku²tʃi⁴</a:t>
            </a:r>
          </a:p>
          <a:p>
            <a:pPr marL="0" lvl="0" indent="0" algn="l" rtl="0">
              <a:spcBef>
                <a:spcPts val="0"/>
              </a:spcBef>
              <a:spcAft>
                <a:spcPts val="0"/>
              </a:spcAft>
              <a:buNone/>
            </a:pPr>
            <a:r>
              <a:rPr lang="en-GB">
                <a:solidFill>
                  <a:schemeClr val="bg1"/>
                </a:solidFill>
              </a:rPr>
              <a:t>       3(I)=Acc	</a:t>
            </a:r>
            <a:r>
              <a:rPr lang="en-GB" b="1">
                <a:solidFill>
                  <a:schemeClr val="bg1"/>
                </a:solidFill>
              </a:rPr>
              <a:t>Imp=put:InamSgO-Dir:inward:Sg  </a:t>
            </a:r>
          </a:p>
          <a:p>
            <a:pPr marL="0" lvl="0" indent="0" algn="l" rtl="0">
              <a:spcBef>
                <a:spcPts val="0"/>
              </a:spcBef>
              <a:spcAft>
                <a:spcPts val="0"/>
              </a:spcAft>
              <a:buNone/>
            </a:pPr>
            <a:r>
              <a:rPr lang="en-GB">
                <a:solidFill>
                  <a:schemeClr val="bg1"/>
                </a:solidFill>
              </a:rPr>
              <a:t>       ‘Put it inside (a bag).’ (conversation)</a:t>
            </a:r>
          </a:p>
          <a:p>
            <a:pPr marL="0" lvl="0" indent="0" algn="l" rtl="0">
              <a:spcBef>
                <a:spcPts val="0"/>
              </a:spcBef>
              <a:spcAft>
                <a:spcPts val="0"/>
              </a:spcAft>
              <a:buNone/>
            </a:pPr>
            <a:endParaRPr lang="en-GB">
              <a:solidFill>
                <a:schemeClr val="bg1"/>
              </a:solidFill>
            </a:endParaRPr>
          </a:p>
          <a:p>
            <a:pPr marL="0" lvl="0" indent="0" algn="l" rtl="0">
              <a:spcBef>
                <a:spcPts val="0"/>
              </a:spcBef>
              <a:spcAft>
                <a:spcPts val="0"/>
              </a:spcAft>
              <a:buNone/>
            </a:pPr>
            <a:r>
              <a:rPr lang="en-GB">
                <a:solidFill>
                  <a:schemeClr val="bg1"/>
                </a:solidFill>
              </a:rPr>
              <a:t>(11)  nórü pologu </a:t>
            </a:r>
            <a:r>
              <a:rPr lang="en-GB" b="1">
                <a:solidFill>
                  <a:schemeClr val="bg1"/>
                </a:solidFill>
              </a:rPr>
              <a:t>nanagücu</a:t>
            </a:r>
            <a:endParaRPr lang="en-GB">
              <a:solidFill>
                <a:schemeClr val="bg1"/>
              </a:solidFill>
            </a:endParaRPr>
          </a:p>
          <a:p>
            <a:pPr marL="0" lvl="0" indent="0" algn="l" rtl="0">
              <a:spcBef>
                <a:spcPts val="0"/>
              </a:spcBef>
              <a:spcAft>
                <a:spcPts val="0"/>
              </a:spcAft>
              <a:buNone/>
            </a:pPr>
            <a:r>
              <a:rPr lang="en-GB">
                <a:solidFill>
                  <a:schemeClr val="bg1"/>
                </a:solidFill>
              </a:rPr>
              <a:t>        no⁵¹rɨ³ 	po³lo¹gu²		</a:t>
            </a:r>
            <a:r>
              <a:rPr lang="en-GB" b="1">
                <a:solidFill>
                  <a:schemeClr val="bg1"/>
                </a:solidFill>
              </a:rPr>
              <a:t>na⁴=na³=gɨ¹-ku² </a:t>
            </a:r>
          </a:p>
          <a:p>
            <a:pPr marL="0" lvl="0" indent="0" algn="l" rtl="0">
              <a:spcBef>
                <a:spcPts val="0"/>
              </a:spcBef>
              <a:spcAft>
                <a:spcPts val="0"/>
              </a:spcAft>
              <a:buNone/>
            </a:pPr>
            <a:r>
              <a:rPr lang="en-GB">
                <a:solidFill>
                  <a:schemeClr val="bg1"/>
                </a:solidFill>
              </a:rPr>
              <a:t>        3.Poss	shirt=Loc		</a:t>
            </a:r>
            <a:r>
              <a:rPr lang="en-GB" b="1">
                <a:solidFill>
                  <a:schemeClr val="bg1"/>
                </a:solidFill>
              </a:rPr>
              <a:t>3Sbj=3Obj=pour.grainy-Dir:inward:Pl</a:t>
            </a:r>
          </a:p>
          <a:p>
            <a:pPr marL="0" lvl="0" indent="0" algn="l" rtl="0">
              <a:spcBef>
                <a:spcPts val="0"/>
              </a:spcBef>
              <a:spcAft>
                <a:spcPts val="0"/>
              </a:spcAft>
              <a:buNone/>
            </a:pPr>
            <a:r>
              <a:rPr lang="en-GB">
                <a:solidFill>
                  <a:schemeClr val="bg1"/>
                </a:solidFill>
              </a:rPr>
              <a:t>       ‘He would </a:t>
            </a:r>
            <a:r>
              <a:rPr lang="en-GB" b="1">
                <a:solidFill>
                  <a:schemeClr val="bg1"/>
                </a:solidFill>
              </a:rPr>
              <a:t>pour them (kernels of popcorn) into </a:t>
            </a:r>
            <a:r>
              <a:rPr lang="en-GB">
                <a:solidFill>
                  <a:schemeClr val="bg1"/>
                </a:solidFill>
              </a:rPr>
              <a:t>his shirt.’ (text)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6">
          <a:extLst>
            <a:ext uri="{FF2B5EF4-FFF2-40B4-BE49-F238E27FC236}">
              <a16:creationId xmlns:a16="http://schemas.microsoft.com/office/drawing/2014/main" id="{262BC741-A904-65D7-98D3-EC25D20FEB85}"/>
            </a:ext>
          </a:extLst>
        </p:cNvPr>
        <p:cNvGrpSpPr/>
        <p:nvPr/>
      </p:nvGrpSpPr>
      <p:grpSpPr>
        <a:xfrm>
          <a:off x="0" y="0"/>
          <a:ext cx="0" cy="0"/>
          <a:chOff x="0" y="0"/>
          <a:chExt cx="0" cy="0"/>
        </a:xfrm>
      </p:grpSpPr>
      <p:sp>
        <p:nvSpPr>
          <p:cNvPr id="177" name="Google Shape;177;p31">
            <a:extLst>
              <a:ext uri="{FF2B5EF4-FFF2-40B4-BE49-F238E27FC236}">
                <a16:creationId xmlns:a16="http://schemas.microsoft.com/office/drawing/2014/main" id="{39B9ADA7-34E5-7227-5727-34BF6AF3CE2A}"/>
              </a:ext>
            </a:extLst>
          </p:cNvPr>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Directional Suppletion </a:t>
            </a:r>
            <a:endParaRPr/>
          </a:p>
        </p:txBody>
      </p:sp>
      <p:sp>
        <p:nvSpPr>
          <p:cNvPr id="178" name="Google Shape;178;p31">
            <a:extLst>
              <a:ext uri="{FF2B5EF4-FFF2-40B4-BE49-F238E27FC236}">
                <a16:creationId xmlns:a16="http://schemas.microsoft.com/office/drawing/2014/main" id="{90FF0A21-01A1-EBA7-1A71-0295229945FE}"/>
              </a:ext>
            </a:extLst>
          </p:cNvPr>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The suppletion is </a:t>
            </a:r>
            <a:r>
              <a:rPr lang="en" u="sng"/>
              <a:t>not</a:t>
            </a:r>
            <a:r>
              <a:rPr lang="en"/>
              <a:t> licensed by a plural A (12) or plural event (13)</a:t>
            </a:r>
            <a:endParaRPr/>
          </a:p>
        </p:txBody>
      </p:sp>
      <p:sp>
        <p:nvSpPr>
          <p:cNvPr id="179" name="Google Shape;179;p31">
            <a:extLst>
              <a:ext uri="{FF2B5EF4-FFF2-40B4-BE49-F238E27FC236}">
                <a16:creationId xmlns:a16="http://schemas.microsoft.com/office/drawing/2014/main" id="{D51A3FE8-1296-8638-F024-2D817EB56DA5}"/>
              </a:ext>
            </a:extLst>
          </p:cNvPr>
          <p:cNvSpPr txBox="1"/>
          <p:nvPr/>
        </p:nvSpPr>
        <p:spPr>
          <a:xfrm>
            <a:off x="434374" y="2121192"/>
            <a:ext cx="8215315" cy="212362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a:solidFill>
                  <a:schemeClr val="bg1"/>
                </a:solidFill>
              </a:rPr>
              <a:t>(12) cuxü̃́ taxǘcuchigü i nórü cumba</a:t>
            </a:r>
          </a:p>
          <a:p>
            <a:pPr marL="0" lvl="0" indent="0" algn="l" rtl="0">
              <a:spcBef>
                <a:spcPts val="0"/>
              </a:spcBef>
              <a:spcAft>
                <a:spcPts val="0"/>
              </a:spcAft>
              <a:buNone/>
            </a:pPr>
            <a:r>
              <a:rPr lang="en-GB">
                <a:solidFill>
                  <a:schemeClr val="bg1"/>
                </a:solidFill>
              </a:rPr>
              <a:t>       ku³¹=ʔɨ̃⁵ 	</a:t>
            </a:r>
            <a:r>
              <a:rPr lang="en-GB" b="1">
                <a:solidFill>
                  <a:schemeClr val="bg1"/>
                </a:solidFill>
              </a:rPr>
              <a:t>ta⁴ʔ=ɨ⁴³-ku²tʃi⁴=gɨ⁴</a:t>
            </a:r>
            <a:r>
              <a:rPr lang="en-GB">
                <a:solidFill>
                  <a:schemeClr val="bg1"/>
                </a:solidFill>
              </a:rPr>
              <a:t>			i⁴	no⁵¹rɨ³	cumba</a:t>
            </a:r>
          </a:p>
          <a:p>
            <a:pPr marL="0" lvl="0" indent="0" algn="l" rtl="0">
              <a:spcBef>
                <a:spcPts val="0"/>
              </a:spcBef>
              <a:spcAft>
                <a:spcPts val="0"/>
              </a:spcAft>
              <a:buNone/>
            </a:pPr>
            <a:r>
              <a:rPr lang="en-GB">
                <a:solidFill>
                  <a:schemeClr val="bg1"/>
                </a:solidFill>
              </a:rPr>
              <a:t>       2Sg=Ben	</a:t>
            </a:r>
            <a:r>
              <a:rPr lang="en-GB" b="1">
                <a:solidFill>
                  <a:schemeClr val="bg1"/>
                </a:solidFill>
              </a:rPr>
              <a:t>1Excl=put:InamSg-Dir:inward.Sg=Pl</a:t>
            </a:r>
            <a:r>
              <a:rPr lang="en-GB">
                <a:solidFill>
                  <a:schemeClr val="bg1"/>
                </a:solidFill>
              </a:rPr>
              <a:t>	Det	3Poss	cumba</a:t>
            </a:r>
          </a:p>
          <a:p>
            <a:pPr marL="0" lvl="0" indent="0" algn="l" rtl="0">
              <a:spcBef>
                <a:spcPts val="0"/>
              </a:spcBef>
              <a:spcAft>
                <a:spcPts val="0"/>
              </a:spcAft>
              <a:buNone/>
            </a:pPr>
            <a:r>
              <a:rPr lang="en-GB">
                <a:solidFill>
                  <a:schemeClr val="bg1"/>
                </a:solidFill>
              </a:rPr>
              <a:t>       ‘We’re going to install the </a:t>
            </a:r>
            <a:r>
              <a:rPr lang="en-GB" i="1">
                <a:solidFill>
                  <a:schemeClr val="bg1"/>
                </a:solidFill>
              </a:rPr>
              <a:t>cumba</a:t>
            </a:r>
            <a:r>
              <a:rPr lang="en-GB">
                <a:solidFill>
                  <a:schemeClr val="bg1"/>
                </a:solidFill>
              </a:rPr>
              <a:t> (part of a roof) for you.’ (conversation)</a:t>
            </a:r>
          </a:p>
          <a:p>
            <a:pPr marL="0" lvl="0" indent="0" algn="l" rtl="0">
              <a:spcBef>
                <a:spcPts val="0"/>
              </a:spcBef>
              <a:spcAft>
                <a:spcPts val="0"/>
              </a:spcAft>
              <a:buNone/>
            </a:pPr>
            <a:endParaRPr lang="en-GB">
              <a:solidFill>
                <a:schemeClr val="bg1"/>
              </a:solidFill>
            </a:endParaRPr>
          </a:p>
          <a:p>
            <a:pPr marL="0" lvl="0" indent="0" algn="l" rtl="0">
              <a:spcBef>
                <a:spcPts val="0"/>
              </a:spcBef>
              <a:spcAft>
                <a:spcPts val="0"/>
              </a:spcAft>
              <a:buNone/>
            </a:pPr>
            <a:r>
              <a:rPr lang="en-GB">
                <a:solidFill>
                  <a:schemeClr val="bg1"/>
                </a:solidFill>
              </a:rPr>
              <a:t>(13) nicacuchichigü</a:t>
            </a:r>
          </a:p>
          <a:p>
            <a:pPr marL="0" lvl="0" indent="0" algn="l" rtl="0">
              <a:spcBef>
                <a:spcPts val="0"/>
              </a:spcBef>
              <a:spcAft>
                <a:spcPts val="0"/>
              </a:spcAft>
              <a:buNone/>
            </a:pPr>
            <a:r>
              <a:rPr lang="en-GB">
                <a:solidFill>
                  <a:schemeClr val="bg1"/>
                </a:solidFill>
              </a:rPr>
              <a:t>       ni⁴=	ka¹          	</a:t>
            </a:r>
            <a:r>
              <a:rPr lang="en-GB" b="1">
                <a:solidFill>
                  <a:schemeClr val="bg1"/>
                </a:solidFill>
              </a:rPr>
              <a:t>-ku²tʃi⁴</a:t>
            </a:r>
            <a:r>
              <a:rPr lang="en-GB">
                <a:solidFill>
                  <a:schemeClr val="bg1"/>
                </a:solidFill>
              </a:rPr>
              <a:t>		=tʃi¹gɨ¹</a:t>
            </a:r>
          </a:p>
          <a:p>
            <a:pPr marL="0" lvl="0" indent="0" algn="l" rtl="0">
              <a:spcBef>
                <a:spcPts val="0"/>
              </a:spcBef>
              <a:spcAft>
                <a:spcPts val="0"/>
              </a:spcAft>
              <a:buNone/>
            </a:pPr>
            <a:r>
              <a:rPr lang="en-GB">
                <a:solidFill>
                  <a:schemeClr val="bg1"/>
                </a:solidFill>
              </a:rPr>
              <a:t>       3Sbj=	lie.surface  </a:t>
            </a:r>
            <a:r>
              <a:rPr lang="en-GB" b="1">
                <a:solidFill>
                  <a:schemeClr val="bg1"/>
                </a:solidFill>
              </a:rPr>
              <a:t>-Dir:inward.Sg   	</a:t>
            </a:r>
            <a:r>
              <a:rPr lang="en-GB">
                <a:solidFill>
                  <a:schemeClr val="bg1"/>
                </a:solidFill>
              </a:rPr>
              <a:t>=Distrib</a:t>
            </a:r>
          </a:p>
          <a:p>
            <a:pPr marL="0" lvl="0" indent="0" algn="l" rtl="0">
              <a:spcBef>
                <a:spcPts val="0"/>
              </a:spcBef>
              <a:spcAft>
                <a:spcPts val="0"/>
              </a:spcAft>
              <a:buNone/>
            </a:pPr>
            <a:r>
              <a:rPr lang="en-GB">
                <a:solidFill>
                  <a:schemeClr val="bg1"/>
                </a:solidFill>
              </a:rPr>
              <a:t>       ‘He lies down under it (a chair) all the time’ (conversation)</a:t>
            </a:r>
          </a:p>
        </p:txBody>
      </p:sp>
    </p:spTree>
    <p:extLst>
      <p:ext uri="{BB962C8B-B14F-4D97-AF65-F5344CB8AC3E}">
        <p14:creationId xmlns:p14="http://schemas.microsoft.com/office/powerpoint/2010/main" val="28529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Motivations</a:t>
            </a:r>
            <a:endParaRPr/>
          </a:p>
        </p:txBody>
      </p:sp>
      <p:sp>
        <p:nvSpPr>
          <p:cNvPr id="61" name="Google Shape;61;p14"/>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Many Indigenous languages of the Americas mark plural </a:t>
            </a:r>
            <a:r>
              <a:rPr lang="en" u="sng"/>
              <a:t>participant number</a:t>
            </a:r>
            <a:r>
              <a:rPr lang="en"/>
              <a:t> in verbs via root suppletion: Uto-Aztecan, Dene, Tupian, Je</a:t>
            </a:r>
            <a:endParaRPr/>
          </a:p>
          <a:p>
            <a:pPr marL="457200" lvl="0" indent="-342900" algn="l" rtl="0">
              <a:spcBef>
                <a:spcPts val="0"/>
              </a:spcBef>
              <a:spcAft>
                <a:spcPts val="0"/>
              </a:spcAft>
              <a:buSzPts val="1800"/>
              <a:buChar char="●"/>
            </a:pPr>
            <a:endParaRPr lang="en"/>
          </a:p>
          <a:p>
            <a:pPr marL="457200" lvl="0" indent="-342900" algn="l" rtl="0">
              <a:spcBef>
                <a:spcPts val="0"/>
              </a:spcBef>
              <a:spcAft>
                <a:spcPts val="0"/>
              </a:spcAft>
              <a:buSzPts val="1800"/>
              <a:buChar char="●"/>
            </a:pPr>
            <a:r>
              <a:rPr lang="en-GB"/>
              <a:t>Many languages also mark plural </a:t>
            </a:r>
            <a:r>
              <a:rPr lang="en-GB" u="sng"/>
              <a:t>event number</a:t>
            </a:r>
            <a:r>
              <a:rPr lang="en-GB"/>
              <a:t> via suppletion: e.g., Tukanoan</a:t>
            </a:r>
          </a:p>
          <a:p>
            <a:pPr marL="457200" lvl="0" indent="-342900" algn="l" rtl="0">
              <a:spcBef>
                <a:spcPts val="0"/>
              </a:spcBef>
              <a:spcAft>
                <a:spcPts val="0"/>
              </a:spcAft>
              <a:buSzPts val="1800"/>
              <a:buChar char="●"/>
            </a:pPr>
            <a:endParaRPr lang="en-GB"/>
          </a:p>
          <a:p>
            <a:pPr marL="457200" lvl="0" indent="-342900" algn="l" rtl="0">
              <a:spcBef>
                <a:spcPts val="0"/>
              </a:spcBef>
              <a:spcAft>
                <a:spcPts val="0"/>
              </a:spcAft>
              <a:buSzPts val="1800"/>
              <a:buChar char="●"/>
            </a:pPr>
            <a:r>
              <a:rPr lang="en-GB"/>
              <a:t>These can be hard to disentangle</a:t>
            </a:r>
            <a:endParaRPr/>
          </a:p>
        </p:txBody>
      </p:sp>
      <p:sp>
        <p:nvSpPr>
          <p:cNvPr id="4" name="Google Shape;71;p15">
            <a:extLst>
              <a:ext uri="{FF2B5EF4-FFF2-40B4-BE49-F238E27FC236}">
                <a16:creationId xmlns:a16="http://schemas.microsoft.com/office/drawing/2014/main" id="{F33172D7-C32E-D2C8-E874-D9C6969593E0}"/>
              </a:ext>
            </a:extLst>
          </p:cNvPr>
          <p:cNvSpPr txBox="1"/>
          <p:nvPr/>
        </p:nvSpPr>
        <p:spPr>
          <a:xfrm>
            <a:off x="425175" y="4229072"/>
            <a:ext cx="7634304" cy="44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000">
                <a:solidFill>
                  <a:schemeClr val="bg1"/>
                </a:solidFill>
                <a:effectLst/>
                <a:latin typeface="+mn-lt"/>
                <a:ea typeface="Times New Roman" panose="02020603050405020304" pitchFamily="18" charset="0"/>
              </a:rPr>
              <a:t>(Durie 1986; Fernald </a:t>
            </a:r>
            <a:r>
              <a:rPr lang="x-none" sz="1000">
                <a:solidFill>
                  <a:schemeClr val="bg1"/>
                </a:solidFill>
                <a:effectLst/>
                <a:latin typeface="+mn-lt"/>
                <a:ea typeface="Times New Roman" panose="02020603050405020304" pitchFamily="18" charset="0"/>
              </a:rPr>
              <a:t>&amp; </a:t>
            </a:r>
            <a:r>
              <a:rPr lang="en-US" sz="1000">
                <a:solidFill>
                  <a:schemeClr val="bg1"/>
                </a:solidFill>
                <a:effectLst/>
                <a:latin typeface="+mn-lt"/>
                <a:ea typeface="Times New Roman" panose="02020603050405020304" pitchFamily="18" charset="0"/>
              </a:rPr>
              <a:t>Willie 2001; Harley 2014; Storto 2014; Farmer 2015; Toosarvandani 2016; Bardagil 2018 a.o.) </a:t>
            </a:r>
            <a:endParaRPr sz="1000">
              <a:solidFill>
                <a:schemeClr val="bg1"/>
              </a:solidFill>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3"/>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Interim Summary</a:t>
            </a:r>
            <a:endParaRPr/>
          </a:p>
        </p:txBody>
      </p:sp>
      <p:sp>
        <p:nvSpPr>
          <p:cNvPr id="192" name="Google Shape;192;p33"/>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457200" lvl="0" indent="0" algn="l" rtl="0">
              <a:spcBef>
                <a:spcPts val="1200"/>
              </a:spcBef>
              <a:spcAft>
                <a:spcPts val="1200"/>
              </a:spcAft>
              <a:buNone/>
            </a:pPr>
            <a:endParaRPr/>
          </a:p>
        </p:txBody>
      </p:sp>
      <p:graphicFrame>
        <p:nvGraphicFramePr>
          <p:cNvPr id="2" name="Table 1">
            <a:extLst>
              <a:ext uri="{FF2B5EF4-FFF2-40B4-BE49-F238E27FC236}">
                <a16:creationId xmlns:a16="http://schemas.microsoft.com/office/drawing/2014/main" id="{1F128FFA-5A6B-D742-38A7-747577C2DCA5}"/>
              </a:ext>
            </a:extLst>
          </p:cNvPr>
          <p:cNvGraphicFramePr>
            <a:graphicFrameLocks noGrp="1"/>
          </p:cNvGraphicFramePr>
          <p:nvPr>
            <p:extLst>
              <p:ext uri="{D42A27DB-BD31-4B8C-83A1-F6EECF244321}">
                <p14:modId xmlns:p14="http://schemas.microsoft.com/office/powerpoint/2010/main" val="2901835872"/>
              </p:ext>
            </p:extLst>
          </p:nvPr>
        </p:nvGraphicFramePr>
        <p:xfrm>
          <a:off x="1524000" y="1821795"/>
          <a:ext cx="4572000" cy="2489200"/>
        </p:xfrm>
        <a:graphic>
          <a:graphicData uri="http://schemas.openxmlformats.org/drawingml/2006/table">
            <a:tbl>
              <a:tblPr firstRow="1" bandRow="1">
                <a:tableStyleId>{5A111915-BE36-4E01-A7E5-04B1672EAD32}</a:tableStyleId>
              </a:tblPr>
              <a:tblGrid>
                <a:gridCol w="1524000">
                  <a:extLst>
                    <a:ext uri="{9D8B030D-6E8A-4147-A177-3AD203B41FA5}">
                      <a16:colId xmlns:a16="http://schemas.microsoft.com/office/drawing/2014/main" val="2173311260"/>
                    </a:ext>
                  </a:extLst>
                </a:gridCol>
                <a:gridCol w="1524000">
                  <a:extLst>
                    <a:ext uri="{9D8B030D-6E8A-4147-A177-3AD203B41FA5}">
                      <a16:colId xmlns:a16="http://schemas.microsoft.com/office/drawing/2014/main" val="2450860276"/>
                    </a:ext>
                  </a:extLst>
                </a:gridCol>
                <a:gridCol w="1524000">
                  <a:extLst>
                    <a:ext uri="{9D8B030D-6E8A-4147-A177-3AD203B41FA5}">
                      <a16:colId xmlns:a16="http://schemas.microsoft.com/office/drawing/2014/main" val="922180464"/>
                    </a:ext>
                  </a:extLst>
                </a:gridCol>
              </a:tblGrid>
              <a:tr h="370840">
                <a:tc>
                  <a:txBody>
                    <a:bodyPr/>
                    <a:lstStyle/>
                    <a:p>
                      <a:endParaRPr lang="en-US">
                        <a:solidFill>
                          <a:schemeClr val="bg1"/>
                        </a:solidFill>
                      </a:endParaRPr>
                    </a:p>
                  </a:txBody>
                  <a:tcPr/>
                </a:tc>
                <a:tc>
                  <a:txBody>
                    <a:bodyPr/>
                    <a:lstStyle/>
                    <a:p>
                      <a:r>
                        <a:rPr lang="en-US">
                          <a:solidFill>
                            <a:schemeClr val="bg1"/>
                          </a:solidFill>
                        </a:rPr>
                        <a:t>Verb Root Suppletion </a:t>
                      </a:r>
                    </a:p>
                  </a:txBody>
                  <a:tcPr/>
                </a:tc>
                <a:tc>
                  <a:txBody>
                    <a:bodyPr/>
                    <a:lstStyle/>
                    <a:p>
                      <a:r>
                        <a:rPr lang="en-US">
                          <a:solidFill>
                            <a:schemeClr val="bg1"/>
                          </a:solidFill>
                        </a:rPr>
                        <a:t>Directional Suppletion</a:t>
                      </a:r>
                    </a:p>
                  </a:txBody>
                  <a:tcPr/>
                </a:tc>
                <a:extLst>
                  <a:ext uri="{0D108BD9-81ED-4DB2-BD59-A6C34878D82A}">
                    <a16:rowId xmlns:a16="http://schemas.microsoft.com/office/drawing/2014/main" val="3094104418"/>
                  </a:ext>
                </a:extLst>
              </a:tr>
              <a:tr h="370840">
                <a:tc>
                  <a:txBody>
                    <a:bodyPr/>
                    <a:lstStyle/>
                    <a:p>
                      <a:r>
                        <a:rPr lang="en-US">
                          <a:solidFill>
                            <a:schemeClr val="bg1"/>
                          </a:solidFill>
                        </a:rPr>
                        <a:t>Example</a:t>
                      </a:r>
                    </a:p>
                  </a:txBody>
                  <a:tcPr/>
                </a:tc>
                <a:tc>
                  <a:txBody>
                    <a:bodyPr/>
                    <a:lstStyle/>
                    <a:p>
                      <a:r>
                        <a:rPr lang="en-US">
                          <a:solidFill>
                            <a:schemeClr val="bg1"/>
                          </a:solidFill>
                        </a:rPr>
                        <a:t>ũ⁴³ ~ ĩ⁴³ ‘go’</a:t>
                      </a:r>
                    </a:p>
                  </a:txBody>
                  <a:tcPr/>
                </a:tc>
                <a:tc>
                  <a:txBody>
                    <a:bodyPr/>
                    <a:lstStyle/>
                    <a:p>
                      <a:r>
                        <a:rPr lang="en-US">
                          <a:solidFill>
                            <a:schemeClr val="bg1"/>
                          </a:solidFill>
                        </a:rPr>
                        <a:t>-ku²tʃi⁴ ~ -ku² ‘Dir:inward’</a:t>
                      </a:r>
                    </a:p>
                  </a:txBody>
                  <a:tcPr/>
                </a:tc>
                <a:extLst>
                  <a:ext uri="{0D108BD9-81ED-4DB2-BD59-A6C34878D82A}">
                    <a16:rowId xmlns:a16="http://schemas.microsoft.com/office/drawing/2014/main" val="131661120"/>
                  </a:ext>
                </a:extLst>
              </a:tr>
              <a:tr h="370840">
                <a:tc>
                  <a:txBody>
                    <a:bodyPr/>
                    <a:lstStyle/>
                    <a:p>
                      <a:r>
                        <a:rPr lang="en-US">
                          <a:solidFill>
                            <a:schemeClr val="bg1"/>
                          </a:solidFill>
                        </a:rPr>
                        <a:t>Plural S</a:t>
                      </a:r>
                    </a:p>
                  </a:txBody>
                  <a:tcPr/>
                </a:tc>
                <a:tc>
                  <a:txBody>
                    <a:bodyPr/>
                    <a:lstStyle/>
                    <a:p>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extLst>
                  <a:ext uri="{0D108BD9-81ED-4DB2-BD59-A6C34878D82A}">
                    <a16:rowId xmlns:a16="http://schemas.microsoft.com/office/drawing/2014/main" val="4132618493"/>
                  </a:ext>
                </a:extLst>
              </a:tr>
              <a:tr h="370840">
                <a:tc>
                  <a:txBody>
                    <a:bodyPr/>
                    <a:lstStyle/>
                    <a:p>
                      <a:r>
                        <a:rPr lang="en-US">
                          <a:solidFill>
                            <a:schemeClr val="bg1"/>
                          </a:solidFill>
                        </a:rPr>
                        <a:t>Plural O</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extLst>
                  <a:ext uri="{0D108BD9-81ED-4DB2-BD59-A6C34878D82A}">
                    <a16:rowId xmlns:a16="http://schemas.microsoft.com/office/drawing/2014/main" val="118833277"/>
                  </a:ext>
                </a:extLst>
              </a:tr>
              <a:tr h="370840">
                <a:tc>
                  <a:txBody>
                    <a:bodyPr/>
                    <a:lstStyle/>
                    <a:p>
                      <a:r>
                        <a:rPr lang="en-US">
                          <a:solidFill>
                            <a:schemeClr val="bg1"/>
                          </a:solidFill>
                        </a:rPr>
                        <a:t>Plural A</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extLst>
                  <a:ext uri="{0D108BD9-81ED-4DB2-BD59-A6C34878D82A}">
                    <a16:rowId xmlns:a16="http://schemas.microsoft.com/office/drawing/2014/main" val="171627579"/>
                  </a:ext>
                </a:extLst>
              </a:tr>
              <a:tr h="370840">
                <a:tc>
                  <a:txBody>
                    <a:bodyPr/>
                    <a:lstStyle/>
                    <a:p>
                      <a:r>
                        <a:rPr lang="en-US">
                          <a:solidFill>
                            <a:schemeClr val="bg1"/>
                          </a:solidFill>
                        </a:rPr>
                        <a:t>Plural Event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extLst>
                  <a:ext uri="{0D108BD9-81ED-4DB2-BD59-A6C34878D82A}">
                    <a16:rowId xmlns:a16="http://schemas.microsoft.com/office/drawing/2014/main" val="488231842"/>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4"/>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Concatenative Plurals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2"/>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Verbal Plural -e³</a:t>
            </a:r>
            <a:endParaRPr/>
          </a:p>
        </p:txBody>
      </p:sp>
      <p:sp>
        <p:nvSpPr>
          <p:cNvPr id="185" name="Google Shape;185;p32"/>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Combines only with certain intransitive verbs: mostly unaccusatives</a:t>
            </a:r>
            <a:endParaRPr/>
          </a:p>
          <a:p>
            <a:pPr marL="457200" lvl="0" indent="-342900" algn="l" rtl="0">
              <a:spcBef>
                <a:spcPts val="0"/>
              </a:spcBef>
              <a:spcAft>
                <a:spcPts val="0"/>
              </a:spcAft>
              <a:buSzPts val="1800"/>
              <a:buChar char="●"/>
            </a:pPr>
            <a:r>
              <a:rPr lang="en"/>
              <a:t>Licensed by plural S (14) but not plural event (15)</a:t>
            </a:r>
            <a:endParaRPr/>
          </a:p>
        </p:txBody>
      </p:sp>
      <p:sp>
        <p:nvSpPr>
          <p:cNvPr id="186" name="Google Shape;186;p32"/>
          <p:cNvSpPr txBox="1"/>
          <p:nvPr/>
        </p:nvSpPr>
        <p:spPr>
          <a:xfrm>
            <a:off x="457200" y="2354459"/>
            <a:ext cx="8026500" cy="2414477"/>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(14)  mamá rü papá tapuracüe</a:t>
            </a:r>
            <a:endParaRPr>
              <a:solidFill>
                <a:schemeClr val="bg1"/>
              </a:solidFill>
            </a:endParaRPr>
          </a:p>
          <a:p>
            <a:pPr marL="0" lvl="0" indent="0" algn="l" rtl="0">
              <a:lnSpc>
                <a:spcPct val="115000"/>
              </a:lnSpc>
              <a:spcBef>
                <a:spcPts val="0"/>
              </a:spcBef>
              <a:spcAft>
                <a:spcPts val="0"/>
              </a:spcAft>
              <a:buNone/>
            </a:pPr>
            <a:r>
              <a:rPr lang="en">
                <a:solidFill>
                  <a:schemeClr val="bg1"/>
                </a:solidFill>
              </a:rPr>
              <a:t>        ma³ma⁵  rɨ¹	pa³pa⁵	ta⁴=pu³ra³kɨ⁴-e³</a:t>
            </a:r>
            <a:endParaRPr>
              <a:solidFill>
                <a:schemeClr val="bg1"/>
              </a:solidFill>
            </a:endParaRPr>
          </a:p>
          <a:p>
            <a:pPr marL="0" lvl="0" indent="0" algn="l" rtl="0">
              <a:lnSpc>
                <a:spcPct val="115000"/>
              </a:lnSpc>
              <a:spcBef>
                <a:spcPts val="0"/>
              </a:spcBef>
              <a:spcAft>
                <a:spcPts val="0"/>
              </a:spcAft>
              <a:buNone/>
            </a:pPr>
            <a:r>
              <a:rPr lang="en">
                <a:solidFill>
                  <a:schemeClr val="bg1"/>
                </a:solidFill>
              </a:rPr>
              <a:t>        mother   and 	father 	3HonSbj=work-Pl</a:t>
            </a:r>
            <a:endParaRPr>
              <a:solidFill>
                <a:schemeClr val="bg1"/>
              </a:solidFill>
            </a:endParaRPr>
          </a:p>
          <a:p>
            <a:pPr marL="0" lvl="0" indent="0" algn="l" rtl="0">
              <a:lnSpc>
                <a:spcPct val="115000"/>
              </a:lnSpc>
              <a:spcBef>
                <a:spcPts val="0"/>
              </a:spcBef>
              <a:spcAft>
                <a:spcPts val="0"/>
              </a:spcAft>
              <a:buNone/>
            </a:pPr>
            <a:r>
              <a:rPr lang="en">
                <a:solidFill>
                  <a:schemeClr val="bg1"/>
                </a:solidFill>
              </a:rPr>
              <a:t>        ‘Mom and Dad Are Working’ (title of primary school reader)</a:t>
            </a:r>
            <a:endParaRPr>
              <a:solidFill>
                <a:schemeClr val="bg1"/>
              </a:solidFill>
            </a:endParaRPr>
          </a:p>
          <a:p>
            <a:pPr marL="0" lvl="0" indent="0" algn="l" rtl="0">
              <a:lnSpc>
                <a:spcPct val="115000"/>
              </a:lnSpc>
              <a:spcBef>
                <a:spcPts val="0"/>
              </a:spcBef>
              <a:spcAft>
                <a:spcPts val="0"/>
              </a:spcAft>
              <a:buNone/>
            </a:pPr>
            <a:r>
              <a:rPr lang="en">
                <a:solidFill>
                  <a:schemeClr val="bg1"/>
                </a:solidFill>
              </a:rPr>
              <a:t>   	</a:t>
            </a:r>
            <a:endParaRPr>
              <a:solidFill>
                <a:schemeClr val="bg1"/>
              </a:solidFill>
            </a:endParaRPr>
          </a:p>
          <a:p>
            <a:pPr marL="0" lvl="0" indent="0" algn="l" rtl="0">
              <a:lnSpc>
                <a:spcPct val="115000"/>
              </a:lnSpc>
              <a:spcBef>
                <a:spcPts val="0"/>
              </a:spcBef>
              <a:spcAft>
                <a:spcPts val="0"/>
              </a:spcAft>
              <a:buNone/>
            </a:pPr>
            <a:r>
              <a:rPr lang="en">
                <a:solidFill>
                  <a:schemeClr val="bg1"/>
                </a:solidFill>
              </a:rPr>
              <a:t>(15)   Context: I worked on the same task in several places / at several different times.</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*chapuracüe</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*tʃa³=pu³ra³kɨ⁴-e³ </a:t>
            </a:r>
            <a:endParaRPr>
              <a:solidFill>
                <a:schemeClr val="bg1"/>
              </a:solidFill>
            </a:endParaRPr>
          </a:p>
          <a:p>
            <a:pPr marL="0" lvl="0" indent="457200" algn="l" rtl="0">
              <a:lnSpc>
                <a:spcPct val="115000"/>
              </a:lnSpc>
              <a:spcBef>
                <a:spcPts val="0"/>
              </a:spcBef>
              <a:spcAft>
                <a:spcPts val="0"/>
              </a:spcAft>
              <a:buNone/>
            </a:pPr>
            <a:r>
              <a:rPr lang="en">
                <a:solidFill>
                  <a:schemeClr val="bg1"/>
                </a:solidFill>
              </a:rPr>
              <a:t>*1</a:t>
            </a:r>
            <a:r>
              <a:rPr lang="en" cap="small">
                <a:solidFill>
                  <a:schemeClr val="bg1"/>
                </a:solidFill>
              </a:rPr>
              <a:t>sg</a:t>
            </a:r>
            <a:r>
              <a:rPr lang="en">
                <a:solidFill>
                  <a:schemeClr val="bg1"/>
                </a:solidFill>
              </a:rPr>
              <a:t>=work-</a:t>
            </a:r>
            <a:r>
              <a:rPr lang="en" cap="small">
                <a:solidFill>
                  <a:schemeClr val="bg1"/>
                </a:solidFill>
              </a:rPr>
              <a:t>pl</a:t>
            </a:r>
            <a:r>
              <a:rPr lang="en-GB" cap="small">
                <a:solidFill>
                  <a:schemeClr val="bg1"/>
                </a:solidFill>
              </a:rPr>
              <a:t> </a:t>
            </a:r>
            <a:r>
              <a:rPr lang="en">
                <a:solidFill>
                  <a:schemeClr val="bg1"/>
                </a:solidFill>
              </a:rPr>
              <a:t>(elicited)</a:t>
            </a:r>
            <a:endParaRPr>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5"/>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Nominal &amp; Verbal Plural =gɨ⁴</a:t>
            </a:r>
            <a:endParaRPr/>
          </a:p>
        </p:txBody>
      </p:sp>
      <p:sp>
        <p:nvSpPr>
          <p:cNvPr id="204" name="Google Shape;204;p35"/>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Differences from -e³ Pl:</a:t>
            </a:r>
            <a:endParaRPr/>
          </a:p>
          <a:p>
            <a:pPr marL="457200" lvl="0" indent="-342900" algn="l" rtl="0">
              <a:spcBef>
                <a:spcPts val="1200"/>
              </a:spcBef>
              <a:spcAft>
                <a:spcPts val="0"/>
              </a:spcAft>
              <a:buSzPts val="1800"/>
              <a:buChar char="●"/>
            </a:pPr>
            <a:r>
              <a:rPr lang="en"/>
              <a:t>Can attach to nouns (incl. quantifiers) and adverbs</a:t>
            </a:r>
            <a:endParaRPr/>
          </a:p>
          <a:p>
            <a:pPr marL="457200" lvl="0" indent="-342900" algn="l" rtl="0">
              <a:spcBef>
                <a:spcPts val="0"/>
              </a:spcBef>
              <a:spcAft>
                <a:spcPts val="0"/>
              </a:spcAft>
              <a:buSzPts val="1800"/>
              <a:buChar char="●"/>
            </a:pPr>
            <a:r>
              <a:rPr lang="en"/>
              <a:t>Can occur on any verb, not only intransitives</a:t>
            </a:r>
          </a:p>
          <a:p>
            <a:pPr marL="457200" lvl="0" indent="-342900" algn="l" rtl="0">
              <a:spcBef>
                <a:spcPts val="0"/>
              </a:spcBef>
              <a:spcAft>
                <a:spcPts val="0"/>
              </a:spcAft>
              <a:buSzPts val="1800"/>
              <a:buChar char="●"/>
            </a:pPr>
            <a:r>
              <a:rPr lang="en-GB"/>
              <a:t>Forms single Prosodic Word with root</a:t>
            </a:r>
            <a:endParaRPr/>
          </a:p>
          <a:p>
            <a:pPr marL="114300" lvl="0" indent="0" algn="l" rtl="0">
              <a:spcBef>
                <a:spcPts val="0"/>
              </a:spcBef>
              <a:spcAft>
                <a:spcPts val="0"/>
              </a:spcAft>
              <a:buSzPts val="1800"/>
              <a:buNone/>
            </a:pPr>
            <a:r>
              <a:rPr lang="en"/>
              <a:t>→ Is a clitic</a:t>
            </a:r>
            <a:endParaRPr/>
          </a:p>
          <a:p>
            <a:pPr marL="0" lvl="0" indent="0" algn="l" rtl="0">
              <a:spcBef>
                <a:spcPts val="1200"/>
              </a:spcBef>
              <a:spcAft>
                <a:spcPts val="0"/>
              </a:spcAft>
              <a:buNone/>
            </a:pPr>
            <a:endParaRPr/>
          </a:p>
          <a:p>
            <a:pPr marL="0" lvl="0" indent="0" algn="l" rtl="0">
              <a:spcBef>
                <a:spcPts val="1200"/>
              </a:spcBef>
              <a:spcAft>
                <a:spcPts val="1200"/>
              </a:spcAft>
              <a:buNone/>
            </a:pPr>
            <a:r>
              <a:rPr lang="en-GB"/>
              <a:t>=gɨ⁴ is l</a:t>
            </a:r>
            <a:r>
              <a:rPr lang="en"/>
              <a:t>icensed by plural </a:t>
            </a:r>
            <a:r>
              <a:rPr lang="en" b="1"/>
              <a:t>S, A or O,</a:t>
            </a:r>
            <a:r>
              <a:rPr lang="en"/>
              <a:t> but not by plural events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6"/>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Nominal &amp; Verbal Distributive =tʃi¹gɨ¹</a:t>
            </a:r>
            <a:endParaRPr/>
          </a:p>
        </p:txBody>
      </p:sp>
      <p:sp>
        <p:nvSpPr>
          <p:cNvPr id="210" name="Google Shape;210;p36"/>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Attaches to verbs, nouns (incl. quantifiers), and adverbs</a:t>
            </a:r>
          </a:p>
          <a:p>
            <a:pPr marL="457200" lvl="0" indent="-342900" algn="l" rtl="0">
              <a:spcBef>
                <a:spcPts val="0"/>
              </a:spcBef>
              <a:spcAft>
                <a:spcPts val="0"/>
              </a:spcAft>
              <a:buSzPts val="1800"/>
              <a:buChar char="●"/>
            </a:pPr>
            <a:endParaRPr/>
          </a:p>
          <a:p>
            <a:pPr marL="457200" lvl="0" indent="-342900" algn="l" rtl="0">
              <a:spcBef>
                <a:spcPts val="0"/>
              </a:spcBef>
              <a:spcAft>
                <a:spcPts val="0"/>
              </a:spcAft>
              <a:buSzPts val="1800"/>
              <a:buChar char="●"/>
            </a:pPr>
            <a:r>
              <a:rPr lang="en"/>
              <a:t>Part of the distributive quantifier  </a:t>
            </a:r>
            <a:r>
              <a:rPr lang="en" i="1">
                <a:latin typeface="Charis SIL" panose="02000500060000020004" pitchFamily="2" charset="77"/>
                <a:ea typeface="Charis SIL" panose="02000500060000020004" pitchFamily="2" charset="77"/>
                <a:cs typeface="Charis SIL" panose="02000500060000020004" pitchFamily="2" charset="77"/>
              </a:rPr>
              <a:t>wɨ⁴³ʔi⁴tʃi¹gɨ¹ </a:t>
            </a:r>
            <a:r>
              <a:rPr lang="en"/>
              <a:t>‘every’</a:t>
            </a:r>
            <a:r>
              <a:rPr lang="en" i="1"/>
              <a:t> </a:t>
            </a:r>
            <a:r>
              <a:rPr lang="en"/>
              <a:t>(&lt; </a:t>
            </a:r>
            <a:r>
              <a:rPr lang="en" i="1">
                <a:latin typeface="Charis SIL" panose="02000500060000020004" pitchFamily="2" charset="77"/>
                <a:ea typeface="Charis SIL" panose="02000500060000020004" pitchFamily="2" charset="77"/>
                <a:cs typeface="Charis SIL" panose="02000500060000020004" pitchFamily="2" charset="77"/>
              </a:rPr>
              <a:t>wɨ⁴³ʔi⁴ </a:t>
            </a:r>
            <a:r>
              <a:rPr lang="en"/>
              <a:t>‘one’) </a:t>
            </a:r>
          </a:p>
          <a:p>
            <a:pPr marL="457200" lvl="0" indent="-342900" algn="l" rtl="0">
              <a:spcBef>
                <a:spcPts val="0"/>
              </a:spcBef>
              <a:spcAft>
                <a:spcPts val="0"/>
              </a:spcAft>
              <a:buSzPts val="1800"/>
              <a:buChar char="●"/>
            </a:pPr>
            <a:endParaRPr lang="en"/>
          </a:p>
          <a:p>
            <a:pPr marL="457200" lvl="0" indent="-342900" algn="l" rtl="0">
              <a:spcBef>
                <a:spcPts val="0"/>
              </a:spcBef>
              <a:spcAft>
                <a:spcPts val="0"/>
              </a:spcAft>
              <a:buSzPts val="1800"/>
              <a:buChar char="●"/>
            </a:pPr>
            <a:r>
              <a:rPr lang="en"/>
              <a:t>Separate event for every member of the set, like English </a:t>
            </a:r>
            <a:r>
              <a:rPr lang="en" i="1"/>
              <a:t>one by one</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7"/>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=gɨ⁴ Can Quantify S &amp; O</a:t>
            </a:r>
            <a:endParaRPr/>
          </a:p>
        </p:txBody>
      </p:sp>
      <p:sp>
        <p:nvSpPr>
          <p:cNvPr id="216" name="Google Shape;216;p37"/>
          <p:cNvSpPr txBox="1">
            <a:spLocks noGrp="1"/>
          </p:cNvSpPr>
          <p:nvPr>
            <p:ph idx="1"/>
          </p:nvPr>
        </p:nvSpPr>
        <p:spPr>
          <a:xfrm>
            <a:off x="395288" y="1601325"/>
            <a:ext cx="8215315" cy="2755706"/>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sz="1400"/>
              <a:t>(16)	Lunesgu táí nangu</a:t>
            </a:r>
            <a:r>
              <a:rPr lang="en-GB" sz="1400" b="1"/>
              <a:t>gü</a:t>
            </a:r>
          </a:p>
          <a:p>
            <a:pPr marL="0" lvl="0" indent="0" algn="l" rtl="0">
              <a:lnSpc>
                <a:spcPct val="100000"/>
              </a:lnSpc>
              <a:spcBef>
                <a:spcPts val="0"/>
              </a:spcBef>
              <a:spcAft>
                <a:spcPts val="0"/>
              </a:spcAft>
              <a:buNone/>
            </a:pPr>
            <a:r>
              <a:rPr lang="en-GB" sz="1400"/>
              <a:t>	lunes=gu² 	ta⁴ 	i⁵=na⁴=ŋu³=</a:t>
            </a:r>
            <a:r>
              <a:rPr lang="en-GB" sz="1400" b="1"/>
              <a:t>gɨ⁴</a:t>
            </a:r>
          </a:p>
          <a:p>
            <a:pPr marL="0" lvl="0" indent="0" algn="l" rtl="0">
              <a:lnSpc>
                <a:spcPct val="100000"/>
              </a:lnSpc>
              <a:spcBef>
                <a:spcPts val="0"/>
              </a:spcBef>
              <a:spcAft>
                <a:spcPts val="0"/>
              </a:spcAft>
              <a:buNone/>
            </a:pPr>
            <a:r>
              <a:rPr lang="en-GB" sz="1400"/>
              <a:t>	Monday=Pl	Fut	Dir=3Sbj=arrive=</a:t>
            </a:r>
            <a:r>
              <a:rPr lang="en-GB" sz="1400" b="1"/>
              <a:t>Pl</a:t>
            </a:r>
            <a:endParaRPr sz="1400" b="1"/>
          </a:p>
          <a:p>
            <a:pPr marL="0" lvl="0" indent="0" algn="l" rtl="0">
              <a:lnSpc>
                <a:spcPct val="100000"/>
              </a:lnSpc>
              <a:spcBef>
                <a:spcPts val="0"/>
              </a:spcBef>
              <a:spcAft>
                <a:spcPts val="0"/>
              </a:spcAft>
              <a:buNone/>
            </a:pPr>
            <a:r>
              <a:rPr lang="en-GB" sz="1400"/>
              <a:t>	‘</a:t>
            </a:r>
            <a:r>
              <a:rPr lang="en-GB" sz="1400" b="1"/>
              <a:t>They will arrive </a:t>
            </a:r>
            <a:r>
              <a:rPr lang="en-GB" sz="1400"/>
              <a:t>on Monday’ (conversation)</a:t>
            </a:r>
          </a:p>
          <a:p>
            <a:pPr marL="0" lvl="0" indent="0" algn="l" rtl="0">
              <a:lnSpc>
                <a:spcPct val="100000"/>
              </a:lnSpc>
              <a:spcBef>
                <a:spcPts val="0"/>
              </a:spcBef>
              <a:spcAft>
                <a:spcPts val="0"/>
              </a:spcAft>
              <a:buNone/>
            </a:pPr>
            <a:endParaRPr lang="en-GB" sz="1400"/>
          </a:p>
          <a:p>
            <a:pPr marL="0" lvl="0" indent="0" algn="l" rtl="0">
              <a:lnSpc>
                <a:spcPct val="100000"/>
              </a:lnSpc>
              <a:spcBef>
                <a:spcPts val="0"/>
              </a:spcBef>
              <a:spcAft>
                <a:spcPts val="0"/>
              </a:spcAft>
              <a:buNone/>
            </a:pPr>
            <a:r>
              <a:rPr lang="en-GB" sz="1400"/>
              <a:t>Repeated from (5):</a:t>
            </a:r>
          </a:p>
          <a:p>
            <a:pPr marL="300038" lvl="1" indent="0">
              <a:spcBef>
                <a:spcPts val="0"/>
              </a:spcBef>
              <a:spcAft>
                <a:spcPts val="0"/>
              </a:spcAft>
              <a:buNone/>
            </a:pPr>
            <a:r>
              <a:rPr lang="en-GB" sz="1400"/>
              <a:t>ñaa mürapewagü íchanawo</a:t>
            </a:r>
            <a:r>
              <a:rPr lang="en-GB" sz="1400" b="1"/>
              <a:t>gü</a:t>
            </a:r>
          </a:p>
          <a:p>
            <a:pPr marL="300038" lvl="1" indent="0">
              <a:spcBef>
                <a:spcPts val="0"/>
              </a:spcBef>
              <a:spcAft>
                <a:spcPts val="0"/>
              </a:spcAft>
              <a:buNone/>
            </a:pPr>
            <a:r>
              <a:rPr lang="en-GB" sz="1400"/>
              <a:t>ɲa⁴a²		mɨ³ra³pe³wa¹=gɨ⁴ 	i⁵=tʃa³=na³=wo¹=</a:t>
            </a:r>
            <a:r>
              <a:rPr lang="en-GB" sz="1400" b="1"/>
              <a:t>gɨ⁴</a:t>
            </a:r>
          </a:p>
          <a:p>
            <a:pPr marL="300038" lvl="1" indent="0">
              <a:spcBef>
                <a:spcPts val="0"/>
              </a:spcBef>
              <a:spcAft>
                <a:spcPts val="0"/>
              </a:spcAft>
              <a:buNone/>
            </a:pPr>
            <a:r>
              <a:rPr lang="en-GB" sz="1400"/>
              <a:t>Dem.Prox		plank=Pl		Dir=1SgSbj=3Obj=discard.Pl=</a:t>
            </a:r>
            <a:r>
              <a:rPr lang="en-GB" sz="1400" b="1"/>
              <a:t>Pl</a:t>
            </a:r>
          </a:p>
          <a:p>
            <a:pPr marL="300038" lvl="1" indent="0">
              <a:spcBef>
                <a:spcPts val="0"/>
              </a:spcBef>
              <a:spcAft>
                <a:spcPts val="0"/>
              </a:spcAft>
              <a:buNone/>
            </a:pPr>
            <a:r>
              <a:rPr lang="en-GB" sz="1400"/>
              <a:t>‘As for these planks, I’m going to </a:t>
            </a:r>
            <a:r>
              <a:rPr lang="en-GB" sz="1400" b="1"/>
              <a:t>throw them away</a:t>
            </a:r>
            <a:r>
              <a:rPr lang="en-GB" sz="1400"/>
              <a:t>.’ (built space description)</a:t>
            </a:r>
          </a:p>
          <a:p>
            <a:pPr marL="0" lvl="0" indent="0" algn="l" rtl="0">
              <a:lnSpc>
                <a:spcPct val="100000"/>
              </a:lnSpc>
              <a:spcBef>
                <a:spcPts val="0"/>
              </a:spcBef>
              <a:spcAft>
                <a:spcPts val="0"/>
              </a:spcAft>
              <a:buNone/>
            </a:pPr>
            <a:endParaRPr lang="en-GB" sz="1400"/>
          </a:p>
          <a:p>
            <a:pPr marL="0" lvl="0" indent="0" algn="l" rtl="0">
              <a:lnSpc>
                <a:spcPct val="100000"/>
              </a:lnSpc>
              <a:spcBef>
                <a:spcPts val="0"/>
              </a:spcBef>
              <a:spcAft>
                <a:spcPts val="0"/>
              </a:spcAft>
              <a:buNone/>
            </a:pPr>
            <a:endParaRPr lang="en-GB" sz="1400"/>
          </a:p>
          <a:p>
            <a:pPr marL="300038" lvl="1" indent="0">
              <a:spcBef>
                <a:spcPts val="0"/>
              </a:spcBef>
              <a:spcAft>
                <a:spcPts val="0"/>
              </a:spcAft>
              <a:buNone/>
            </a:pPr>
            <a:endParaRPr lang="en-GB"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8"/>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=gɨ⁴ Quantifies More</a:t>
            </a:r>
            <a:endParaRPr u="sng"/>
          </a:p>
        </p:txBody>
      </p:sp>
      <p:sp>
        <p:nvSpPr>
          <p:cNvPr id="222" name="Google Shape;222;p38"/>
          <p:cNvSpPr txBox="1">
            <a:spLocks noGrp="1"/>
          </p:cNvSpPr>
          <p:nvPr>
            <p:ph idx="1"/>
          </p:nvPr>
        </p:nvSpPr>
        <p:spPr>
          <a:prstGeom prst="rect">
            <a:avLst/>
          </a:prstGeom>
        </p:spPr>
        <p:txBody>
          <a:bodyPr spcFirstLastPara="1" wrap="square" lIns="91425" tIns="91425" rIns="91425" bIns="91425" anchor="t" anchorCtr="0">
            <a:normAutofit lnSpcReduction="10000"/>
          </a:bodyPr>
          <a:lstStyle/>
          <a:p>
            <a:pPr>
              <a:spcBef>
                <a:spcPts val="0"/>
              </a:spcBef>
              <a:spcAft>
                <a:spcPts val="0"/>
              </a:spcAft>
            </a:pPr>
            <a:r>
              <a:rPr lang="en" sz="1400"/>
              <a:t>Can also quantify As (17) but </a:t>
            </a:r>
            <a:r>
              <a:rPr lang="en" sz="1400" u="sng"/>
              <a:t>not</a:t>
            </a:r>
            <a:r>
              <a:rPr lang="en" sz="1400"/>
              <a:t> events (18)</a:t>
            </a:r>
          </a:p>
          <a:p>
            <a:pPr>
              <a:spcBef>
                <a:spcPts val="0"/>
              </a:spcBef>
              <a:spcAft>
                <a:spcPts val="0"/>
              </a:spcAft>
            </a:pPr>
            <a:endParaRPr lang="en" sz="1400"/>
          </a:p>
          <a:p>
            <a:pPr marL="342900" lvl="0" indent="-342900" algn="l" rtl="0">
              <a:lnSpc>
                <a:spcPct val="100000"/>
              </a:lnSpc>
              <a:spcBef>
                <a:spcPts val="0"/>
              </a:spcBef>
              <a:spcAft>
                <a:spcPts val="0"/>
              </a:spcAft>
              <a:buAutoNum type="arabicParenBoth" startAt="17"/>
            </a:pPr>
            <a:r>
              <a:rPr lang="en-GB" sz="1400"/>
              <a:t>Bellavistawa choxü̃ namu</a:t>
            </a:r>
            <a:r>
              <a:rPr lang="en-GB" sz="1400" b="1"/>
              <a:t>gü</a:t>
            </a:r>
            <a:r>
              <a:rPr lang="en-GB" sz="1400"/>
              <a:t>árü</a:t>
            </a:r>
          </a:p>
          <a:p>
            <a:pPr marL="0" lvl="0" indent="0" algn="l" rtl="0">
              <a:lnSpc>
                <a:spcPct val="100000"/>
              </a:lnSpc>
              <a:spcBef>
                <a:spcPts val="0"/>
              </a:spcBef>
              <a:spcAft>
                <a:spcPts val="0"/>
              </a:spcAft>
              <a:buNone/>
            </a:pPr>
            <a:r>
              <a:rPr lang="en-GB" sz="1400"/>
              <a:t>	Bellavista=wa⁵	tʃo³¹=ʔɨ̃⁵	na⁴=mu²=</a:t>
            </a:r>
            <a:r>
              <a:rPr lang="en-GB" sz="1400" b="1"/>
              <a:t>gɨ⁴</a:t>
            </a:r>
            <a:r>
              <a:rPr lang="en-GB" sz="1400"/>
              <a:t>=a³rɨ¹</a:t>
            </a:r>
          </a:p>
          <a:p>
            <a:pPr marL="0" lvl="0" indent="0" algn="l" rtl="0">
              <a:lnSpc>
                <a:spcPct val="100000"/>
              </a:lnSpc>
              <a:spcBef>
                <a:spcPts val="0"/>
              </a:spcBef>
              <a:spcAft>
                <a:spcPts val="0"/>
              </a:spcAft>
              <a:buNone/>
            </a:pPr>
            <a:r>
              <a:rPr lang="en-GB" sz="1400"/>
              <a:t>	Bellavisa=All	1Sg=Acc	3Sbj=send=</a:t>
            </a:r>
            <a:r>
              <a:rPr lang="en-GB" sz="1400" b="1"/>
              <a:t>Pl</a:t>
            </a:r>
            <a:r>
              <a:rPr lang="en-GB" sz="1400"/>
              <a:t>=Info</a:t>
            </a:r>
          </a:p>
          <a:p>
            <a:pPr marL="0" lvl="0" indent="0" algn="l" rtl="0">
              <a:lnSpc>
                <a:spcPct val="100000"/>
              </a:lnSpc>
              <a:spcBef>
                <a:spcPts val="0"/>
              </a:spcBef>
              <a:spcAft>
                <a:spcPts val="0"/>
              </a:spcAft>
              <a:buNone/>
            </a:pPr>
            <a:r>
              <a:rPr lang="en-GB" sz="1400"/>
              <a:t>	‘</a:t>
            </a:r>
            <a:r>
              <a:rPr lang="en-GB" sz="1400" b="1"/>
              <a:t>They sent me</a:t>
            </a:r>
            <a:r>
              <a:rPr lang="en-GB" sz="1400"/>
              <a:t> to Bellavista.’ (locality description)</a:t>
            </a:r>
          </a:p>
          <a:p>
            <a:pPr marL="0" lvl="0" indent="0" algn="l" rtl="0">
              <a:lnSpc>
                <a:spcPct val="100000"/>
              </a:lnSpc>
              <a:spcBef>
                <a:spcPts val="0"/>
              </a:spcBef>
              <a:spcAft>
                <a:spcPts val="0"/>
              </a:spcAft>
              <a:buNone/>
            </a:pPr>
            <a:endParaRPr lang="en-GB" sz="1400"/>
          </a:p>
          <a:p>
            <a:pPr marL="0" lvl="0" indent="0" algn="l" rtl="0">
              <a:lnSpc>
                <a:spcPct val="100000"/>
              </a:lnSpc>
              <a:spcBef>
                <a:spcPts val="0"/>
              </a:spcBef>
              <a:spcAft>
                <a:spcPts val="0"/>
              </a:spcAft>
              <a:buNone/>
            </a:pPr>
            <a:r>
              <a:rPr lang="en-GB" sz="1400"/>
              <a:t>(18) Context: I sang several songs / using several microphones / in several places.</a:t>
            </a:r>
          </a:p>
          <a:p>
            <a:pPr marL="0" lvl="0" indent="0" algn="l" rtl="0">
              <a:lnSpc>
                <a:spcPct val="100000"/>
              </a:lnSpc>
              <a:spcBef>
                <a:spcPts val="0"/>
              </a:spcBef>
              <a:spcAft>
                <a:spcPts val="0"/>
              </a:spcAft>
              <a:buNone/>
            </a:pPr>
            <a:r>
              <a:rPr lang="en-GB" sz="1400"/>
              <a:t>	*chawiyae</a:t>
            </a:r>
            <a:r>
              <a:rPr lang="en-GB" sz="1400" b="1"/>
              <a:t>gü</a:t>
            </a:r>
          </a:p>
          <a:p>
            <a:pPr marL="0" lvl="0" indent="0" algn="l" rtl="0">
              <a:lnSpc>
                <a:spcPct val="100000"/>
              </a:lnSpc>
              <a:spcBef>
                <a:spcPts val="0"/>
              </a:spcBef>
              <a:spcAft>
                <a:spcPts val="0"/>
              </a:spcAft>
              <a:buNone/>
            </a:pPr>
            <a:r>
              <a:rPr lang="en-GB" sz="1400"/>
              <a:t>	*tʃa³=wi³ya³e³=</a:t>
            </a:r>
            <a:r>
              <a:rPr lang="en-GB" sz="1400" b="1"/>
              <a:t>gɨ⁴</a:t>
            </a:r>
            <a:r>
              <a:rPr lang="en-GB" sz="1400" b="1" i="1"/>
              <a:t> </a:t>
            </a:r>
          </a:p>
          <a:p>
            <a:pPr marL="0" lvl="0" indent="0" algn="l" rtl="0">
              <a:lnSpc>
                <a:spcPct val="100000"/>
              </a:lnSpc>
              <a:spcBef>
                <a:spcPts val="0"/>
              </a:spcBef>
              <a:spcAft>
                <a:spcPts val="0"/>
              </a:spcAft>
              <a:buNone/>
            </a:pPr>
            <a:r>
              <a:rPr lang="en-GB" sz="1400"/>
              <a:t>	*1Sg=sing=</a:t>
            </a:r>
            <a:r>
              <a:rPr lang="en-GB" sz="1400" b="1"/>
              <a:t>Pl</a:t>
            </a:r>
            <a:r>
              <a:rPr lang="en-GB" sz="1400"/>
              <a:t> (elicited)</a:t>
            </a:r>
          </a:p>
          <a:p>
            <a:pPr marL="0" lvl="0" indent="0" algn="l" rtl="0">
              <a:lnSpc>
                <a:spcPct val="100000"/>
              </a:lnSpc>
              <a:spcBef>
                <a:spcPts val="0"/>
              </a:spcBef>
              <a:spcAft>
                <a:spcPts val="0"/>
              </a:spcAft>
              <a:buNone/>
            </a:pPr>
            <a:endParaRPr lang="en-GB" sz="1400"/>
          </a:p>
          <a:p>
            <a:pPr marL="0" lvl="0" indent="0" algn="l" rtl="0">
              <a:lnSpc>
                <a:spcPct val="100000"/>
              </a:lnSpc>
              <a:spcBef>
                <a:spcPts val="0"/>
              </a:spcBef>
              <a:spcAft>
                <a:spcPts val="0"/>
              </a:spcAft>
              <a:buNone/>
            </a:pPr>
            <a:r>
              <a:rPr lang="en-GB" sz="1400"/>
              <a:t>Attempts to quantify events, as in (18), get corrected to adverbs or =tʃi¹gɨ¹ Distrib.</a:t>
            </a:r>
          </a:p>
          <a:p>
            <a:pPr marL="0" indent="0">
              <a:spcBef>
                <a:spcPts val="0"/>
              </a:spcBef>
              <a:spcAft>
                <a:spcPts val="0"/>
              </a:spcAft>
              <a:buNone/>
            </a:pPr>
            <a:endParaRPr lang="en"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9"/>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=tʃi¹gɨ⁴ Quantifies Most</a:t>
            </a:r>
            <a:endParaRPr/>
          </a:p>
        </p:txBody>
      </p:sp>
      <p:sp>
        <p:nvSpPr>
          <p:cNvPr id="228" name="Google Shape;228;p39"/>
          <p:cNvSpPr txBox="1">
            <a:spLocks noGrp="1"/>
          </p:cNvSpPr>
          <p:nvPr>
            <p:ph idx="1"/>
          </p:nvPr>
        </p:nvSpPr>
        <p:spPr>
          <a:prstGeom prst="rect">
            <a:avLst/>
          </a:prstGeom>
        </p:spPr>
        <p:txBody>
          <a:bodyPr spcFirstLastPara="1" wrap="square" lIns="91425" tIns="91425" rIns="91425" bIns="91425" anchor="t" anchorCtr="0">
            <a:normAutofit fontScale="92500" lnSpcReduction="10000"/>
          </a:bodyPr>
          <a:lstStyle/>
          <a:p>
            <a:pPr>
              <a:spcBef>
                <a:spcPts val="0"/>
              </a:spcBef>
              <a:spcAft>
                <a:spcPts val="0"/>
              </a:spcAft>
            </a:pPr>
            <a:r>
              <a:rPr lang="en" sz="1600"/>
              <a:t>Subjects, objects, agents (19) </a:t>
            </a:r>
            <a:r>
              <a:rPr lang="en" sz="1600" u="sng"/>
              <a:t>and</a:t>
            </a:r>
            <a:r>
              <a:rPr lang="en" sz="1600"/>
              <a:t> events (20)</a:t>
            </a:r>
          </a:p>
          <a:p>
            <a:pPr>
              <a:spcBef>
                <a:spcPts val="0"/>
              </a:spcBef>
              <a:spcAft>
                <a:spcPts val="0"/>
              </a:spcAft>
            </a:pPr>
            <a:endParaRPr lang="en" sz="1600"/>
          </a:p>
          <a:p>
            <a:pPr marL="0" lvl="0" indent="0" algn="l" rtl="0">
              <a:lnSpc>
                <a:spcPct val="100000"/>
              </a:lnSpc>
              <a:spcBef>
                <a:spcPts val="0"/>
              </a:spcBef>
              <a:spcAft>
                <a:spcPts val="0"/>
              </a:spcAft>
              <a:buNone/>
            </a:pPr>
            <a:r>
              <a:rPr lang="en" sz="1600"/>
              <a:t>(19)	</a:t>
            </a:r>
            <a:r>
              <a:rPr lang="en-GB" sz="1600"/>
              <a:t>t</a:t>
            </a:r>
            <a:r>
              <a:rPr lang="en" sz="1600"/>
              <a:t>omaḛ̃pü i duü̃xü̃gü chauchapenüxü̃ niyaux</a:t>
            </a:r>
            <a:r>
              <a:rPr lang="en" sz="1600" b="1"/>
              <a:t>chigü</a:t>
            </a:r>
          </a:p>
          <a:p>
            <a:pPr marL="0" lvl="0" indent="0" algn="l" rtl="0">
              <a:lnSpc>
                <a:spcPct val="100000"/>
              </a:lnSpc>
              <a:spcBef>
                <a:spcPts val="0"/>
              </a:spcBef>
              <a:spcAft>
                <a:spcPts val="0"/>
              </a:spcAft>
              <a:buNone/>
            </a:pPr>
            <a:r>
              <a:rPr lang="en" sz="1600"/>
              <a:t>	</a:t>
            </a:r>
            <a:r>
              <a:rPr lang="en-GB" sz="1600"/>
              <a:t>to¹ma²ẽʔpɨ³	i⁴	du¹ɨ̃³ʔɨ̃⁴=gɨ⁴	tʃau¹=tʃa⁴pe³nɨ³ʔɨ̃³	ni⁴=ɟau¹ʔ=</a:t>
            </a:r>
            <a:r>
              <a:rPr lang="en-GB" sz="1600" b="1"/>
              <a:t>tʃi¹gɨ¹</a:t>
            </a:r>
          </a:p>
          <a:p>
            <a:pPr marL="0" lvl="0" indent="0" algn="l" rtl="0">
              <a:lnSpc>
                <a:spcPct val="100000"/>
              </a:lnSpc>
              <a:spcBef>
                <a:spcPts val="0"/>
              </a:spcBef>
              <a:spcAft>
                <a:spcPts val="0"/>
              </a:spcAft>
              <a:buNone/>
            </a:pPr>
            <a:r>
              <a:rPr lang="en-GB" sz="1600"/>
              <a:t>	three		Det	person=Pl	1Sg=sheet			3Sbj=wash=</a:t>
            </a:r>
            <a:r>
              <a:rPr lang="en-GB" sz="1600" b="1"/>
              <a:t>Distrib</a:t>
            </a:r>
          </a:p>
          <a:p>
            <a:pPr marL="0" lvl="0" indent="0" algn="l" rtl="0">
              <a:lnSpc>
                <a:spcPct val="100000"/>
              </a:lnSpc>
              <a:spcBef>
                <a:spcPts val="0"/>
              </a:spcBef>
              <a:spcAft>
                <a:spcPts val="0"/>
              </a:spcAft>
              <a:buNone/>
            </a:pPr>
            <a:r>
              <a:rPr lang="en-GB" sz="1600"/>
              <a:t>	‘</a:t>
            </a:r>
            <a:r>
              <a:rPr lang="en-GB" sz="1600" b="1"/>
              <a:t>Each</a:t>
            </a:r>
            <a:r>
              <a:rPr lang="en-GB" sz="1600"/>
              <a:t> of the three people washed my sheets.’ (elicited)</a:t>
            </a:r>
          </a:p>
          <a:p>
            <a:pPr marL="0" indent="0">
              <a:spcBef>
                <a:spcPts val="0"/>
              </a:spcBef>
              <a:spcAft>
                <a:spcPts val="0"/>
              </a:spcAft>
              <a:buNone/>
            </a:pPr>
            <a:endParaRPr lang="en" sz="1600"/>
          </a:p>
          <a:p>
            <a:pPr marL="342900" lvl="0" indent="-342900" algn="l" rtl="0">
              <a:spcBef>
                <a:spcPts val="0"/>
              </a:spcBef>
              <a:spcAft>
                <a:spcPts val="0"/>
              </a:spcAft>
              <a:buAutoNum type="arabicParenBoth" startAt="20"/>
            </a:pPr>
            <a:endParaRPr lang="en" sz="1600"/>
          </a:p>
          <a:p>
            <a:pPr marL="342900" lvl="0" indent="-342900" algn="l" rtl="0">
              <a:spcBef>
                <a:spcPts val="0"/>
              </a:spcBef>
              <a:spcAft>
                <a:spcPts val="0"/>
              </a:spcAft>
              <a:buAutoNum type="arabicParenBoth" startAt="20"/>
            </a:pPr>
            <a:r>
              <a:rPr lang="en" sz="1600"/>
              <a:t>Tigre nüxü̃ naxüga</a:t>
            </a:r>
            <a:r>
              <a:rPr lang="en" sz="1600" b="1"/>
              <a:t>chigü</a:t>
            </a:r>
            <a:r>
              <a:rPr lang="en" sz="1600"/>
              <a:t>ãma</a:t>
            </a:r>
          </a:p>
          <a:p>
            <a:pPr marL="0" lvl="0" indent="0" algn="l" rtl="0">
              <a:spcBef>
                <a:spcPts val="0"/>
              </a:spcBef>
              <a:spcAft>
                <a:spcPts val="0"/>
              </a:spcAft>
              <a:buNone/>
            </a:pPr>
            <a:r>
              <a:rPr lang="en" sz="1600"/>
              <a:t>	Tigre	nɨ³¹=ʔɨ̃³		na⁴ʔ=ɨ²=ga¹=</a:t>
            </a:r>
            <a:r>
              <a:rPr lang="en" sz="1600" b="1"/>
              <a:t>tʃi¹gɨ¹</a:t>
            </a:r>
            <a:r>
              <a:rPr lang="en" sz="1600"/>
              <a:t>=ã⁴ma⁴</a:t>
            </a:r>
          </a:p>
          <a:p>
            <a:pPr marL="0" lvl="0" indent="0" algn="l" rtl="0">
              <a:spcBef>
                <a:spcPts val="0"/>
              </a:spcBef>
              <a:spcAft>
                <a:spcPts val="0"/>
              </a:spcAft>
              <a:buNone/>
            </a:pPr>
            <a:r>
              <a:rPr lang="en" sz="1600"/>
              <a:t>	(name)	3=ACC		3Sbj=do=voice=</a:t>
            </a:r>
            <a:r>
              <a:rPr lang="en" sz="1600" b="1"/>
              <a:t>Distrib</a:t>
            </a:r>
            <a:r>
              <a:rPr lang="en" sz="1600"/>
              <a:t>=still</a:t>
            </a:r>
            <a:endParaRPr sz="1600"/>
          </a:p>
          <a:p>
            <a:pPr marL="0" lvl="0" indent="0" algn="l" rtl="0">
              <a:lnSpc>
                <a:spcPct val="100000"/>
              </a:lnSpc>
              <a:spcBef>
                <a:spcPts val="0"/>
              </a:spcBef>
              <a:spcAft>
                <a:spcPts val="0"/>
              </a:spcAft>
              <a:buNone/>
            </a:pPr>
            <a:r>
              <a:rPr lang="en" sz="1600"/>
              <a:t>	‘He keeps imitating Tigre’s voice.’ (child-caregiver interaction)</a:t>
            </a:r>
            <a:endParaRPr sz="1600"/>
          </a:p>
          <a:p>
            <a:pPr marL="0" lvl="0" indent="0" algn="l" rtl="0">
              <a:lnSpc>
                <a:spcPct val="100000"/>
              </a:lnSpc>
              <a:spcBef>
                <a:spcPts val="0"/>
              </a:spcBef>
              <a:spcAft>
                <a:spcPts val="0"/>
              </a:spcAft>
              <a:buNone/>
            </a:pPr>
            <a:endParaRPr sz="1600"/>
          </a:p>
          <a:p>
            <a:pPr marL="0" lvl="0" indent="0" algn="l" rtl="0">
              <a:spcBef>
                <a:spcPts val="0"/>
              </a:spcBef>
              <a:spcAft>
                <a:spcPts val="0"/>
              </a:spcAft>
              <a:buNone/>
            </a:pPr>
            <a:endParaRPr sz="2000"/>
          </a:p>
          <a:p>
            <a:pPr marL="0" lvl="0" indent="0" algn="l" rtl="0">
              <a:spcBef>
                <a:spcPts val="1200"/>
              </a:spcBef>
              <a:spcAft>
                <a:spcPts val="1200"/>
              </a:spcAft>
              <a:buNone/>
            </a:pPr>
            <a:endParaRPr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9495-800B-2C8A-7D4F-8555ECE3F20E}"/>
              </a:ext>
            </a:extLst>
          </p:cNvPr>
          <p:cNvSpPr>
            <a:spLocks noGrp="1"/>
          </p:cNvSpPr>
          <p:nvPr>
            <p:ph type="ctrTitle"/>
          </p:nvPr>
        </p:nvSpPr>
        <p:spPr/>
        <p:txBody>
          <a:bodyPr/>
          <a:lstStyle/>
          <a:p>
            <a:r>
              <a:rPr lang="en-US"/>
              <a:t>=tʃi¹gɨ¹ Quantifies Degrees?</a:t>
            </a:r>
          </a:p>
        </p:txBody>
      </p:sp>
      <p:sp>
        <p:nvSpPr>
          <p:cNvPr id="3" name="Content Placeholder 2">
            <a:extLst>
              <a:ext uri="{FF2B5EF4-FFF2-40B4-BE49-F238E27FC236}">
                <a16:creationId xmlns:a16="http://schemas.microsoft.com/office/drawing/2014/main" id="{D974C30D-AC42-60CC-54FB-049F3A82F9C2}"/>
              </a:ext>
            </a:extLst>
          </p:cNvPr>
          <p:cNvSpPr>
            <a:spLocks noGrp="1"/>
          </p:cNvSpPr>
          <p:nvPr>
            <p:ph idx="1"/>
          </p:nvPr>
        </p:nvSpPr>
        <p:spPr/>
        <p:txBody>
          <a:bodyPr/>
          <a:lstStyle/>
          <a:p>
            <a:r>
              <a:rPr lang="en-US"/>
              <a:t>Quantifying events is probably the most common use of =tʃi¹gɨ¹ in texts</a:t>
            </a:r>
          </a:p>
          <a:p>
            <a:r>
              <a:rPr lang="en-US"/>
              <a:t>Another common reading: State (or end state of telic predicate) comes to hold more and more over time.</a:t>
            </a:r>
          </a:p>
          <a:p>
            <a:endParaRPr lang="en-US"/>
          </a:p>
          <a:p>
            <a:pPr marL="0" indent="0">
              <a:buNone/>
            </a:pPr>
            <a:r>
              <a:rPr lang="en-US"/>
              <a:t>(21)	ma 	ningü</a:t>
            </a:r>
            <a:r>
              <a:rPr lang="en-US" b="1"/>
              <a:t>chigü </a:t>
            </a:r>
            <a:r>
              <a:rPr lang="en-US"/>
              <a:t>a Cüxchitu</a:t>
            </a:r>
          </a:p>
          <a:p>
            <a:pPr marL="0" indent="0">
              <a:buNone/>
            </a:pPr>
            <a:r>
              <a:rPr lang="en-US"/>
              <a:t>		ma³	ni⁴=ŋɨ²=</a:t>
            </a:r>
            <a:r>
              <a:rPr lang="en-US" b="1"/>
              <a:t>tʃi¹gɨ</a:t>
            </a:r>
            <a:r>
              <a:rPr lang="en-US"/>
              <a:t>¹ 			a¹ 		Kɨ³ʔtʃi³tu¹</a:t>
            </a:r>
          </a:p>
          <a:p>
            <a:pPr marL="0" indent="0">
              <a:buNone/>
            </a:pPr>
            <a:r>
              <a:rPr lang="en-US"/>
              <a:t>		Perf	3Sbj=populous=</a:t>
            </a:r>
            <a:r>
              <a:rPr lang="en-US" b="1"/>
              <a:t>Distrib</a:t>
            </a:r>
            <a:r>
              <a:rPr lang="en-US"/>
              <a:t>	Det		Cushillococha</a:t>
            </a:r>
          </a:p>
          <a:p>
            <a:pPr marL="0" indent="0">
              <a:buNone/>
            </a:pPr>
            <a:r>
              <a:rPr lang="en-US" b="1"/>
              <a:t>		</a:t>
            </a:r>
            <a:r>
              <a:rPr lang="en-US"/>
              <a:t>‘Now Cushillococha is </a:t>
            </a:r>
            <a:r>
              <a:rPr lang="en-US" b="1"/>
              <a:t>growing</a:t>
            </a:r>
            <a:r>
              <a:rPr lang="en-US"/>
              <a:t> little by little.’ (locality description)</a:t>
            </a:r>
            <a:endParaRPr lang="en-US" b="1"/>
          </a:p>
        </p:txBody>
      </p:sp>
    </p:spTree>
    <p:extLst>
      <p:ext uri="{BB962C8B-B14F-4D97-AF65-F5344CB8AC3E}">
        <p14:creationId xmlns:p14="http://schemas.microsoft.com/office/powerpoint/2010/main" val="3013045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6"/>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Conjugation Classes &amp; Conjugation Class Change</a:t>
            </a:r>
            <a:endParaRPr/>
          </a:p>
        </p:txBody>
      </p:sp>
      <p:sp>
        <p:nvSpPr>
          <p:cNvPr id="268" name="Google Shape;268;p46"/>
          <p:cNvSpPr txBox="1">
            <a:spLocks noGrp="1"/>
          </p:cNvSpPr>
          <p:nvPr>
            <p:ph idx="1"/>
          </p:nvPr>
        </p:nvSpPr>
        <p:spPr>
          <a:xfrm>
            <a:off x="395288" y="1707655"/>
            <a:ext cx="8215315" cy="2736754"/>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Verbs are divided into 3 conjugation classes: /a/ vs /i/ vs /r/.</a:t>
            </a:r>
          </a:p>
          <a:p>
            <a:pPr marL="457200" lvl="0" indent="-342900" algn="l" rtl="0">
              <a:spcBef>
                <a:spcPts val="1200"/>
              </a:spcBef>
              <a:spcAft>
                <a:spcPts val="0"/>
              </a:spcAft>
              <a:buSzPts val="1800"/>
              <a:buChar char="●"/>
            </a:pPr>
            <a:r>
              <a:rPr lang="en-GB"/>
              <a:t>Conjugation determines subject proclitic form: 3Sbj </a:t>
            </a:r>
            <a:r>
              <a:rPr lang="en-GB" i="1">
                <a:latin typeface="Charis SIL" panose="02000500060000020004" pitchFamily="2" charset="77"/>
                <a:ea typeface="Charis SIL" panose="02000500060000020004" pitchFamily="2" charset="77"/>
                <a:cs typeface="Charis SIL" panose="02000500060000020004" pitchFamily="2" charset="77"/>
              </a:rPr>
              <a:t>nɑ⁴=/ni⁴=/na⁴rɨ³=</a:t>
            </a:r>
            <a:endParaRPr lang="en-GB">
              <a:latin typeface="Charis SIL" panose="02000500060000020004" pitchFamily="2" charset="77"/>
              <a:ea typeface="Charis SIL" panose="02000500060000020004" pitchFamily="2" charset="77"/>
              <a:cs typeface="Charis SIL" panose="02000500060000020004" pitchFamily="2" charset="77"/>
            </a:endParaRPr>
          </a:p>
          <a:p>
            <a:pPr marL="457200" lvl="0" indent="-342900" algn="l" rtl="0">
              <a:spcBef>
                <a:spcPts val="0"/>
              </a:spcBef>
              <a:spcAft>
                <a:spcPts val="0"/>
              </a:spcAft>
              <a:buSzPts val="1800"/>
              <a:buChar char="●"/>
            </a:pPr>
            <a:r>
              <a:rPr lang="en-GB"/>
              <a:t>Many /a/-class verbs can be used with /i/ inflection</a:t>
            </a:r>
          </a:p>
          <a:p>
            <a:pPr marL="457200" lvl="0" indent="-342900" algn="l" rtl="0">
              <a:spcBef>
                <a:spcPts val="0"/>
              </a:spcBef>
              <a:spcAft>
                <a:spcPts val="0"/>
              </a:spcAft>
              <a:buSzPts val="1800"/>
              <a:buChar char="●"/>
            </a:pPr>
            <a:endParaRPr lang="en-GB"/>
          </a:p>
          <a:p>
            <a:pPr marL="114300" lvl="0" indent="0" algn="l" rtl="0">
              <a:spcBef>
                <a:spcPts val="0"/>
              </a:spcBef>
              <a:spcAft>
                <a:spcPts val="0"/>
              </a:spcAft>
              <a:buSzPts val="1800"/>
              <a:buNone/>
            </a:pPr>
            <a:r>
              <a:rPr lang="en-GB"/>
              <a:t>(22) 	natürü ñṵxmá rü poraãcüma </a:t>
            </a:r>
            <a:r>
              <a:rPr lang="en-GB" b="1"/>
              <a:t>nita</a:t>
            </a:r>
          </a:p>
          <a:p>
            <a:pPr marL="114300" lvl="0" indent="0" algn="l" rtl="0">
              <a:spcBef>
                <a:spcPts val="0"/>
              </a:spcBef>
              <a:spcAft>
                <a:spcPts val="0"/>
              </a:spcAft>
              <a:buSzPts val="1800"/>
              <a:buNone/>
            </a:pPr>
            <a:r>
              <a:rPr lang="en-GB"/>
              <a:t>		na²tɨ⁴rɨ²	ɲṵ¹ʔma⁵	rɨ¹		po²ra⁴ã¹kɨ²ma³		</a:t>
            </a:r>
            <a:r>
              <a:rPr lang="en-GB" b="1"/>
              <a:t>ni⁴=ta⁴³ </a:t>
            </a:r>
          </a:p>
          <a:p>
            <a:pPr marL="114300" lvl="0" indent="0" algn="l" rtl="0">
              <a:spcBef>
                <a:spcPts val="0"/>
              </a:spcBef>
              <a:spcAft>
                <a:spcPts val="0"/>
              </a:spcAft>
              <a:buSzPts val="1800"/>
              <a:buNone/>
            </a:pPr>
            <a:r>
              <a:rPr lang="en-GB"/>
              <a:t>		but			now		TOP	quickly				</a:t>
            </a:r>
            <a:r>
              <a:rPr lang="en-GB" b="1"/>
              <a:t>3(i-class)=big(a-class)</a:t>
            </a:r>
          </a:p>
          <a:p>
            <a:pPr marL="114300" lvl="0" indent="0" algn="l" rtl="0">
              <a:spcBef>
                <a:spcPts val="0"/>
              </a:spcBef>
              <a:spcAft>
                <a:spcPts val="0"/>
              </a:spcAft>
              <a:buSzPts val="1800"/>
              <a:buNone/>
            </a:pPr>
            <a:r>
              <a:rPr lang="en-GB"/>
              <a:t>		‘But now it is quickly </a:t>
            </a:r>
            <a:r>
              <a:rPr lang="en-GB" b="1"/>
              <a:t>getting bigger</a:t>
            </a:r>
            <a:r>
              <a:rPr lang="en-GB"/>
              <a:t>.’ (locality description)</a:t>
            </a:r>
          </a:p>
          <a:p>
            <a:pPr marL="114300" lvl="0" indent="0" algn="l" rtl="0">
              <a:spcBef>
                <a:spcPts val="0"/>
              </a:spcBef>
              <a:spcAft>
                <a:spcPts val="0"/>
              </a:spcAft>
              <a:buSzPts val="1800"/>
              <a:buNone/>
            </a:pPr>
            <a:endParaRPr lang="en-GB"/>
          </a:p>
          <a:p>
            <a:pPr marL="457200" lvl="0" indent="-342900" algn="l" rtl="0">
              <a:spcBef>
                <a:spcPts val="0"/>
              </a:spcBef>
              <a:spcAft>
                <a:spcPts val="0"/>
              </a:spcAft>
              <a:buSzPts val="1800"/>
              <a:buChar char="●"/>
            </a:pPr>
            <a:endParaRPr lang="en-GB"/>
          </a:p>
          <a:p>
            <a:pPr marL="457200" lvl="0" indent="-342900" algn="l" rtl="0">
              <a:spcBef>
                <a:spcPts val="0"/>
              </a:spcBef>
              <a:spcAft>
                <a:spcPts val="0"/>
              </a:spcAft>
              <a:buSzPts val="1800"/>
              <a:buChar char="●"/>
            </a:pPr>
            <a:endParaRPr lang="en-GB"/>
          </a:p>
          <a:p>
            <a:pPr marL="0" lvl="0" indent="0" algn="l" rtl="0">
              <a:spcBef>
                <a:spcPts val="1200"/>
              </a:spcBef>
              <a:spcAft>
                <a:spcPts val="0"/>
              </a:spcAft>
              <a:buNone/>
            </a:pPr>
            <a:endParaRPr lang="en-GB"/>
          </a:p>
          <a:p>
            <a:pPr marL="0" lvl="0" indent="0" algn="l" rtl="0">
              <a:spcBef>
                <a:spcPts val="1200"/>
              </a:spcBef>
              <a:spcAft>
                <a:spcPts val="0"/>
              </a:spcAft>
              <a:buNone/>
            </a:pPr>
            <a:endParaRPr lang="en-GB"/>
          </a:p>
          <a:p>
            <a:pPr marL="0" lvl="0" indent="0" algn="l" rtl="0">
              <a:spcBef>
                <a:spcPts val="1200"/>
              </a:spcBef>
              <a:spcAft>
                <a:spcPts val="0"/>
              </a:spcAft>
              <a:buNone/>
            </a:pPr>
            <a:endParaRPr lang="en-GB"/>
          </a:p>
        </p:txBody>
      </p:sp>
    </p:spTree>
    <p:extLst>
      <p:ext uri="{BB962C8B-B14F-4D97-AF65-F5344CB8AC3E}">
        <p14:creationId xmlns:p14="http://schemas.microsoft.com/office/powerpoint/2010/main" val="87632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Goals of This Talk</a:t>
            </a:r>
            <a:endParaRPr/>
          </a:p>
        </p:txBody>
      </p:sp>
      <p:sp>
        <p:nvSpPr>
          <p:cNvPr id="86" name="Google Shape;86;p17"/>
          <p:cNvSpPr txBox="1">
            <a:spLocks noGrp="1"/>
          </p:cNvSpPr>
          <p:nvPr>
            <p:ph idx="1"/>
          </p:nvPr>
        </p:nvSpPr>
        <p:spPr>
          <a:prstGeom prst="rect">
            <a:avLst/>
          </a:prstGeom>
        </p:spPr>
        <p:txBody>
          <a:bodyPr spcFirstLastPara="1" wrap="square" lIns="91425" tIns="91425" rIns="91425" bIns="91425" anchor="t" anchorCtr="0">
            <a:normAutofit/>
          </a:bodyPr>
          <a:lstStyle/>
          <a:p>
            <a:pPr marL="342900" lvl="0" indent="-342900" algn="l" rtl="0">
              <a:spcBef>
                <a:spcPts val="0"/>
              </a:spcBef>
              <a:spcAft>
                <a:spcPts val="0"/>
              </a:spcAft>
              <a:buFont typeface="+mj-lt"/>
              <a:buAutoNum type="arabicPeriod"/>
            </a:pPr>
            <a:r>
              <a:rPr lang="en-GB"/>
              <a:t>Describe the conditioning of verb root suppletion vs. other forms of verbal number marking in Ticuna.</a:t>
            </a:r>
          </a:p>
          <a:p>
            <a:pPr marL="342900" lvl="0" indent="-342900" algn="l" rtl="0">
              <a:spcBef>
                <a:spcPts val="0"/>
              </a:spcBef>
              <a:spcAft>
                <a:spcPts val="0"/>
              </a:spcAft>
              <a:buFont typeface="+mj-lt"/>
              <a:buAutoNum type="arabicPeriod"/>
            </a:pPr>
            <a:endParaRPr lang="en-GB"/>
          </a:p>
          <a:p>
            <a:pPr marL="342900" lvl="0" indent="-342900" algn="l" rtl="0">
              <a:spcBef>
                <a:spcPts val="0"/>
              </a:spcBef>
              <a:spcAft>
                <a:spcPts val="0"/>
              </a:spcAft>
              <a:buFont typeface="+mj-lt"/>
              <a:buAutoNum type="arabicPeriod"/>
            </a:pPr>
            <a:r>
              <a:rPr lang="en-GB"/>
              <a:t>Demonstrate that this language combines suppletion for </a:t>
            </a:r>
            <a:r>
              <a:rPr lang="en-GB" u="sng"/>
              <a:t>participant</a:t>
            </a:r>
            <a:r>
              <a:rPr lang="en-GB"/>
              <a:t> number with other strategies for marking </a:t>
            </a:r>
            <a:r>
              <a:rPr lang="en-GB" u="sng"/>
              <a:t>event</a:t>
            </a:r>
            <a:r>
              <a:rPr lang="en-GB"/>
              <a:t> number.</a:t>
            </a:r>
            <a:endParaRPr/>
          </a:p>
        </p:txBody>
      </p:sp>
    </p:spTree>
    <p:extLst>
      <p:ext uri="{BB962C8B-B14F-4D97-AF65-F5344CB8AC3E}">
        <p14:creationId xmlns:p14="http://schemas.microsoft.com/office/powerpoint/2010/main" val="3833030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6">
          <a:extLst>
            <a:ext uri="{FF2B5EF4-FFF2-40B4-BE49-F238E27FC236}">
              <a16:creationId xmlns:a16="http://schemas.microsoft.com/office/drawing/2014/main" id="{8F24EAEC-A20B-03C3-0C6B-8D71B41910B7}"/>
            </a:ext>
          </a:extLst>
        </p:cNvPr>
        <p:cNvGrpSpPr/>
        <p:nvPr/>
      </p:nvGrpSpPr>
      <p:grpSpPr>
        <a:xfrm>
          <a:off x="0" y="0"/>
          <a:ext cx="0" cy="0"/>
          <a:chOff x="0" y="0"/>
          <a:chExt cx="0" cy="0"/>
        </a:xfrm>
      </p:grpSpPr>
      <p:sp>
        <p:nvSpPr>
          <p:cNvPr id="267" name="Google Shape;267;p46">
            <a:extLst>
              <a:ext uri="{FF2B5EF4-FFF2-40B4-BE49-F238E27FC236}">
                <a16:creationId xmlns:a16="http://schemas.microsoft.com/office/drawing/2014/main" id="{C243ED08-172E-9AD6-7141-459742548299}"/>
              </a:ext>
            </a:extLst>
          </p:cNvPr>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Conjugation Class Change</a:t>
            </a:r>
            <a:endParaRPr/>
          </a:p>
        </p:txBody>
      </p:sp>
      <p:sp>
        <p:nvSpPr>
          <p:cNvPr id="268" name="Google Shape;268;p46">
            <a:extLst>
              <a:ext uri="{FF2B5EF4-FFF2-40B4-BE49-F238E27FC236}">
                <a16:creationId xmlns:a16="http://schemas.microsoft.com/office/drawing/2014/main" id="{126E24D5-9229-B99D-AE56-631E8D7F80CD}"/>
              </a:ext>
            </a:extLst>
          </p:cNvPr>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GB"/>
              <a:t>/a/ to /i/ conjugation class change:</a:t>
            </a:r>
          </a:p>
          <a:p>
            <a:pPr marL="0" lvl="0" indent="0" algn="l" rtl="0">
              <a:spcBef>
                <a:spcPts val="0"/>
              </a:spcBef>
              <a:spcAft>
                <a:spcPts val="0"/>
              </a:spcAft>
              <a:buNone/>
            </a:pPr>
            <a:endParaRPr lang="en"/>
          </a:p>
          <a:p>
            <a:pPr>
              <a:spcBef>
                <a:spcPts val="0"/>
              </a:spcBef>
              <a:spcAft>
                <a:spcPts val="0"/>
              </a:spcAft>
            </a:pPr>
            <a:r>
              <a:rPr lang="en"/>
              <a:t>Can occur alone (22) or with =tʃi¹gɨ¹ (but not required w/ it: 20)</a:t>
            </a:r>
          </a:p>
          <a:p>
            <a:pPr>
              <a:spcBef>
                <a:spcPts val="0"/>
              </a:spcBef>
              <a:spcAft>
                <a:spcPts val="0"/>
              </a:spcAft>
            </a:pPr>
            <a:r>
              <a:rPr lang="en"/>
              <a:t>Based on texts, seems to have the same possible readings as =tʃi¹gɨ¹</a:t>
            </a:r>
          </a:p>
          <a:p>
            <a:pPr lvl="1">
              <a:spcBef>
                <a:spcPts val="0"/>
              </a:spcBef>
              <a:spcAft>
                <a:spcPts val="0"/>
              </a:spcAft>
            </a:pPr>
            <a:r>
              <a:rPr lang="en"/>
              <a:t>Arguments</a:t>
            </a:r>
          </a:p>
          <a:p>
            <a:pPr lvl="1">
              <a:spcBef>
                <a:spcPts val="0"/>
              </a:spcBef>
              <a:spcAft>
                <a:spcPts val="0"/>
              </a:spcAft>
            </a:pPr>
            <a:r>
              <a:rPr lang="en"/>
              <a:t>Events</a:t>
            </a:r>
          </a:p>
          <a:p>
            <a:pPr lvl="1">
              <a:spcBef>
                <a:spcPts val="0"/>
              </a:spcBef>
              <a:spcAft>
                <a:spcPts val="0"/>
              </a:spcAft>
            </a:pPr>
            <a:r>
              <a:rPr lang="en"/>
              <a:t>Degrees (22)</a:t>
            </a:r>
          </a:p>
          <a:p>
            <a:pPr>
              <a:spcBef>
                <a:spcPts val="0"/>
              </a:spcBef>
              <a:spcAft>
                <a:spcPts val="0"/>
              </a:spcAft>
            </a:pPr>
            <a:r>
              <a:rPr lang="en"/>
              <a:t>However, people </a:t>
            </a:r>
            <a:r>
              <a:rPr lang="en" i="1"/>
              <a:t>hate</a:t>
            </a:r>
            <a:r>
              <a:rPr lang="en"/>
              <a:t> this structure in elicitation for anything but S</a:t>
            </a:r>
            <a:endParaRPr lang="en-GB"/>
          </a:p>
        </p:txBody>
      </p:sp>
    </p:spTree>
    <p:extLst>
      <p:ext uri="{BB962C8B-B14F-4D97-AF65-F5344CB8AC3E}">
        <p14:creationId xmlns:p14="http://schemas.microsoft.com/office/powerpoint/2010/main" val="415462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0">
          <a:extLst>
            <a:ext uri="{FF2B5EF4-FFF2-40B4-BE49-F238E27FC236}">
              <a16:creationId xmlns:a16="http://schemas.microsoft.com/office/drawing/2014/main" id="{54F80669-EBD5-7C80-0EC8-B1ADCA60D162}"/>
            </a:ext>
          </a:extLst>
        </p:cNvPr>
        <p:cNvGrpSpPr/>
        <p:nvPr/>
      </p:nvGrpSpPr>
      <p:grpSpPr>
        <a:xfrm>
          <a:off x="0" y="0"/>
          <a:ext cx="0" cy="0"/>
          <a:chOff x="0" y="0"/>
          <a:chExt cx="0" cy="0"/>
        </a:xfrm>
      </p:grpSpPr>
      <p:sp>
        <p:nvSpPr>
          <p:cNvPr id="191" name="Google Shape;191;p33">
            <a:extLst>
              <a:ext uri="{FF2B5EF4-FFF2-40B4-BE49-F238E27FC236}">
                <a16:creationId xmlns:a16="http://schemas.microsoft.com/office/drawing/2014/main" id="{00D5118F-869C-9B4D-6121-96C7B9A8886B}"/>
              </a:ext>
            </a:extLst>
          </p:cNvPr>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Summary</a:t>
            </a:r>
            <a:endParaRPr/>
          </a:p>
        </p:txBody>
      </p:sp>
      <p:sp>
        <p:nvSpPr>
          <p:cNvPr id="192" name="Google Shape;192;p33">
            <a:extLst>
              <a:ext uri="{FF2B5EF4-FFF2-40B4-BE49-F238E27FC236}">
                <a16:creationId xmlns:a16="http://schemas.microsoft.com/office/drawing/2014/main" id="{65809C83-CB49-B186-39D8-AE1802196445}"/>
              </a:ext>
            </a:extLst>
          </p:cNvPr>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457200" lvl="0" indent="0" algn="l" rtl="0">
              <a:spcBef>
                <a:spcPts val="1200"/>
              </a:spcBef>
              <a:spcAft>
                <a:spcPts val="1200"/>
              </a:spcAft>
              <a:buNone/>
            </a:pPr>
            <a:endParaRPr/>
          </a:p>
        </p:txBody>
      </p:sp>
      <p:graphicFrame>
        <p:nvGraphicFramePr>
          <p:cNvPr id="2" name="Table 1">
            <a:extLst>
              <a:ext uri="{FF2B5EF4-FFF2-40B4-BE49-F238E27FC236}">
                <a16:creationId xmlns:a16="http://schemas.microsoft.com/office/drawing/2014/main" id="{202DC96A-8CB7-AED8-26DD-4A08C16A3BEB}"/>
              </a:ext>
            </a:extLst>
          </p:cNvPr>
          <p:cNvGraphicFramePr>
            <a:graphicFrameLocks noGrp="1"/>
          </p:cNvGraphicFramePr>
          <p:nvPr>
            <p:extLst>
              <p:ext uri="{D42A27DB-BD31-4B8C-83A1-F6EECF244321}">
                <p14:modId xmlns:p14="http://schemas.microsoft.com/office/powerpoint/2010/main" val="3034203495"/>
              </p:ext>
            </p:extLst>
          </p:nvPr>
        </p:nvGraphicFramePr>
        <p:xfrm>
          <a:off x="533397" y="1853720"/>
          <a:ext cx="8077209" cy="2565400"/>
        </p:xfrm>
        <a:graphic>
          <a:graphicData uri="http://schemas.openxmlformats.org/drawingml/2006/table">
            <a:tbl>
              <a:tblPr firstRow="1" bandRow="1">
                <a:tableStyleId>{5A111915-BE36-4E01-A7E5-04B1672EAD32}</a:tableStyleId>
              </a:tblPr>
              <a:tblGrid>
                <a:gridCol w="1153887">
                  <a:extLst>
                    <a:ext uri="{9D8B030D-6E8A-4147-A177-3AD203B41FA5}">
                      <a16:colId xmlns:a16="http://schemas.microsoft.com/office/drawing/2014/main" val="2173311260"/>
                    </a:ext>
                  </a:extLst>
                </a:gridCol>
                <a:gridCol w="1153887">
                  <a:extLst>
                    <a:ext uri="{9D8B030D-6E8A-4147-A177-3AD203B41FA5}">
                      <a16:colId xmlns:a16="http://schemas.microsoft.com/office/drawing/2014/main" val="2450860276"/>
                    </a:ext>
                  </a:extLst>
                </a:gridCol>
                <a:gridCol w="1153887">
                  <a:extLst>
                    <a:ext uri="{9D8B030D-6E8A-4147-A177-3AD203B41FA5}">
                      <a16:colId xmlns:a16="http://schemas.microsoft.com/office/drawing/2014/main" val="922180464"/>
                    </a:ext>
                  </a:extLst>
                </a:gridCol>
                <a:gridCol w="1153887">
                  <a:extLst>
                    <a:ext uri="{9D8B030D-6E8A-4147-A177-3AD203B41FA5}">
                      <a16:colId xmlns:a16="http://schemas.microsoft.com/office/drawing/2014/main" val="2915949956"/>
                    </a:ext>
                  </a:extLst>
                </a:gridCol>
                <a:gridCol w="1153887">
                  <a:extLst>
                    <a:ext uri="{9D8B030D-6E8A-4147-A177-3AD203B41FA5}">
                      <a16:colId xmlns:a16="http://schemas.microsoft.com/office/drawing/2014/main" val="1007057824"/>
                    </a:ext>
                  </a:extLst>
                </a:gridCol>
                <a:gridCol w="1153887">
                  <a:extLst>
                    <a:ext uri="{9D8B030D-6E8A-4147-A177-3AD203B41FA5}">
                      <a16:colId xmlns:a16="http://schemas.microsoft.com/office/drawing/2014/main" val="653590547"/>
                    </a:ext>
                  </a:extLst>
                </a:gridCol>
                <a:gridCol w="1153887">
                  <a:extLst>
                    <a:ext uri="{9D8B030D-6E8A-4147-A177-3AD203B41FA5}">
                      <a16:colId xmlns:a16="http://schemas.microsoft.com/office/drawing/2014/main" val="3273059800"/>
                    </a:ext>
                  </a:extLst>
                </a:gridCol>
              </a:tblGrid>
              <a:tr h="370840">
                <a:tc>
                  <a:txBody>
                    <a:bodyPr/>
                    <a:lstStyle/>
                    <a:p>
                      <a:endParaRPr lang="en-US">
                        <a:solidFill>
                          <a:schemeClr val="bg1"/>
                        </a:solidFill>
                      </a:endParaRPr>
                    </a:p>
                  </a:txBody>
                  <a:tcPr/>
                </a:tc>
                <a:tc>
                  <a:txBody>
                    <a:bodyPr/>
                    <a:lstStyle/>
                    <a:p>
                      <a:r>
                        <a:rPr lang="en-US">
                          <a:solidFill>
                            <a:schemeClr val="bg1"/>
                          </a:solidFill>
                        </a:rPr>
                        <a:t>Verb Root Suppletion </a:t>
                      </a:r>
                    </a:p>
                  </a:txBody>
                  <a:tcPr/>
                </a:tc>
                <a:tc>
                  <a:txBody>
                    <a:bodyPr/>
                    <a:lstStyle/>
                    <a:p>
                      <a:r>
                        <a:rPr lang="en-US">
                          <a:solidFill>
                            <a:schemeClr val="bg1"/>
                          </a:solidFill>
                        </a:rPr>
                        <a:t>Directional Suppletion</a:t>
                      </a:r>
                    </a:p>
                  </a:txBody>
                  <a:tcPr/>
                </a:tc>
                <a:tc>
                  <a:txBody>
                    <a:bodyPr/>
                    <a:lstStyle/>
                    <a:p>
                      <a:r>
                        <a:rPr lang="en-US">
                          <a:solidFill>
                            <a:schemeClr val="bg1"/>
                          </a:solidFill>
                        </a:rPr>
                        <a:t>=gɨ⁴ Plural</a:t>
                      </a:r>
                    </a:p>
                  </a:txBody>
                  <a:tcPr/>
                </a:tc>
                <a:tc>
                  <a:txBody>
                    <a:bodyPr/>
                    <a:lstStyle/>
                    <a:p>
                      <a:r>
                        <a:rPr lang="en-US">
                          <a:solidFill>
                            <a:schemeClr val="bg1"/>
                          </a:solidFill>
                        </a:rPr>
                        <a:t>-e³ Plural</a:t>
                      </a:r>
                    </a:p>
                  </a:txBody>
                  <a:tcPr/>
                </a:tc>
                <a:tc>
                  <a:txBody>
                    <a:bodyPr/>
                    <a:lstStyle/>
                    <a:p>
                      <a:r>
                        <a:rPr lang="en-US">
                          <a:solidFill>
                            <a:schemeClr val="bg1"/>
                          </a:solidFill>
                        </a:rPr>
                        <a:t>=tʃi¹gɨ¹ Distrib</a:t>
                      </a:r>
                    </a:p>
                  </a:txBody>
                  <a:tcPr/>
                </a:tc>
                <a:tc>
                  <a:txBody>
                    <a:bodyPr/>
                    <a:lstStyle/>
                    <a:p>
                      <a:r>
                        <a:rPr lang="en-US">
                          <a:solidFill>
                            <a:schemeClr val="bg1"/>
                          </a:solidFill>
                        </a:rPr>
                        <a:t>Conj Class Change</a:t>
                      </a:r>
                    </a:p>
                  </a:txBody>
                  <a:tcPr/>
                </a:tc>
                <a:extLst>
                  <a:ext uri="{0D108BD9-81ED-4DB2-BD59-A6C34878D82A}">
                    <a16:rowId xmlns:a16="http://schemas.microsoft.com/office/drawing/2014/main" val="3094104418"/>
                  </a:ext>
                </a:extLst>
              </a:tr>
              <a:tr h="370840">
                <a:tc>
                  <a:txBody>
                    <a:bodyPr/>
                    <a:lstStyle/>
                    <a:p>
                      <a:r>
                        <a:rPr lang="en-US">
                          <a:solidFill>
                            <a:schemeClr val="bg1"/>
                          </a:solidFill>
                        </a:rPr>
                        <a:t>S</a:t>
                      </a:r>
                    </a:p>
                  </a:txBody>
                  <a:tcPr/>
                </a:tc>
                <a:tc>
                  <a:txBody>
                    <a:bodyPr/>
                    <a:lstStyle/>
                    <a:p>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lumMod val="65000"/>
                            </a:schemeClr>
                          </a:solidFill>
                        </a:rPr>
                        <a:t>✓</a:t>
                      </a:r>
                    </a:p>
                  </a:txBody>
                  <a:tcPr/>
                </a:tc>
                <a:extLst>
                  <a:ext uri="{0D108BD9-81ED-4DB2-BD59-A6C34878D82A}">
                    <a16:rowId xmlns:a16="http://schemas.microsoft.com/office/drawing/2014/main" val="4132618493"/>
                  </a:ext>
                </a:extLst>
              </a:tr>
              <a:tr h="370840">
                <a:tc>
                  <a:txBody>
                    <a:bodyPr/>
                    <a:lstStyle/>
                    <a:p>
                      <a:r>
                        <a:rPr lang="en-US">
                          <a:solidFill>
                            <a:schemeClr val="bg1"/>
                          </a:solidFill>
                        </a:rPr>
                        <a:t>O</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r>
                        <a:rPr lang="en-US">
                          <a:solidFill>
                            <a:schemeClr val="bg1"/>
                          </a:solidFill>
                        </a:rPr>
                        <a:t>n/a (IV only)</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txBody>
                  <a:tcPr/>
                </a:tc>
                <a:tc>
                  <a:txBody>
                    <a:bodyPr/>
                    <a:lstStyle/>
                    <a:p>
                      <a:r>
                        <a:rPr lang="en-US">
                          <a:solidFill>
                            <a:schemeClr val="bg1">
                              <a:lumMod val="65000"/>
                            </a:schemeClr>
                          </a:solidFill>
                        </a:rPr>
                        <a:t>?</a:t>
                      </a:r>
                    </a:p>
                  </a:txBody>
                  <a:tcPr/>
                </a:tc>
                <a:extLst>
                  <a:ext uri="{0D108BD9-81ED-4DB2-BD59-A6C34878D82A}">
                    <a16:rowId xmlns:a16="http://schemas.microsoft.com/office/drawing/2014/main" val="118833277"/>
                  </a:ext>
                </a:extLst>
              </a:tr>
              <a:tr h="370840">
                <a:tc>
                  <a:txBody>
                    <a:bodyPr/>
                    <a:lstStyle/>
                    <a:p>
                      <a:r>
                        <a:rPr lang="en-US">
                          <a:solidFill>
                            <a:schemeClr val="bg1"/>
                          </a:solidFill>
                        </a:rPr>
                        <a:t>A</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a:solidFill>
                            <a:schemeClr val="bg1"/>
                          </a:solidFill>
                        </a:rPr>
                        <a:t>n/a (IV only)</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a:solidFill>
                            <a:schemeClr val="bg1">
                              <a:lumMod val="65000"/>
                            </a:schemeClr>
                          </a:solidFill>
                        </a:rPr>
                        <a:t>?</a:t>
                      </a:r>
                    </a:p>
                  </a:txBody>
                  <a:tcPr/>
                </a:tc>
                <a:extLst>
                  <a:ext uri="{0D108BD9-81ED-4DB2-BD59-A6C34878D82A}">
                    <a16:rowId xmlns:a16="http://schemas.microsoft.com/office/drawing/2014/main" val="171627579"/>
                  </a:ext>
                </a:extLst>
              </a:tr>
              <a:tr h="370840">
                <a:tc>
                  <a:txBody>
                    <a:bodyPr/>
                    <a:lstStyle/>
                    <a:p>
                      <a:r>
                        <a:rPr lang="en-US">
                          <a:solidFill>
                            <a:schemeClr val="bg1"/>
                          </a:solidFill>
                        </a:rPr>
                        <a:t>Event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txBody>
                  <a:tcPr/>
                </a:tc>
                <a:tc>
                  <a:txBody>
                    <a:bodyPr/>
                    <a:lstStyle/>
                    <a:p>
                      <a:r>
                        <a:rPr lang="en-US">
                          <a:solidFill>
                            <a:schemeClr val="bg1">
                              <a:lumMod val="65000"/>
                            </a:schemeClr>
                          </a:solidFill>
                        </a:rPr>
                        <a:t>?</a:t>
                      </a:r>
                    </a:p>
                  </a:txBody>
                  <a:tcPr/>
                </a:tc>
                <a:extLst>
                  <a:ext uri="{0D108BD9-81ED-4DB2-BD59-A6C34878D82A}">
                    <a16:rowId xmlns:a16="http://schemas.microsoft.com/office/drawing/2014/main" val="488231842"/>
                  </a:ext>
                </a:extLst>
              </a:tr>
              <a:tr h="370840">
                <a:tc>
                  <a:txBody>
                    <a:bodyPr/>
                    <a:lstStyle/>
                    <a:p>
                      <a:r>
                        <a:rPr lang="en-US">
                          <a:solidFill>
                            <a:schemeClr val="bg1"/>
                          </a:solidFill>
                        </a:rPr>
                        <a:t>Inchoative / Degree</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600">
                          <a:solidFill>
                            <a:schemeClr val="bg1"/>
                          </a:solidFill>
                        </a:rPr>
                        <a:t>❌</a:t>
                      </a:r>
                    </a:p>
                    <a:p>
                      <a:endParaRPr lang="en-US" sz="1600">
                        <a:solidFill>
                          <a:schemeClr val="bg1"/>
                        </a:solidFill>
                      </a:endParaRP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solidFill>
                        </a:rPr>
                        <a:t>✓</a:t>
                      </a:r>
                    </a:p>
                    <a:p>
                      <a:endParaRPr lang="en-US">
                        <a:solidFill>
                          <a:schemeClr val="bg1"/>
                        </a:solidFill>
                      </a:endParaRPr>
                    </a:p>
                  </a:txBody>
                  <a:tcPr/>
                </a:tc>
                <a:tc>
                  <a:txBody>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lang="en-US" sz="1400">
                          <a:solidFill>
                            <a:schemeClr val="bg1">
                              <a:lumMod val="65000"/>
                            </a:schemeClr>
                          </a:solidFill>
                        </a:rPr>
                        <a:t>✓</a:t>
                      </a:r>
                    </a:p>
                    <a:p>
                      <a:endParaRPr lang="en-US">
                        <a:solidFill>
                          <a:schemeClr val="bg1">
                            <a:lumMod val="65000"/>
                          </a:schemeClr>
                        </a:solidFill>
                      </a:endParaRPr>
                    </a:p>
                  </a:txBody>
                  <a:tcPr/>
                </a:tc>
                <a:extLst>
                  <a:ext uri="{0D108BD9-81ED-4DB2-BD59-A6C34878D82A}">
                    <a16:rowId xmlns:a16="http://schemas.microsoft.com/office/drawing/2014/main" val="1556383961"/>
                  </a:ext>
                </a:extLst>
              </a:tr>
            </a:tbl>
          </a:graphicData>
        </a:graphic>
      </p:graphicFrame>
    </p:spTree>
    <p:extLst>
      <p:ext uri="{BB962C8B-B14F-4D97-AF65-F5344CB8AC3E}">
        <p14:creationId xmlns:p14="http://schemas.microsoft.com/office/powerpoint/2010/main" val="751814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40"/>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Discussion &amp; Conclusion</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1"/>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Roots &amp; Suffixes: Inflexible </a:t>
            </a:r>
            <a:endParaRPr/>
          </a:p>
        </p:txBody>
      </p:sp>
      <p:sp>
        <p:nvSpPr>
          <p:cNvPr id="2" name="Content Placeholder 1">
            <a:extLst>
              <a:ext uri="{FF2B5EF4-FFF2-40B4-BE49-F238E27FC236}">
                <a16:creationId xmlns:a16="http://schemas.microsoft.com/office/drawing/2014/main" id="{07F755C5-7E15-229F-6F80-5B30B0AECD1F}"/>
              </a:ext>
            </a:extLst>
          </p:cNvPr>
          <p:cNvSpPr>
            <a:spLocks noGrp="1"/>
          </p:cNvSpPr>
          <p:nvPr>
            <p:ph idx="1"/>
          </p:nvPr>
        </p:nvSpPr>
        <p:spPr/>
        <p:txBody>
          <a:bodyPr/>
          <a:lstStyle/>
          <a:p>
            <a:r>
              <a:rPr lang="en-US"/>
              <a:t>Verb root suppletion in Ticuna is </a:t>
            </a:r>
            <a:r>
              <a:rPr lang="en-US" u="sng"/>
              <a:t>exactly</a:t>
            </a:r>
            <a:r>
              <a:rPr lang="en-US" i="1"/>
              <a:t> </a:t>
            </a:r>
            <a:r>
              <a:rPr lang="en-US"/>
              <a:t>as described for e.g. Hiaki</a:t>
            </a:r>
          </a:p>
          <a:p>
            <a:pPr lvl="1"/>
            <a:r>
              <a:rPr lang="en-US"/>
              <a:t>Participant number</a:t>
            </a:r>
          </a:p>
          <a:p>
            <a:pPr lvl="1"/>
            <a:r>
              <a:rPr lang="en-US"/>
              <a:t>Rigid absolutive pattern quantifying S &amp; O, despite Nom/Acc alignment</a:t>
            </a:r>
          </a:p>
          <a:p>
            <a:pPr lvl="1"/>
            <a:endParaRPr lang="en-US"/>
          </a:p>
          <a:p>
            <a:r>
              <a:rPr lang="en-US"/>
              <a:t>Directional suppletion and –e³ Pl are also exclusively absolutive</a:t>
            </a:r>
          </a:p>
          <a:p>
            <a:endParaRPr lang="en-US"/>
          </a:p>
          <a:p>
            <a:pPr marL="0" indent="0">
              <a:buNone/>
            </a:pPr>
            <a:r>
              <a:rPr lang="en-US"/>
              <a:t>→ Verb </a:t>
            </a:r>
            <a:r>
              <a:rPr lang="en-US" u="sng"/>
              <a:t>stem</a:t>
            </a:r>
            <a:r>
              <a:rPr lang="en-US"/>
              <a:t> pattern is absolutive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7">
          <a:extLst>
            <a:ext uri="{FF2B5EF4-FFF2-40B4-BE49-F238E27FC236}">
              <a16:creationId xmlns:a16="http://schemas.microsoft.com/office/drawing/2014/main" id="{66D205CC-AE4E-60A1-42B1-ED3349FFC050}"/>
            </a:ext>
          </a:extLst>
        </p:cNvPr>
        <p:cNvGrpSpPr/>
        <p:nvPr/>
      </p:nvGrpSpPr>
      <p:grpSpPr>
        <a:xfrm>
          <a:off x="0" y="0"/>
          <a:ext cx="0" cy="0"/>
          <a:chOff x="0" y="0"/>
          <a:chExt cx="0" cy="0"/>
        </a:xfrm>
      </p:grpSpPr>
      <p:sp>
        <p:nvSpPr>
          <p:cNvPr id="238" name="Google Shape;238;p41">
            <a:extLst>
              <a:ext uri="{FF2B5EF4-FFF2-40B4-BE49-F238E27FC236}">
                <a16:creationId xmlns:a16="http://schemas.microsoft.com/office/drawing/2014/main" id="{66AD65F9-06CE-C238-C053-BEF876C9ADED}"/>
              </a:ext>
            </a:extLst>
          </p:cNvPr>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Clitics: More Flexible</a:t>
            </a:r>
            <a:endParaRPr/>
          </a:p>
        </p:txBody>
      </p:sp>
      <p:sp>
        <p:nvSpPr>
          <p:cNvPr id="2" name="Content Placeholder 1">
            <a:extLst>
              <a:ext uri="{FF2B5EF4-FFF2-40B4-BE49-F238E27FC236}">
                <a16:creationId xmlns:a16="http://schemas.microsoft.com/office/drawing/2014/main" id="{E72C266F-C84F-6A85-8ABB-447F3871A80C}"/>
              </a:ext>
            </a:extLst>
          </p:cNvPr>
          <p:cNvSpPr>
            <a:spLocks noGrp="1"/>
          </p:cNvSpPr>
          <p:nvPr>
            <p:ph idx="1"/>
          </p:nvPr>
        </p:nvSpPr>
        <p:spPr/>
        <p:txBody>
          <a:bodyPr/>
          <a:lstStyle/>
          <a:p>
            <a:pPr marL="0" indent="0">
              <a:buNone/>
            </a:pPr>
            <a:r>
              <a:rPr lang="en-US"/>
              <a:t>Proclitics and enclitics can quantify:</a:t>
            </a:r>
          </a:p>
          <a:p>
            <a:r>
              <a:rPr lang="en-US"/>
              <a:t>Any argument</a:t>
            </a:r>
          </a:p>
          <a:p>
            <a:r>
              <a:rPr lang="en-US"/>
              <a:t>Events</a:t>
            </a:r>
          </a:p>
          <a:p>
            <a:r>
              <a:rPr lang="en-US"/>
              <a:t>And even more: e.g., locations, parts of argument</a:t>
            </a:r>
          </a:p>
          <a:p>
            <a:endParaRPr lang="en-US"/>
          </a:p>
          <a:p>
            <a:pPr marL="0" indent="0">
              <a:buNone/>
            </a:pPr>
            <a:r>
              <a:rPr lang="en-US"/>
              <a:t>→ Verbal </a:t>
            </a:r>
            <a:r>
              <a:rPr lang="en-US" u="sng"/>
              <a:t>number</a:t>
            </a:r>
            <a:r>
              <a:rPr lang="en-US"/>
              <a:t> in general is not absolutive (or limited to participant number) once we move beyond the stem</a:t>
            </a:r>
          </a:p>
        </p:txBody>
      </p:sp>
    </p:spTree>
    <p:extLst>
      <p:ext uri="{BB962C8B-B14F-4D97-AF65-F5344CB8AC3E}">
        <p14:creationId xmlns:p14="http://schemas.microsoft.com/office/powerpoint/2010/main" val="27314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4"/>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Open Questions</a:t>
            </a:r>
            <a:endParaRPr/>
          </a:p>
        </p:txBody>
      </p:sp>
      <p:sp>
        <p:nvSpPr>
          <p:cNvPr id="2" name="Content Placeholder 1">
            <a:extLst>
              <a:ext uri="{FF2B5EF4-FFF2-40B4-BE49-F238E27FC236}">
                <a16:creationId xmlns:a16="http://schemas.microsoft.com/office/drawing/2014/main" id="{B9B52986-16C6-EA2E-244D-D0917F5C006E}"/>
              </a:ext>
            </a:extLst>
          </p:cNvPr>
          <p:cNvSpPr>
            <a:spLocks noGrp="1"/>
          </p:cNvSpPr>
          <p:nvPr>
            <p:ph idx="1"/>
          </p:nvPr>
        </p:nvSpPr>
        <p:spPr/>
        <p:txBody>
          <a:bodyPr/>
          <a:lstStyle/>
          <a:p>
            <a:pPr marL="0" indent="0">
              <a:buNone/>
            </a:pPr>
            <a:r>
              <a:rPr lang="en-US"/>
              <a:t>Why the contrast between judgments &amp; texts for conjugation class change?</a:t>
            </a:r>
          </a:p>
          <a:p>
            <a:pPr marL="0" indent="0">
              <a:buNone/>
            </a:pPr>
            <a:endParaRPr lang="en-US"/>
          </a:p>
          <a:p>
            <a:pPr marL="0" indent="0">
              <a:buNone/>
            </a:pPr>
            <a:r>
              <a:rPr lang="en-US"/>
              <a:t>Why the contrast between =gɨ⁴ and =tʃi¹gɨ¹?</a:t>
            </a:r>
          </a:p>
          <a:p>
            <a:r>
              <a:rPr lang="en-US"/>
              <a:t>Same morphophonological relationship with verb stem</a:t>
            </a:r>
          </a:p>
          <a:p>
            <a:r>
              <a:rPr lang="en-US"/>
              <a:t>Can appear in either order</a:t>
            </a:r>
          </a:p>
          <a:p>
            <a:r>
              <a:rPr lang="en-US"/>
              <a:t>Yet different possible domains of quantification</a:t>
            </a:r>
          </a:p>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61">
          <a:extLst>
            <a:ext uri="{FF2B5EF4-FFF2-40B4-BE49-F238E27FC236}">
              <a16:creationId xmlns:a16="http://schemas.microsoft.com/office/drawing/2014/main" id="{E149D475-C790-56E0-DB10-03F9A894937D}"/>
            </a:ext>
          </a:extLst>
        </p:cNvPr>
        <p:cNvGrpSpPr/>
        <p:nvPr/>
      </p:nvGrpSpPr>
      <p:grpSpPr>
        <a:xfrm>
          <a:off x="0" y="0"/>
          <a:ext cx="0" cy="0"/>
          <a:chOff x="0" y="0"/>
          <a:chExt cx="0" cy="0"/>
        </a:xfrm>
      </p:grpSpPr>
      <p:sp>
        <p:nvSpPr>
          <p:cNvPr id="262" name="Google Shape;262;p45">
            <a:extLst>
              <a:ext uri="{FF2B5EF4-FFF2-40B4-BE49-F238E27FC236}">
                <a16:creationId xmlns:a16="http://schemas.microsoft.com/office/drawing/2014/main" id="{47052B79-45C9-7C3A-0AAA-031541461544}"/>
              </a:ext>
            </a:extLst>
          </p:cNvPr>
          <p:cNvSpPr txBox="1">
            <a:spLocks noGrp="1"/>
          </p:cNvSpPr>
          <p:nvPr>
            <p:ph type="ctrTitle"/>
          </p:nvPr>
        </p:nvSpPr>
        <p:spPr>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a:t>Thank you! </a:t>
            </a:r>
            <a:endParaRPr/>
          </a:p>
        </p:txBody>
      </p:sp>
      <p:sp>
        <p:nvSpPr>
          <p:cNvPr id="2" name="Content Placeholder 1">
            <a:extLst>
              <a:ext uri="{FF2B5EF4-FFF2-40B4-BE49-F238E27FC236}">
                <a16:creationId xmlns:a16="http://schemas.microsoft.com/office/drawing/2014/main" id="{BC1F630F-7633-F8E7-F386-46812C283751}"/>
              </a:ext>
            </a:extLst>
          </p:cNvPr>
          <p:cNvSpPr>
            <a:spLocks noGrp="1"/>
          </p:cNvSpPr>
          <p:nvPr>
            <p:ph idx="1"/>
          </p:nvPr>
        </p:nvSpPr>
        <p:spPr/>
        <p:txBody>
          <a:bodyPr/>
          <a:lstStyle/>
          <a:p>
            <a:r>
              <a:rPr lang="en-US"/>
              <a:t>Thanks also to Lilia Witancort Guerrero, Angel Bittancourt Serra, Deoclesio Guerrero Gomez, many conversational recording participants, &amp; an anonymous participant</a:t>
            </a:r>
          </a:p>
          <a:p>
            <a:r>
              <a:rPr lang="en-US"/>
              <a:t>NSF/NEH DEL/DLI</a:t>
            </a:r>
          </a:p>
        </p:txBody>
      </p:sp>
    </p:spTree>
    <p:extLst>
      <p:ext uri="{BB962C8B-B14F-4D97-AF65-F5344CB8AC3E}">
        <p14:creationId xmlns:p14="http://schemas.microsoft.com/office/powerpoint/2010/main" val="1913325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5"/>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Extra Slides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ctrTitle"/>
          </p:nvPr>
        </p:nvSpPr>
        <p:spPr/>
        <p:txBody>
          <a:bodyPr spcFirstLastPara="1" wrap="square" lIns="91425" tIns="91425" rIns="91425" bIns="91425" anchor="t" anchorCtr="0">
            <a:normAutofit fontScale="90000"/>
          </a:bodyPr>
          <a:lstStyle/>
          <a:p>
            <a:pPr lvl="0"/>
            <a:r>
              <a:rPr lang="en-GB"/>
              <a:t>Nominal Number</a:t>
            </a:r>
          </a:p>
        </p:txBody>
      </p:sp>
      <p:sp>
        <p:nvSpPr>
          <p:cNvPr id="103" name="Google Shape;103;p20"/>
          <p:cNvSpPr txBox="1">
            <a:spLocks noGrp="1"/>
          </p:cNvSpPr>
          <p:nvPr>
            <p:ph idx="1"/>
          </p:nvPr>
        </p:nvSpPr>
        <p:spPr/>
        <p:txBody>
          <a:bodyPr spcFirstLastPara="1" wrap="square" lIns="91425" tIns="91425" rIns="91425" bIns="91425" anchor="t" anchorCtr="0">
            <a:normAutofit/>
          </a:bodyPr>
          <a:lstStyle/>
          <a:p>
            <a:pPr lvl="0"/>
            <a:r>
              <a:rPr lang="en-GB"/>
              <a:t>Not obligatory: nouns w/ no plural marking allow singular or plural readings</a:t>
            </a:r>
          </a:p>
          <a:p>
            <a:pPr lvl="0"/>
            <a:r>
              <a:rPr lang="en-GB"/>
              <a:t>Occurs with human, animate and inanimate nouns (1)</a:t>
            </a:r>
          </a:p>
          <a:p>
            <a:pPr lvl="0"/>
            <a:r>
              <a:rPr lang="en-GB"/>
              <a:t>Does </a:t>
            </a:r>
            <a:r>
              <a:rPr lang="en-GB" u="sng"/>
              <a:t>not</a:t>
            </a:r>
            <a:r>
              <a:rPr lang="en-GB"/>
              <a:t> occur if the noun is quantified by a quantifier or numeral</a:t>
            </a:r>
          </a:p>
        </p:txBody>
      </p:sp>
      <p:sp>
        <p:nvSpPr>
          <p:cNvPr id="104" name="Google Shape;104;p20"/>
          <p:cNvSpPr txBox="1"/>
          <p:nvPr/>
        </p:nvSpPr>
        <p:spPr>
          <a:xfrm>
            <a:off x="425175" y="4625000"/>
            <a:ext cx="4146900" cy="44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00">
                <a:solidFill>
                  <a:schemeClr val="bg1"/>
                </a:solidFill>
              </a:rPr>
              <a:t>See Skilton (2021) </a:t>
            </a:r>
            <a:r>
              <a:rPr lang="en" sz="1000" i="1">
                <a:solidFill>
                  <a:schemeClr val="bg1"/>
                </a:solidFill>
              </a:rPr>
              <a:t>Liames</a:t>
            </a:r>
            <a:r>
              <a:rPr lang="en" sz="1000">
                <a:solidFill>
                  <a:schemeClr val="bg1"/>
                </a:solidFill>
              </a:rPr>
              <a:t> for further details</a:t>
            </a:r>
            <a:endParaRPr sz="1000">
              <a:solidFill>
                <a:schemeClr val="bg1"/>
              </a:solidFill>
            </a:endParaRPr>
          </a:p>
        </p:txBody>
      </p:sp>
      <p:sp>
        <p:nvSpPr>
          <p:cNvPr id="105" name="Google Shape;105;p20"/>
          <p:cNvSpPr txBox="1"/>
          <p:nvPr/>
        </p:nvSpPr>
        <p:spPr>
          <a:xfrm>
            <a:off x="533400" y="2923793"/>
            <a:ext cx="7920000" cy="1423436"/>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a:solidFill>
                  <a:schemeClr val="bg1"/>
                </a:solidFill>
              </a:rPr>
              <a:t>(1)   Context: I saw two lakes/chickens/people.</a:t>
            </a:r>
          </a:p>
          <a:p>
            <a:pPr marL="0" lvl="0" indent="0" algn="l" rtl="0">
              <a:lnSpc>
                <a:spcPct val="115000"/>
              </a:lnSpc>
              <a:spcBef>
                <a:spcPts val="0"/>
              </a:spcBef>
              <a:spcAft>
                <a:spcPts val="0"/>
              </a:spcAft>
              <a:buNone/>
            </a:pPr>
            <a:r>
              <a:rPr lang="en">
                <a:solidFill>
                  <a:schemeClr val="bg1"/>
                </a:solidFill>
              </a:rPr>
              <a:t>        nataxa(gü)xü̃ / ota(gü)xü̃ / duü̃xü̃(gü)xü̃ chadau</a:t>
            </a:r>
            <a:endParaRPr>
              <a:solidFill>
                <a:schemeClr val="bg1"/>
              </a:solidFill>
            </a:endParaRPr>
          </a:p>
          <a:p>
            <a:pPr marL="0" lvl="0" indent="0" algn="l" rtl="0">
              <a:lnSpc>
                <a:spcPct val="115000"/>
              </a:lnSpc>
              <a:spcBef>
                <a:spcPts val="0"/>
              </a:spcBef>
              <a:spcAft>
                <a:spcPts val="0"/>
              </a:spcAft>
              <a:buNone/>
            </a:pPr>
            <a:r>
              <a:rPr lang="en">
                <a:solidFill>
                  <a:schemeClr val="bg1"/>
                </a:solidFill>
              </a:rPr>
              <a:t>        na⁴ta⁴a²(=gɨ⁴)=ʔɨ̃³	/ o³ta⁵(=gɨ⁴)=ʔɨ̃³	/ du¹ɨ̃³ʔɨ̃⁴(=gɨ⁴)=ʔɨ̃³	tʃa³=dau²</a:t>
            </a:r>
            <a:endParaRPr>
              <a:solidFill>
                <a:schemeClr val="bg1"/>
              </a:solidFill>
            </a:endParaRPr>
          </a:p>
          <a:p>
            <a:pPr marL="0" lvl="0" indent="0" algn="l" rtl="0">
              <a:lnSpc>
                <a:spcPct val="115000"/>
              </a:lnSpc>
              <a:spcBef>
                <a:spcPts val="0"/>
              </a:spcBef>
              <a:spcAft>
                <a:spcPts val="0"/>
              </a:spcAft>
              <a:buNone/>
            </a:pPr>
            <a:r>
              <a:rPr lang="en">
                <a:solidFill>
                  <a:schemeClr val="bg1"/>
                </a:solidFill>
              </a:rPr>
              <a:t>        lake(=Pl)=Acc	/ chicken(=Pl)=Acc	/ person(=Pl)=Acc	1Sg=see</a:t>
            </a:r>
            <a:endParaRPr>
              <a:solidFill>
                <a:schemeClr val="bg1"/>
              </a:solidFill>
            </a:endParaRPr>
          </a:p>
          <a:p>
            <a:pPr marL="0" lvl="0" indent="0" algn="l" rtl="0">
              <a:lnSpc>
                <a:spcPct val="115000"/>
              </a:lnSpc>
              <a:spcBef>
                <a:spcPts val="0"/>
              </a:spcBef>
              <a:spcAft>
                <a:spcPts val="0"/>
              </a:spcAft>
              <a:buNone/>
            </a:pPr>
            <a:r>
              <a:rPr lang="en">
                <a:solidFill>
                  <a:schemeClr val="bg1"/>
                </a:solidFill>
              </a:rPr>
              <a:t>       ‘I saw (the) lakes/chickens/people.” (elicited)</a:t>
            </a:r>
            <a:endParaRPr>
              <a:solidFill>
                <a:schemeClr val="bg1"/>
              </a:solidFill>
            </a:endParaRPr>
          </a:p>
        </p:txBody>
      </p:sp>
    </p:spTree>
    <p:extLst>
      <p:ext uri="{BB962C8B-B14F-4D97-AF65-F5344CB8AC3E}">
        <p14:creationId xmlns:p14="http://schemas.microsoft.com/office/powerpoint/2010/main" val="1501262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7"/>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Clitic vs. Suffix Tests</a:t>
            </a:r>
            <a:endParaRPr/>
          </a:p>
        </p:txBody>
      </p:sp>
      <p:sp>
        <p:nvSpPr>
          <p:cNvPr id="275" name="Google Shape;275;p47"/>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Directionals and -e3 Pl:</a:t>
            </a:r>
            <a:endParaRPr/>
          </a:p>
          <a:p>
            <a:pPr marL="457200" lvl="0" indent="-342900" algn="l" rtl="0">
              <a:spcBef>
                <a:spcPts val="1200"/>
              </a:spcBef>
              <a:spcAft>
                <a:spcPts val="0"/>
              </a:spcAft>
              <a:buSzPts val="1800"/>
              <a:buAutoNum type="arabicPeriod"/>
            </a:pPr>
            <a:r>
              <a:rPr lang="en"/>
              <a:t>Do not occur on nouns</a:t>
            </a:r>
            <a:endParaRPr/>
          </a:p>
          <a:p>
            <a:pPr marL="457200" lvl="0" indent="-342900" algn="l" rtl="0">
              <a:spcBef>
                <a:spcPts val="0"/>
              </a:spcBef>
              <a:spcAft>
                <a:spcPts val="0"/>
              </a:spcAft>
              <a:buSzPts val="1800"/>
              <a:buAutoNum type="arabicPeriod"/>
            </a:pPr>
            <a:r>
              <a:rPr lang="en"/>
              <a:t>Trigger allomorphy/other morphophonological changes in the root</a:t>
            </a:r>
            <a:endParaRPr/>
          </a:p>
          <a:p>
            <a:pPr marL="457200" lvl="0" indent="-342900" algn="l" rtl="0">
              <a:spcBef>
                <a:spcPts val="0"/>
              </a:spcBef>
              <a:spcAft>
                <a:spcPts val="0"/>
              </a:spcAft>
              <a:buSzPts val="1800"/>
              <a:buAutoNum type="arabicPeriod"/>
            </a:pPr>
            <a:r>
              <a:rPr lang="en"/>
              <a:t>Display semantic/syntactic restrictions on root</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1-3 aren’t true for enclitics and 2-3 aren’t really true for proclitics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1702F15D-CF92-728B-6C11-445C7B5DE99A}"/>
              </a:ext>
            </a:extLst>
          </p:cNvPr>
          <p:cNvSpPr>
            <a:spLocks noGrp="1"/>
          </p:cNvSpPr>
          <p:nvPr>
            <p:ph type="pic" sz="quarter" idx="10"/>
          </p:nvPr>
        </p:nvSpPr>
        <p:spPr/>
      </p:sp>
      <p:sp>
        <p:nvSpPr>
          <p:cNvPr id="8" name="Text Placeholder 7">
            <a:extLst>
              <a:ext uri="{FF2B5EF4-FFF2-40B4-BE49-F238E27FC236}">
                <a16:creationId xmlns:a16="http://schemas.microsoft.com/office/drawing/2014/main" id="{8DD9ED82-7A61-A503-CCF5-8DAFF4C05545}"/>
              </a:ext>
            </a:extLst>
          </p:cNvPr>
          <p:cNvSpPr>
            <a:spLocks noGrp="1"/>
          </p:cNvSpPr>
          <p:nvPr>
            <p:ph type="body" idx="4294967295"/>
          </p:nvPr>
        </p:nvSpPr>
        <p:spPr>
          <a:xfrm>
            <a:off x="263951" y="1152525"/>
            <a:ext cx="4000500" cy="3416300"/>
          </a:xfrm>
          <a:prstGeom prst="rect">
            <a:avLst/>
          </a:prstGeom>
        </p:spPr>
        <p:txBody>
          <a:bodyPr>
            <a:normAutofit/>
          </a:bodyPr>
          <a:lstStyle/>
          <a:p>
            <a:pPr marL="457200" lvl="0" indent="-342900" algn="l" rtl="0">
              <a:spcBef>
                <a:spcPts val="0"/>
              </a:spcBef>
              <a:spcAft>
                <a:spcPts val="0"/>
              </a:spcAft>
              <a:buSzPts val="1800"/>
              <a:buChar char="●"/>
            </a:pPr>
            <a:r>
              <a:rPr lang="en-GB" sz="1800">
                <a:solidFill>
                  <a:schemeClr val="bg1"/>
                </a:solidFill>
              </a:rPr>
              <a:t>Isolate</a:t>
            </a:r>
          </a:p>
          <a:p>
            <a:pPr marL="457200" lvl="0" indent="-342900" algn="l" rtl="0">
              <a:spcBef>
                <a:spcPts val="0"/>
              </a:spcBef>
              <a:spcAft>
                <a:spcPts val="0"/>
              </a:spcAft>
              <a:buSzPts val="1800"/>
              <a:buChar char="●"/>
            </a:pPr>
            <a:r>
              <a:rPr lang="en-GB" sz="1800">
                <a:solidFill>
                  <a:schemeClr val="bg1"/>
                </a:solidFill>
              </a:rPr>
              <a:t>~65,000 speakers</a:t>
            </a:r>
          </a:p>
          <a:p>
            <a:pPr marL="457200" lvl="0" indent="-342900" algn="l" rtl="0">
              <a:spcBef>
                <a:spcPts val="0"/>
              </a:spcBef>
              <a:spcAft>
                <a:spcPts val="0"/>
              </a:spcAft>
              <a:buSzPts val="1800"/>
              <a:buChar char="●"/>
            </a:pPr>
            <a:r>
              <a:rPr lang="en-GB" sz="1800">
                <a:solidFill>
                  <a:schemeClr val="bg1"/>
                </a:solidFill>
              </a:rPr>
              <a:t>Spoken by all ages in Peru, Brazil</a:t>
            </a:r>
          </a:p>
          <a:p>
            <a:pPr marL="457200" lvl="0" indent="-342900" algn="l" rtl="0">
              <a:spcBef>
                <a:spcPts val="0"/>
              </a:spcBef>
              <a:spcAft>
                <a:spcPts val="0"/>
              </a:spcAft>
              <a:buSzPts val="1800"/>
              <a:buChar char="●"/>
            </a:pPr>
            <a:r>
              <a:rPr lang="en-GB" sz="1800">
                <a:solidFill>
                  <a:schemeClr val="bg1"/>
                </a:solidFill>
              </a:rPr>
              <a:t>Endangered in Colombia</a:t>
            </a:r>
          </a:p>
          <a:p>
            <a:pPr marL="0" lvl="0" indent="0" algn="l" rtl="0">
              <a:spcBef>
                <a:spcPts val="1200"/>
              </a:spcBef>
              <a:spcAft>
                <a:spcPts val="0"/>
              </a:spcAft>
              <a:buNone/>
            </a:pPr>
            <a:endParaRPr lang="en-GB" sz="1800">
              <a:solidFill>
                <a:schemeClr val="bg1"/>
              </a:solidFill>
            </a:endParaRPr>
          </a:p>
          <a:p>
            <a:pPr marL="0" lvl="0" indent="0" algn="l" rtl="0">
              <a:spcBef>
                <a:spcPts val="1200"/>
              </a:spcBef>
              <a:spcAft>
                <a:spcPts val="1200"/>
              </a:spcAft>
              <a:buNone/>
            </a:pPr>
            <a:r>
              <a:rPr lang="en-GB" sz="1800">
                <a:solidFill>
                  <a:schemeClr val="bg1"/>
                </a:solidFill>
              </a:rPr>
              <a:t>Phonology well-described, other domains much less</a:t>
            </a:r>
          </a:p>
          <a:p>
            <a:pPr marL="139700" indent="0">
              <a:buNone/>
            </a:pPr>
            <a:endParaRPr lang="en-US" sz="1800"/>
          </a:p>
        </p:txBody>
      </p:sp>
      <p:pic>
        <p:nvPicPr>
          <p:cNvPr id="69" name="Google Shape;69;p15"/>
          <p:cNvPicPr preferRelativeResize="0"/>
          <p:nvPr/>
        </p:nvPicPr>
        <p:blipFill rotWithShape="1">
          <a:blip r:embed="rId3">
            <a:alphaModFix/>
          </a:blip>
          <a:srcRect r="8307"/>
          <a:stretch/>
        </p:blipFill>
        <p:spPr>
          <a:xfrm>
            <a:off x="4747525" y="892014"/>
            <a:ext cx="4295075" cy="3702951"/>
          </a:xfrm>
          <a:prstGeom prst="rect">
            <a:avLst/>
          </a:prstGeom>
          <a:noFill/>
          <a:ln>
            <a:noFill/>
          </a:ln>
        </p:spPr>
      </p:pic>
      <p:sp>
        <p:nvSpPr>
          <p:cNvPr id="70" name="Google Shape;70;p15"/>
          <p:cNvSpPr/>
          <p:nvPr/>
        </p:nvSpPr>
        <p:spPr>
          <a:xfrm>
            <a:off x="6958250" y="3919850"/>
            <a:ext cx="1596900" cy="5082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1" name="Google Shape;71;p15"/>
          <p:cNvSpPr txBox="1"/>
          <p:nvPr/>
        </p:nvSpPr>
        <p:spPr>
          <a:xfrm>
            <a:off x="425175" y="4229072"/>
            <a:ext cx="4146900" cy="44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00">
                <a:solidFill>
                  <a:schemeClr val="bg1"/>
                </a:solidFill>
                <a:latin typeface="+mn-lt"/>
              </a:rPr>
              <a:t>(Montes Rodriguez 1995; Soares 2000; Anderson &amp; Anderson 2017; Santos Angarita 2013, 2022; Bertet 2021; Skilton 2023)</a:t>
            </a:r>
            <a:endParaRPr sz="1000">
              <a:solidFill>
                <a:schemeClr val="bg1"/>
              </a:solidFill>
              <a:latin typeface="+mn-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9588E-50A7-6432-2DF8-C8E7C78C6A64}"/>
              </a:ext>
            </a:extLst>
          </p:cNvPr>
          <p:cNvSpPr>
            <a:spLocks noGrp="1"/>
          </p:cNvSpPr>
          <p:nvPr>
            <p:ph type="ctrTitle"/>
          </p:nvPr>
        </p:nvSpPr>
        <p:spPr/>
        <p:txBody>
          <a:bodyPr/>
          <a:lstStyle/>
          <a:p>
            <a:r>
              <a:rPr lang="en-US"/>
              <a:t>Suppletion + Causative</a:t>
            </a:r>
          </a:p>
        </p:txBody>
      </p:sp>
      <p:sp>
        <p:nvSpPr>
          <p:cNvPr id="3" name="Content Placeholder 2">
            <a:extLst>
              <a:ext uri="{FF2B5EF4-FFF2-40B4-BE49-F238E27FC236}">
                <a16:creationId xmlns:a16="http://schemas.microsoft.com/office/drawing/2014/main" id="{4B14DDBF-3320-40F4-DB57-13B10E073204}"/>
              </a:ext>
            </a:extLst>
          </p:cNvPr>
          <p:cNvSpPr>
            <a:spLocks noGrp="1"/>
          </p:cNvSpPr>
          <p:nvPr>
            <p:ph idx="1"/>
          </p:nvPr>
        </p:nvSpPr>
        <p:spPr/>
        <p:txBody>
          <a:bodyPr/>
          <a:lstStyle/>
          <a:p>
            <a:pPr marL="342900" indent="-342900" rtl="0">
              <a:buAutoNum type="arabicParenBoth"/>
            </a:pPr>
            <a:r>
              <a:rPr lang="en-GB" sz="1800" b="0" i="0" u="none" strike="noStrike">
                <a:effectLst/>
                <a:latin typeface="Calibri" panose="020F0502020204030204" pitchFamily="34" charset="0"/>
              </a:rPr>
              <a:t>guã⁴ma	 ɟa⁴		pe³ta⁴ka¹	tɨ³¹=ʔɨ̃³		tʃa³rɨ³=ɟi³¹-ẽ⁴ẽ³</a:t>
            </a:r>
          </a:p>
          <a:p>
            <a:pPr marL="0" indent="0" rtl="0">
              <a:buNone/>
            </a:pPr>
            <a:r>
              <a:rPr lang="en-GB" sz="1800" b="0" i="0" u="none" strike="noStrike">
                <a:effectLst/>
                <a:latin typeface="Calibri" panose="020F0502020204030204" pitchFamily="34" charset="0"/>
              </a:rPr>
              <a:t>	all			Det		marble(I)	3(I)=Acc	1SgSbj=fall.Pl-Caus</a:t>
            </a:r>
          </a:p>
          <a:p>
            <a:pPr marL="0" indent="0" rtl="0">
              <a:buNone/>
            </a:pPr>
            <a:r>
              <a:rPr lang="en-GB" sz="1800" b="0" i="0" u="none" strike="noStrike">
                <a:effectLst/>
                <a:latin typeface="Calibri" panose="020F0502020204030204" pitchFamily="34" charset="0"/>
              </a:rPr>
              <a:t>	‘I made all of the marbles fall (PlS).’</a:t>
            </a:r>
            <a:endParaRPr lang="en-GB" b="0">
              <a:effectLst/>
            </a:endParaRPr>
          </a:p>
          <a:p>
            <a:pPr marL="0" indent="0" rtl="0">
              <a:buNone/>
            </a:pPr>
            <a:r>
              <a:rPr lang="en-GB" sz="1800" b="0" i="0" u="none" strike="noStrike">
                <a:effectLst/>
                <a:latin typeface="Calibri" panose="020F0502020204030204" pitchFamily="34" charset="0"/>
              </a:rPr>
              <a:t>	(LWG 2024.1.43)</a:t>
            </a:r>
            <a:endParaRPr lang="en-GB" b="0">
              <a:effectLst/>
            </a:endParaRPr>
          </a:p>
          <a:p>
            <a:pPr marL="0" indent="0" rtl="0">
              <a:buNone/>
            </a:pPr>
            <a:br>
              <a:rPr lang="en-GB" b="0">
                <a:effectLst/>
              </a:rPr>
            </a:br>
            <a:r>
              <a:rPr lang="en-GB">
                <a:latin typeface="Calibri" panose="020F0502020204030204" pitchFamily="34" charset="0"/>
              </a:rPr>
              <a:t>(2) tʃau¹=ne³=gɨ⁴=ʔɨ̃³	wɨ⁴³ʔi⁴	i⁴		wo³ka¹	tʃi³=ma̰¹-ẽ⁴ẽ³ / *tʃa³=dai²-ẽ⁴e³</a:t>
            </a:r>
          </a:p>
          <a:p>
            <a:pPr marL="0" indent="0" rtl="0">
              <a:buNone/>
            </a:pPr>
            <a:r>
              <a:rPr lang="en-GB" b="0">
                <a:effectLst/>
                <a:latin typeface="Calibri" panose="020F0502020204030204" pitchFamily="34" charset="0"/>
              </a:rPr>
              <a:t>	1Sg=son=Pl=Acc	one	Det		cow	1SgSbj=kill.Sg-Caus / *1SgSbj-kill.Pl-Caus</a:t>
            </a:r>
            <a:endParaRPr lang="en-GB" b="0">
              <a:effectLst/>
            </a:endParaRPr>
          </a:p>
          <a:p>
            <a:pPr marL="0" indent="0" rtl="0">
              <a:buNone/>
            </a:pPr>
            <a:r>
              <a:rPr lang="en-GB" sz="1800" b="0" i="0" u="none" strike="noStrike">
                <a:effectLst/>
                <a:latin typeface="Calibri" panose="020F0502020204030204" pitchFamily="34" charset="0"/>
              </a:rPr>
              <a:t>	‘I had my sons slaughter (*PlO) a cow.’</a:t>
            </a:r>
            <a:endParaRPr lang="en-GB" b="0">
              <a:effectLst/>
            </a:endParaRPr>
          </a:p>
          <a:p>
            <a:pPr marL="0" indent="0" rtl="0">
              <a:buNone/>
            </a:pPr>
            <a:r>
              <a:rPr lang="en-GB" sz="1800" b="0" i="0" u="none" strike="noStrike">
                <a:effectLst/>
                <a:latin typeface="Calibri" panose="020F0502020204030204" pitchFamily="34" charset="0"/>
              </a:rPr>
              <a:t>	(DGG 2017.2.195)</a:t>
            </a:r>
            <a:endParaRPr lang="en-GB" b="0">
              <a:effectLst/>
            </a:endParaRPr>
          </a:p>
          <a:p>
            <a:pPr marL="0" indent="0">
              <a:buNone/>
            </a:pPr>
            <a:br>
              <a:rPr lang="en-GB"/>
            </a:br>
            <a:endParaRPr lang="en-US"/>
          </a:p>
        </p:txBody>
      </p:sp>
    </p:spTree>
    <p:extLst>
      <p:ext uri="{BB962C8B-B14F-4D97-AF65-F5344CB8AC3E}">
        <p14:creationId xmlns:p14="http://schemas.microsoft.com/office/powerpoint/2010/main" val="36645158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9AA12-22B7-0865-5A4C-F991A1B80CCD}"/>
              </a:ext>
            </a:extLst>
          </p:cNvPr>
          <p:cNvSpPr>
            <a:spLocks noGrp="1"/>
          </p:cNvSpPr>
          <p:nvPr>
            <p:ph type="ctrTitle"/>
          </p:nvPr>
        </p:nvSpPr>
        <p:spPr/>
        <p:txBody>
          <a:bodyPr/>
          <a:lstStyle/>
          <a:p>
            <a:r>
              <a:rPr lang="en-US"/>
              <a:t>Suppletion + Incorporation</a:t>
            </a:r>
          </a:p>
        </p:txBody>
      </p:sp>
      <p:sp>
        <p:nvSpPr>
          <p:cNvPr id="3" name="Content Placeholder 2">
            <a:extLst>
              <a:ext uri="{FF2B5EF4-FFF2-40B4-BE49-F238E27FC236}">
                <a16:creationId xmlns:a16="http://schemas.microsoft.com/office/drawing/2014/main" id="{A2C74A4D-5AFF-B1E6-CDB1-E169163FCA51}"/>
              </a:ext>
            </a:extLst>
          </p:cNvPr>
          <p:cNvSpPr>
            <a:spLocks noGrp="1"/>
          </p:cNvSpPr>
          <p:nvPr>
            <p:ph idx="1"/>
          </p:nvPr>
        </p:nvSpPr>
        <p:spPr/>
        <p:txBody>
          <a:bodyPr/>
          <a:lstStyle/>
          <a:p>
            <a:pPr marL="0" indent="0">
              <a:buNone/>
            </a:pPr>
            <a:r>
              <a:rPr lang="en-GB" sz="1800" b="0" i="0" u="none" strike="noStrike">
                <a:effectLst/>
                <a:latin typeface="Calibri" panose="020F0502020204030204" pitchFamily="34" charset="0"/>
              </a:rPr>
              <a:t>(1) Context: Carlos slaughtered several of my farm animals.</a:t>
            </a:r>
          </a:p>
          <a:p>
            <a:pPr marL="200025" indent="0" rtl="0">
              <a:buNone/>
            </a:pPr>
            <a:r>
              <a:rPr lang="en-GB" sz="1800" b="0" i="0" u="none" strike="noStrike">
                <a:effectLst/>
                <a:latin typeface="Calibri" panose="020F0502020204030204" pitchFamily="34" charset="0"/>
              </a:rPr>
              <a:t>Ka³ru¹	rɨ¹		tʃo³¹=ʔɨ̃³ 	ni⁴=ma̰¹=ʔɨ̃³na³ 		/ na⁴=dai²=ʔɨ̃³na³</a:t>
            </a:r>
          </a:p>
          <a:p>
            <a:pPr marL="200025" indent="0" rtl="0">
              <a:buNone/>
            </a:pPr>
            <a:r>
              <a:rPr lang="en-GB">
                <a:latin typeface="Calibri" panose="020F0502020204030204" pitchFamily="34" charset="0"/>
              </a:rPr>
              <a:t>Carlos	Top		1Sg=Acc	3Sbj=kill.Sg=NI:pet	/ 3Sbj=kill.Pl=NI:pet</a:t>
            </a:r>
            <a:endParaRPr lang="en-GB" sz="1800" b="0" i="0" u="none" strike="noStrike">
              <a:effectLst/>
              <a:latin typeface="Calibri" panose="020F0502020204030204" pitchFamily="34" charset="0"/>
            </a:endParaRPr>
          </a:p>
          <a:p>
            <a:pPr marL="200025" indent="0" rtl="0">
              <a:buNone/>
            </a:pPr>
            <a:r>
              <a:rPr lang="en-GB" sz="1800" b="0" i="0" u="none" strike="noStrike">
                <a:effectLst/>
                <a:latin typeface="Calibri" panose="020F0502020204030204" pitchFamily="34" charset="0"/>
              </a:rPr>
              <a:t>‘Carlos livestock-slaughtered (Pl) me.’ (elicited)</a:t>
            </a:r>
            <a:endParaRPr lang="en-GB" b="0">
              <a:effectLst/>
            </a:endParaRPr>
          </a:p>
          <a:p>
            <a:pPr marL="0" indent="0">
              <a:buNone/>
            </a:pPr>
            <a:br>
              <a:rPr lang="en-GB" b="0">
                <a:effectLst/>
              </a:rPr>
            </a:br>
            <a:r>
              <a:rPr lang="en-GB" b="0">
                <a:effectLst/>
              </a:rPr>
              <a:t>(2) Context: My relative and I own 1 cow together. Carlos </a:t>
            </a:r>
            <a:r>
              <a:rPr lang="en-GB" sz="1800" b="0" i="0" u="none" strike="noStrike">
                <a:effectLst/>
                <a:latin typeface="Calibri" panose="020F0502020204030204" pitchFamily="34" charset="0"/>
              </a:rPr>
              <a:t>slaughtered</a:t>
            </a:r>
            <a:r>
              <a:rPr lang="en-GB" b="0">
                <a:effectLst/>
              </a:rPr>
              <a:t> it.</a:t>
            </a:r>
          </a:p>
          <a:p>
            <a:pPr marL="200025" indent="0" rtl="0">
              <a:buNone/>
            </a:pPr>
            <a:r>
              <a:rPr lang="en-GB" sz="1800" b="0" i="0" u="none" strike="noStrike">
                <a:effectLst/>
                <a:latin typeface="Calibri" panose="020F0502020204030204" pitchFamily="34" charset="0"/>
              </a:rPr>
              <a:t>Ka³ru¹	rɨ¹		to³¹=ʔɨ̃³ 	ni⁴=ma⁵=a¹rɨ³ 		/ na⁴=dai²=a¹rɨ³	wo³ka¹=ã̰¹</a:t>
            </a:r>
          </a:p>
          <a:p>
            <a:pPr marL="200025" indent="0" rtl="0">
              <a:buNone/>
            </a:pPr>
            <a:r>
              <a:rPr lang="en-GB">
                <a:latin typeface="Calibri" panose="020F0502020204030204" pitchFamily="34" charset="0"/>
              </a:rPr>
              <a:t>Carlos	Top		1Excl=Acc	3Sbj=kill.Sg=NI		/ 3Sbj=kill.Pl=NI	NI:cow=NI</a:t>
            </a:r>
            <a:endParaRPr lang="en-GB" sz="1800" b="0" i="0" u="none" strike="noStrike">
              <a:effectLst/>
              <a:latin typeface="Calibri" panose="020F0502020204030204" pitchFamily="34" charset="0"/>
            </a:endParaRPr>
          </a:p>
          <a:p>
            <a:pPr marL="200025" indent="0" rtl="0">
              <a:buNone/>
            </a:pPr>
            <a:r>
              <a:rPr lang="en-GB" sz="1800" b="0" i="0" u="none" strike="noStrike">
                <a:effectLst/>
                <a:latin typeface="Calibri" panose="020F0502020204030204" pitchFamily="34" charset="0"/>
              </a:rPr>
              <a:t>‘Carlos cow-slaughtered (Sg. *Pl) us.’ (elicited)</a:t>
            </a:r>
            <a:endParaRPr lang="en-GB" b="0">
              <a:effectLst/>
            </a:endParaRPr>
          </a:p>
          <a:p>
            <a:pPr marL="0" indent="0">
              <a:buNone/>
            </a:pPr>
            <a:br>
              <a:rPr lang="en-GB"/>
            </a:br>
            <a:endParaRPr lang="en-US"/>
          </a:p>
        </p:txBody>
      </p:sp>
    </p:spTree>
    <p:extLst>
      <p:ext uri="{BB962C8B-B14F-4D97-AF65-F5344CB8AC3E}">
        <p14:creationId xmlns:p14="http://schemas.microsoft.com/office/powerpoint/2010/main" val="3538087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3553D-385E-3E8A-F253-C3551F1740C2}"/>
              </a:ext>
            </a:extLst>
          </p:cNvPr>
          <p:cNvSpPr>
            <a:spLocks noGrp="1"/>
          </p:cNvSpPr>
          <p:nvPr>
            <p:ph type="ctrTitle"/>
          </p:nvPr>
        </p:nvSpPr>
        <p:spPr/>
        <p:txBody>
          <a:bodyPr/>
          <a:lstStyle/>
          <a:p>
            <a:r>
              <a:rPr lang="en-US"/>
              <a:t>Social Impacts</a:t>
            </a:r>
          </a:p>
        </p:txBody>
      </p:sp>
      <p:sp>
        <p:nvSpPr>
          <p:cNvPr id="3" name="Content Placeholder 2">
            <a:extLst>
              <a:ext uri="{FF2B5EF4-FFF2-40B4-BE49-F238E27FC236}">
                <a16:creationId xmlns:a16="http://schemas.microsoft.com/office/drawing/2014/main" id="{A6C27B1A-A009-4983-3BDE-1071FD9FA8DD}"/>
              </a:ext>
            </a:extLst>
          </p:cNvPr>
          <p:cNvSpPr>
            <a:spLocks noGrp="1"/>
          </p:cNvSpPr>
          <p:nvPr>
            <p:ph idx="1"/>
          </p:nvPr>
        </p:nvSpPr>
        <p:spPr/>
        <p:txBody>
          <a:bodyPr/>
          <a:lstStyle/>
          <a:p>
            <a:r>
              <a:rPr lang="en-US"/>
              <a:t>Explaining this system concisely will be challenging</a:t>
            </a:r>
          </a:p>
          <a:p>
            <a:pPr lvl="1"/>
            <a:r>
              <a:rPr lang="en-US"/>
              <a:t>Many common verbs have even more irregularity/suppletion than shown here</a:t>
            </a:r>
          </a:p>
          <a:p>
            <a:pPr lvl="1"/>
            <a:r>
              <a:rPr lang="en-US"/>
              <a:t>Extensive L1 transfer affecting number agreement in speakers’ Spanish</a:t>
            </a:r>
          </a:p>
          <a:p>
            <a:endParaRPr lang="en-US"/>
          </a:p>
          <a:p>
            <a:r>
              <a:rPr lang="en-US"/>
              <a:t>Perhaps the most concise description: ‘Number is expressed on many verbs &amp; not very many nouns’</a:t>
            </a:r>
          </a:p>
          <a:p>
            <a:endParaRPr lang="en-US"/>
          </a:p>
          <a:p>
            <a:endParaRPr lang="en-US"/>
          </a:p>
        </p:txBody>
      </p:sp>
    </p:spTree>
    <p:extLst>
      <p:ext uri="{BB962C8B-B14F-4D97-AF65-F5344CB8AC3E}">
        <p14:creationId xmlns:p14="http://schemas.microsoft.com/office/powerpoint/2010/main" val="381068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7" name="Google Shape;77;p16"/>
          <p:cNvSpPr txBox="1">
            <a:spLocks noGrp="1"/>
          </p:cNvSpPr>
          <p:nvPr>
            <p:ph type="body"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sz="1800"/>
              <a:t>Fieldwork in Peru since 2015</a:t>
            </a:r>
          </a:p>
          <a:p>
            <a:pPr marL="457200" lvl="0" indent="-342900" algn="l" rtl="0">
              <a:spcBef>
                <a:spcPts val="0"/>
              </a:spcBef>
              <a:spcAft>
                <a:spcPts val="0"/>
              </a:spcAft>
              <a:buSzPts val="1800"/>
              <a:buChar char="●"/>
            </a:pPr>
            <a:endParaRPr lang="en" sz="1800"/>
          </a:p>
          <a:p>
            <a:pPr marL="457200" lvl="0" indent="-342900" algn="l" rtl="0">
              <a:spcBef>
                <a:spcPts val="0"/>
              </a:spcBef>
              <a:spcAft>
                <a:spcPts val="0"/>
              </a:spcAft>
              <a:buSzPts val="1800"/>
              <a:buChar char="●"/>
            </a:pPr>
            <a:r>
              <a:rPr lang="en" sz="1800"/>
              <a:t>In this area, Ticuna is the language of instruction in primary school </a:t>
            </a:r>
            <a:endParaRPr sz="1800"/>
          </a:p>
          <a:p>
            <a:pPr marL="457200" lvl="0" indent="0" algn="l" rtl="0">
              <a:spcBef>
                <a:spcPts val="1200"/>
              </a:spcBef>
              <a:spcAft>
                <a:spcPts val="0"/>
              </a:spcAft>
              <a:buNone/>
            </a:pPr>
            <a:endParaRPr sz="1800"/>
          </a:p>
          <a:p>
            <a:pPr marL="457200" lvl="0" indent="-342900" algn="l" rtl="0">
              <a:spcBef>
                <a:spcPts val="1200"/>
              </a:spcBef>
              <a:spcAft>
                <a:spcPts val="0"/>
              </a:spcAft>
              <a:buSzPts val="1800"/>
              <a:buChar char="●"/>
            </a:pPr>
            <a:r>
              <a:rPr lang="en" sz="1800"/>
              <a:t>Teachers have asked me to create reference materials for them on</a:t>
            </a:r>
            <a:endParaRPr sz="1800"/>
          </a:p>
          <a:p>
            <a:pPr marL="914400" lvl="1" indent="-342900" algn="l" rtl="0">
              <a:spcBef>
                <a:spcPts val="0"/>
              </a:spcBef>
              <a:spcAft>
                <a:spcPts val="0"/>
              </a:spcAft>
              <a:buSzPts val="1800"/>
              <a:buChar char="○"/>
            </a:pPr>
            <a:r>
              <a:rPr lang="en" sz="1800" u="sng">
                <a:solidFill>
                  <a:schemeClr val="bg1"/>
                </a:solidFill>
              </a:rPr>
              <a:t>Number</a:t>
            </a:r>
            <a:endParaRPr sz="1800" u="sng">
              <a:solidFill>
                <a:schemeClr val="bg1"/>
              </a:solidFill>
            </a:endParaRPr>
          </a:p>
          <a:p>
            <a:pPr marL="914400" lvl="1" indent="-342900" algn="l" rtl="0">
              <a:spcBef>
                <a:spcPts val="0"/>
              </a:spcBef>
              <a:spcAft>
                <a:spcPts val="0"/>
              </a:spcAft>
              <a:buSzPts val="1800"/>
              <a:buChar char="○"/>
            </a:pPr>
            <a:r>
              <a:rPr lang="en" sz="1800">
                <a:solidFill>
                  <a:schemeClr val="bg1"/>
                </a:solidFill>
              </a:rPr>
              <a:t>Gender/Noun class</a:t>
            </a:r>
            <a:endParaRPr sz="1800">
              <a:solidFill>
                <a:schemeClr val="bg1"/>
              </a:solidFill>
            </a:endParaRPr>
          </a:p>
          <a:p>
            <a:pPr marL="914400" lvl="1" indent="-342900" algn="l" rtl="0">
              <a:spcBef>
                <a:spcPts val="0"/>
              </a:spcBef>
              <a:spcAft>
                <a:spcPts val="0"/>
              </a:spcAft>
              <a:buSzPts val="1800"/>
              <a:buChar char="○"/>
            </a:pPr>
            <a:r>
              <a:rPr lang="en" sz="1800">
                <a:solidFill>
                  <a:schemeClr val="bg1"/>
                </a:solidFill>
              </a:rPr>
              <a:t>Tense</a:t>
            </a:r>
            <a:endParaRPr sz="1800">
              <a:solidFill>
                <a:schemeClr val="bg1"/>
              </a:solidFill>
            </a:endParaRPr>
          </a:p>
        </p:txBody>
      </p:sp>
      <p:sp>
        <p:nvSpPr>
          <p:cNvPr id="3" name="Text Placeholder 2">
            <a:extLst>
              <a:ext uri="{FF2B5EF4-FFF2-40B4-BE49-F238E27FC236}">
                <a16:creationId xmlns:a16="http://schemas.microsoft.com/office/drawing/2014/main" id="{666F88EE-89AF-22DE-7833-AA4CC3A9D42D}"/>
              </a:ext>
            </a:extLst>
          </p:cNvPr>
          <p:cNvSpPr>
            <a:spLocks noGrp="1"/>
          </p:cNvSpPr>
          <p:nvPr>
            <p:ph type="body" idx="2"/>
          </p:nvPr>
        </p:nvSpPr>
        <p:spPr/>
        <p:txBody>
          <a:bodyPr/>
          <a:lstStyle/>
          <a:p>
            <a:endParaRPr lang="en-US"/>
          </a:p>
        </p:txBody>
      </p:sp>
      <p:pic>
        <p:nvPicPr>
          <p:cNvPr id="79" name="Google Shape;79;p16"/>
          <p:cNvPicPr preferRelativeResize="0"/>
          <p:nvPr/>
        </p:nvPicPr>
        <p:blipFill rotWithShape="1">
          <a:blip r:embed="rId3">
            <a:alphaModFix/>
          </a:blip>
          <a:srcRect r="8307"/>
          <a:stretch/>
        </p:blipFill>
        <p:spPr>
          <a:xfrm>
            <a:off x="4747525" y="826025"/>
            <a:ext cx="4295075" cy="3702951"/>
          </a:xfrm>
          <a:prstGeom prst="rect">
            <a:avLst/>
          </a:prstGeom>
          <a:noFill/>
          <a:ln>
            <a:noFill/>
          </a:ln>
        </p:spPr>
      </p:pic>
      <p:sp>
        <p:nvSpPr>
          <p:cNvPr id="80" name="Google Shape;80;p16"/>
          <p:cNvSpPr/>
          <p:nvPr/>
        </p:nvSpPr>
        <p:spPr>
          <a:xfrm>
            <a:off x="7010400" y="4072250"/>
            <a:ext cx="457200" cy="385500"/>
          </a:xfrm>
          <a:prstGeom prst="ellipse">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Roadmap</a:t>
            </a:r>
            <a:endParaRPr/>
          </a:p>
        </p:txBody>
      </p:sp>
      <p:sp>
        <p:nvSpPr>
          <p:cNvPr id="92" name="Google Shape;92;p18"/>
          <p:cNvSpPr txBox="1">
            <a:spLocks noGrp="1"/>
          </p:cNvSpPr>
          <p:nvPr>
            <p:ph idx="1"/>
          </p:nvPr>
        </p:nvSpPr>
        <p:spPr>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GB"/>
              <a:t>Suppletive plurals</a:t>
            </a:r>
          </a:p>
          <a:p>
            <a:pPr marL="757238" lvl="1" indent="-342900">
              <a:spcBef>
                <a:spcPts val="0"/>
              </a:spcBef>
              <a:spcAft>
                <a:spcPts val="0"/>
              </a:spcAft>
              <a:buSzPts val="1800"/>
            </a:pPr>
            <a:r>
              <a:rPr lang="en-GB"/>
              <a:t>Verb roots</a:t>
            </a:r>
          </a:p>
          <a:p>
            <a:pPr marL="757238" lvl="1" indent="-342900">
              <a:spcBef>
                <a:spcPts val="0"/>
              </a:spcBef>
              <a:spcAft>
                <a:spcPts val="0"/>
              </a:spcAft>
              <a:buSzPts val="1800"/>
            </a:pPr>
            <a:r>
              <a:rPr lang="en-GB"/>
              <a:t>Directionals</a:t>
            </a:r>
          </a:p>
          <a:p>
            <a:pPr marL="457200" indent="-342900">
              <a:spcBef>
                <a:spcPts val="0"/>
              </a:spcBef>
              <a:spcAft>
                <a:spcPts val="0"/>
              </a:spcAft>
              <a:buSzPts val="1800"/>
              <a:buAutoNum type="arabicPeriod"/>
            </a:pPr>
            <a:r>
              <a:rPr lang="en-GB"/>
              <a:t>Concatenative plurals</a:t>
            </a:r>
          </a:p>
          <a:p>
            <a:pPr marL="757238" lvl="1" indent="-342900">
              <a:spcBef>
                <a:spcPts val="0"/>
              </a:spcBef>
              <a:spcAft>
                <a:spcPts val="0"/>
              </a:spcAft>
              <a:buSzPts val="1800"/>
            </a:pPr>
            <a:r>
              <a:rPr lang="en-GB"/>
              <a:t>Suffixes</a:t>
            </a:r>
          </a:p>
          <a:p>
            <a:pPr marL="757238" lvl="1" indent="-342900">
              <a:spcBef>
                <a:spcPts val="0"/>
              </a:spcBef>
              <a:spcAft>
                <a:spcPts val="0"/>
              </a:spcAft>
              <a:buSzPts val="1800"/>
            </a:pPr>
            <a:r>
              <a:rPr lang="en-GB"/>
              <a:t>Enclitics</a:t>
            </a:r>
          </a:p>
          <a:p>
            <a:pPr marL="757238" lvl="1" indent="-342900">
              <a:spcBef>
                <a:spcPts val="0"/>
              </a:spcBef>
              <a:spcAft>
                <a:spcPts val="0"/>
              </a:spcAft>
              <a:buSzPts val="1800"/>
            </a:pPr>
            <a:r>
              <a:rPr lang="en-GB"/>
              <a:t>Proclitics/Conjugation class change</a:t>
            </a:r>
          </a:p>
          <a:p>
            <a:pPr marL="457200" indent="-342900">
              <a:spcBef>
                <a:spcPts val="0"/>
              </a:spcBef>
              <a:spcAft>
                <a:spcPts val="0"/>
              </a:spcAft>
              <a:buSzPts val="1800"/>
              <a:buAutoNum type="arabicPeriod"/>
            </a:pPr>
            <a:r>
              <a:rPr lang="en-GB"/>
              <a:t>Discussion &amp; conclusion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The Verbal Word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Fieldwork &amp; Methods</a:t>
            </a:r>
            <a:endParaRPr/>
          </a:p>
        </p:txBody>
      </p:sp>
      <p:sp>
        <p:nvSpPr>
          <p:cNvPr id="111" name="Google Shape;111;p21"/>
          <p:cNvSpPr txBox="1">
            <a:spLocks noGrp="1"/>
          </p:cNvSpPr>
          <p:nvPr>
            <p:ph idx="1"/>
          </p:nvPr>
        </p:nvSpPr>
        <p:spPr>
          <a:prstGeom prst="rect">
            <a:avLst/>
          </a:prstGeom>
        </p:spPr>
        <p:txBody>
          <a:bodyPr spcFirstLastPara="1" wrap="square" lIns="91425" tIns="91425" rIns="91425" bIns="91425" anchor="t" anchorCtr="0">
            <a:normAutofit/>
          </a:bodyPr>
          <a:lstStyle/>
          <a:p>
            <a:pPr marL="114300" indent="0">
              <a:spcBef>
                <a:spcPts val="1200"/>
              </a:spcBef>
              <a:spcAft>
                <a:spcPts val="0"/>
              </a:spcAft>
              <a:buSzPts val="1800"/>
              <a:buNone/>
            </a:pPr>
            <a:r>
              <a:rPr lang="en"/>
              <a:t>Sources of data for this talk include</a:t>
            </a:r>
            <a:endParaRPr/>
          </a:p>
          <a:p>
            <a:pPr marL="614362" indent="-342900">
              <a:spcBef>
                <a:spcPts val="0"/>
              </a:spcBef>
              <a:spcAft>
                <a:spcPts val="0"/>
              </a:spcAft>
              <a:buSzPts val="1800"/>
              <a:buFont typeface="+mj-lt"/>
              <a:buAutoNum type="arabicPeriod"/>
            </a:pPr>
            <a:r>
              <a:rPr lang="en"/>
              <a:t>Conversational transcripts</a:t>
            </a:r>
            <a:endParaRPr/>
          </a:p>
          <a:p>
            <a:pPr marL="614362" indent="-342900">
              <a:spcBef>
                <a:spcPts val="0"/>
              </a:spcBef>
              <a:spcAft>
                <a:spcPts val="0"/>
              </a:spcAft>
              <a:buSzPts val="1800"/>
              <a:buFont typeface="+mj-lt"/>
              <a:buAutoNum type="arabicPeriod"/>
            </a:pPr>
            <a:r>
              <a:rPr lang="en"/>
              <a:t>Narrative transcripts</a:t>
            </a:r>
            <a:endParaRPr/>
          </a:p>
          <a:p>
            <a:pPr marL="614362" indent="-342900">
              <a:spcBef>
                <a:spcPts val="0"/>
              </a:spcBef>
              <a:spcAft>
                <a:spcPts val="0"/>
              </a:spcAft>
              <a:buSzPts val="1800"/>
              <a:buFont typeface="+mj-lt"/>
              <a:buAutoNum type="arabicPeriod"/>
            </a:pPr>
            <a:r>
              <a:rPr lang="en"/>
              <a:t>Elicitation/judgments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ctr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Verbal Word</a:t>
            </a:r>
            <a:endParaRPr/>
          </a:p>
        </p:txBody>
      </p:sp>
      <p:sp>
        <p:nvSpPr>
          <p:cNvPr id="117" name="Google Shape;117;p22"/>
          <p:cNvSpPr txBox="1">
            <a:spLocks noGrp="1"/>
          </p:cNvSpPr>
          <p:nvPr>
            <p:ph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The minimum Ticuna verb includes:</a:t>
            </a:r>
            <a:endParaRPr/>
          </a:p>
          <a:p>
            <a:pPr marL="457200" lvl="0" indent="-342900" algn="l" rtl="0">
              <a:spcBef>
                <a:spcPts val="1200"/>
              </a:spcBef>
              <a:spcAft>
                <a:spcPts val="0"/>
              </a:spcAft>
              <a:buSzPts val="1800"/>
              <a:buChar char="●"/>
            </a:pPr>
            <a:r>
              <a:rPr lang="en"/>
              <a:t>Subject proclitic</a:t>
            </a:r>
            <a:endParaRPr/>
          </a:p>
          <a:p>
            <a:pPr marL="457200" lvl="0" indent="-342900" algn="l" rtl="0">
              <a:spcBef>
                <a:spcPts val="0"/>
              </a:spcBef>
              <a:spcAft>
                <a:spcPts val="0"/>
              </a:spcAft>
              <a:buSzPts val="1800"/>
              <a:buChar char="●"/>
            </a:pPr>
            <a:r>
              <a:rPr lang="en"/>
              <a:t>Root</a:t>
            </a:r>
            <a:endParaRPr/>
          </a:p>
        </p:txBody>
      </p:sp>
      <p:sp>
        <p:nvSpPr>
          <p:cNvPr id="118" name="Google Shape;118;p22"/>
          <p:cNvSpPr txBox="1"/>
          <p:nvPr/>
        </p:nvSpPr>
        <p:spPr>
          <a:xfrm>
            <a:off x="533400" y="2908007"/>
            <a:ext cx="7920000" cy="1317253"/>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600">
                <a:solidFill>
                  <a:schemeClr val="bg1"/>
                </a:solidFill>
              </a:rPr>
              <a:t>(1)	nüxü̃ </a:t>
            </a:r>
            <a:r>
              <a:rPr lang="en" sz="1600" b="1">
                <a:solidFill>
                  <a:schemeClr val="bg1"/>
                </a:solidFill>
              </a:rPr>
              <a:t>chadau</a:t>
            </a:r>
            <a:endParaRPr sz="1600">
              <a:solidFill>
                <a:schemeClr val="bg1"/>
              </a:solidFill>
            </a:endParaRPr>
          </a:p>
          <a:p>
            <a:pPr marL="0" lvl="0" indent="0" algn="l" rtl="0">
              <a:lnSpc>
                <a:spcPct val="115000"/>
              </a:lnSpc>
              <a:spcBef>
                <a:spcPts val="0"/>
              </a:spcBef>
              <a:spcAft>
                <a:spcPts val="0"/>
              </a:spcAft>
              <a:buNone/>
            </a:pPr>
            <a:r>
              <a:rPr lang="en" sz="1600">
                <a:solidFill>
                  <a:schemeClr val="bg1"/>
                </a:solidFill>
              </a:rPr>
              <a:t>	nɨ³¹=ʔɨ̃³	tʃa³=dau²</a:t>
            </a:r>
            <a:endParaRPr sz="1600">
              <a:solidFill>
                <a:schemeClr val="bg1"/>
              </a:solidFill>
            </a:endParaRPr>
          </a:p>
          <a:p>
            <a:pPr marL="0" lvl="0" indent="0" algn="l" rtl="0">
              <a:lnSpc>
                <a:spcPct val="115000"/>
              </a:lnSpc>
              <a:spcBef>
                <a:spcPts val="0"/>
              </a:spcBef>
              <a:spcAft>
                <a:spcPts val="0"/>
              </a:spcAft>
              <a:buNone/>
            </a:pPr>
            <a:r>
              <a:rPr lang="en" sz="1600">
                <a:solidFill>
                  <a:schemeClr val="bg1"/>
                </a:solidFill>
              </a:rPr>
              <a:t>	3=Acc	1SgSbj=see</a:t>
            </a:r>
            <a:endParaRPr sz="1600">
              <a:solidFill>
                <a:schemeClr val="bg1"/>
              </a:solidFill>
            </a:endParaRPr>
          </a:p>
          <a:p>
            <a:pPr marL="0" lvl="0" indent="0" algn="l" rtl="0">
              <a:lnSpc>
                <a:spcPct val="115000"/>
              </a:lnSpc>
              <a:spcBef>
                <a:spcPts val="0"/>
              </a:spcBef>
              <a:spcAft>
                <a:spcPts val="0"/>
              </a:spcAft>
              <a:buNone/>
            </a:pPr>
            <a:r>
              <a:rPr lang="en" sz="1600">
                <a:solidFill>
                  <a:schemeClr val="bg1"/>
                </a:solidFill>
              </a:rPr>
              <a:t>	‘I saw him/her/it.’ (elicited)</a:t>
            </a:r>
            <a:endParaRPr sz="1600">
              <a:solidFill>
                <a:schemeClr val="bg1"/>
              </a:solidFill>
            </a:endParaRPr>
          </a:p>
        </p:txBody>
      </p:sp>
    </p:spTree>
  </p:cSld>
  <p:clrMapOvr>
    <a:masterClrMapping/>
  </p:clrMapOvr>
</p:sld>
</file>

<file path=ppt/theme/theme1.xml><?xml version="1.0" encoding="utf-8"?>
<a:theme xmlns:a="http://schemas.openxmlformats.org/drawingml/2006/main" name="1_Title p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porate font - source sans pro">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3428</Words>
  <Application>Microsoft Macintosh PowerPoint</Application>
  <PresentationFormat>On-screen Show (16:9)</PresentationFormat>
  <Paragraphs>406</Paragraphs>
  <Slides>42</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Charis SIL</vt:lpstr>
      <vt:lpstr>1_Title page</vt:lpstr>
      <vt:lpstr>Suppletive and other verbal plurals in Ticuna</vt:lpstr>
      <vt:lpstr>Motivations</vt:lpstr>
      <vt:lpstr>Goals of This Talk</vt:lpstr>
      <vt:lpstr>PowerPoint Presentation</vt:lpstr>
      <vt:lpstr>PowerPoint Presentation</vt:lpstr>
      <vt:lpstr>Roadmap</vt:lpstr>
      <vt:lpstr>The Verbal Word</vt:lpstr>
      <vt:lpstr>Fieldwork &amp; Methods</vt:lpstr>
      <vt:lpstr>The Verbal Word</vt:lpstr>
      <vt:lpstr>The Verbal Word</vt:lpstr>
      <vt:lpstr>Suppletive Plurals</vt:lpstr>
      <vt:lpstr>Root Suppletion: Intransitives</vt:lpstr>
      <vt:lpstr>Root Suppletion: Intransitives</vt:lpstr>
      <vt:lpstr>Root Suppletion: Transitives</vt:lpstr>
      <vt:lpstr>Root Suppletion: Transitives</vt:lpstr>
      <vt:lpstr>Root Suppletion: Transitives</vt:lpstr>
      <vt:lpstr>Directional Suppletion</vt:lpstr>
      <vt:lpstr>Directional Suppletion </vt:lpstr>
      <vt:lpstr>Directional Suppletion </vt:lpstr>
      <vt:lpstr>Interim Summary</vt:lpstr>
      <vt:lpstr>Concatenative Plurals</vt:lpstr>
      <vt:lpstr>The Verbal Plural -e³</vt:lpstr>
      <vt:lpstr>The Nominal &amp; Verbal Plural =gɨ⁴</vt:lpstr>
      <vt:lpstr>The Nominal &amp; Verbal Distributive =tʃi¹gɨ¹</vt:lpstr>
      <vt:lpstr>=gɨ⁴ Can Quantify S &amp; O</vt:lpstr>
      <vt:lpstr>=gɨ⁴ Quantifies More</vt:lpstr>
      <vt:lpstr>=tʃi¹gɨ⁴ Quantifies Most</vt:lpstr>
      <vt:lpstr>=tʃi¹gɨ¹ Quantifies Degrees?</vt:lpstr>
      <vt:lpstr>Conjugation Classes &amp; Conjugation Class Change</vt:lpstr>
      <vt:lpstr>Conjugation Class Change</vt:lpstr>
      <vt:lpstr>Summary</vt:lpstr>
      <vt:lpstr>Discussion &amp; Conclusion</vt:lpstr>
      <vt:lpstr>Roots &amp; Suffixes: Inflexible </vt:lpstr>
      <vt:lpstr>Clitics: More Flexible</vt:lpstr>
      <vt:lpstr>Open Questions</vt:lpstr>
      <vt:lpstr>Thank you! </vt:lpstr>
      <vt:lpstr>Extra Slides</vt:lpstr>
      <vt:lpstr>Nominal Number</vt:lpstr>
      <vt:lpstr>Clitic vs. Suffix Tests</vt:lpstr>
      <vt:lpstr>Suppletion + Causative</vt:lpstr>
      <vt:lpstr>Suppletion + Incorporation</vt:lpstr>
      <vt:lpstr>Social Impacts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Amalia Skilton</cp:lastModifiedBy>
  <cp:revision>4</cp:revision>
  <dcterms:modified xsi:type="dcterms:W3CDTF">2025-01-26T17:33:31Z</dcterms:modified>
</cp:coreProperties>
</file>