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426" r:id="rId2"/>
    <p:sldId id="305" r:id="rId3"/>
    <p:sldId id="429" r:id="rId4"/>
    <p:sldId id="428" r:id="rId5"/>
    <p:sldId id="427" r:id="rId6"/>
    <p:sldId id="361" r:id="rId7"/>
    <p:sldId id="262" r:id="rId8"/>
    <p:sldId id="295" r:id="rId9"/>
    <p:sldId id="264" r:id="rId10"/>
    <p:sldId id="296" r:id="rId11"/>
    <p:sldId id="278" r:id="rId12"/>
    <p:sldId id="395" r:id="rId13"/>
    <p:sldId id="401" r:id="rId14"/>
    <p:sldId id="399" r:id="rId15"/>
    <p:sldId id="402" r:id="rId16"/>
    <p:sldId id="404" r:id="rId17"/>
    <p:sldId id="263" r:id="rId18"/>
    <p:sldId id="267" r:id="rId19"/>
    <p:sldId id="333" r:id="rId20"/>
    <p:sldId id="336" r:id="rId21"/>
    <p:sldId id="390" r:id="rId22"/>
    <p:sldId id="303" r:id="rId23"/>
    <p:sldId id="409" r:id="rId24"/>
    <p:sldId id="414" r:id="rId25"/>
    <p:sldId id="411" r:id="rId26"/>
    <p:sldId id="415" r:id="rId27"/>
    <p:sldId id="410" r:id="rId28"/>
    <p:sldId id="371" r:id="rId29"/>
    <p:sldId id="372" r:id="rId30"/>
    <p:sldId id="420" r:id="rId31"/>
    <p:sldId id="421" r:id="rId32"/>
    <p:sldId id="423" r:id="rId33"/>
    <p:sldId id="424" r:id="rId34"/>
    <p:sldId id="425" r:id="rId35"/>
    <p:sldId id="430" r:id="rId36"/>
    <p:sldId id="384" r:id="rId37"/>
    <p:sldId id="406" r:id="rId38"/>
    <p:sldId id="330" r:id="rId39"/>
    <p:sldId id="338" r:id="rId40"/>
    <p:sldId id="386" r:id="rId41"/>
    <p:sldId id="413" r:id="rId42"/>
    <p:sldId id="362" r:id="rId43"/>
    <p:sldId id="418" r:id="rId44"/>
    <p:sldId id="419"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oadmap" id="{29E29E9D-5A36-4E4D-A6A5-061158902CFB}">
          <p14:sldIdLst>
            <p14:sldId id="426"/>
            <p14:sldId id="305"/>
            <p14:sldId id="429"/>
            <p14:sldId id="428"/>
            <p14:sldId id="427"/>
            <p14:sldId id="361"/>
            <p14:sldId id="262"/>
          </p14:sldIdLst>
        </p14:section>
        <p14:section name="Ticuna Language Back" id="{6E310C8B-692A-4C3E-B607-836CB5CC2D86}">
          <p14:sldIdLst>
            <p14:sldId id="295"/>
            <p14:sldId id="264"/>
            <p14:sldId id="296"/>
            <p14:sldId id="278"/>
            <p14:sldId id="395"/>
          </p14:sldIdLst>
        </p14:section>
        <p14:section name="Hypotheses" id="{E29990B2-B6A5-B641-8DC0-5B5E5DB903EC}">
          <p14:sldIdLst>
            <p14:sldId id="401"/>
            <p14:sldId id="399"/>
            <p14:sldId id="402"/>
            <p14:sldId id="404"/>
          </p14:sldIdLst>
        </p14:section>
        <p14:section name="Methods" id="{1EF19522-4C55-4D42-BFBD-DFAF55F5E863}">
          <p14:sldIdLst>
            <p14:sldId id="263"/>
            <p14:sldId id="267"/>
            <p14:sldId id="333"/>
            <p14:sldId id="336"/>
            <p14:sldId id="390"/>
          </p14:sldIdLst>
        </p14:section>
        <p14:section name="Results" id="{C37A99D3-EADC-43C2-916F-275F7CFAEF3F}">
          <p14:sldIdLst>
            <p14:sldId id="303"/>
            <p14:sldId id="409"/>
            <p14:sldId id="414"/>
            <p14:sldId id="411"/>
            <p14:sldId id="415"/>
            <p14:sldId id="410"/>
          </p14:sldIdLst>
        </p14:section>
        <p14:section name="Discussion" id="{1F30C20D-EA4F-5246-8179-5068C64B063D}">
          <p14:sldIdLst>
            <p14:sldId id="371"/>
            <p14:sldId id="372"/>
            <p14:sldId id="420"/>
            <p14:sldId id="421"/>
          </p14:sldIdLst>
        </p14:section>
        <p14:section name="Conclusion" id="{20B98F91-7488-0F4F-B0C4-78BAD2BA3205}">
          <p14:sldIdLst>
            <p14:sldId id="423"/>
            <p14:sldId id="424"/>
            <p14:sldId id="425"/>
            <p14:sldId id="430"/>
          </p14:sldIdLst>
        </p14:section>
        <p14:section name="Extra Slides" id="{4B0AF18F-D3E4-9548-BF11-765EBC372BB4}">
          <p14:sldIdLst>
            <p14:sldId id="384"/>
            <p14:sldId id="406"/>
            <p14:sldId id="330"/>
            <p14:sldId id="338"/>
            <p14:sldId id="386"/>
            <p14:sldId id="413"/>
            <p14:sldId id="362"/>
            <p14:sldId id="418"/>
            <p14:sldId id="41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lia Horan Skilton" initials="AHS" lastIdx="4" clrIdx="0">
    <p:extLst>
      <p:ext uri="{19B8F6BF-5375-455C-9EA6-DF929625EA0E}">
        <p15:presenceInfo xmlns:p15="http://schemas.microsoft.com/office/powerpoint/2012/main" userId="S::aes379@cornell.edu::09f30aa2-ccd9-43ef-b570-5fd7b18e3af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86" autoAdjust="0"/>
    <p:restoredTop sz="66814" autoAdjust="0"/>
  </p:normalViewPr>
  <p:slideViewPr>
    <p:cSldViewPr snapToGrid="0">
      <p:cViewPr varScale="1">
        <p:scale>
          <a:sx n="76" d="100"/>
          <a:sy n="76" d="100"/>
        </p:scale>
        <p:origin x="2168"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02AA07-B72A-4DBF-8292-7574FB2F1F7E}" type="datetimeFigureOut">
              <a:rPr lang="en-US" smtClean="0"/>
              <a:t>1/8/23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4ED48E-6BAC-4102-BCE1-91E87FC93611}" type="slidenum">
              <a:rPr lang="en-US" smtClean="0"/>
              <a:t>‹#›</a:t>
            </a:fld>
            <a:endParaRPr lang="en-US"/>
          </a:p>
        </p:txBody>
      </p:sp>
    </p:spTree>
    <p:extLst>
      <p:ext uri="{BB962C8B-B14F-4D97-AF65-F5344CB8AC3E}">
        <p14:creationId xmlns:p14="http://schemas.microsoft.com/office/powerpoint/2010/main" val="2282902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l-NL" dirty="0"/>
              <a:t>Please save questions for the end of the talk</a:t>
            </a:r>
          </a:p>
          <a:p>
            <a:pPr marL="171450" indent="-171450">
              <a:buFontTx/>
              <a:buChar char="-"/>
            </a:pPr>
            <a:r>
              <a:rPr lang="nl-NL" dirty="0"/>
              <a:t>Interpreters, I welcome requests to slow down, please deliver them early and often!</a:t>
            </a:r>
            <a:endParaRPr lang="en-US" dirty="0"/>
          </a:p>
        </p:txBody>
      </p:sp>
      <p:sp>
        <p:nvSpPr>
          <p:cNvPr id="4" name="Slide Number Placeholder 3"/>
          <p:cNvSpPr>
            <a:spLocks noGrp="1"/>
          </p:cNvSpPr>
          <p:nvPr>
            <p:ph type="sldNum" sz="quarter" idx="10"/>
          </p:nvPr>
        </p:nvSpPr>
        <p:spPr/>
        <p:txBody>
          <a:bodyPr/>
          <a:lstStyle/>
          <a:p>
            <a:fld id="{6B4ED48E-6BAC-4102-BCE1-91E87FC93611}" type="slidenum">
              <a:rPr lang="en-US" smtClean="0"/>
              <a:t>1</a:t>
            </a:fld>
            <a:endParaRPr lang="en-US"/>
          </a:p>
        </p:txBody>
      </p:sp>
    </p:spTree>
    <p:extLst>
      <p:ext uri="{BB962C8B-B14F-4D97-AF65-F5344CB8AC3E}">
        <p14:creationId xmlns:p14="http://schemas.microsoft.com/office/powerpoint/2010/main" val="3102988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One person was in both samples: 90% IX to her child, 59% IX in interview</a:t>
            </a:r>
          </a:p>
          <a:p>
            <a:endParaRPr lang="en-US"/>
          </a:p>
        </p:txBody>
      </p:sp>
      <p:sp>
        <p:nvSpPr>
          <p:cNvPr id="4" name="Slide Number Placeholder 3"/>
          <p:cNvSpPr>
            <a:spLocks noGrp="1"/>
          </p:cNvSpPr>
          <p:nvPr>
            <p:ph type="sldNum" sz="quarter" idx="5"/>
          </p:nvPr>
        </p:nvSpPr>
        <p:spPr/>
        <p:txBody>
          <a:bodyPr/>
          <a:lstStyle/>
          <a:p>
            <a:fld id="{6B4ED48E-6BAC-4102-BCE1-91E87FC93611}" type="slidenum">
              <a:rPr lang="en-US" smtClean="0"/>
              <a:t>30</a:t>
            </a:fld>
            <a:endParaRPr lang="en-US"/>
          </a:p>
        </p:txBody>
      </p:sp>
    </p:spTree>
    <p:extLst>
      <p:ext uri="{BB962C8B-B14F-4D97-AF65-F5344CB8AC3E}">
        <p14:creationId xmlns:p14="http://schemas.microsoft.com/office/powerpoint/2010/main" val="3922582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4ED48E-6BAC-4102-BCE1-91E87FC93611}" type="slidenum">
              <a:rPr lang="en-US" smtClean="0"/>
              <a:t>31</a:t>
            </a:fld>
            <a:endParaRPr lang="en-US"/>
          </a:p>
        </p:txBody>
      </p:sp>
    </p:spTree>
    <p:extLst>
      <p:ext uri="{BB962C8B-B14F-4D97-AF65-F5344CB8AC3E}">
        <p14:creationId xmlns:p14="http://schemas.microsoft.com/office/powerpoint/2010/main" val="457404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4ED48E-6BAC-4102-BCE1-91E87FC93611}" type="slidenum">
              <a:rPr lang="en-US" smtClean="0"/>
              <a:t>33</a:t>
            </a:fld>
            <a:endParaRPr lang="en-US"/>
          </a:p>
        </p:txBody>
      </p:sp>
    </p:spTree>
    <p:extLst>
      <p:ext uri="{BB962C8B-B14F-4D97-AF65-F5344CB8AC3E}">
        <p14:creationId xmlns:p14="http://schemas.microsoft.com/office/powerpoint/2010/main" val="1003608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4ED48E-6BAC-4102-BCE1-91E87FC93611}" type="slidenum">
              <a:rPr lang="en-US" smtClean="0"/>
              <a:t>34</a:t>
            </a:fld>
            <a:endParaRPr lang="en-US"/>
          </a:p>
        </p:txBody>
      </p:sp>
    </p:spTree>
    <p:extLst>
      <p:ext uri="{BB962C8B-B14F-4D97-AF65-F5344CB8AC3E}">
        <p14:creationId xmlns:p14="http://schemas.microsoft.com/office/powerpoint/2010/main" val="974768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3F3F46"/>
                </a:solidFill>
                <a:effectLst/>
                <a:latin typeface="Roboto" panose="020F0502020204030204" pitchFamily="34" charset="0"/>
              </a:rPr>
              <a:t>Is it due to culturally specific gestural conventions or to some innate association between IX pointing and language acquisition? </a:t>
            </a:r>
          </a:p>
          <a:p>
            <a:endParaRPr lang="en-US" b="0" i="0" u="none" strike="noStrike" dirty="0">
              <a:solidFill>
                <a:srgbClr val="3F3F46"/>
              </a:solidFill>
              <a:effectLst/>
              <a:latin typeface="Roboto" panose="020F0502020204030204" pitchFamily="34" charset="0"/>
            </a:endParaRPr>
          </a:p>
          <a:p>
            <a:r>
              <a:rPr lang="en-US" b="0" i="0" u="none" strike="noStrike" dirty="0">
                <a:solidFill>
                  <a:srgbClr val="3F3F46"/>
                </a:solidFill>
                <a:effectLst/>
                <a:latin typeface="Roboto" panose="020F0502020204030204" pitchFamily="34" charset="0"/>
              </a:rPr>
              <a:t>Our hypothesis, is that this asymmetry is learned from caregivers, that is, as children mature, their pointing preferences reflect those of their caregivers. We can call this the learning hypothesis.</a:t>
            </a:r>
          </a:p>
          <a:p>
            <a:endParaRPr lang="en-US" b="0" i="0" u="none" strike="noStrike" dirty="0">
              <a:solidFill>
                <a:srgbClr val="3F3F46"/>
              </a:solidFill>
              <a:effectLst/>
              <a:latin typeface="Roboto" panose="020F0502020204030204" pitchFamily="34" charset="0"/>
            </a:endParaRPr>
          </a:p>
          <a:p>
            <a:r>
              <a:rPr lang="en-US" b="0" i="0" u="none" strike="noStrike" dirty="0">
                <a:solidFill>
                  <a:srgbClr val="3F3F46"/>
                </a:solidFill>
                <a:effectLst/>
                <a:latin typeface="Roboto" panose="020F0502020204030204" pitchFamily="34" charset="0"/>
              </a:rPr>
              <a:t>The alternative hypothesis is there is some sort of motor or cognitive bias towards IX pointing, which is on a maturational timetable along with language acquisition, marking the importance of IX to language development.</a:t>
            </a:r>
            <a:endParaRPr lang="en-US" dirty="0"/>
          </a:p>
        </p:txBody>
      </p:sp>
      <p:sp>
        <p:nvSpPr>
          <p:cNvPr id="4" name="Slide Number Placeholder 3"/>
          <p:cNvSpPr>
            <a:spLocks noGrp="1"/>
          </p:cNvSpPr>
          <p:nvPr>
            <p:ph type="sldNum" sz="quarter" idx="5"/>
          </p:nvPr>
        </p:nvSpPr>
        <p:spPr/>
        <p:txBody>
          <a:bodyPr/>
          <a:lstStyle/>
          <a:p>
            <a:fld id="{6B4ED48E-6BAC-4102-BCE1-91E87FC93611}" type="slidenum">
              <a:rPr lang="en-US" smtClean="0"/>
              <a:t>14</a:t>
            </a:fld>
            <a:endParaRPr lang="en-US"/>
          </a:p>
        </p:txBody>
      </p:sp>
    </p:spTree>
    <p:extLst>
      <p:ext uri="{BB962C8B-B14F-4D97-AF65-F5344CB8AC3E}">
        <p14:creationId xmlns:p14="http://schemas.microsoft.com/office/powerpoint/2010/main" val="1475212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two predictions for our data, the first focusing on the ratio of index to open hand points.</a:t>
            </a:r>
          </a:p>
          <a:p>
            <a:endParaRPr lang="en-US" dirty="0"/>
          </a:p>
          <a:p>
            <a:r>
              <a:rPr lang="en-US" dirty="0"/>
              <a:t>Under the learning hypothesis, we expect to see no more than 60% of children’s points to be IX points, which is about the same proportion we saw in adults in the adult-directed interview study. We don’t expect this proportion to change within the age range of our study, which starts at 12 months.</a:t>
            </a:r>
          </a:p>
          <a:p>
            <a:endParaRPr lang="en-US" dirty="0"/>
          </a:p>
          <a:p>
            <a:r>
              <a:rPr lang="en-US" dirty="0"/>
              <a:t>Under the motor or cognitive bias hypothesis, we expect to see children using more IX pointing than their adult caregivers – because under this hypothesis, IX is the unmarked or articulatorily natural pointing form. Over time, children will learn from their caregivers that this amount of IX is not adult-like. So their IX proportion will decrease until it eventually becomes more like the adults’ IX proportions.</a:t>
            </a:r>
          </a:p>
        </p:txBody>
      </p:sp>
      <p:sp>
        <p:nvSpPr>
          <p:cNvPr id="4" name="Slide Number Placeholder 3"/>
          <p:cNvSpPr>
            <a:spLocks noGrp="1"/>
          </p:cNvSpPr>
          <p:nvPr>
            <p:ph type="sldNum" sz="quarter" idx="5"/>
          </p:nvPr>
        </p:nvSpPr>
        <p:spPr/>
        <p:txBody>
          <a:bodyPr/>
          <a:lstStyle/>
          <a:p>
            <a:fld id="{6B4ED48E-6BAC-4102-BCE1-91E87FC93611}" type="slidenum">
              <a:rPr lang="en-US" smtClean="0"/>
              <a:t>15</a:t>
            </a:fld>
            <a:endParaRPr lang="en-US"/>
          </a:p>
        </p:txBody>
      </p:sp>
    </p:spTree>
    <p:extLst>
      <p:ext uri="{BB962C8B-B14F-4D97-AF65-F5344CB8AC3E}">
        <p14:creationId xmlns:p14="http://schemas.microsoft.com/office/powerpoint/2010/main" val="402270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second prediction looks at the relationship between language acquisition, as measured by MLU or turn count, and index or open hand pointing. </a:t>
            </a:r>
          </a:p>
          <a:p>
            <a:endParaRPr lang="en-US" dirty="0"/>
          </a:p>
          <a:p>
            <a:r>
              <a:rPr lang="en-US" dirty="0"/>
              <a:t>If the learning hypothesis is supported, we expect to see IX and OH pointing to both have similar relationships with language development, since they are both adult-like pointing forms.</a:t>
            </a:r>
          </a:p>
          <a:p>
            <a:endParaRPr lang="en-US" dirty="0"/>
          </a:p>
          <a:p>
            <a:r>
              <a:rPr lang="en-US" dirty="0"/>
              <a:t>If the alternative hypothesis is supported, we expect to see the unique positive relationship between IX pointing and language development that we see among Western populations. That’s because, under this hypothesis, there is an intrinsic link between IX and the social cognitive abilities that are required for language learning. </a:t>
            </a:r>
          </a:p>
        </p:txBody>
      </p:sp>
      <p:sp>
        <p:nvSpPr>
          <p:cNvPr id="4" name="Slide Number Placeholder 3"/>
          <p:cNvSpPr>
            <a:spLocks noGrp="1"/>
          </p:cNvSpPr>
          <p:nvPr>
            <p:ph type="sldNum" sz="quarter" idx="5"/>
          </p:nvPr>
        </p:nvSpPr>
        <p:spPr/>
        <p:txBody>
          <a:bodyPr/>
          <a:lstStyle/>
          <a:p>
            <a:fld id="{6B4ED48E-6BAC-4102-BCE1-91E87FC93611}" type="slidenum">
              <a:rPr lang="en-US" smtClean="0"/>
              <a:t>16</a:t>
            </a:fld>
            <a:endParaRPr lang="en-US"/>
          </a:p>
        </p:txBody>
      </p:sp>
    </p:spTree>
    <p:extLst>
      <p:ext uri="{BB962C8B-B14F-4D97-AF65-F5344CB8AC3E}">
        <p14:creationId xmlns:p14="http://schemas.microsoft.com/office/powerpoint/2010/main" val="3439189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were surprised to see caregivers behaved differently than in adult directed study, much more IX when interacting with kids, observer or effect of addressee</a:t>
            </a:r>
          </a:p>
          <a:p>
            <a:r>
              <a:rPr lang="en-US" dirty="0"/>
              <a:t>Children show similar proportions to adult-directed study based on interviews, caregivers use index 80% of the time, in baseline, they only use it 60% of the time </a:t>
            </a:r>
          </a:p>
          <a:p>
            <a:r>
              <a:rPr lang="en-US" dirty="0"/>
              <a:t>Takeaway: children’s proportion of index is 60% (more than half the time)</a:t>
            </a:r>
          </a:p>
        </p:txBody>
      </p:sp>
      <p:sp>
        <p:nvSpPr>
          <p:cNvPr id="4" name="Slide Number Placeholder 3"/>
          <p:cNvSpPr>
            <a:spLocks noGrp="1"/>
          </p:cNvSpPr>
          <p:nvPr>
            <p:ph type="sldNum" sz="quarter" idx="5"/>
          </p:nvPr>
        </p:nvSpPr>
        <p:spPr/>
        <p:txBody>
          <a:bodyPr/>
          <a:lstStyle/>
          <a:p>
            <a:fld id="{6B4ED48E-6BAC-4102-BCE1-91E87FC93611}" type="slidenum">
              <a:rPr lang="en-US" smtClean="0"/>
              <a:t>23</a:t>
            </a:fld>
            <a:endParaRPr lang="en-US"/>
          </a:p>
        </p:txBody>
      </p:sp>
    </p:spTree>
    <p:extLst>
      <p:ext uri="{BB962C8B-B14F-4D97-AF65-F5344CB8AC3E}">
        <p14:creationId xmlns:p14="http://schemas.microsoft.com/office/powerpoint/2010/main" val="249491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Takeaway: IX is not related to age </a:t>
            </a:r>
          </a:p>
          <a:p>
            <a:r>
              <a:rPr lang="en-US" dirty="0"/>
              <a:t>Introduce plot by orienting X, Y, two panels show A and B </a:t>
            </a:r>
          </a:p>
          <a:p>
            <a:r>
              <a:rPr lang="en-US" dirty="0"/>
              <a:t>Age in months age of child adult interacts with</a:t>
            </a:r>
          </a:p>
          <a:p>
            <a:r>
              <a:rPr lang="en-US" dirty="0"/>
              <a:t>Then explain clustering per side </a:t>
            </a:r>
          </a:p>
          <a:p>
            <a:endParaRPr lang="en-US" dirty="0"/>
          </a:p>
          <a:p>
            <a:r>
              <a:rPr lang="en-US" dirty="0"/>
              <a:t>No significant correlation between age and IX proportion</a:t>
            </a:r>
          </a:p>
          <a:p>
            <a:endParaRPr lang="en-US" dirty="0"/>
          </a:p>
          <a:p>
            <a:r>
              <a:rPr lang="en-US" dirty="0"/>
              <a:t>No significant effect of anything in logistic regression w/ IX proportion as DV, age and caregiver’s IX proportion as IV’s</a:t>
            </a:r>
          </a:p>
          <a:p>
            <a:endParaRPr lang="en-US" dirty="0"/>
          </a:p>
          <a:p>
            <a:r>
              <a:rPr lang="en-US" dirty="0"/>
              <a:t>Model criticism (e.g. removing caregiver IX proportion) does not change this outcome</a:t>
            </a:r>
          </a:p>
          <a:p>
            <a:endParaRPr lang="en-US" dirty="0"/>
          </a:p>
          <a:p>
            <a:r>
              <a:rPr lang="en-US" dirty="0"/>
              <a:t>This is what we predicted!</a:t>
            </a:r>
          </a:p>
          <a:p>
            <a:pPr lvl="1"/>
            <a:r>
              <a:rPr lang="en-US" dirty="0"/>
              <a:t>Continuity only surprising if we think OH is immature &amp; should fall away.</a:t>
            </a:r>
          </a:p>
          <a:p>
            <a:endParaRPr lang="en-US" dirty="0"/>
          </a:p>
        </p:txBody>
      </p:sp>
      <p:sp>
        <p:nvSpPr>
          <p:cNvPr id="4" name="Slide Number Placeholder 3"/>
          <p:cNvSpPr>
            <a:spLocks noGrp="1"/>
          </p:cNvSpPr>
          <p:nvPr>
            <p:ph type="sldNum" sz="quarter" idx="5"/>
          </p:nvPr>
        </p:nvSpPr>
        <p:spPr/>
        <p:txBody>
          <a:bodyPr/>
          <a:lstStyle/>
          <a:p>
            <a:fld id="{6B4ED48E-6BAC-4102-BCE1-91E87FC93611}" type="slidenum">
              <a:rPr lang="en-US" smtClean="0"/>
              <a:t>24</a:t>
            </a:fld>
            <a:endParaRPr lang="en-US"/>
          </a:p>
        </p:txBody>
      </p:sp>
    </p:spTree>
    <p:extLst>
      <p:ext uri="{BB962C8B-B14F-4D97-AF65-F5344CB8AC3E}">
        <p14:creationId xmlns:p14="http://schemas.microsoft.com/office/powerpoint/2010/main" val="3738279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Takeaway: in western based studies we see a strong relationship between IX and MLU. We want to know if this also holds in our</a:t>
            </a:r>
            <a:r>
              <a:rPr lang="zh-CN" altLang="en-US" dirty="0"/>
              <a:t> </a:t>
            </a:r>
            <a:r>
              <a:rPr lang="en-US" altLang="zh-CN" dirty="0"/>
              <a:t>dataset.</a:t>
            </a:r>
          </a:p>
          <a:p>
            <a:r>
              <a:rPr lang="en-US" dirty="0"/>
              <a:t>We’re going to use MLU as our measure of lang div. </a:t>
            </a:r>
            <a:r>
              <a:rPr lang="en-US" dirty="0" err="1"/>
              <a:t>Ticuna</a:t>
            </a:r>
            <a:r>
              <a:rPr lang="en-US" dirty="0"/>
              <a:t> has complex morphology, so MLU measured in words is a less useful measure than it would be for a more analytic lang such as English.</a:t>
            </a:r>
          </a:p>
          <a:p>
            <a:r>
              <a:rPr lang="en-US" dirty="0"/>
              <a:t>However, we do see a consistent increase in MLU in words with age, so we are willing to use it for now.</a:t>
            </a:r>
          </a:p>
          <a:p>
            <a:r>
              <a:rPr lang="en-US" dirty="0"/>
              <a:t>What is the relationship between MLU and proportion IX?</a:t>
            </a:r>
          </a:p>
          <a:p>
            <a:r>
              <a:rPr lang="en-US" dirty="0"/>
              <a:t>Under our learning </a:t>
            </a:r>
            <a:r>
              <a:rPr lang="en-US" dirty="0" err="1"/>
              <a:t>hyp</a:t>
            </a:r>
            <a:r>
              <a:rPr lang="en-US" dirty="0"/>
              <a:t>, we predict no relationship between MLU and IX because IX is not privileged over other pointing forms (in terms of input frequency or frequency in children’s own production).</a:t>
            </a:r>
          </a:p>
          <a:p>
            <a:r>
              <a:rPr lang="en-US" dirty="0"/>
              <a:t>Based on Western literature, OTOH, we predict that higher IX would be associated with higher MLU (as well as older age). These can be dissociated in the case of kids who have unusually high or low MLU values for their age.</a:t>
            </a:r>
          </a:p>
        </p:txBody>
      </p:sp>
      <p:sp>
        <p:nvSpPr>
          <p:cNvPr id="4" name="Slide Number Placeholder 3"/>
          <p:cNvSpPr>
            <a:spLocks noGrp="1"/>
          </p:cNvSpPr>
          <p:nvPr>
            <p:ph type="sldNum" sz="quarter" idx="5"/>
          </p:nvPr>
        </p:nvSpPr>
        <p:spPr/>
        <p:txBody>
          <a:bodyPr/>
          <a:lstStyle/>
          <a:p>
            <a:fld id="{6B4ED48E-6BAC-4102-BCE1-91E87FC93611}" type="slidenum">
              <a:rPr lang="en-US" smtClean="0"/>
              <a:t>25</a:t>
            </a:fld>
            <a:endParaRPr lang="en-US"/>
          </a:p>
        </p:txBody>
      </p:sp>
    </p:spTree>
    <p:extLst>
      <p:ext uri="{BB962C8B-B14F-4D97-AF65-F5344CB8AC3E}">
        <p14:creationId xmlns:p14="http://schemas.microsoft.com/office/powerpoint/2010/main" val="2749449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Orient the graph and then say: There is no relationship here</a:t>
            </a:r>
          </a:p>
        </p:txBody>
      </p:sp>
      <p:sp>
        <p:nvSpPr>
          <p:cNvPr id="4" name="Slide Number Placeholder 3"/>
          <p:cNvSpPr>
            <a:spLocks noGrp="1"/>
          </p:cNvSpPr>
          <p:nvPr>
            <p:ph type="sldNum" sz="quarter" idx="5"/>
          </p:nvPr>
        </p:nvSpPr>
        <p:spPr/>
        <p:txBody>
          <a:bodyPr/>
          <a:lstStyle/>
          <a:p>
            <a:fld id="{6B4ED48E-6BAC-4102-BCE1-91E87FC93611}" type="slidenum">
              <a:rPr lang="en-US" smtClean="0"/>
              <a:t>26</a:t>
            </a:fld>
            <a:endParaRPr lang="en-US"/>
          </a:p>
        </p:txBody>
      </p:sp>
    </p:spTree>
    <p:extLst>
      <p:ext uri="{BB962C8B-B14F-4D97-AF65-F5344CB8AC3E}">
        <p14:creationId xmlns:p14="http://schemas.microsoft.com/office/powerpoint/2010/main" val="2156278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created two different logistic regression models. One had IX as the dependent variable, the other had OH as the dependent variable, this was necessary because some points could not be categorized as either IX or OH so the handshape variable is not strictly binary.</a:t>
            </a:r>
          </a:p>
          <a:p>
            <a:r>
              <a:rPr lang="en-US" dirty="0"/>
              <a:t>The models included age and MLU and their interaction as independent variables</a:t>
            </a:r>
          </a:p>
          <a:p>
            <a:r>
              <a:rPr lang="en-US" dirty="0"/>
              <a:t>There was no effect of either predictor in either model and model criticism such as removing age did not change this. </a:t>
            </a:r>
          </a:p>
          <a:p>
            <a:r>
              <a:rPr lang="en-US" dirty="0"/>
              <a:t>Takeaway: IX is not related to MLU or age no matter how much you try.</a:t>
            </a:r>
          </a:p>
        </p:txBody>
      </p:sp>
      <p:sp>
        <p:nvSpPr>
          <p:cNvPr id="4" name="Slide Number Placeholder 3"/>
          <p:cNvSpPr>
            <a:spLocks noGrp="1"/>
          </p:cNvSpPr>
          <p:nvPr>
            <p:ph type="sldNum" sz="quarter" idx="5"/>
          </p:nvPr>
        </p:nvSpPr>
        <p:spPr/>
        <p:txBody>
          <a:bodyPr/>
          <a:lstStyle/>
          <a:p>
            <a:fld id="{6B4ED48E-6BAC-4102-BCE1-91E87FC93611}" type="slidenum">
              <a:rPr lang="en-US" smtClean="0"/>
              <a:t>27</a:t>
            </a:fld>
            <a:endParaRPr lang="en-US"/>
          </a:p>
        </p:txBody>
      </p:sp>
    </p:spTree>
    <p:extLst>
      <p:ext uri="{BB962C8B-B14F-4D97-AF65-F5344CB8AC3E}">
        <p14:creationId xmlns:p14="http://schemas.microsoft.com/office/powerpoint/2010/main" val="3491035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9A0F67-1892-4962-9D31-50301DA19CD4}" type="datetimeFigureOut">
              <a:rPr lang="en-US" smtClean="0"/>
              <a:t>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3D04A1-1039-4BB4-BB70-DAF479C916B1}" type="slidenum">
              <a:rPr lang="en-US" smtClean="0"/>
              <a:t>‹#›</a:t>
            </a:fld>
            <a:endParaRPr lang="en-US"/>
          </a:p>
        </p:txBody>
      </p:sp>
    </p:spTree>
    <p:extLst>
      <p:ext uri="{BB962C8B-B14F-4D97-AF65-F5344CB8AC3E}">
        <p14:creationId xmlns:p14="http://schemas.microsoft.com/office/powerpoint/2010/main" val="1503466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9A0F67-1892-4962-9D31-50301DA19CD4}" type="datetimeFigureOut">
              <a:rPr lang="en-US" smtClean="0"/>
              <a:t>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3D04A1-1039-4BB4-BB70-DAF479C916B1}" type="slidenum">
              <a:rPr lang="en-US" smtClean="0"/>
              <a:t>‹#›</a:t>
            </a:fld>
            <a:endParaRPr lang="en-US"/>
          </a:p>
        </p:txBody>
      </p:sp>
    </p:spTree>
    <p:extLst>
      <p:ext uri="{BB962C8B-B14F-4D97-AF65-F5344CB8AC3E}">
        <p14:creationId xmlns:p14="http://schemas.microsoft.com/office/powerpoint/2010/main" val="2963300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9A0F67-1892-4962-9D31-50301DA19CD4}" type="datetimeFigureOut">
              <a:rPr lang="en-US" smtClean="0"/>
              <a:t>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3D04A1-1039-4BB4-BB70-DAF479C916B1}" type="slidenum">
              <a:rPr lang="en-US" smtClean="0"/>
              <a:t>‹#›</a:t>
            </a:fld>
            <a:endParaRPr lang="en-US"/>
          </a:p>
        </p:txBody>
      </p:sp>
    </p:spTree>
    <p:extLst>
      <p:ext uri="{BB962C8B-B14F-4D97-AF65-F5344CB8AC3E}">
        <p14:creationId xmlns:p14="http://schemas.microsoft.com/office/powerpoint/2010/main" val="1607772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C8781C7-FC08-6E6E-DF51-7591DF019C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000" b="6562"/>
          <a:stretch/>
        </p:blipFill>
        <p:spPr>
          <a:xfrm>
            <a:off x="0" y="76200"/>
            <a:ext cx="12192000" cy="6781800"/>
          </a:xfrm>
          <a:prstGeom prst="rect">
            <a:avLst/>
          </a:prstGeom>
        </p:spPr>
      </p:pic>
      <p:sp>
        <p:nvSpPr>
          <p:cNvPr id="4" name="Date Placeholder 3"/>
          <p:cNvSpPr>
            <a:spLocks noGrp="1"/>
          </p:cNvSpPr>
          <p:nvPr>
            <p:ph type="dt" sz="half" idx="10"/>
          </p:nvPr>
        </p:nvSpPr>
        <p:spPr/>
        <p:txBody>
          <a:bodyPr/>
          <a:lstStyle/>
          <a:p>
            <a:fld id="{840601E4-3F87-485E-BCF1-0932C51EED9D}" type="datetimeFigureOut">
              <a:rPr lang="en-US" smtClean="0"/>
              <a:t>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5554C-9387-4378-80C2-5F7076CAC952}" type="slidenum">
              <a:rPr lang="en-US" smtClean="0"/>
              <a:t>‹#›</a:t>
            </a:fld>
            <a:endParaRPr lang="en-US"/>
          </a:p>
        </p:txBody>
      </p:sp>
      <p:pic>
        <p:nvPicPr>
          <p:cNvPr id="13" name="Picture 12" descr="cu white lrg.psd">
            <a:extLst>
              <a:ext uri="{FF2B5EF4-FFF2-40B4-BE49-F238E27FC236}">
                <a16:creationId xmlns:a16="http://schemas.microsoft.com/office/drawing/2014/main" id="{FBBE9620-A569-E342-86F1-8A5D60290F0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2186"/>
          <a:stretch/>
        </p:blipFill>
        <p:spPr>
          <a:xfrm>
            <a:off x="405696" y="763113"/>
            <a:ext cx="1524704" cy="1487555"/>
          </a:xfrm>
          <a:prstGeom prst="rect">
            <a:avLst/>
          </a:prstGeom>
        </p:spPr>
      </p:pic>
      <p:sp>
        <p:nvSpPr>
          <p:cNvPr id="14" name="Title 18">
            <a:extLst>
              <a:ext uri="{FF2B5EF4-FFF2-40B4-BE49-F238E27FC236}">
                <a16:creationId xmlns:a16="http://schemas.microsoft.com/office/drawing/2014/main" id="{EBDFF706-523C-3443-A746-980EE949C5C6}"/>
              </a:ext>
            </a:extLst>
          </p:cNvPr>
          <p:cNvSpPr>
            <a:spLocks noGrp="1"/>
          </p:cNvSpPr>
          <p:nvPr>
            <p:ph type="title" hasCustomPrompt="1"/>
          </p:nvPr>
        </p:nvSpPr>
        <p:spPr>
          <a:xfrm>
            <a:off x="405696" y="3415793"/>
            <a:ext cx="6370128" cy="1106044"/>
          </a:xfrm>
          <a:solidFill>
            <a:schemeClr val="tx1">
              <a:lumMod val="95000"/>
              <a:lumOff val="5000"/>
              <a:alpha val="48000"/>
            </a:schemeClr>
          </a:solidFill>
        </p:spPr>
        <p:txBody>
          <a:bodyPr lIns="182880" tIns="182880" rIns="182880" anchor="t">
            <a:normAutofit/>
          </a:bodyPr>
          <a:lstStyle>
            <a:lvl1pPr algn="l">
              <a:defRPr sz="4267" baseline="0">
                <a:solidFill>
                  <a:schemeClr val="bg1"/>
                </a:solidFill>
              </a:defRPr>
            </a:lvl1pPr>
          </a:lstStyle>
          <a:p>
            <a:r>
              <a:rPr lang="en-US" dirty="0"/>
              <a:t>Click to add title</a:t>
            </a:r>
          </a:p>
        </p:txBody>
      </p:sp>
      <p:sp>
        <p:nvSpPr>
          <p:cNvPr id="15" name="Text Placeholder 20">
            <a:extLst>
              <a:ext uri="{FF2B5EF4-FFF2-40B4-BE49-F238E27FC236}">
                <a16:creationId xmlns:a16="http://schemas.microsoft.com/office/drawing/2014/main" id="{AF5CFD81-593A-174A-ABE5-171DDF25EC62}"/>
              </a:ext>
            </a:extLst>
          </p:cNvPr>
          <p:cNvSpPr>
            <a:spLocks noGrp="1"/>
          </p:cNvSpPr>
          <p:nvPr>
            <p:ph type="body" sz="quarter" idx="13" hasCustomPrompt="1"/>
          </p:nvPr>
        </p:nvSpPr>
        <p:spPr>
          <a:xfrm>
            <a:off x="405697" y="4757787"/>
            <a:ext cx="5516033" cy="1004415"/>
          </a:xfrm>
          <a:solidFill>
            <a:schemeClr val="tx1">
              <a:lumMod val="95000"/>
              <a:lumOff val="5000"/>
              <a:alpha val="48000"/>
            </a:schemeClr>
          </a:solidFill>
        </p:spPr>
        <p:txBody>
          <a:bodyPr lIns="182880" tIns="182880" rIns="182880">
            <a:noAutofit/>
          </a:bodyPr>
          <a:lstStyle>
            <a:lvl1pPr marL="0" marR="0" indent="0" algn="l" defTabSz="1219170" rtl="0" eaLnBrk="1" fontAlgn="auto" latinLnBrk="0" hangingPunct="1">
              <a:lnSpc>
                <a:spcPct val="100000"/>
              </a:lnSpc>
              <a:spcBef>
                <a:spcPct val="20000"/>
              </a:spcBef>
              <a:spcAft>
                <a:spcPts val="0"/>
              </a:spcAft>
              <a:buClrTx/>
              <a:buSzTx/>
              <a:buFont typeface="Arial" panose="020B0604020202020204" pitchFamily="34" charset="0"/>
              <a:buNone/>
              <a:tabLst/>
              <a:defRPr sz="2400">
                <a:solidFill>
                  <a:schemeClr val="bg1"/>
                </a:solidFill>
                <a:latin typeface="+mn-lt"/>
              </a:defRPr>
            </a:lvl1pPr>
          </a:lstStyle>
          <a:p>
            <a:pPr marL="0" marR="0" lvl="0" indent="0" algn="l" defTabSz="121917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solidFill>
                  <a:srgbClr val="FFFFFF"/>
                </a:solidFill>
                <a:latin typeface="+mn-lt"/>
              </a:rPr>
              <a:t>Click to add text</a:t>
            </a:r>
          </a:p>
        </p:txBody>
      </p:sp>
      <p:sp>
        <p:nvSpPr>
          <p:cNvPr id="12" name="Rectangle 11">
            <a:extLst>
              <a:ext uri="{FF2B5EF4-FFF2-40B4-BE49-F238E27FC236}">
                <a16:creationId xmlns:a16="http://schemas.microsoft.com/office/drawing/2014/main" id="{7679AF82-2025-4A46-9A8F-C7EBC5A38F02}"/>
              </a:ext>
            </a:extLst>
          </p:cNvPr>
          <p:cNvSpPr/>
          <p:nvPr userDrawn="1"/>
        </p:nvSpPr>
        <p:spPr>
          <a:xfrm>
            <a:off x="0" y="6623"/>
            <a:ext cx="12192000" cy="222251"/>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51363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9A0F67-1892-4962-9D31-50301DA19CD4}" type="datetimeFigureOut">
              <a:rPr lang="en-US" smtClean="0"/>
              <a:t>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3D04A1-1039-4BB4-BB70-DAF479C916B1}" type="slidenum">
              <a:rPr lang="en-US" smtClean="0"/>
              <a:t>‹#›</a:t>
            </a:fld>
            <a:endParaRPr lang="en-US"/>
          </a:p>
        </p:txBody>
      </p:sp>
    </p:spTree>
    <p:extLst>
      <p:ext uri="{BB962C8B-B14F-4D97-AF65-F5344CB8AC3E}">
        <p14:creationId xmlns:p14="http://schemas.microsoft.com/office/powerpoint/2010/main" val="1304407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9A0F67-1892-4962-9D31-50301DA19CD4}" type="datetimeFigureOut">
              <a:rPr lang="en-US" smtClean="0"/>
              <a:t>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3D04A1-1039-4BB4-BB70-DAF479C916B1}" type="slidenum">
              <a:rPr lang="en-US" smtClean="0"/>
              <a:t>‹#›</a:t>
            </a:fld>
            <a:endParaRPr lang="en-US"/>
          </a:p>
        </p:txBody>
      </p:sp>
    </p:spTree>
    <p:extLst>
      <p:ext uri="{BB962C8B-B14F-4D97-AF65-F5344CB8AC3E}">
        <p14:creationId xmlns:p14="http://schemas.microsoft.com/office/powerpoint/2010/main" val="522206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9A0F67-1892-4962-9D31-50301DA19CD4}" type="datetimeFigureOut">
              <a:rPr lang="en-US" smtClean="0"/>
              <a:t>1/8/23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3D04A1-1039-4BB4-BB70-DAF479C916B1}" type="slidenum">
              <a:rPr lang="en-US" smtClean="0"/>
              <a:t>‹#›</a:t>
            </a:fld>
            <a:endParaRPr lang="en-US"/>
          </a:p>
        </p:txBody>
      </p:sp>
    </p:spTree>
    <p:extLst>
      <p:ext uri="{BB962C8B-B14F-4D97-AF65-F5344CB8AC3E}">
        <p14:creationId xmlns:p14="http://schemas.microsoft.com/office/powerpoint/2010/main" val="2532149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9A0F67-1892-4962-9D31-50301DA19CD4}" type="datetimeFigureOut">
              <a:rPr lang="en-US" smtClean="0"/>
              <a:t>1/8/23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3D04A1-1039-4BB4-BB70-DAF479C916B1}" type="slidenum">
              <a:rPr lang="en-US" smtClean="0"/>
              <a:t>‹#›</a:t>
            </a:fld>
            <a:endParaRPr lang="en-US"/>
          </a:p>
        </p:txBody>
      </p:sp>
    </p:spTree>
    <p:extLst>
      <p:ext uri="{BB962C8B-B14F-4D97-AF65-F5344CB8AC3E}">
        <p14:creationId xmlns:p14="http://schemas.microsoft.com/office/powerpoint/2010/main" val="4037631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9A0F67-1892-4962-9D31-50301DA19CD4}" type="datetimeFigureOut">
              <a:rPr lang="en-US" smtClean="0"/>
              <a:t>1/8/23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3D04A1-1039-4BB4-BB70-DAF479C916B1}" type="slidenum">
              <a:rPr lang="en-US" smtClean="0"/>
              <a:t>‹#›</a:t>
            </a:fld>
            <a:endParaRPr lang="en-US"/>
          </a:p>
        </p:txBody>
      </p:sp>
    </p:spTree>
    <p:extLst>
      <p:ext uri="{BB962C8B-B14F-4D97-AF65-F5344CB8AC3E}">
        <p14:creationId xmlns:p14="http://schemas.microsoft.com/office/powerpoint/2010/main" val="519519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9A0F67-1892-4962-9D31-50301DA19CD4}" type="datetimeFigureOut">
              <a:rPr lang="en-US" smtClean="0"/>
              <a:t>1/8/23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3D04A1-1039-4BB4-BB70-DAF479C916B1}" type="slidenum">
              <a:rPr lang="en-US" smtClean="0"/>
              <a:t>‹#›</a:t>
            </a:fld>
            <a:endParaRPr lang="en-US"/>
          </a:p>
        </p:txBody>
      </p:sp>
    </p:spTree>
    <p:extLst>
      <p:ext uri="{BB962C8B-B14F-4D97-AF65-F5344CB8AC3E}">
        <p14:creationId xmlns:p14="http://schemas.microsoft.com/office/powerpoint/2010/main" val="1106748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9A0F67-1892-4962-9D31-50301DA19CD4}" type="datetimeFigureOut">
              <a:rPr lang="en-US" smtClean="0"/>
              <a:t>1/8/23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3D04A1-1039-4BB4-BB70-DAF479C916B1}" type="slidenum">
              <a:rPr lang="en-US" smtClean="0"/>
              <a:t>‹#›</a:t>
            </a:fld>
            <a:endParaRPr lang="en-US"/>
          </a:p>
        </p:txBody>
      </p:sp>
    </p:spTree>
    <p:extLst>
      <p:ext uri="{BB962C8B-B14F-4D97-AF65-F5344CB8AC3E}">
        <p14:creationId xmlns:p14="http://schemas.microsoft.com/office/powerpoint/2010/main" val="4185982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9A0F67-1892-4962-9D31-50301DA19CD4}" type="datetimeFigureOut">
              <a:rPr lang="en-US" smtClean="0"/>
              <a:t>1/8/23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3D04A1-1039-4BB4-BB70-DAF479C916B1}" type="slidenum">
              <a:rPr lang="en-US" smtClean="0"/>
              <a:t>‹#›</a:t>
            </a:fld>
            <a:endParaRPr lang="en-US"/>
          </a:p>
        </p:txBody>
      </p:sp>
    </p:spTree>
    <p:extLst>
      <p:ext uri="{BB962C8B-B14F-4D97-AF65-F5344CB8AC3E}">
        <p14:creationId xmlns:p14="http://schemas.microsoft.com/office/powerpoint/2010/main" val="991009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9A0F67-1892-4962-9D31-50301DA19CD4}" type="datetimeFigureOut">
              <a:rPr lang="en-US" smtClean="0"/>
              <a:t>1/8/23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3D04A1-1039-4BB4-BB70-DAF479C916B1}" type="slidenum">
              <a:rPr lang="en-US" smtClean="0"/>
              <a:t>‹#›</a:t>
            </a:fld>
            <a:endParaRPr lang="en-US"/>
          </a:p>
        </p:txBody>
      </p:sp>
    </p:spTree>
    <p:extLst>
      <p:ext uri="{BB962C8B-B14F-4D97-AF65-F5344CB8AC3E}">
        <p14:creationId xmlns:p14="http://schemas.microsoft.com/office/powerpoint/2010/main" val="280963353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blogs.cornell.edu/amaliaskilton"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696" y="2616200"/>
            <a:ext cx="7569904" cy="1714499"/>
          </a:xfrm>
        </p:spPr>
        <p:txBody>
          <a:bodyPr>
            <a:normAutofit fontScale="90000"/>
          </a:bodyPr>
          <a:lstStyle/>
          <a:p>
            <a:r>
              <a:rPr lang="en-US" dirty="0">
                <a:effectLst/>
                <a:latin typeface="Helvetica" pitchFamily="2" charset="0"/>
              </a:rPr>
              <a:t>What causes the asymmetry between index and open-hand pointing in L1 acquisition?</a:t>
            </a:r>
          </a:p>
        </p:txBody>
      </p:sp>
      <p:sp>
        <p:nvSpPr>
          <p:cNvPr id="3" name="Subtitle 2"/>
          <p:cNvSpPr>
            <a:spLocks noGrp="1"/>
          </p:cNvSpPr>
          <p:nvPr>
            <p:ph type="body" sz="quarter" idx="13"/>
          </p:nvPr>
        </p:nvSpPr>
        <p:spPr>
          <a:xfrm>
            <a:off x="405697" y="4757787"/>
            <a:ext cx="5690303" cy="1617613"/>
          </a:xfrm>
        </p:spPr>
        <p:txBody>
          <a:bodyPr>
            <a:normAutofit/>
          </a:bodyPr>
          <a:lstStyle/>
          <a:p>
            <a:r>
              <a:rPr lang="nl-NL" sz="1800" dirty="0">
                <a:latin typeface="Helvetica" pitchFamily="2" charset="0"/>
              </a:rPr>
              <a:t>Amalia </a:t>
            </a:r>
            <a:r>
              <a:rPr lang="nl-NL" sz="1800" dirty="0" err="1">
                <a:latin typeface="Helvetica" pitchFamily="2" charset="0"/>
              </a:rPr>
              <a:t>Skilton</a:t>
            </a:r>
            <a:r>
              <a:rPr lang="nl-NL" sz="1800" dirty="0">
                <a:latin typeface="Helvetica" pitchFamily="2" charset="0"/>
              </a:rPr>
              <a:t> (</a:t>
            </a:r>
            <a:r>
              <a:rPr lang="nl-NL" sz="1800" dirty="0" err="1">
                <a:latin typeface="Helvetica" pitchFamily="2" charset="0"/>
              </a:rPr>
              <a:t>Cornell</a:t>
            </a:r>
            <a:r>
              <a:rPr lang="nl-NL" sz="1800" dirty="0">
                <a:latin typeface="Helvetica" pitchFamily="2" charset="0"/>
              </a:rPr>
              <a:t>)</a:t>
            </a:r>
          </a:p>
          <a:p>
            <a:r>
              <a:rPr lang="nl-NL" sz="1800" dirty="0">
                <a:latin typeface="Helvetica" pitchFamily="2" charset="0"/>
              </a:rPr>
              <a:t>Alejandra Gonzalez (</a:t>
            </a:r>
            <a:r>
              <a:rPr lang="nl-NL" sz="1800" dirty="0" err="1">
                <a:latin typeface="Helvetica" pitchFamily="2" charset="0"/>
              </a:rPr>
              <a:t>Cornell</a:t>
            </a:r>
            <a:r>
              <a:rPr lang="nl-NL" sz="1800" dirty="0">
                <a:latin typeface="Helvetica" pitchFamily="2" charset="0"/>
              </a:rPr>
              <a:t>) </a:t>
            </a:r>
          </a:p>
          <a:p>
            <a:r>
              <a:rPr lang="nl-NL" sz="1800" dirty="0">
                <a:latin typeface="Helvetica" pitchFamily="2" charset="0"/>
              </a:rPr>
              <a:t>LSA Denver 2023</a:t>
            </a:r>
          </a:p>
          <a:p>
            <a:r>
              <a:rPr lang="nl-NL" sz="1800" dirty="0" err="1">
                <a:latin typeface="Helvetica" pitchFamily="2" charset="0"/>
              </a:rPr>
              <a:t>January</a:t>
            </a:r>
            <a:r>
              <a:rPr lang="nl-NL" sz="1800" dirty="0">
                <a:latin typeface="Helvetica" pitchFamily="2" charset="0"/>
              </a:rPr>
              <a:t> 9, 2022</a:t>
            </a:r>
          </a:p>
        </p:txBody>
      </p:sp>
    </p:spTree>
    <p:extLst>
      <p:ext uri="{BB962C8B-B14F-4D97-AF65-F5344CB8AC3E}">
        <p14:creationId xmlns:p14="http://schemas.microsoft.com/office/powerpoint/2010/main" val="121920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Field Site</a:t>
            </a:r>
            <a:endParaRPr lang="en-US"/>
          </a:p>
        </p:txBody>
      </p:sp>
      <p:sp>
        <p:nvSpPr>
          <p:cNvPr id="3" name="Content Placeholder 2"/>
          <p:cNvSpPr>
            <a:spLocks noGrp="1"/>
          </p:cNvSpPr>
          <p:nvPr>
            <p:ph idx="1"/>
          </p:nvPr>
        </p:nvSpPr>
        <p:spPr>
          <a:xfrm>
            <a:off x="838200" y="1893719"/>
            <a:ext cx="4977714" cy="3949099"/>
          </a:xfrm>
        </p:spPr>
        <p:txBody>
          <a:bodyPr>
            <a:normAutofit/>
          </a:bodyPr>
          <a:lstStyle/>
          <a:p>
            <a:pPr marL="0" indent="0">
              <a:buNone/>
            </a:pPr>
            <a:r>
              <a:rPr lang="nl-NL"/>
              <a:t>Data from Cushillococha, Peru</a:t>
            </a:r>
          </a:p>
          <a:p>
            <a:pPr lvl="1"/>
            <a:r>
              <a:rPr lang="nl-NL" err="1"/>
              <a:t>Titled</a:t>
            </a:r>
            <a:r>
              <a:rPr lang="nl-NL"/>
              <a:t> </a:t>
            </a:r>
            <a:r>
              <a:rPr lang="nl-NL" err="1"/>
              <a:t>Indigenous</a:t>
            </a:r>
            <a:r>
              <a:rPr lang="nl-NL"/>
              <a:t> community with ~5,000 people</a:t>
            </a:r>
          </a:p>
          <a:p>
            <a:pPr lvl="1"/>
            <a:endParaRPr lang="nl-NL"/>
          </a:p>
          <a:p>
            <a:pPr marL="0" indent="0">
              <a:buNone/>
            </a:pPr>
            <a:r>
              <a:rPr lang="nl-NL"/>
              <a:t>Skilton conducted fieldwork 15 </a:t>
            </a:r>
            <a:r>
              <a:rPr lang="nl-NL" err="1"/>
              <a:t>months</a:t>
            </a:r>
            <a:r>
              <a:rPr lang="nl-NL"/>
              <a:t> 2015-2022</a:t>
            </a:r>
          </a:p>
          <a:p>
            <a:pPr lvl="1"/>
            <a:r>
              <a:rPr lang="nl-NL"/>
              <a:t>2015-2018 mostly w/ adults</a:t>
            </a:r>
          </a:p>
          <a:p>
            <a:pPr lvl="1"/>
            <a:r>
              <a:rPr lang="nl-NL"/>
              <a:t>2019, 2022 w/ kids</a:t>
            </a:r>
          </a:p>
        </p:txBody>
      </p:sp>
      <p:pic>
        <p:nvPicPr>
          <p:cNvPr id="5" name="Picture 4">
            <a:extLst>
              <a:ext uri="{FF2B5EF4-FFF2-40B4-BE49-F238E27FC236}">
                <a16:creationId xmlns:a16="http://schemas.microsoft.com/office/drawing/2014/main" id="{E051BC79-C9BF-894F-1646-0473740F7F39}"/>
              </a:ext>
            </a:extLst>
          </p:cNvPr>
          <p:cNvPicPr>
            <a:picLocks noChangeAspect="1"/>
          </p:cNvPicPr>
          <p:nvPr/>
        </p:nvPicPr>
        <p:blipFill>
          <a:blip r:embed="rId2"/>
          <a:stretch>
            <a:fillRect/>
          </a:stretch>
        </p:blipFill>
        <p:spPr>
          <a:xfrm>
            <a:off x="6096000" y="1257300"/>
            <a:ext cx="5791200" cy="4343400"/>
          </a:xfrm>
          <a:prstGeom prst="rect">
            <a:avLst/>
          </a:prstGeom>
        </p:spPr>
      </p:pic>
    </p:spTree>
    <p:extLst>
      <p:ext uri="{BB962C8B-B14F-4D97-AF65-F5344CB8AC3E}">
        <p14:creationId xmlns:p14="http://schemas.microsoft.com/office/powerpoint/2010/main" val="3580104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473EF-BE57-BB47-AC9A-31237935B95C}"/>
              </a:ext>
            </a:extLst>
          </p:cNvPr>
          <p:cNvSpPr>
            <a:spLocks noGrp="1"/>
          </p:cNvSpPr>
          <p:nvPr>
            <p:ph type="title"/>
          </p:nvPr>
        </p:nvSpPr>
        <p:spPr/>
        <p:txBody>
          <a:bodyPr/>
          <a:lstStyle/>
          <a:p>
            <a:r>
              <a:rPr lang="en-US"/>
              <a:t>Ticuna Adults’ Pointing</a:t>
            </a:r>
          </a:p>
        </p:txBody>
      </p:sp>
      <p:sp>
        <p:nvSpPr>
          <p:cNvPr id="3" name="Content Placeholder 2">
            <a:extLst>
              <a:ext uri="{FF2B5EF4-FFF2-40B4-BE49-F238E27FC236}">
                <a16:creationId xmlns:a16="http://schemas.microsoft.com/office/drawing/2014/main" id="{434C7EE2-2C82-AA4F-95A1-A008BB673D70}"/>
              </a:ext>
            </a:extLst>
          </p:cNvPr>
          <p:cNvSpPr>
            <a:spLocks noGrp="1"/>
          </p:cNvSpPr>
          <p:nvPr>
            <p:ph idx="1"/>
          </p:nvPr>
        </p:nvSpPr>
        <p:spPr/>
        <p:txBody>
          <a:bodyPr/>
          <a:lstStyle/>
          <a:p>
            <a:r>
              <a:rPr lang="en-US"/>
              <a:t>6 Ticuna speakers completed 30-minute monolingual interview about current + historical location of landmarks (Kita 2001)</a:t>
            </a:r>
          </a:p>
          <a:p>
            <a:endParaRPr lang="en-US"/>
          </a:p>
          <a:p>
            <a:r>
              <a:rPr lang="en-US"/>
              <a:t>Analyze 484 demonstrative + gesture composite utterances</a:t>
            </a:r>
          </a:p>
          <a:p>
            <a:endParaRPr lang="en-US"/>
          </a:p>
          <a:p>
            <a:r>
              <a:rPr lang="en-US"/>
              <a:t>All of the participants used IX handshapes &lt;65% of the time</a:t>
            </a:r>
          </a:p>
          <a:p>
            <a:pPr lvl="1"/>
            <a:r>
              <a:rPr lang="en-US"/>
              <a:t>Main non-IX handshapes were open (ASL 5-hand) and flat (ASL flat B)</a:t>
            </a:r>
          </a:p>
        </p:txBody>
      </p:sp>
    </p:spTree>
    <p:extLst>
      <p:ext uri="{BB962C8B-B14F-4D97-AF65-F5344CB8AC3E}">
        <p14:creationId xmlns:p14="http://schemas.microsoft.com/office/powerpoint/2010/main" val="3893441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FDD42C-899A-83BD-A044-192E37FA33A5}"/>
              </a:ext>
            </a:extLst>
          </p:cNvPr>
          <p:cNvPicPr>
            <a:picLocks noChangeAspect="1"/>
          </p:cNvPicPr>
          <p:nvPr/>
        </p:nvPicPr>
        <p:blipFill>
          <a:blip r:embed="rId2"/>
          <a:stretch>
            <a:fillRect/>
          </a:stretch>
        </p:blipFill>
        <p:spPr>
          <a:xfrm>
            <a:off x="1422400" y="0"/>
            <a:ext cx="9359900" cy="6884057"/>
          </a:xfrm>
          <a:prstGeom prst="rect">
            <a:avLst/>
          </a:prstGeom>
        </p:spPr>
      </p:pic>
    </p:spTree>
    <p:extLst>
      <p:ext uri="{BB962C8B-B14F-4D97-AF65-F5344CB8AC3E}">
        <p14:creationId xmlns:p14="http://schemas.microsoft.com/office/powerpoint/2010/main" val="3118502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92FA55-A4F8-B774-516F-4C16DFAFF26A}"/>
              </a:ext>
            </a:extLst>
          </p:cNvPr>
          <p:cNvSpPr>
            <a:spLocks noGrp="1"/>
          </p:cNvSpPr>
          <p:nvPr>
            <p:ph type="title"/>
          </p:nvPr>
        </p:nvSpPr>
        <p:spPr/>
        <p:txBody>
          <a:bodyPr/>
          <a:lstStyle/>
          <a:p>
            <a:r>
              <a:rPr lang="en-US"/>
              <a:t>Hypotheses</a:t>
            </a:r>
          </a:p>
        </p:txBody>
      </p:sp>
      <p:sp>
        <p:nvSpPr>
          <p:cNvPr id="5" name="Text Placeholder 4">
            <a:extLst>
              <a:ext uri="{FF2B5EF4-FFF2-40B4-BE49-F238E27FC236}">
                <a16:creationId xmlns:a16="http://schemas.microsoft.com/office/drawing/2014/main" id="{141CD2E4-4783-E208-E2A4-B42C1720471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53458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BBB90-ED77-5612-36C2-6719FD64BC7C}"/>
              </a:ext>
            </a:extLst>
          </p:cNvPr>
          <p:cNvSpPr>
            <a:spLocks noGrp="1"/>
          </p:cNvSpPr>
          <p:nvPr>
            <p:ph type="title"/>
          </p:nvPr>
        </p:nvSpPr>
        <p:spPr/>
        <p:txBody>
          <a:bodyPr/>
          <a:lstStyle/>
          <a:p>
            <a:r>
              <a:rPr lang="en-US"/>
              <a:t>Research Question</a:t>
            </a:r>
          </a:p>
        </p:txBody>
      </p:sp>
      <p:sp>
        <p:nvSpPr>
          <p:cNvPr id="3" name="Content Placeholder 2">
            <a:extLst>
              <a:ext uri="{FF2B5EF4-FFF2-40B4-BE49-F238E27FC236}">
                <a16:creationId xmlns:a16="http://schemas.microsoft.com/office/drawing/2014/main" id="{0CB693C3-F076-48AE-42F4-A7281657A43D}"/>
              </a:ext>
            </a:extLst>
          </p:cNvPr>
          <p:cNvSpPr>
            <a:spLocks noGrp="1"/>
          </p:cNvSpPr>
          <p:nvPr>
            <p:ph idx="1"/>
          </p:nvPr>
        </p:nvSpPr>
        <p:spPr/>
        <p:txBody>
          <a:bodyPr>
            <a:normAutofit/>
          </a:bodyPr>
          <a:lstStyle/>
          <a:p>
            <a:pPr marL="0" indent="0">
              <a:buNone/>
            </a:pPr>
            <a:r>
              <a:rPr lang="en-US"/>
              <a:t>What causes the asymmetry between IX and OH in development?</a:t>
            </a:r>
          </a:p>
          <a:p>
            <a:pPr marL="0" indent="0">
              <a:buNone/>
            </a:pPr>
            <a:endParaRPr lang="en-US"/>
          </a:p>
          <a:p>
            <a:pPr marL="0" indent="0">
              <a:buNone/>
            </a:pPr>
            <a:r>
              <a:rPr lang="en-US"/>
              <a:t>Our hypothesis: </a:t>
            </a:r>
          </a:p>
          <a:p>
            <a:pPr marL="0" indent="0">
              <a:buNone/>
            </a:pPr>
            <a:r>
              <a:rPr lang="en-US" u="sng"/>
              <a:t>Learning from caregivers who use mostly IX.</a:t>
            </a:r>
          </a:p>
          <a:p>
            <a:pPr marL="0" indent="0">
              <a:buNone/>
            </a:pPr>
            <a:endParaRPr lang="en-US"/>
          </a:p>
          <a:p>
            <a:pPr marL="0" indent="0">
              <a:buNone/>
            </a:pPr>
            <a:r>
              <a:rPr lang="en-US"/>
              <a:t>Alternative hypothesis: </a:t>
            </a:r>
          </a:p>
          <a:p>
            <a:pPr marL="0" indent="0">
              <a:buNone/>
            </a:pPr>
            <a:r>
              <a:rPr lang="en-US" u="sng"/>
              <a:t>Motor or cognitive bias toward IX.</a:t>
            </a:r>
          </a:p>
          <a:p>
            <a:pPr marL="0" indent="0">
              <a:buNone/>
            </a:pPr>
            <a:endParaRPr lang="en-US"/>
          </a:p>
          <a:p>
            <a:pPr marL="0" indent="0">
              <a:buNone/>
            </a:pPr>
            <a:endParaRPr lang="en-US"/>
          </a:p>
        </p:txBody>
      </p:sp>
    </p:spTree>
    <p:extLst>
      <p:ext uri="{BB962C8B-B14F-4D97-AF65-F5344CB8AC3E}">
        <p14:creationId xmlns:p14="http://schemas.microsoft.com/office/powerpoint/2010/main" val="2748909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EC770-8E1E-A620-9BA9-E6033F9D308D}"/>
              </a:ext>
            </a:extLst>
          </p:cNvPr>
          <p:cNvSpPr>
            <a:spLocks noGrp="1"/>
          </p:cNvSpPr>
          <p:nvPr>
            <p:ph type="title"/>
          </p:nvPr>
        </p:nvSpPr>
        <p:spPr/>
        <p:txBody>
          <a:bodyPr/>
          <a:lstStyle/>
          <a:p>
            <a:r>
              <a:rPr lang="en-US"/>
              <a:t>Prediction 1: IX-OH Ratio</a:t>
            </a:r>
          </a:p>
        </p:txBody>
      </p:sp>
      <p:sp>
        <p:nvSpPr>
          <p:cNvPr id="3" name="Content Placeholder 2">
            <a:extLst>
              <a:ext uri="{FF2B5EF4-FFF2-40B4-BE49-F238E27FC236}">
                <a16:creationId xmlns:a16="http://schemas.microsoft.com/office/drawing/2014/main" id="{4381DF36-B097-2014-D11B-477B2FEE7232}"/>
              </a:ext>
            </a:extLst>
          </p:cNvPr>
          <p:cNvSpPr>
            <a:spLocks noGrp="1"/>
          </p:cNvSpPr>
          <p:nvPr>
            <p:ph idx="1"/>
          </p:nvPr>
        </p:nvSpPr>
        <p:spPr/>
        <p:txBody>
          <a:bodyPr/>
          <a:lstStyle/>
          <a:p>
            <a:pPr marL="0" indent="0">
              <a:buNone/>
            </a:pPr>
            <a:r>
              <a:rPr lang="en-US" u="sng"/>
              <a:t>Learning hypothesis:</a:t>
            </a:r>
            <a:endParaRPr lang="en-US" i="1" u="sng"/>
          </a:p>
          <a:p>
            <a:pPr marL="0" indent="0">
              <a:buNone/>
            </a:pPr>
            <a:r>
              <a:rPr lang="en-US"/>
              <a:t>Ticuna children will display same proportion IX as Ticuna adults (&lt;0.6).</a:t>
            </a:r>
          </a:p>
          <a:p>
            <a:pPr marL="0" indent="0">
              <a:buNone/>
            </a:pPr>
            <a:r>
              <a:rPr lang="en-US"/>
              <a:t>IX proportion will not change with age &gt; 12 months.</a:t>
            </a:r>
          </a:p>
          <a:p>
            <a:pPr marL="0" indent="0">
              <a:buNone/>
            </a:pPr>
            <a:endParaRPr lang="en-US"/>
          </a:p>
          <a:p>
            <a:pPr marL="0" indent="0">
              <a:buNone/>
            </a:pPr>
            <a:r>
              <a:rPr lang="en-US" u="sng"/>
              <a:t>Motor/cog bias hypothesis: </a:t>
            </a:r>
          </a:p>
          <a:p>
            <a:pPr marL="0" indent="0">
              <a:buNone/>
            </a:pPr>
            <a:r>
              <a:rPr lang="en-US"/>
              <a:t>Children will use proportionally more IX than adults (emergence of the unmarked). </a:t>
            </a:r>
          </a:p>
          <a:p>
            <a:pPr marL="0" indent="0">
              <a:buNone/>
            </a:pPr>
            <a:r>
              <a:rPr lang="en-US"/>
              <a:t>IX proportion will decrease with age &gt; 12 months.</a:t>
            </a:r>
          </a:p>
        </p:txBody>
      </p:sp>
    </p:spTree>
    <p:extLst>
      <p:ext uri="{BB962C8B-B14F-4D97-AF65-F5344CB8AC3E}">
        <p14:creationId xmlns:p14="http://schemas.microsoft.com/office/powerpoint/2010/main" val="4016721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EC770-8E1E-A620-9BA9-E6033F9D308D}"/>
              </a:ext>
            </a:extLst>
          </p:cNvPr>
          <p:cNvSpPr>
            <a:spLocks noGrp="1"/>
          </p:cNvSpPr>
          <p:nvPr>
            <p:ph type="title"/>
          </p:nvPr>
        </p:nvSpPr>
        <p:spPr/>
        <p:txBody>
          <a:bodyPr/>
          <a:lstStyle/>
          <a:p>
            <a:r>
              <a:rPr lang="en-US"/>
              <a:t>Prediction 2: IX-OH &amp; Language Acquisition</a:t>
            </a:r>
          </a:p>
        </p:txBody>
      </p:sp>
      <p:sp>
        <p:nvSpPr>
          <p:cNvPr id="3" name="Content Placeholder 2">
            <a:extLst>
              <a:ext uri="{FF2B5EF4-FFF2-40B4-BE49-F238E27FC236}">
                <a16:creationId xmlns:a16="http://schemas.microsoft.com/office/drawing/2014/main" id="{4381DF36-B097-2014-D11B-477B2FEE7232}"/>
              </a:ext>
            </a:extLst>
          </p:cNvPr>
          <p:cNvSpPr>
            <a:spLocks noGrp="1"/>
          </p:cNvSpPr>
          <p:nvPr>
            <p:ph idx="1"/>
          </p:nvPr>
        </p:nvSpPr>
        <p:spPr/>
        <p:txBody>
          <a:bodyPr/>
          <a:lstStyle/>
          <a:p>
            <a:pPr marL="0" indent="0">
              <a:buNone/>
            </a:pPr>
            <a:r>
              <a:rPr lang="en-US" u="sng"/>
              <a:t>Learning hypothesis:</a:t>
            </a:r>
          </a:p>
          <a:p>
            <a:pPr marL="0" indent="0">
              <a:buNone/>
            </a:pPr>
            <a:r>
              <a:rPr lang="en-US"/>
              <a:t>Children’s IX frequency &amp; OH frequency will have similar relationships to their language development, as measured by MLU or turn count.</a:t>
            </a:r>
          </a:p>
          <a:p>
            <a:pPr marL="0" indent="0">
              <a:buNone/>
            </a:pPr>
            <a:endParaRPr lang="en-US"/>
          </a:p>
          <a:p>
            <a:pPr marL="0" indent="0">
              <a:buNone/>
            </a:pPr>
            <a:r>
              <a:rPr lang="en-US" u="sng"/>
              <a:t>Motor/cog bias hypothesis:</a:t>
            </a:r>
          </a:p>
          <a:p>
            <a:pPr marL="0" indent="0">
              <a:buNone/>
            </a:pPr>
            <a:r>
              <a:rPr lang="en-US"/>
              <a:t>Ticuna children will maintain the unique relationship between IX and language development seen in other populations.</a:t>
            </a:r>
          </a:p>
        </p:txBody>
      </p:sp>
    </p:spTree>
    <p:extLst>
      <p:ext uri="{BB962C8B-B14F-4D97-AF65-F5344CB8AC3E}">
        <p14:creationId xmlns:p14="http://schemas.microsoft.com/office/powerpoint/2010/main" val="2630497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Methods</a:t>
            </a:r>
            <a:endParaRPr lang="en-US"/>
          </a:p>
        </p:txBody>
      </p:sp>
      <p:sp>
        <p:nvSpPr>
          <p:cNvPr id="4" name="Text Placeholder 3">
            <a:extLst>
              <a:ext uri="{FF2B5EF4-FFF2-40B4-BE49-F238E27FC236}">
                <a16:creationId xmlns:a16="http://schemas.microsoft.com/office/drawing/2014/main" id="{8525C294-C38A-364A-A3E2-205F5FDB6B8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34057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Participants: Individuals</a:t>
            </a:r>
            <a:endParaRPr lang="en-US"/>
          </a:p>
        </p:txBody>
      </p:sp>
      <p:sp>
        <p:nvSpPr>
          <p:cNvPr id="3" name="Content Placeholder 2"/>
          <p:cNvSpPr>
            <a:spLocks noGrp="1"/>
          </p:cNvSpPr>
          <p:nvPr>
            <p:ph idx="1"/>
          </p:nvPr>
        </p:nvSpPr>
        <p:spPr/>
        <p:txBody>
          <a:bodyPr>
            <a:normAutofit/>
          </a:bodyPr>
          <a:lstStyle/>
          <a:p>
            <a:r>
              <a:rPr lang="nl-NL" dirty="0"/>
              <a:t>Cross-</a:t>
            </a:r>
            <a:r>
              <a:rPr lang="nl-NL" dirty="0" err="1"/>
              <a:t>sectional</a:t>
            </a:r>
            <a:r>
              <a:rPr lang="nl-NL" dirty="0"/>
              <a:t> </a:t>
            </a:r>
            <a:r>
              <a:rPr lang="nl-NL" dirty="0" err="1"/>
              <a:t>study</a:t>
            </a:r>
            <a:endParaRPr lang="nl-NL" dirty="0"/>
          </a:p>
          <a:p>
            <a:pPr lvl="1"/>
            <a:r>
              <a:rPr lang="nl-NL" dirty="0"/>
              <a:t>45 </a:t>
            </a:r>
            <a:r>
              <a:rPr lang="nl-NL" dirty="0" err="1"/>
              <a:t>participants aged </a:t>
            </a:r>
            <a:r>
              <a:rPr lang="nl-NL" dirty="0"/>
              <a:t>1;0 – 4;11</a:t>
            </a:r>
          </a:p>
          <a:p>
            <a:pPr lvl="1"/>
            <a:r>
              <a:rPr lang="nl-NL" dirty="0"/>
              <a:t>Data collected in Cushillococha in 2019</a:t>
            </a:r>
          </a:p>
          <a:p>
            <a:pPr lvl="1"/>
            <a:endParaRPr lang="nl-NL" dirty="0"/>
          </a:p>
          <a:p>
            <a:r>
              <a:rPr lang="nl-NL" dirty="0"/>
              <a:t>Recruitment criteria</a:t>
            </a:r>
          </a:p>
          <a:p>
            <a:pPr lvl="1"/>
            <a:r>
              <a:rPr lang="nl-NL" dirty="0" err="1"/>
              <a:t>Primary</a:t>
            </a:r>
            <a:r>
              <a:rPr lang="nl-NL" dirty="0"/>
              <a:t> </a:t>
            </a:r>
            <a:r>
              <a:rPr lang="nl-NL" dirty="0" err="1"/>
              <a:t>caregiver</a:t>
            </a:r>
            <a:r>
              <a:rPr lang="nl-NL" dirty="0"/>
              <a:t> </a:t>
            </a:r>
            <a:r>
              <a:rPr lang="nl-NL" dirty="0" err="1"/>
              <a:t>speaks</a:t>
            </a:r>
            <a:r>
              <a:rPr lang="nl-NL" dirty="0"/>
              <a:t> </a:t>
            </a:r>
            <a:r>
              <a:rPr lang="nl-NL" dirty="0" err="1"/>
              <a:t>Ticuna</a:t>
            </a:r>
            <a:r>
              <a:rPr lang="nl-NL" dirty="0"/>
              <a:t> as native &amp; dominant </a:t>
            </a:r>
            <a:r>
              <a:rPr lang="nl-NL" dirty="0" err="1"/>
              <a:t>language</a:t>
            </a:r>
            <a:endParaRPr lang="nl-NL" dirty="0"/>
          </a:p>
          <a:p>
            <a:pPr lvl="1"/>
            <a:r>
              <a:rPr lang="nl-NL" dirty="0"/>
              <a:t>Child seems to be </a:t>
            </a:r>
            <a:r>
              <a:rPr lang="nl-NL" dirty="0" err="1"/>
              <a:t>typically</a:t>
            </a:r>
            <a:r>
              <a:rPr lang="nl-NL" dirty="0"/>
              <a:t> </a:t>
            </a:r>
            <a:r>
              <a:rPr lang="nl-NL" dirty="0" err="1"/>
              <a:t>developing &amp; </a:t>
            </a:r>
            <a:r>
              <a:rPr lang="nl-NL" dirty="0"/>
              <a:t>acquiring Ticuna as L1 </a:t>
            </a:r>
          </a:p>
          <a:p>
            <a:pPr lvl="2"/>
            <a:r>
              <a:rPr lang="nl-NL" dirty="0"/>
              <a:t>16 also had exposure to Spanish / Spanish as concurrent L1</a:t>
            </a:r>
          </a:p>
          <a:p>
            <a:pPr marL="914400" lvl="2" indent="0">
              <a:buNone/>
            </a:pPr>
            <a:endParaRPr lang="nl-NL" dirty="0"/>
          </a:p>
        </p:txBody>
      </p:sp>
    </p:spTree>
    <p:extLst>
      <p:ext uri="{BB962C8B-B14F-4D97-AF65-F5344CB8AC3E}">
        <p14:creationId xmlns:p14="http://schemas.microsoft.com/office/powerpoint/2010/main" val="1693165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1851C-A036-AE46-8D4A-333D75BFE2A4}"/>
              </a:ext>
            </a:extLst>
          </p:cNvPr>
          <p:cNvSpPr>
            <a:spLocks noGrp="1"/>
          </p:cNvSpPr>
          <p:nvPr>
            <p:ph type="title"/>
          </p:nvPr>
        </p:nvSpPr>
        <p:spPr/>
        <p:txBody>
          <a:bodyPr/>
          <a:lstStyle/>
          <a:p>
            <a:r>
              <a:rPr lang="en-US" dirty="0"/>
              <a:t>Data</a:t>
            </a:r>
          </a:p>
        </p:txBody>
      </p:sp>
      <p:sp>
        <p:nvSpPr>
          <p:cNvPr id="3" name="Content Placeholder 2">
            <a:extLst>
              <a:ext uri="{FF2B5EF4-FFF2-40B4-BE49-F238E27FC236}">
                <a16:creationId xmlns:a16="http://schemas.microsoft.com/office/drawing/2014/main" id="{A440F878-E5B1-FD4E-B124-E59EB95327E9}"/>
              </a:ext>
            </a:extLst>
          </p:cNvPr>
          <p:cNvSpPr>
            <a:spLocks noGrp="1"/>
          </p:cNvSpPr>
          <p:nvPr>
            <p:ph idx="1"/>
          </p:nvPr>
        </p:nvSpPr>
        <p:spPr/>
        <p:txBody>
          <a:bodyPr>
            <a:normAutofit/>
          </a:bodyPr>
          <a:lstStyle/>
          <a:p>
            <a:pPr marL="0" indent="0">
              <a:buNone/>
            </a:pPr>
            <a:r>
              <a:rPr lang="en-US" dirty="0"/>
              <a:t>Each child completed two tasks:</a:t>
            </a:r>
          </a:p>
          <a:p>
            <a:pPr marL="0" indent="0">
              <a:buNone/>
            </a:pPr>
            <a:endParaRPr lang="en-US" dirty="0"/>
          </a:p>
          <a:p>
            <a:r>
              <a:rPr lang="en-US" dirty="0"/>
              <a:t>Object Play – 30 min, all with same object</a:t>
            </a:r>
          </a:p>
          <a:p>
            <a:r>
              <a:rPr lang="en-US" dirty="0"/>
              <a:t>Free Play – 60 min, no instructions</a:t>
            </a:r>
          </a:p>
          <a:p>
            <a:pPr marL="0" indent="0">
              <a:buNone/>
            </a:pPr>
            <a:endParaRPr lang="en-US" dirty="0"/>
          </a:p>
          <a:p>
            <a:pPr marL="0" indent="0">
              <a:buNone/>
            </a:pPr>
            <a:r>
              <a:rPr lang="en-US" dirty="0"/>
              <a:t>Recorded with dual-camera video and body-worn audio recorders.</a:t>
            </a:r>
          </a:p>
          <a:p>
            <a:pPr marL="0" indent="0">
              <a:buNone/>
            </a:pPr>
            <a:endParaRPr lang="en-US" dirty="0"/>
          </a:p>
          <a:p>
            <a:pPr marL="0" indent="0">
              <a:buNone/>
            </a:pPr>
            <a:r>
              <a:rPr lang="en-US" dirty="0"/>
              <a:t>Sample 10 minutes per child per task.</a:t>
            </a:r>
          </a:p>
          <a:p>
            <a:pPr marL="0" indent="0">
              <a:buNone/>
            </a:pPr>
            <a:endParaRPr lang="en-US" dirty="0"/>
          </a:p>
        </p:txBody>
      </p:sp>
    </p:spTree>
    <p:extLst>
      <p:ext uri="{BB962C8B-B14F-4D97-AF65-F5344CB8AC3E}">
        <p14:creationId xmlns:p14="http://schemas.microsoft.com/office/powerpoint/2010/main" val="696041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err="1"/>
              <a:t>Acknowledgements</a:t>
            </a:r>
            <a:endParaRPr lang="en-US"/>
          </a:p>
        </p:txBody>
      </p:sp>
      <p:sp>
        <p:nvSpPr>
          <p:cNvPr id="3" name="Content Placeholder 2"/>
          <p:cNvSpPr>
            <a:spLocks noGrp="1"/>
          </p:cNvSpPr>
          <p:nvPr>
            <p:ph idx="1"/>
          </p:nvPr>
        </p:nvSpPr>
        <p:spPr/>
        <p:txBody>
          <a:bodyPr>
            <a:normAutofit/>
          </a:bodyPr>
          <a:lstStyle/>
          <a:p>
            <a:r>
              <a:rPr lang="nl-NL" dirty="0" err="1"/>
              <a:t>Thanks to</a:t>
            </a:r>
            <a:r>
              <a:rPr lang="nl-NL" dirty="0"/>
              <a:t>:</a:t>
            </a:r>
          </a:p>
          <a:p>
            <a:pPr lvl="1"/>
            <a:r>
              <a:rPr lang="nl-NL" dirty="0" err="1"/>
              <a:t>Cushillococha community</a:t>
            </a:r>
          </a:p>
          <a:p>
            <a:pPr lvl="1"/>
            <a:r>
              <a:rPr lang="nl-NL" dirty="0" err="1"/>
              <a:t>All</a:t>
            </a:r>
            <a:r>
              <a:rPr lang="nl-NL" dirty="0"/>
              <a:t> </a:t>
            </a:r>
            <a:r>
              <a:rPr lang="nl-NL" dirty="0" err="1"/>
              <a:t>participants</a:t>
            </a:r>
            <a:r>
              <a:rPr lang="nl-NL" dirty="0"/>
              <a:t> and families</a:t>
            </a:r>
          </a:p>
          <a:p>
            <a:pPr lvl="1"/>
            <a:r>
              <a:rPr lang="nl-NL" dirty="0"/>
              <a:t>Angel </a:t>
            </a:r>
            <a:r>
              <a:rPr lang="nl-NL" dirty="0" err="1"/>
              <a:t>Bitancourt</a:t>
            </a:r>
            <a:r>
              <a:rPr lang="nl-NL" dirty="0"/>
              <a:t> Serra</a:t>
            </a:r>
          </a:p>
          <a:p>
            <a:pPr lvl="1"/>
            <a:r>
              <a:rPr lang="nl-NL" dirty="0"/>
              <a:t>“Karina”</a:t>
            </a:r>
          </a:p>
          <a:p>
            <a:pPr lvl="1"/>
            <a:r>
              <a:rPr lang="nl-NL" dirty="0"/>
              <a:t>Previous audiences</a:t>
            </a:r>
          </a:p>
          <a:p>
            <a:r>
              <a:rPr lang="nl-NL" dirty="0" err="1"/>
              <a:t>Funders</a:t>
            </a:r>
            <a:endParaRPr lang="nl-NL" dirty="0"/>
          </a:p>
          <a:p>
            <a:pPr lvl="1"/>
            <a:r>
              <a:rPr lang="nl-NL" dirty="0"/>
              <a:t>NSF GRFP; NSF/DEL DDRIG (BCS-</a:t>
            </a:r>
            <a:r>
              <a:rPr lang="en-US" dirty="0"/>
              <a:t>1741571); </a:t>
            </a:r>
            <a:r>
              <a:rPr lang="nl-NL" dirty="0"/>
              <a:t>NSF SPRF (SMA-</a:t>
            </a:r>
            <a:r>
              <a:rPr lang="en-US" dirty="0"/>
              <a:t>1911762); &amp; Cornell Klarman Fellowship to Amalia Skilton</a:t>
            </a:r>
          </a:p>
          <a:p>
            <a:pPr lvl="1"/>
            <a:r>
              <a:rPr lang="nl-NL" dirty="0" err="1"/>
              <a:t>Opinions</a:t>
            </a:r>
            <a:r>
              <a:rPr lang="nl-NL" dirty="0"/>
              <a:t> ours and </a:t>
            </a:r>
            <a:r>
              <a:rPr lang="nl-NL" dirty="0" err="1"/>
              <a:t>not</a:t>
            </a:r>
            <a:r>
              <a:rPr lang="nl-NL" dirty="0"/>
              <a:t> </a:t>
            </a:r>
            <a:r>
              <a:rPr lang="nl-NL" dirty="0" err="1"/>
              <a:t>those</a:t>
            </a:r>
            <a:r>
              <a:rPr lang="nl-NL" dirty="0"/>
              <a:t> of NSF</a:t>
            </a:r>
            <a:endParaRPr lang="en-US" dirty="0"/>
          </a:p>
          <a:p>
            <a:pPr marL="0" indent="0">
              <a:buNone/>
            </a:pPr>
            <a:endParaRPr lang="nl-NL" dirty="0"/>
          </a:p>
        </p:txBody>
      </p:sp>
    </p:spTree>
    <p:extLst>
      <p:ext uri="{BB962C8B-B14F-4D97-AF65-F5344CB8AC3E}">
        <p14:creationId xmlns:p14="http://schemas.microsoft.com/office/powerpoint/2010/main" val="24253339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pg_example_subtitles-burned">
            <a:hlinkClick r:id="" action="ppaction://media"/>
            <a:extLst>
              <a:ext uri="{FF2B5EF4-FFF2-40B4-BE49-F238E27FC236}">
                <a16:creationId xmlns:a16="http://schemas.microsoft.com/office/drawing/2014/main" id="{4643A5EB-ACF5-D7FB-6E3C-A8417243A25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38" y="17289"/>
            <a:ext cx="12192000" cy="6858000"/>
          </a:xfrm>
          <a:prstGeom prst="rect">
            <a:avLst/>
          </a:prstGeom>
        </p:spPr>
      </p:pic>
    </p:spTree>
    <p:extLst>
      <p:ext uri="{BB962C8B-B14F-4D97-AF65-F5344CB8AC3E}">
        <p14:creationId xmlns:p14="http://schemas.microsoft.com/office/powerpoint/2010/main" val="405594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58E12-6274-4E21-521F-6E93C53CFC87}"/>
              </a:ext>
            </a:extLst>
          </p:cNvPr>
          <p:cNvSpPr>
            <a:spLocks noGrp="1"/>
          </p:cNvSpPr>
          <p:nvPr>
            <p:ph type="title"/>
          </p:nvPr>
        </p:nvSpPr>
        <p:spPr/>
        <p:txBody>
          <a:bodyPr/>
          <a:lstStyle/>
          <a:p>
            <a:r>
              <a:rPr lang="en-US"/>
              <a:t>Annotation</a:t>
            </a:r>
          </a:p>
        </p:txBody>
      </p:sp>
      <p:sp>
        <p:nvSpPr>
          <p:cNvPr id="3" name="Content Placeholder 2">
            <a:extLst>
              <a:ext uri="{FF2B5EF4-FFF2-40B4-BE49-F238E27FC236}">
                <a16:creationId xmlns:a16="http://schemas.microsoft.com/office/drawing/2014/main" id="{C2B2026B-4CAF-FC79-C5A5-DDEB306EA6AA}"/>
              </a:ext>
            </a:extLst>
          </p:cNvPr>
          <p:cNvSpPr>
            <a:spLocks noGrp="1"/>
          </p:cNvSpPr>
          <p:nvPr>
            <p:ph idx="1"/>
          </p:nvPr>
        </p:nvSpPr>
        <p:spPr/>
        <p:txBody>
          <a:bodyPr>
            <a:normAutofit lnSpcReduction="10000"/>
          </a:bodyPr>
          <a:lstStyle/>
          <a:p>
            <a:pPr marL="0" indent="0">
              <a:buNone/>
            </a:pPr>
            <a:r>
              <a:rPr lang="en-US" dirty="0"/>
              <a:t>Speech transcribed &amp; translated</a:t>
            </a:r>
          </a:p>
          <a:p>
            <a:pPr marL="0" indent="0">
              <a:buNone/>
            </a:pPr>
            <a:r>
              <a:rPr lang="en-US" dirty="0"/>
              <a:t>All JA sequences &gt; 3 seconds identified</a:t>
            </a:r>
          </a:p>
          <a:p>
            <a:pPr marL="0" indent="0">
              <a:buNone/>
            </a:pPr>
            <a:endParaRPr lang="en-US" dirty="0"/>
          </a:p>
          <a:p>
            <a:pPr marL="0" indent="0">
              <a:buNone/>
            </a:pPr>
            <a:r>
              <a:rPr lang="en-US" dirty="0"/>
              <a:t>Within JA sequences, points were coded on two features:</a:t>
            </a:r>
          </a:p>
          <a:p>
            <a:r>
              <a:rPr lang="en-US" dirty="0"/>
              <a:t>Handshape – index vs. open vs. other</a:t>
            </a:r>
          </a:p>
          <a:p>
            <a:r>
              <a:rPr lang="en-US" dirty="0"/>
              <a:t>Force – declarative vs. interrogative vs. imperative</a:t>
            </a:r>
          </a:p>
          <a:p>
            <a:endParaRPr lang="en-US" dirty="0"/>
          </a:p>
          <a:p>
            <a:pPr marL="0" indent="0">
              <a:buNone/>
            </a:pPr>
            <a:r>
              <a:rPr lang="en-US" dirty="0"/>
              <a:t>Reliability is much greater for handshape (Cohen’s k = 0.68) than for handshape + force (Cohen’s k = 0.54)</a:t>
            </a:r>
          </a:p>
        </p:txBody>
      </p:sp>
    </p:spTree>
    <p:extLst>
      <p:ext uri="{BB962C8B-B14F-4D97-AF65-F5344CB8AC3E}">
        <p14:creationId xmlns:p14="http://schemas.microsoft.com/office/powerpoint/2010/main" val="287359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NL" err="1"/>
              <a:t>Results</a:t>
            </a:r>
            <a:endParaRPr lang="en-US"/>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080852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49A2A-C4E8-387F-2B1E-1FBBFF67D49B}"/>
              </a:ext>
            </a:extLst>
          </p:cNvPr>
          <p:cNvSpPr>
            <a:spLocks noGrp="1"/>
          </p:cNvSpPr>
          <p:nvPr>
            <p:ph type="title"/>
          </p:nvPr>
        </p:nvSpPr>
        <p:spPr/>
        <p:txBody>
          <a:bodyPr/>
          <a:lstStyle/>
          <a:p>
            <a:r>
              <a:rPr lang="en-US"/>
              <a:t>Use of IX vs. OH/Other Handshapes</a:t>
            </a:r>
          </a:p>
        </p:txBody>
      </p:sp>
      <p:sp>
        <p:nvSpPr>
          <p:cNvPr id="3" name="Content Placeholder 2">
            <a:extLst>
              <a:ext uri="{FF2B5EF4-FFF2-40B4-BE49-F238E27FC236}">
                <a16:creationId xmlns:a16="http://schemas.microsoft.com/office/drawing/2014/main" id="{644BDF4C-5853-DFF8-87C6-28D6C1C78D8E}"/>
              </a:ext>
            </a:extLst>
          </p:cNvPr>
          <p:cNvSpPr>
            <a:spLocks noGrp="1"/>
          </p:cNvSpPr>
          <p:nvPr>
            <p:ph idx="1"/>
          </p:nvPr>
        </p:nvSpPr>
        <p:spPr/>
        <p:txBody>
          <a:bodyPr/>
          <a:lstStyle/>
          <a:p>
            <a:r>
              <a:rPr lang="en-US" dirty="0"/>
              <a:t>In this dataset, caregivers use primarily IX (mean = 0.84, SD = 0.25)</a:t>
            </a:r>
          </a:p>
          <a:p>
            <a:endParaRPr lang="en-US" dirty="0"/>
          </a:p>
          <a:p>
            <a:r>
              <a:rPr lang="en-US" dirty="0"/>
              <a:t>Kids do not: mean IX proportion = 0.64, SD = 0.33</a:t>
            </a:r>
          </a:p>
          <a:p>
            <a:endParaRPr lang="en-US" dirty="0"/>
          </a:p>
          <a:p>
            <a:r>
              <a:rPr lang="en-US" dirty="0"/>
              <a:t>Sample size of points is small, especially for kids (&lt;1 point/minute)</a:t>
            </a:r>
          </a:p>
          <a:p>
            <a:pPr marL="0" indent="0">
              <a:buNone/>
            </a:pPr>
            <a:endParaRPr lang="en-US" dirty="0"/>
          </a:p>
        </p:txBody>
      </p:sp>
    </p:spTree>
    <p:extLst>
      <p:ext uri="{BB962C8B-B14F-4D97-AF65-F5344CB8AC3E}">
        <p14:creationId xmlns:p14="http://schemas.microsoft.com/office/powerpoint/2010/main" val="3019187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E9718A-6829-C403-A3CA-F7E97103E2E0}"/>
              </a:ext>
            </a:extLst>
          </p:cNvPr>
          <p:cNvPicPr>
            <a:picLocks noChangeAspect="1"/>
          </p:cNvPicPr>
          <p:nvPr/>
        </p:nvPicPr>
        <p:blipFill>
          <a:blip r:embed="rId3"/>
          <a:stretch>
            <a:fillRect/>
          </a:stretch>
        </p:blipFill>
        <p:spPr>
          <a:xfrm>
            <a:off x="1284684" y="0"/>
            <a:ext cx="9622631" cy="6858000"/>
          </a:xfrm>
          <a:prstGeom prst="rect">
            <a:avLst/>
          </a:prstGeom>
        </p:spPr>
      </p:pic>
    </p:spTree>
    <p:extLst>
      <p:ext uri="{BB962C8B-B14F-4D97-AF65-F5344CB8AC3E}">
        <p14:creationId xmlns:p14="http://schemas.microsoft.com/office/powerpoint/2010/main" val="2819094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D333D-18F6-9CC9-EF06-0DE62D78CDC7}"/>
              </a:ext>
            </a:extLst>
          </p:cNvPr>
          <p:cNvSpPr>
            <a:spLocks noGrp="1"/>
          </p:cNvSpPr>
          <p:nvPr>
            <p:ph type="title"/>
          </p:nvPr>
        </p:nvSpPr>
        <p:spPr/>
        <p:txBody>
          <a:bodyPr/>
          <a:lstStyle/>
          <a:p>
            <a:r>
              <a:rPr lang="en-US"/>
              <a:t>IX vs. MLU</a:t>
            </a:r>
          </a:p>
        </p:txBody>
      </p:sp>
      <p:sp>
        <p:nvSpPr>
          <p:cNvPr id="3" name="Content Placeholder 2">
            <a:extLst>
              <a:ext uri="{FF2B5EF4-FFF2-40B4-BE49-F238E27FC236}">
                <a16:creationId xmlns:a16="http://schemas.microsoft.com/office/drawing/2014/main" id="{34B954DA-8B6E-B4FD-2240-60F6B0222EBC}"/>
              </a:ext>
            </a:extLst>
          </p:cNvPr>
          <p:cNvSpPr>
            <a:spLocks noGrp="1"/>
          </p:cNvSpPr>
          <p:nvPr>
            <p:ph idx="1"/>
          </p:nvPr>
        </p:nvSpPr>
        <p:spPr/>
        <p:txBody>
          <a:bodyPr>
            <a:normAutofit lnSpcReduction="10000"/>
          </a:bodyPr>
          <a:lstStyle/>
          <a:p>
            <a:r>
              <a:rPr lang="en-US" dirty="0"/>
              <a:t>MLU is imperfect for languages with complex morphology. </a:t>
            </a:r>
          </a:p>
          <a:p>
            <a:endParaRPr lang="en-US" dirty="0"/>
          </a:p>
          <a:p>
            <a:r>
              <a:rPr lang="en-US" dirty="0"/>
              <a:t>That said, MLU in words does clearly increase with age:</a:t>
            </a:r>
          </a:p>
          <a:p>
            <a:endParaRPr lang="en-US" dirty="0"/>
          </a:p>
          <a:p>
            <a:endParaRPr lang="en-US" dirty="0"/>
          </a:p>
          <a:p>
            <a:endParaRPr lang="en-US" dirty="0"/>
          </a:p>
          <a:p>
            <a:endParaRPr lang="en-US" dirty="0"/>
          </a:p>
          <a:p>
            <a:endParaRPr lang="en-US" dirty="0"/>
          </a:p>
          <a:p>
            <a:r>
              <a:rPr lang="en-US" dirty="0"/>
              <a:t>How does MLU relate to use of IX?</a:t>
            </a:r>
          </a:p>
          <a:p>
            <a:endParaRPr lang="en-US" dirty="0"/>
          </a:p>
        </p:txBody>
      </p:sp>
      <p:graphicFrame>
        <p:nvGraphicFramePr>
          <p:cNvPr id="6" name="Table 5">
            <a:extLst>
              <a:ext uri="{FF2B5EF4-FFF2-40B4-BE49-F238E27FC236}">
                <a16:creationId xmlns:a16="http://schemas.microsoft.com/office/drawing/2014/main" id="{6F0F4B46-9941-5379-7A67-89A8C7495271}"/>
              </a:ext>
            </a:extLst>
          </p:cNvPr>
          <p:cNvGraphicFramePr>
            <a:graphicFrameLocks noGrp="1"/>
          </p:cNvGraphicFramePr>
          <p:nvPr/>
        </p:nvGraphicFramePr>
        <p:xfrm>
          <a:off x="1409700" y="3276600"/>
          <a:ext cx="8960706" cy="2075934"/>
        </p:xfrm>
        <a:graphic>
          <a:graphicData uri="http://schemas.openxmlformats.org/drawingml/2006/table">
            <a:tbl>
              <a:tblPr firstRow="1" firstCol="1" bandRow="1">
                <a:tableStyleId>{5C22544A-7EE6-4342-B048-85BDC9FD1C3A}</a:tableStyleId>
              </a:tblPr>
              <a:tblGrid>
                <a:gridCol w="995634">
                  <a:extLst>
                    <a:ext uri="{9D8B030D-6E8A-4147-A177-3AD203B41FA5}">
                      <a16:colId xmlns:a16="http://schemas.microsoft.com/office/drawing/2014/main" val="1506796240"/>
                    </a:ext>
                  </a:extLst>
                </a:gridCol>
                <a:gridCol w="995634">
                  <a:extLst>
                    <a:ext uri="{9D8B030D-6E8A-4147-A177-3AD203B41FA5}">
                      <a16:colId xmlns:a16="http://schemas.microsoft.com/office/drawing/2014/main" val="1609010965"/>
                    </a:ext>
                  </a:extLst>
                </a:gridCol>
                <a:gridCol w="995634">
                  <a:extLst>
                    <a:ext uri="{9D8B030D-6E8A-4147-A177-3AD203B41FA5}">
                      <a16:colId xmlns:a16="http://schemas.microsoft.com/office/drawing/2014/main" val="2054096185"/>
                    </a:ext>
                  </a:extLst>
                </a:gridCol>
                <a:gridCol w="995634">
                  <a:extLst>
                    <a:ext uri="{9D8B030D-6E8A-4147-A177-3AD203B41FA5}">
                      <a16:colId xmlns:a16="http://schemas.microsoft.com/office/drawing/2014/main" val="1430121663"/>
                    </a:ext>
                  </a:extLst>
                </a:gridCol>
                <a:gridCol w="995634">
                  <a:extLst>
                    <a:ext uri="{9D8B030D-6E8A-4147-A177-3AD203B41FA5}">
                      <a16:colId xmlns:a16="http://schemas.microsoft.com/office/drawing/2014/main" val="1440376367"/>
                    </a:ext>
                  </a:extLst>
                </a:gridCol>
                <a:gridCol w="995634">
                  <a:extLst>
                    <a:ext uri="{9D8B030D-6E8A-4147-A177-3AD203B41FA5}">
                      <a16:colId xmlns:a16="http://schemas.microsoft.com/office/drawing/2014/main" val="649921106"/>
                    </a:ext>
                  </a:extLst>
                </a:gridCol>
                <a:gridCol w="995634">
                  <a:extLst>
                    <a:ext uri="{9D8B030D-6E8A-4147-A177-3AD203B41FA5}">
                      <a16:colId xmlns:a16="http://schemas.microsoft.com/office/drawing/2014/main" val="4032339970"/>
                    </a:ext>
                  </a:extLst>
                </a:gridCol>
                <a:gridCol w="995634">
                  <a:extLst>
                    <a:ext uri="{9D8B030D-6E8A-4147-A177-3AD203B41FA5}">
                      <a16:colId xmlns:a16="http://schemas.microsoft.com/office/drawing/2014/main" val="2115880810"/>
                    </a:ext>
                  </a:extLst>
                </a:gridCol>
                <a:gridCol w="995634">
                  <a:extLst>
                    <a:ext uri="{9D8B030D-6E8A-4147-A177-3AD203B41FA5}">
                      <a16:colId xmlns:a16="http://schemas.microsoft.com/office/drawing/2014/main" val="406473723"/>
                    </a:ext>
                  </a:extLst>
                </a:gridCol>
              </a:tblGrid>
              <a:tr h="489327">
                <a:tc>
                  <a:txBody>
                    <a:bodyPr/>
                    <a:lstStyle/>
                    <a:p>
                      <a:pPr marL="0" marR="0" algn="ctr">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spcBef>
                          <a:spcPts val="0"/>
                        </a:spcBef>
                        <a:spcAft>
                          <a:spcPts val="0"/>
                        </a:spcAft>
                      </a:pPr>
                      <a:r>
                        <a:rPr lang="en-US" sz="1800">
                          <a:effectLst/>
                        </a:rPr>
                        <a:t>1;0-1;11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marL="0" marR="0" algn="ctr">
                        <a:spcBef>
                          <a:spcPts val="0"/>
                        </a:spcBef>
                        <a:spcAft>
                          <a:spcPts val="0"/>
                        </a:spcAft>
                      </a:pPr>
                      <a:r>
                        <a:rPr lang="en-US" sz="1800">
                          <a:effectLst/>
                        </a:rPr>
                        <a:t>2;0-2;11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marL="0" marR="0" algn="ctr">
                        <a:spcBef>
                          <a:spcPts val="0"/>
                        </a:spcBef>
                        <a:spcAft>
                          <a:spcPts val="0"/>
                        </a:spcAft>
                      </a:pPr>
                      <a:r>
                        <a:rPr lang="en-US" sz="1800">
                          <a:effectLst/>
                        </a:rPr>
                        <a:t>3;0-3;11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marL="0" marR="0" algn="ctr">
                        <a:spcBef>
                          <a:spcPts val="0"/>
                        </a:spcBef>
                        <a:spcAft>
                          <a:spcPts val="0"/>
                        </a:spcAft>
                      </a:pPr>
                      <a:r>
                        <a:rPr lang="en-US" sz="1800">
                          <a:effectLst/>
                        </a:rPr>
                        <a:t>4;0-4;11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4157942675"/>
                  </a:ext>
                </a:extLst>
              </a:tr>
              <a:tr h="489327">
                <a:tc>
                  <a:txBody>
                    <a:bodyPr/>
                    <a:lstStyle/>
                    <a:p>
                      <a:pPr marL="0" marR="0" algn="ctr">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SD</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marR="0" indent="-457200" algn="ctr">
                        <a:spcBef>
                          <a:spcPts val="0"/>
                        </a:spcBef>
                        <a:spcAft>
                          <a:spcPts val="0"/>
                        </a:spcAft>
                      </a:pPr>
                      <a:r>
                        <a:rPr lang="en-US" sz="1800">
                          <a:effectLst/>
                        </a:rPr>
                        <a:t>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SD</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marR="0" indent="-457200" algn="ctr">
                        <a:spcBef>
                          <a:spcPts val="0"/>
                        </a:spcBef>
                        <a:spcAft>
                          <a:spcPts val="0"/>
                        </a:spcAft>
                      </a:pPr>
                      <a:r>
                        <a:rPr lang="en-US" sz="1800">
                          <a:effectLst/>
                        </a:rPr>
                        <a:t>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SD</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SD</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83025472"/>
                  </a:ext>
                </a:extLst>
              </a:tr>
              <a:tr h="489327">
                <a:tc>
                  <a:txBody>
                    <a:bodyPr/>
                    <a:lstStyle/>
                    <a:p>
                      <a:pPr marL="0" marR="0" algn="l">
                        <a:spcBef>
                          <a:spcPts val="0"/>
                        </a:spcBef>
                        <a:spcAft>
                          <a:spcPts val="0"/>
                        </a:spcAft>
                      </a:pPr>
                      <a:r>
                        <a:rPr lang="en-US" sz="1800">
                          <a:effectLst/>
                        </a:rPr>
                        <a:t>Word types</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19.3</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18.4</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49.8</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42.1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73.5</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44.0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92.2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47.1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71924523"/>
                  </a:ext>
                </a:extLst>
              </a:tr>
              <a:tr h="489327">
                <a:tc>
                  <a:txBody>
                    <a:bodyPr/>
                    <a:lstStyle/>
                    <a:p>
                      <a:pPr marL="0" marR="0" algn="l">
                        <a:spcBef>
                          <a:spcPts val="0"/>
                        </a:spcBef>
                        <a:spcAft>
                          <a:spcPts val="0"/>
                        </a:spcAft>
                      </a:pPr>
                      <a:r>
                        <a:rPr lang="en-US" sz="1800">
                          <a:effectLst/>
                        </a:rPr>
                        <a:t>MLU (words)</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 1.4</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0.4</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1.7</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0.3</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2.0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0.5</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2.3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0.6</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25185198"/>
                  </a:ext>
                </a:extLst>
              </a:tr>
            </a:tbl>
          </a:graphicData>
        </a:graphic>
      </p:graphicFrame>
    </p:spTree>
    <p:extLst>
      <p:ext uri="{BB962C8B-B14F-4D97-AF65-F5344CB8AC3E}">
        <p14:creationId xmlns:p14="http://schemas.microsoft.com/office/powerpoint/2010/main" val="2003885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C8470B-E9F4-B8B3-604F-9A9F51AC0CED}"/>
              </a:ext>
            </a:extLst>
          </p:cNvPr>
          <p:cNvPicPr>
            <a:picLocks noChangeAspect="1"/>
          </p:cNvPicPr>
          <p:nvPr/>
        </p:nvPicPr>
        <p:blipFill>
          <a:blip r:embed="rId3"/>
          <a:stretch>
            <a:fillRect/>
          </a:stretch>
        </p:blipFill>
        <p:spPr>
          <a:xfrm>
            <a:off x="2331670" y="0"/>
            <a:ext cx="7528657" cy="6858000"/>
          </a:xfrm>
          <a:prstGeom prst="rect">
            <a:avLst/>
          </a:prstGeom>
        </p:spPr>
      </p:pic>
    </p:spTree>
    <p:extLst>
      <p:ext uri="{BB962C8B-B14F-4D97-AF65-F5344CB8AC3E}">
        <p14:creationId xmlns:p14="http://schemas.microsoft.com/office/powerpoint/2010/main" val="9577708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A8D4-0DD0-CF6B-ABEF-09BA07E1C45C}"/>
              </a:ext>
            </a:extLst>
          </p:cNvPr>
          <p:cNvSpPr>
            <a:spLocks noGrp="1"/>
          </p:cNvSpPr>
          <p:nvPr>
            <p:ph type="title"/>
          </p:nvPr>
        </p:nvSpPr>
        <p:spPr/>
        <p:txBody>
          <a:bodyPr/>
          <a:lstStyle/>
          <a:p>
            <a:r>
              <a:rPr lang="en-US"/>
              <a:t>Null Again</a:t>
            </a:r>
          </a:p>
        </p:txBody>
      </p:sp>
      <p:sp>
        <p:nvSpPr>
          <p:cNvPr id="3" name="Content Placeholder 2">
            <a:extLst>
              <a:ext uri="{FF2B5EF4-FFF2-40B4-BE49-F238E27FC236}">
                <a16:creationId xmlns:a16="http://schemas.microsoft.com/office/drawing/2014/main" id="{723CF04E-F9AE-6130-A5DE-A7A2DDB2C6C2}"/>
              </a:ext>
            </a:extLst>
          </p:cNvPr>
          <p:cNvSpPr>
            <a:spLocks noGrp="1"/>
          </p:cNvSpPr>
          <p:nvPr>
            <p:ph idx="1"/>
          </p:nvPr>
        </p:nvSpPr>
        <p:spPr/>
        <p:txBody>
          <a:bodyPr/>
          <a:lstStyle/>
          <a:p>
            <a:pPr marL="0" indent="0">
              <a:buNone/>
            </a:pPr>
            <a:r>
              <a:rPr lang="en-US"/>
              <a:t>Two logistic regressions with MLU and age as IV’s</a:t>
            </a:r>
          </a:p>
          <a:p>
            <a:r>
              <a:rPr lang="en-US"/>
              <a:t>Proportion IX as DV</a:t>
            </a:r>
          </a:p>
          <a:p>
            <a:r>
              <a:rPr lang="en-US"/>
              <a:t>Proportion OH as DV</a:t>
            </a:r>
          </a:p>
          <a:p>
            <a:endParaRPr lang="en-US"/>
          </a:p>
          <a:p>
            <a:pPr marL="0" indent="0">
              <a:buNone/>
            </a:pPr>
            <a:r>
              <a:rPr lang="en-US"/>
              <a:t>Neither predictor (age or MLU) is even close to significance.</a:t>
            </a:r>
          </a:p>
          <a:p>
            <a:pPr marL="0" indent="0">
              <a:buNone/>
            </a:pPr>
            <a:endParaRPr lang="en-US"/>
          </a:p>
          <a:p>
            <a:pPr marL="0" indent="0">
              <a:buNone/>
            </a:pPr>
            <a:r>
              <a:rPr lang="en-US"/>
              <a:t>This again does not change under different model structures (e.g. dropping age, not collapsing across samples).</a:t>
            </a:r>
          </a:p>
          <a:p>
            <a:pPr lvl="1"/>
            <a:endParaRPr lang="en-US"/>
          </a:p>
        </p:txBody>
      </p:sp>
    </p:spTree>
    <p:extLst>
      <p:ext uri="{BB962C8B-B14F-4D97-AF65-F5344CB8AC3E}">
        <p14:creationId xmlns:p14="http://schemas.microsoft.com/office/powerpoint/2010/main" val="1080737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FE0EE4-355A-2E40-940D-DAE6B34CA9CB}"/>
              </a:ext>
            </a:extLst>
          </p:cNvPr>
          <p:cNvSpPr>
            <a:spLocks noGrp="1"/>
          </p:cNvSpPr>
          <p:nvPr>
            <p:ph type="title"/>
          </p:nvPr>
        </p:nvSpPr>
        <p:spPr/>
        <p:txBody>
          <a:bodyPr/>
          <a:lstStyle/>
          <a:p>
            <a:r>
              <a:rPr lang="en-US"/>
              <a:t>Discussion</a:t>
            </a:r>
          </a:p>
        </p:txBody>
      </p:sp>
      <p:sp>
        <p:nvSpPr>
          <p:cNvPr id="5" name="Text Placeholder 4">
            <a:extLst>
              <a:ext uri="{FF2B5EF4-FFF2-40B4-BE49-F238E27FC236}">
                <a16:creationId xmlns:a16="http://schemas.microsoft.com/office/drawing/2014/main" id="{C37EB734-3C3B-3349-8CE3-CA9CCF22294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522609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EFFD8-BDD2-6646-9ED1-108B256AD8A8}"/>
              </a:ext>
            </a:extLst>
          </p:cNvPr>
          <p:cNvSpPr>
            <a:spLocks noGrp="1"/>
          </p:cNvSpPr>
          <p:nvPr>
            <p:ph type="title"/>
          </p:nvPr>
        </p:nvSpPr>
        <p:spPr/>
        <p:txBody>
          <a:bodyPr/>
          <a:lstStyle/>
          <a:p>
            <a:r>
              <a:rPr lang="en-US"/>
              <a:t>Prediction 1: IX-OH Ratio</a:t>
            </a:r>
          </a:p>
        </p:txBody>
      </p:sp>
      <p:sp>
        <p:nvSpPr>
          <p:cNvPr id="3" name="Content Placeholder 2">
            <a:extLst>
              <a:ext uri="{FF2B5EF4-FFF2-40B4-BE49-F238E27FC236}">
                <a16:creationId xmlns:a16="http://schemas.microsoft.com/office/drawing/2014/main" id="{F13B5EBD-8FF6-3A47-8177-6D53FC955A4D}"/>
              </a:ext>
            </a:extLst>
          </p:cNvPr>
          <p:cNvSpPr>
            <a:spLocks noGrp="1"/>
          </p:cNvSpPr>
          <p:nvPr>
            <p:ph idx="1"/>
          </p:nvPr>
        </p:nvSpPr>
        <p:spPr/>
        <p:txBody>
          <a:bodyPr/>
          <a:lstStyle/>
          <a:p>
            <a:r>
              <a:rPr lang="en-US"/>
              <a:t>We predicted: If IX&gt;OH preference is learned, children will display ~60% IX, and IX proportion will not change with age</a:t>
            </a:r>
          </a:p>
          <a:p>
            <a:endParaRPr lang="en-US"/>
          </a:p>
          <a:p>
            <a:r>
              <a:rPr lang="en-US"/>
              <a:t>Both supported:</a:t>
            </a:r>
          </a:p>
          <a:p>
            <a:pPr lvl="1"/>
            <a:r>
              <a:rPr lang="en-US"/>
              <a:t>Mean of child IX proportions was 0.64 - like adult interview data</a:t>
            </a:r>
          </a:p>
          <a:p>
            <a:pPr lvl="1"/>
            <a:r>
              <a:rPr lang="en-US"/>
              <a:t>No change in IX proportion over time</a:t>
            </a:r>
          </a:p>
          <a:p>
            <a:pPr lvl="1"/>
            <a:endParaRPr lang="en-US"/>
          </a:p>
          <a:p>
            <a:r>
              <a:rPr lang="en-US"/>
              <a:t>No evidence for motor bias prediction (start with high IX and decline)</a:t>
            </a:r>
          </a:p>
          <a:p>
            <a:pPr marL="914400" lvl="2" indent="0">
              <a:buNone/>
            </a:pPr>
            <a:endParaRPr lang="en-US"/>
          </a:p>
          <a:p>
            <a:pPr lvl="2"/>
            <a:endParaRPr lang="en-US"/>
          </a:p>
        </p:txBody>
      </p:sp>
    </p:spTree>
    <p:extLst>
      <p:ext uri="{BB962C8B-B14F-4D97-AF65-F5344CB8AC3E}">
        <p14:creationId xmlns:p14="http://schemas.microsoft.com/office/powerpoint/2010/main" val="1417232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8E159-293C-4BDC-550D-8220A250C1E8}"/>
              </a:ext>
            </a:extLst>
          </p:cNvPr>
          <p:cNvSpPr>
            <a:spLocks noGrp="1"/>
          </p:cNvSpPr>
          <p:nvPr>
            <p:ph type="title"/>
          </p:nvPr>
        </p:nvSpPr>
        <p:spPr/>
        <p:txBody>
          <a:bodyPr/>
          <a:lstStyle/>
          <a:p>
            <a:r>
              <a:rPr lang="en-US" dirty="0"/>
              <a:t>Motivations</a:t>
            </a:r>
          </a:p>
        </p:txBody>
      </p:sp>
      <p:sp>
        <p:nvSpPr>
          <p:cNvPr id="3" name="Content Placeholder 2">
            <a:extLst>
              <a:ext uri="{FF2B5EF4-FFF2-40B4-BE49-F238E27FC236}">
                <a16:creationId xmlns:a16="http://schemas.microsoft.com/office/drawing/2014/main" id="{D54FA4F1-4953-6E3D-D408-FBD75A691F9A}"/>
              </a:ext>
            </a:extLst>
          </p:cNvPr>
          <p:cNvSpPr>
            <a:spLocks noGrp="1"/>
          </p:cNvSpPr>
          <p:nvPr>
            <p:ph idx="1"/>
          </p:nvPr>
        </p:nvSpPr>
        <p:spPr/>
        <p:txBody>
          <a:bodyPr>
            <a:normAutofit/>
          </a:bodyPr>
          <a:lstStyle/>
          <a:p>
            <a:pPr marL="0" indent="0">
              <a:buNone/>
            </a:pPr>
            <a:r>
              <a:rPr lang="nl-NL" dirty="0"/>
              <a:t>This project began as a cross-linguistic study of learning of deictic/ demonstrative words.</a:t>
            </a:r>
          </a:p>
          <a:p>
            <a:pPr marL="457200" lvl="1" indent="0">
              <a:buNone/>
            </a:pPr>
            <a:endParaRPr lang="en-US" dirty="0"/>
          </a:p>
          <a:p>
            <a:pPr marL="0" indent="0">
              <a:buNone/>
            </a:pPr>
            <a:r>
              <a:rPr lang="en-US" dirty="0"/>
              <a:t>But deixis is not just about demonstratives.</a:t>
            </a:r>
          </a:p>
          <a:p>
            <a:pPr marL="0" indent="0">
              <a:buNone/>
            </a:pPr>
            <a:endParaRPr lang="en-US" dirty="0"/>
          </a:p>
          <a:p>
            <a:pPr marL="0" indent="0">
              <a:buNone/>
            </a:pPr>
            <a:r>
              <a:rPr lang="en-US" dirty="0"/>
              <a:t>We can only understand verbal deixis (i.e., dems) in concert with deictic visual behavior.</a:t>
            </a:r>
          </a:p>
        </p:txBody>
      </p:sp>
    </p:spTree>
    <p:extLst>
      <p:ext uri="{BB962C8B-B14F-4D97-AF65-F5344CB8AC3E}">
        <p14:creationId xmlns:p14="http://schemas.microsoft.com/office/powerpoint/2010/main" val="29047336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08DCD-6D00-C1E5-F9AA-5BD9AB88DDF5}"/>
              </a:ext>
            </a:extLst>
          </p:cNvPr>
          <p:cNvSpPr>
            <a:spLocks noGrp="1"/>
          </p:cNvSpPr>
          <p:nvPr>
            <p:ph type="title"/>
          </p:nvPr>
        </p:nvSpPr>
        <p:spPr/>
        <p:txBody>
          <a:bodyPr/>
          <a:lstStyle/>
          <a:p>
            <a:r>
              <a:rPr lang="en-US"/>
              <a:t>Prediction 1: IX Proportion</a:t>
            </a:r>
          </a:p>
        </p:txBody>
      </p:sp>
      <p:sp>
        <p:nvSpPr>
          <p:cNvPr id="3" name="Content Placeholder 2">
            <a:extLst>
              <a:ext uri="{FF2B5EF4-FFF2-40B4-BE49-F238E27FC236}">
                <a16:creationId xmlns:a16="http://schemas.microsoft.com/office/drawing/2014/main" id="{0A4A48FD-33C4-E603-73E0-150FF768FF2D}"/>
              </a:ext>
            </a:extLst>
          </p:cNvPr>
          <p:cNvSpPr>
            <a:spLocks noGrp="1"/>
          </p:cNvSpPr>
          <p:nvPr>
            <p:ph idx="1"/>
          </p:nvPr>
        </p:nvSpPr>
        <p:spPr/>
        <p:txBody>
          <a:bodyPr/>
          <a:lstStyle/>
          <a:p>
            <a:r>
              <a:rPr lang="en-US"/>
              <a:t>In terms of pointing form, caregivers in this data did </a:t>
            </a:r>
            <a:r>
              <a:rPr lang="en-US" u="sng"/>
              <a:t>not</a:t>
            </a:r>
            <a:r>
              <a:rPr lang="en-US"/>
              <a:t> behave much like adults in interview data</a:t>
            </a:r>
          </a:p>
          <a:p>
            <a:endParaRPr lang="en-US"/>
          </a:p>
          <a:p>
            <a:r>
              <a:rPr lang="en-US"/>
              <a:t>Mean proportion IX for caregivers = 0.84, in interviews = 0.44</a:t>
            </a:r>
          </a:p>
          <a:p>
            <a:pPr lvl="1"/>
            <a:endParaRPr lang="en-US"/>
          </a:p>
          <a:p>
            <a:r>
              <a:rPr lang="en-US"/>
              <a:t>Why?</a:t>
            </a:r>
          </a:p>
          <a:p>
            <a:pPr lvl="1"/>
            <a:r>
              <a:rPr lang="en-US"/>
              <a:t>Register?</a:t>
            </a:r>
          </a:p>
          <a:p>
            <a:pPr lvl="1"/>
            <a:r>
              <a:rPr lang="en-US"/>
              <a:t>Unique properties of dem-accompanying gestures?</a:t>
            </a:r>
          </a:p>
          <a:p>
            <a:pPr lvl="1"/>
            <a:r>
              <a:rPr lang="en-US"/>
              <a:t>Tradeoff between non-IX points and other JA behavior?</a:t>
            </a:r>
          </a:p>
          <a:p>
            <a:pPr lvl="1"/>
            <a:endParaRPr lang="en-US"/>
          </a:p>
          <a:p>
            <a:pPr lvl="1"/>
            <a:endParaRPr lang="en-US"/>
          </a:p>
        </p:txBody>
      </p:sp>
    </p:spTree>
    <p:extLst>
      <p:ext uri="{BB962C8B-B14F-4D97-AF65-F5344CB8AC3E}">
        <p14:creationId xmlns:p14="http://schemas.microsoft.com/office/powerpoint/2010/main" val="1697598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8E41-2142-3DB0-8C6D-2372C049B696}"/>
              </a:ext>
            </a:extLst>
          </p:cNvPr>
          <p:cNvSpPr>
            <a:spLocks noGrp="1"/>
          </p:cNvSpPr>
          <p:nvPr>
            <p:ph type="title"/>
          </p:nvPr>
        </p:nvSpPr>
        <p:spPr/>
        <p:txBody>
          <a:bodyPr/>
          <a:lstStyle/>
          <a:p>
            <a:r>
              <a:rPr lang="en-US"/>
              <a:t>Prediction 2: IX and Language Development</a:t>
            </a:r>
          </a:p>
        </p:txBody>
      </p:sp>
      <p:sp>
        <p:nvSpPr>
          <p:cNvPr id="3" name="Content Placeholder 2">
            <a:extLst>
              <a:ext uri="{FF2B5EF4-FFF2-40B4-BE49-F238E27FC236}">
                <a16:creationId xmlns:a16="http://schemas.microsoft.com/office/drawing/2014/main" id="{5ACF9D09-6DF8-4CD3-E1B7-BB1DF7F48479}"/>
              </a:ext>
            </a:extLst>
          </p:cNvPr>
          <p:cNvSpPr>
            <a:spLocks noGrp="1"/>
          </p:cNvSpPr>
          <p:nvPr>
            <p:ph idx="1"/>
          </p:nvPr>
        </p:nvSpPr>
        <p:spPr/>
        <p:txBody>
          <a:bodyPr/>
          <a:lstStyle/>
          <a:p>
            <a:r>
              <a:rPr lang="en-US"/>
              <a:t>We predicted: If IX&gt;OH preference is learned, children will display same relationship between IX &amp; MLU as between OH &amp; MLU.</a:t>
            </a:r>
          </a:p>
          <a:p>
            <a:pPr marL="0" indent="0">
              <a:buNone/>
            </a:pPr>
            <a:endParaRPr lang="en-US"/>
          </a:p>
          <a:p>
            <a:r>
              <a:rPr lang="en-US"/>
              <a:t>Also supported. But in an unexpected way:</a:t>
            </a:r>
          </a:p>
          <a:p>
            <a:pPr lvl="1"/>
            <a:r>
              <a:rPr lang="en-US"/>
              <a:t>MLU doesn’t predict either IX or OH proportion</a:t>
            </a:r>
          </a:p>
          <a:p>
            <a:pPr marL="457200" lvl="1" indent="0">
              <a:buNone/>
            </a:pPr>
            <a:endParaRPr lang="en-US"/>
          </a:p>
          <a:p>
            <a:r>
              <a:rPr lang="en-US"/>
              <a:t>So is there a problem with MLU? </a:t>
            </a:r>
          </a:p>
          <a:p>
            <a:pPr lvl="1"/>
            <a:r>
              <a:rPr lang="en-US"/>
              <a:t>Probably not – Alejandra Gonzalez (Cornell) found same relationship w/ turns of contingent talk</a:t>
            </a:r>
          </a:p>
          <a:p>
            <a:pPr lvl="1"/>
            <a:endParaRPr lang="en-US"/>
          </a:p>
          <a:p>
            <a:pPr lvl="1"/>
            <a:endParaRPr lang="en-US"/>
          </a:p>
        </p:txBody>
      </p:sp>
    </p:spTree>
    <p:extLst>
      <p:ext uri="{BB962C8B-B14F-4D97-AF65-F5344CB8AC3E}">
        <p14:creationId xmlns:p14="http://schemas.microsoft.com/office/powerpoint/2010/main" val="21646725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BCA38A-8A5F-540A-69C9-09D82D2C464D}"/>
              </a:ext>
            </a:extLst>
          </p:cNvPr>
          <p:cNvSpPr>
            <a:spLocks noGrp="1"/>
          </p:cNvSpPr>
          <p:nvPr>
            <p:ph type="title"/>
          </p:nvPr>
        </p:nvSpPr>
        <p:spPr/>
        <p:txBody>
          <a:bodyPr/>
          <a:lstStyle/>
          <a:p>
            <a:r>
              <a:rPr lang="en-US"/>
              <a:t>Conclusion</a:t>
            </a:r>
          </a:p>
        </p:txBody>
      </p:sp>
      <p:sp>
        <p:nvSpPr>
          <p:cNvPr id="9" name="Text Placeholder 8">
            <a:extLst>
              <a:ext uri="{FF2B5EF4-FFF2-40B4-BE49-F238E27FC236}">
                <a16:creationId xmlns:a16="http://schemas.microsoft.com/office/drawing/2014/main" id="{18C7417E-7B7C-273E-CF67-A5ACA8F978C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2210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81B20F-EFF2-0A66-1F1A-E64B82529C26}"/>
              </a:ext>
            </a:extLst>
          </p:cNvPr>
          <p:cNvSpPr>
            <a:spLocks noGrp="1"/>
          </p:cNvSpPr>
          <p:nvPr>
            <p:ph type="title"/>
          </p:nvPr>
        </p:nvSpPr>
        <p:spPr/>
        <p:txBody>
          <a:bodyPr/>
          <a:lstStyle/>
          <a:p>
            <a:r>
              <a:rPr lang="en-US"/>
              <a:t>Substance</a:t>
            </a:r>
          </a:p>
        </p:txBody>
      </p:sp>
      <p:sp>
        <p:nvSpPr>
          <p:cNvPr id="5" name="Content Placeholder 4">
            <a:extLst>
              <a:ext uri="{FF2B5EF4-FFF2-40B4-BE49-F238E27FC236}">
                <a16:creationId xmlns:a16="http://schemas.microsoft.com/office/drawing/2014/main" id="{107BA615-532C-F8C7-2819-6F30BDC0E0F0}"/>
              </a:ext>
            </a:extLst>
          </p:cNvPr>
          <p:cNvSpPr>
            <a:spLocks noGrp="1"/>
          </p:cNvSpPr>
          <p:nvPr>
            <p:ph idx="1"/>
          </p:nvPr>
        </p:nvSpPr>
        <p:spPr/>
        <p:txBody>
          <a:bodyPr/>
          <a:lstStyle/>
          <a:p>
            <a:r>
              <a:rPr lang="en-US"/>
              <a:t>IX </a:t>
            </a:r>
            <a:r>
              <a:rPr lang="en-US" u="sng"/>
              <a:t>use</a:t>
            </a:r>
            <a:r>
              <a:rPr lang="en-US"/>
              <a:t> is present in all cultures/populations, but IX </a:t>
            </a:r>
            <a:r>
              <a:rPr lang="en-US" u="sng"/>
              <a:t>preference</a:t>
            </a:r>
            <a:r>
              <a:rPr lang="en-US"/>
              <a:t> is not.</a:t>
            </a:r>
          </a:p>
          <a:p>
            <a:pPr marL="0" indent="0">
              <a:buNone/>
            </a:pPr>
            <a:endParaRPr lang="en-US"/>
          </a:p>
          <a:p>
            <a:r>
              <a:rPr lang="en-US"/>
              <a:t>Children who live in cultures with a strong IX preference, such as AmEnglish speakers, display unique relationships between IX &amp; language development.</a:t>
            </a:r>
          </a:p>
          <a:p>
            <a:endParaRPr lang="en-US"/>
          </a:p>
          <a:p>
            <a:r>
              <a:rPr lang="en-US"/>
              <a:t>Ticuna children, who lack a strong IX preference, do not.</a:t>
            </a:r>
          </a:p>
          <a:p>
            <a:endParaRPr lang="en-US"/>
          </a:p>
          <a:p>
            <a:pPr marL="0" indent="0">
              <a:buNone/>
            </a:pPr>
            <a:r>
              <a:rPr lang="en-US"/>
              <a:t>→ IX uniqueness is epiphenomenal on IX preference.</a:t>
            </a:r>
          </a:p>
        </p:txBody>
      </p:sp>
    </p:spTree>
    <p:extLst>
      <p:ext uri="{BB962C8B-B14F-4D97-AF65-F5344CB8AC3E}">
        <p14:creationId xmlns:p14="http://schemas.microsoft.com/office/powerpoint/2010/main" val="36872032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FEC14A-E42C-4178-7640-20AE5EF4B1A1}"/>
              </a:ext>
            </a:extLst>
          </p:cNvPr>
          <p:cNvSpPr>
            <a:spLocks noGrp="1"/>
          </p:cNvSpPr>
          <p:nvPr>
            <p:ph type="title"/>
          </p:nvPr>
        </p:nvSpPr>
        <p:spPr/>
        <p:txBody>
          <a:bodyPr/>
          <a:lstStyle/>
          <a:p>
            <a:r>
              <a:rPr lang="en-US" dirty="0"/>
              <a:t>Implications</a:t>
            </a:r>
          </a:p>
        </p:txBody>
      </p:sp>
      <p:sp>
        <p:nvSpPr>
          <p:cNvPr id="5" name="Content Placeholder 4">
            <a:extLst>
              <a:ext uri="{FF2B5EF4-FFF2-40B4-BE49-F238E27FC236}">
                <a16:creationId xmlns:a16="http://schemas.microsoft.com/office/drawing/2014/main" id="{E9239DCD-5883-46D1-3208-CE30A767F1AC}"/>
              </a:ext>
            </a:extLst>
          </p:cNvPr>
          <p:cNvSpPr>
            <a:spLocks noGrp="1"/>
          </p:cNvSpPr>
          <p:nvPr>
            <p:ph idx="1"/>
          </p:nvPr>
        </p:nvSpPr>
        <p:spPr/>
        <p:txBody>
          <a:bodyPr>
            <a:normAutofit/>
          </a:bodyPr>
          <a:lstStyle/>
          <a:p>
            <a:r>
              <a:rPr lang="en-US" dirty="0"/>
              <a:t>Manual pointing and the IX handshape are not synonymous.</a:t>
            </a:r>
          </a:p>
          <a:p>
            <a:endParaRPr lang="en-US" dirty="0"/>
          </a:p>
          <a:p>
            <a:r>
              <a:rPr lang="en-US" dirty="0"/>
              <a:t>Deictic visual behavior goes </a:t>
            </a:r>
            <a:r>
              <a:rPr lang="en-US" u="sng" dirty="0"/>
              <a:t>far</a:t>
            </a:r>
            <a:r>
              <a:rPr lang="en-US" dirty="0"/>
              <a:t> beyond IX, and even beyond pointing.</a:t>
            </a:r>
          </a:p>
          <a:p>
            <a:endParaRPr lang="en-US" dirty="0"/>
          </a:p>
          <a:p>
            <a:r>
              <a:rPr lang="en-US" dirty="0"/>
              <a:t>We’ve argued that OH as well as IX matters to joint attention management</a:t>
            </a:r>
          </a:p>
          <a:p>
            <a:pPr lvl="1"/>
            <a:r>
              <a:rPr lang="en-US" dirty="0"/>
              <a:t>But this dataset suggests that non-pointing JA behaviors matter even more – pointing is only ~15% of JA codes</a:t>
            </a:r>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20019124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err="1"/>
              <a:t>Thank You! </a:t>
            </a:r>
            <a:endParaRPr lang="en-US"/>
          </a:p>
        </p:txBody>
      </p:sp>
      <p:sp>
        <p:nvSpPr>
          <p:cNvPr id="3" name="Content Placeholder 2"/>
          <p:cNvSpPr>
            <a:spLocks noGrp="1"/>
          </p:cNvSpPr>
          <p:nvPr>
            <p:ph idx="1"/>
          </p:nvPr>
        </p:nvSpPr>
        <p:spPr/>
        <p:txBody>
          <a:bodyPr>
            <a:normAutofit/>
          </a:bodyPr>
          <a:lstStyle/>
          <a:p>
            <a:pPr marL="0" indent="0">
              <a:buNone/>
            </a:pPr>
            <a:r>
              <a:rPr lang="nl-NL" err="1"/>
              <a:t>Find more about this work at </a:t>
            </a:r>
          </a:p>
          <a:p>
            <a:pPr marL="0" indent="0">
              <a:buNone/>
            </a:pPr>
            <a:r>
              <a:rPr lang="nl-NL" dirty="0">
                <a:hlinkClick r:id="rId2"/>
              </a:rPr>
              <a:t>http://blogs.cornell.edu/amaliaskilton</a:t>
            </a:r>
            <a:r>
              <a:rPr lang="nl-NL" dirty="0"/>
              <a:t> </a:t>
            </a:r>
          </a:p>
        </p:txBody>
      </p:sp>
      <p:pic>
        <p:nvPicPr>
          <p:cNvPr id="5" name="Picture 4" descr="Qr code&#10;&#10;Description automatically generated">
            <a:extLst>
              <a:ext uri="{FF2B5EF4-FFF2-40B4-BE49-F238E27FC236}">
                <a16:creationId xmlns:a16="http://schemas.microsoft.com/office/drawing/2014/main" id="{5FA2EAA7-0319-3133-D7B2-B1F09D0437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1249" y="1825624"/>
            <a:ext cx="4054475" cy="4054475"/>
          </a:xfrm>
          <a:prstGeom prst="rect">
            <a:avLst/>
          </a:prstGeom>
        </p:spPr>
      </p:pic>
    </p:spTree>
    <p:extLst>
      <p:ext uri="{BB962C8B-B14F-4D97-AF65-F5344CB8AC3E}">
        <p14:creationId xmlns:p14="http://schemas.microsoft.com/office/powerpoint/2010/main" val="6388190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076BE-0A29-114D-9919-AAED9FBBCDC2}"/>
              </a:ext>
            </a:extLst>
          </p:cNvPr>
          <p:cNvSpPr>
            <a:spLocks noGrp="1"/>
          </p:cNvSpPr>
          <p:nvPr>
            <p:ph type="title"/>
          </p:nvPr>
        </p:nvSpPr>
        <p:spPr/>
        <p:txBody>
          <a:bodyPr/>
          <a:lstStyle/>
          <a:p>
            <a:r>
              <a:rPr lang="en-US"/>
              <a:t>Extra Slides</a:t>
            </a:r>
          </a:p>
        </p:txBody>
      </p:sp>
      <p:sp>
        <p:nvSpPr>
          <p:cNvPr id="4" name="Text Placeholder 3">
            <a:extLst>
              <a:ext uri="{FF2B5EF4-FFF2-40B4-BE49-F238E27FC236}">
                <a16:creationId xmlns:a16="http://schemas.microsoft.com/office/drawing/2014/main" id="{0664F46D-A27E-BC47-AD8C-69F574858FD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485164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B3E6D-BC9F-E681-B616-C66C11E605E5}"/>
              </a:ext>
            </a:extLst>
          </p:cNvPr>
          <p:cNvSpPr>
            <a:spLocks noGrp="1"/>
          </p:cNvSpPr>
          <p:nvPr>
            <p:ph type="title"/>
          </p:nvPr>
        </p:nvSpPr>
        <p:spPr/>
        <p:txBody>
          <a:bodyPr/>
          <a:lstStyle/>
          <a:p>
            <a:r>
              <a:rPr lang="en-US"/>
              <a:t>Dataset Size</a:t>
            </a:r>
          </a:p>
        </p:txBody>
      </p:sp>
      <p:graphicFrame>
        <p:nvGraphicFramePr>
          <p:cNvPr id="6" name="Table 6">
            <a:extLst>
              <a:ext uri="{FF2B5EF4-FFF2-40B4-BE49-F238E27FC236}">
                <a16:creationId xmlns:a16="http://schemas.microsoft.com/office/drawing/2014/main" id="{008A1B9F-CE5E-F234-67EE-DBE9B8E3C069}"/>
              </a:ext>
            </a:extLst>
          </p:cNvPr>
          <p:cNvGraphicFramePr>
            <a:graphicFrameLocks noGrp="1"/>
          </p:cNvGraphicFramePr>
          <p:nvPr>
            <p:ph idx="1"/>
            <p:extLst>
              <p:ext uri="{D42A27DB-BD31-4B8C-83A1-F6EECF244321}">
                <p14:modId xmlns:p14="http://schemas.microsoft.com/office/powerpoint/2010/main" val="191869850"/>
              </p:ext>
            </p:extLst>
          </p:nvPr>
        </p:nvGraphicFramePr>
        <p:xfrm>
          <a:off x="838200" y="1825625"/>
          <a:ext cx="10515597" cy="198120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3621289822"/>
                    </a:ext>
                  </a:extLst>
                </a:gridCol>
                <a:gridCol w="3505199">
                  <a:extLst>
                    <a:ext uri="{9D8B030D-6E8A-4147-A177-3AD203B41FA5}">
                      <a16:colId xmlns:a16="http://schemas.microsoft.com/office/drawing/2014/main" val="1958387004"/>
                    </a:ext>
                  </a:extLst>
                </a:gridCol>
                <a:gridCol w="3505199">
                  <a:extLst>
                    <a:ext uri="{9D8B030D-6E8A-4147-A177-3AD203B41FA5}">
                      <a16:colId xmlns:a16="http://schemas.microsoft.com/office/drawing/2014/main" val="1528654931"/>
                    </a:ext>
                  </a:extLst>
                </a:gridCol>
              </a:tblGrid>
              <a:tr h="370840">
                <a:tc>
                  <a:txBody>
                    <a:bodyPr/>
                    <a:lstStyle/>
                    <a:p>
                      <a:endParaRPr lang="en-US" sz="2000"/>
                    </a:p>
                  </a:txBody>
                  <a:tcPr/>
                </a:tc>
                <a:tc>
                  <a:txBody>
                    <a:bodyPr/>
                    <a:lstStyle/>
                    <a:p>
                      <a:r>
                        <a:rPr lang="en-US" sz="2000"/>
                        <a:t>Caregivers</a:t>
                      </a:r>
                    </a:p>
                  </a:txBody>
                  <a:tcPr/>
                </a:tc>
                <a:tc>
                  <a:txBody>
                    <a:bodyPr/>
                    <a:lstStyle/>
                    <a:p>
                      <a:r>
                        <a:rPr lang="en-US" sz="2000"/>
                        <a:t>Children</a:t>
                      </a:r>
                    </a:p>
                  </a:txBody>
                  <a:tcPr/>
                </a:tc>
                <a:extLst>
                  <a:ext uri="{0D108BD9-81ED-4DB2-BD59-A6C34878D82A}">
                    <a16:rowId xmlns:a16="http://schemas.microsoft.com/office/drawing/2014/main" val="2980257544"/>
                  </a:ext>
                </a:extLst>
              </a:tr>
              <a:tr h="370840">
                <a:tc>
                  <a:txBody>
                    <a:bodyPr/>
                    <a:lstStyle/>
                    <a:p>
                      <a:r>
                        <a:rPr lang="en-US" sz="2000"/>
                        <a:t>Turns at talk</a:t>
                      </a:r>
                    </a:p>
                  </a:txBody>
                  <a:tcPr/>
                </a:tc>
                <a:tc>
                  <a:txBody>
                    <a:bodyPr/>
                    <a:lstStyle/>
                    <a:p>
                      <a:r>
                        <a:rPr lang="en-US" sz="2000"/>
                        <a:t>13,217</a:t>
                      </a:r>
                    </a:p>
                  </a:txBody>
                  <a:tcPr/>
                </a:tc>
                <a:tc>
                  <a:txBody>
                    <a:bodyPr/>
                    <a:lstStyle/>
                    <a:p>
                      <a:r>
                        <a:rPr lang="en-US" sz="2000"/>
                        <a:t>8,480</a:t>
                      </a:r>
                    </a:p>
                  </a:txBody>
                  <a:tcPr/>
                </a:tc>
                <a:extLst>
                  <a:ext uri="{0D108BD9-81ED-4DB2-BD59-A6C34878D82A}">
                    <a16:rowId xmlns:a16="http://schemas.microsoft.com/office/drawing/2014/main" val="3903832297"/>
                  </a:ext>
                </a:extLst>
              </a:tr>
              <a:tr h="370840">
                <a:tc>
                  <a:txBody>
                    <a:bodyPr/>
                    <a:lstStyle/>
                    <a:p>
                      <a:r>
                        <a:rPr lang="en-US" sz="2000"/>
                        <a:t>Time in joint attention*</a:t>
                      </a:r>
                    </a:p>
                  </a:txBody>
                  <a:tcPr/>
                </a:tc>
                <a:tc>
                  <a:txBody>
                    <a:bodyPr/>
                    <a:lstStyle/>
                    <a:p>
                      <a:r>
                        <a:rPr lang="en-US" sz="2000"/>
                        <a:t>218 min 32 sec</a:t>
                      </a:r>
                    </a:p>
                  </a:txBody>
                  <a:tcPr/>
                </a:tc>
                <a:tc>
                  <a:txBody>
                    <a:bodyPr/>
                    <a:lstStyle/>
                    <a:p>
                      <a:r>
                        <a:rPr lang="en-US" sz="2000"/>
                        <a:t>213 min 24 sec</a:t>
                      </a:r>
                    </a:p>
                  </a:txBody>
                  <a:tcPr/>
                </a:tc>
                <a:extLst>
                  <a:ext uri="{0D108BD9-81ED-4DB2-BD59-A6C34878D82A}">
                    <a16:rowId xmlns:a16="http://schemas.microsoft.com/office/drawing/2014/main" val="1751963315"/>
                  </a:ext>
                </a:extLst>
              </a:tr>
              <a:tr h="370840">
                <a:tc>
                  <a:txBody>
                    <a:bodyPr/>
                    <a:lstStyle/>
                    <a:p>
                      <a:r>
                        <a:rPr lang="en-US" sz="2000"/>
                        <a:t>All JA-related gestures</a:t>
                      </a:r>
                    </a:p>
                  </a:txBody>
                  <a:tcPr/>
                </a:tc>
                <a:tc>
                  <a:txBody>
                    <a:bodyPr/>
                    <a:lstStyle/>
                    <a:p>
                      <a:r>
                        <a:rPr lang="en-US" sz="2000"/>
                        <a:t>3,402</a:t>
                      </a:r>
                    </a:p>
                  </a:txBody>
                  <a:tcPr/>
                </a:tc>
                <a:tc>
                  <a:txBody>
                    <a:bodyPr/>
                    <a:lstStyle/>
                    <a:p>
                      <a:r>
                        <a:rPr lang="en-US" sz="2000"/>
                        <a:t>3,032</a:t>
                      </a:r>
                    </a:p>
                  </a:txBody>
                  <a:tcPr/>
                </a:tc>
                <a:extLst>
                  <a:ext uri="{0D108BD9-81ED-4DB2-BD59-A6C34878D82A}">
                    <a16:rowId xmlns:a16="http://schemas.microsoft.com/office/drawing/2014/main" val="3936285811"/>
                  </a:ext>
                </a:extLst>
              </a:tr>
              <a:tr h="370840">
                <a:tc>
                  <a:txBody>
                    <a:bodyPr/>
                    <a:lstStyle/>
                    <a:p>
                      <a:r>
                        <a:rPr lang="en-US" sz="2000"/>
                        <a:t>Pointing gestures*</a:t>
                      </a:r>
                    </a:p>
                  </a:txBody>
                  <a:tcPr/>
                </a:tc>
                <a:tc>
                  <a:txBody>
                    <a:bodyPr/>
                    <a:lstStyle/>
                    <a:p>
                      <a:r>
                        <a:rPr lang="en-US" sz="2000"/>
                        <a:t>491</a:t>
                      </a:r>
                    </a:p>
                  </a:txBody>
                  <a:tcPr/>
                </a:tc>
                <a:tc>
                  <a:txBody>
                    <a:bodyPr/>
                    <a:lstStyle/>
                    <a:p>
                      <a:r>
                        <a:rPr lang="en-US" sz="2000"/>
                        <a:t>162</a:t>
                      </a:r>
                    </a:p>
                  </a:txBody>
                  <a:tcPr/>
                </a:tc>
                <a:extLst>
                  <a:ext uri="{0D108BD9-81ED-4DB2-BD59-A6C34878D82A}">
                    <a16:rowId xmlns:a16="http://schemas.microsoft.com/office/drawing/2014/main" val="1106472698"/>
                  </a:ext>
                </a:extLst>
              </a:tr>
            </a:tbl>
          </a:graphicData>
        </a:graphic>
      </p:graphicFrame>
      <p:sp>
        <p:nvSpPr>
          <p:cNvPr id="7" name="Content Placeholder 2">
            <a:extLst>
              <a:ext uri="{FF2B5EF4-FFF2-40B4-BE49-F238E27FC236}">
                <a16:creationId xmlns:a16="http://schemas.microsoft.com/office/drawing/2014/main" id="{28A02070-07D3-1C18-F5FD-608E863B7970}"/>
              </a:ext>
            </a:extLst>
          </p:cNvPr>
          <p:cNvSpPr txBox="1">
            <a:spLocks/>
          </p:cNvSpPr>
          <p:nvPr/>
        </p:nvSpPr>
        <p:spPr>
          <a:xfrm>
            <a:off x="838200" y="4267200"/>
            <a:ext cx="10388603" cy="28067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 with/addressed to other target participants</a:t>
            </a:r>
          </a:p>
        </p:txBody>
      </p:sp>
    </p:spTree>
    <p:extLst>
      <p:ext uri="{BB962C8B-B14F-4D97-AF65-F5344CB8AC3E}">
        <p14:creationId xmlns:p14="http://schemas.microsoft.com/office/powerpoint/2010/main" val="31543747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560F1-232E-1C49-B6A6-790ECC927F25}"/>
              </a:ext>
            </a:extLst>
          </p:cNvPr>
          <p:cNvSpPr>
            <a:spLocks noGrp="1"/>
          </p:cNvSpPr>
          <p:nvPr>
            <p:ph type="title"/>
          </p:nvPr>
        </p:nvSpPr>
        <p:spPr/>
        <p:txBody>
          <a:bodyPr/>
          <a:lstStyle/>
          <a:p>
            <a:r>
              <a:rPr lang="en-US"/>
              <a:t>Participants: Families</a:t>
            </a:r>
          </a:p>
        </p:txBody>
      </p:sp>
      <p:sp>
        <p:nvSpPr>
          <p:cNvPr id="3" name="Content Placeholder 2">
            <a:extLst>
              <a:ext uri="{FF2B5EF4-FFF2-40B4-BE49-F238E27FC236}">
                <a16:creationId xmlns:a16="http://schemas.microsoft.com/office/drawing/2014/main" id="{06F6AD44-D9D8-DE42-B5C3-5256BCF6F58E}"/>
              </a:ext>
            </a:extLst>
          </p:cNvPr>
          <p:cNvSpPr>
            <a:spLocks noGrp="1"/>
          </p:cNvSpPr>
          <p:nvPr>
            <p:ph idx="1"/>
          </p:nvPr>
        </p:nvSpPr>
        <p:spPr/>
        <p:txBody>
          <a:bodyPr>
            <a:normAutofit/>
          </a:bodyPr>
          <a:lstStyle/>
          <a:p>
            <a:pPr marL="0" indent="0">
              <a:buNone/>
            </a:pPr>
            <a:r>
              <a:rPr lang="nl-NL" dirty="0"/>
              <a:t>Kids live in large households</a:t>
            </a:r>
          </a:p>
          <a:p>
            <a:pPr lvl="1"/>
            <a:r>
              <a:rPr lang="nl-NL" dirty="0"/>
              <a:t>Average nuclear household has 5.9 people (range: 3 – 10) </a:t>
            </a:r>
          </a:p>
          <a:p>
            <a:pPr lvl="1"/>
            <a:r>
              <a:rPr lang="nl-NL" dirty="0"/>
              <a:t>89% live in an extended household, average size = 16.0 people (range: 8 – 28)</a:t>
            </a:r>
          </a:p>
          <a:p>
            <a:pPr lvl="1"/>
            <a:endParaRPr lang="nl-NL" dirty="0"/>
          </a:p>
          <a:p>
            <a:pPr marL="0" indent="0">
              <a:buNone/>
            </a:pPr>
            <a:r>
              <a:rPr lang="nl-NL" dirty="0"/>
              <a:t>Caregiving distributed across family</a:t>
            </a:r>
          </a:p>
          <a:p>
            <a:pPr lvl="1"/>
            <a:r>
              <a:rPr lang="nl-NL" dirty="0"/>
              <a:t>60% have &gt;1 primary caregiver</a:t>
            </a:r>
          </a:p>
          <a:p>
            <a:pPr lvl="1"/>
            <a:endParaRPr lang="nl-NL" dirty="0"/>
          </a:p>
          <a:p>
            <a:pPr marL="0" indent="0">
              <a:buNone/>
            </a:pPr>
            <a:r>
              <a:rPr lang="nl-NL" dirty="0"/>
              <a:t>→ Abundant and diverse input from adults and other kids</a:t>
            </a:r>
          </a:p>
        </p:txBody>
      </p:sp>
      <p:sp>
        <p:nvSpPr>
          <p:cNvPr id="4" name="Rectangle 3">
            <a:extLst>
              <a:ext uri="{FF2B5EF4-FFF2-40B4-BE49-F238E27FC236}">
                <a16:creationId xmlns:a16="http://schemas.microsoft.com/office/drawing/2014/main" id="{67AA2CC9-7E1F-0A4E-8CF5-FF9DE9E82DAC}"/>
              </a:ext>
            </a:extLst>
          </p:cNvPr>
          <p:cNvSpPr/>
          <p:nvPr/>
        </p:nvSpPr>
        <p:spPr>
          <a:xfrm>
            <a:off x="748012" y="5881497"/>
            <a:ext cx="5465752" cy="341632"/>
          </a:xfrm>
          <a:prstGeom prst="rect">
            <a:avLst/>
          </a:prstGeom>
        </p:spPr>
        <p:txBody>
          <a:bodyPr wrap="square">
            <a:spAutoFit/>
          </a:bodyPr>
          <a:lstStyle/>
          <a:p>
            <a:pPr defTabSz="914400">
              <a:lnSpc>
                <a:spcPct val="90000"/>
              </a:lnSpc>
              <a:spcBef>
                <a:spcPts val="1000"/>
              </a:spcBef>
            </a:pPr>
            <a:r>
              <a:rPr lang="nl-NL"/>
              <a:t>(cf. Bergelson et al., 2019; Casillas et al., 2020, 2021)</a:t>
            </a:r>
          </a:p>
        </p:txBody>
      </p:sp>
    </p:spTree>
    <p:extLst>
      <p:ext uri="{BB962C8B-B14F-4D97-AF65-F5344CB8AC3E}">
        <p14:creationId xmlns:p14="http://schemas.microsoft.com/office/powerpoint/2010/main" val="2723752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202F3-F557-654D-8AD8-DFEC71E6B51E}"/>
              </a:ext>
            </a:extLst>
          </p:cNvPr>
          <p:cNvSpPr>
            <a:spLocks noGrp="1"/>
          </p:cNvSpPr>
          <p:nvPr>
            <p:ph type="title"/>
          </p:nvPr>
        </p:nvSpPr>
        <p:spPr/>
        <p:txBody>
          <a:bodyPr/>
          <a:lstStyle/>
          <a:p>
            <a:r>
              <a:rPr lang="en-US"/>
              <a:t>Sampling Procedure</a:t>
            </a:r>
          </a:p>
        </p:txBody>
      </p:sp>
      <p:sp>
        <p:nvSpPr>
          <p:cNvPr id="3" name="Content Placeholder 2">
            <a:extLst>
              <a:ext uri="{FF2B5EF4-FFF2-40B4-BE49-F238E27FC236}">
                <a16:creationId xmlns:a16="http://schemas.microsoft.com/office/drawing/2014/main" id="{AFB735E5-0E90-A24F-913F-5170207D6F27}"/>
              </a:ext>
            </a:extLst>
          </p:cNvPr>
          <p:cNvSpPr>
            <a:spLocks noGrp="1"/>
          </p:cNvSpPr>
          <p:nvPr>
            <p:ph idx="1"/>
          </p:nvPr>
        </p:nvSpPr>
        <p:spPr/>
        <p:txBody>
          <a:bodyPr/>
          <a:lstStyle/>
          <a:p>
            <a:r>
              <a:rPr lang="en-US"/>
              <a:t>Object play: Smooth distribution of speech over time</a:t>
            </a:r>
          </a:p>
          <a:p>
            <a:pPr lvl="1"/>
            <a:r>
              <a:rPr lang="en-US"/>
              <a:t>Sampled first 10 min per rec per participant</a:t>
            </a:r>
          </a:p>
          <a:p>
            <a:pPr lvl="1"/>
            <a:endParaRPr lang="en-US"/>
          </a:p>
          <a:p>
            <a:r>
              <a:rPr lang="en-US"/>
              <a:t>Free play: Irregular distribution of speech over time</a:t>
            </a:r>
          </a:p>
          <a:p>
            <a:pPr lvl="1"/>
            <a:r>
              <a:rPr lang="en-US"/>
              <a:t>Bursts of talk + activity at unpredictable timepoints </a:t>
            </a:r>
          </a:p>
          <a:p>
            <a:pPr lvl="1"/>
            <a:r>
              <a:rPr lang="en-US"/>
              <a:t>→ Sampling based on speech:silence ratio</a:t>
            </a:r>
          </a:p>
          <a:p>
            <a:pPr lvl="2"/>
            <a:r>
              <a:rPr lang="en-US"/>
              <a:t>10 min with highest speech ratio</a:t>
            </a:r>
          </a:p>
        </p:txBody>
      </p:sp>
    </p:spTree>
    <p:extLst>
      <p:ext uri="{BB962C8B-B14F-4D97-AF65-F5344CB8AC3E}">
        <p14:creationId xmlns:p14="http://schemas.microsoft.com/office/powerpoint/2010/main" val="1781607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7F4BD-571E-423B-988B-D3ED39E65414}"/>
              </a:ext>
            </a:extLst>
          </p:cNvPr>
          <p:cNvSpPr>
            <a:spLocks noGrp="1"/>
          </p:cNvSpPr>
          <p:nvPr>
            <p:ph type="title"/>
          </p:nvPr>
        </p:nvSpPr>
        <p:spPr/>
        <p:txBody>
          <a:bodyPr/>
          <a:lstStyle/>
          <a:p>
            <a:r>
              <a:rPr lang="en-US"/>
              <a:t>Child Pointing &amp; Language Development</a:t>
            </a:r>
          </a:p>
        </p:txBody>
      </p:sp>
      <p:sp>
        <p:nvSpPr>
          <p:cNvPr id="3" name="Content Placeholder 2">
            <a:extLst>
              <a:ext uri="{FF2B5EF4-FFF2-40B4-BE49-F238E27FC236}">
                <a16:creationId xmlns:a16="http://schemas.microsoft.com/office/drawing/2014/main" id="{A6CD9B03-2E13-3E41-6270-B503B1121A66}"/>
              </a:ext>
            </a:extLst>
          </p:cNvPr>
          <p:cNvSpPr>
            <a:spLocks noGrp="1"/>
          </p:cNvSpPr>
          <p:nvPr>
            <p:ph idx="1"/>
          </p:nvPr>
        </p:nvSpPr>
        <p:spPr/>
        <p:txBody>
          <a:bodyPr>
            <a:normAutofit/>
          </a:bodyPr>
          <a:lstStyle/>
          <a:p>
            <a:r>
              <a:rPr lang="en-US"/>
              <a:t>There is a close relationship between deictic gesture development &amp; language development</a:t>
            </a:r>
          </a:p>
          <a:p>
            <a:endParaRPr lang="en-US"/>
          </a:p>
          <a:p>
            <a:r>
              <a:rPr lang="en-US"/>
              <a:t>But relationship limited to points with extended-index (IX) handshape</a:t>
            </a:r>
          </a:p>
          <a:p>
            <a:pPr lvl="1"/>
            <a:r>
              <a:rPr lang="en-US"/>
              <a:t>Onset of IX → Onset of word learning</a:t>
            </a:r>
          </a:p>
          <a:p>
            <a:pPr lvl="1"/>
            <a:r>
              <a:rPr lang="en-US"/>
              <a:t>IX frequency → Vocabulary size, social/cognitive measures outside language</a:t>
            </a:r>
          </a:p>
          <a:p>
            <a:pPr lvl="1"/>
            <a:endParaRPr lang="en-US"/>
          </a:p>
          <a:p>
            <a:r>
              <a:rPr lang="en-US"/>
              <a:t>Does not extend to open-hand/whole-hand (OH) gestures</a:t>
            </a:r>
          </a:p>
          <a:p>
            <a:pPr lvl="1"/>
            <a:endParaRPr lang="en-US"/>
          </a:p>
          <a:p>
            <a:pPr lvl="1"/>
            <a:endParaRPr lang="en-US"/>
          </a:p>
        </p:txBody>
      </p:sp>
      <p:sp>
        <p:nvSpPr>
          <p:cNvPr id="4" name="Rectangle 3">
            <a:extLst>
              <a:ext uri="{FF2B5EF4-FFF2-40B4-BE49-F238E27FC236}">
                <a16:creationId xmlns:a16="http://schemas.microsoft.com/office/drawing/2014/main" id="{1A2F90C6-EC10-4932-820B-F774B96C1163}"/>
              </a:ext>
            </a:extLst>
          </p:cNvPr>
          <p:cNvSpPr/>
          <p:nvPr/>
        </p:nvSpPr>
        <p:spPr>
          <a:xfrm>
            <a:off x="838200" y="6006147"/>
            <a:ext cx="10515600" cy="341632"/>
          </a:xfrm>
          <a:prstGeom prst="rect">
            <a:avLst/>
          </a:prstGeom>
        </p:spPr>
        <p:txBody>
          <a:bodyPr wrap="square">
            <a:spAutoFit/>
          </a:bodyPr>
          <a:lstStyle/>
          <a:p>
            <a:pPr defTabSz="914400">
              <a:lnSpc>
                <a:spcPct val="90000"/>
              </a:lnSpc>
              <a:spcBef>
                <a:spcPts val="1000"/>
              </a:spcBef>
            </a:pPr>
            <a:r>
              <a:rPr lang="nl-NL"/>
              <a:t>Carpenter et al. (1992), Liszkowski &amp; Tomasello (2011), Liszkowski et al. (2012), Cameron-Faulkner et al. (2020)</a:t>
            </a:r>
          </a:p>
        </p:txBody>
      </p:sp>
    </p:spTree>
    <p:extLst>
      <p:ext uri="{BB962C8B-B14F-4D97-AF65-F5344CB8AC3E}">
        <p14:creationId xmlns:p14="http://schemas.microsoft.com/office/powerpoint/2010/main" val="6221874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D6EC2-EDA3-D2C5-D218-B260AEF5444A}"/>
              </a:ext>
            </a:extLst>
          </p:cNvPr>
          <p:cNvSpPr>
            <a:spLocks noGrp="1"/>
          </p:cNvSpPr>
          <p:nvPr>
            <p:ph type="title"/>
          </p:nvPr>
        </p:nvSpPr>
        <p:spPr/>
        <p:txBody>
          <a:bodyPr/>
          <a:lstStyle/>
          <a:p>
            <a:r>
              <a:rPr lang="en-US"/>
              <a:t>Activity Type Coding</a:t>
            </a:r>
          </a:p>
        </p:txBody>
      </p:sp>
      <p:sp>
        <p:nvSpPr>
          <p:cNvPr id="3" name="Content Placeholder 2">
            <a:extLst>
              <a:ext uri="{FF2B5EF4-FFF2-40B4-BE49-F238E27FC236}">
                <a16:creationId xmlns:a16="http://schemas.microsoft.com/office/drawing/2014/main" id="{234A2705-52C4-6473-44C8-D8470CB60E8E}"/>
              </a:ext>
            </a:extLst>
          </p:cNvPr>
          <p:cNvSpPr>
            <a:spLocks noGrp="1"/>
          </p:cNvSpPr>
          <p:nvPr>
            <p:ph idx="1"/>
          </p:nvPr>
        </p:nvSpPr>
        <p:spPr/>
        <p:txBody>
          <a:bodyPr/>
          <a:lstStyle/>
          <a:p>
            <a:r>
              <a:rPr lang="en-US"/>
              <a:t>Identify joint attention sequences vs. 7 other sequence types</a:t>
            </a:r>
          </a:p>
          <a:p>
            <a:pPr lvl="1"/>
            <a:r>
              <a:rPr lang="en-US"/>
              <a:t>Defined by language plus visual behavior</a:t>
            </a:r>
          </a:p>
          <a:p>
            <a:pPr lvl="1"/>
            <a:r>
              <a:rPr lang="en-US"/>
              <a:t>All interactions w/ a person about an object are JA</a:t>
            </a:r>
          </a:p>
          <a:p>
            <a:pPr marL="457200" lvl="1" indent="0">
              <a:buNone/>
            </a:pPr>
            <a:endParaRPr lang="en-US"/>
          </a:p>
          <a:p>
            <a:r>
              <a:rPr lang="en-US"/>
              <a:t>&gt;3 seconds change in activity = new annotation</a:t>
            </a:r>
          </a:p>
          <a:p>
            <a:pPr marL="0" indent="0">
              <a:buNone/>
            </a:pPr>
            <a:endParaRPr lang="en-US"/>
          </a:p>
          <a:p>
            <a:r>
              <a:rPr lang="en-US"/>
              <a:t>25% recoded by secondary coder </a:t>
            </a:r>
          </a:p>
          <a:p>
            <a:pPr lvl="1"/>
            <a:r>
              <a:rPr lang="en-US"/>
              <a:t>All 8 categories: Cohen’s k = 0.67</a:t>
            </a:r>
          </a:p>
          <a:p>
            <a:pPr lvl="1"/>
            <a:r>
              <a:rPr lang="en-US"/>
              <a:t>JA vs. not JA: Cohen’s k = 0.79</a:t>
            </a:r>
          </a:p>
        </p:txBody>
      </p:sp>
    </p:spTree>
    <p:extLst>
      <p:ext uri="{BB962C8B-B14F-4D97-AF65-F5344CB8AC3E}">
        <p14:creationId xmlns:p14="http://schemas.microsoft.com/office/powerpoint/2010/main" val="25557986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C1AA42-5E41-B9D8-9CCD-B232FC4F8798}"/>
              </a:ext>
            </a:extLst>
          </p:cNvPr>
          <p:cNvPicPr>
            <a:picLocks noChangeAspect="1"/>
          </p:cNvPicPr>
          <p:nvPr/>
        </p:nvPicPr>
        <p:blipFill>
          <a:blip r:embed="rId2"/>
          <a:stretch>
            <a:fillRect/>
          </a:stretch>
        </p:blipFill>
        <p:spPr>
          <a:xfrm>
            <a:off x="1517650" y="0"/>
            <a:ext cx="8413750" cy="6858804"/>
          </a:xfrm>
          <a:prstGeom prst="rect">
            <a:avLst/>
          </a:prstGeom>
        </p:spPr>
      </p:pic>
    </p:spTree>
    <p:extLst>
      <p:ext uri="{BB962C8B-B14F-4D97-AF65-F5344CB8AC3E}">
        <p14:creationId xmlns:p14="http://schemas.microsoft.com/office/powerpoint/2010/main" val="16122160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3C5F6-41D4-A14F-A559-459D4997C795}"/>
              </a:ext>
            </a:extLst>
          </p:cNvPr>
          <p:cNvSpPr>
            <a:spLocks noGrp="1"/>
          </p:cNvSpPr>
          <p:nvPr>
            <p:ph type="title"/>
          </p:nvPr>
        </p:nvSpPr>
        <p:spPr/>
        <p:txBody>
          <a:bodyPr/>
          <a:lstStyle/>
          <a:p>
            <a:r>
              <a:rPr lang="en-US"/>
              <a:t>Data Characteristics</a:t>
            </a:r>
          </a:p>
        </p:txBody>
      </p:sp>
      <p:sp>
        <p:nvSpPr>
          <p:cNvPr id="3" name="Content Placeholder 2">
            <a:extLst>
              <a:ext uri="{FF2B5EF4-FFF2-40B4-BE49-F238E27FC236}">
                <a16:creationId xmlns:a16="http://schemas.microsoft.com/office/drawing/2014/main" id="{FA8CF021-1E4C-7C4C-9AEB-CF0890413448}"/>
              </a:ext>
            </a:extLst>
          </p:cNvPr>
          <p:cNvSpPr>
            <a:spLocks noGrp="1"/>
          </p:cNvSpPr>
          <p:nvPr>
            <p:ph idx="1"/>
          </p:nvPr>
        </p:nvSpPr>
        <p:spPr/>
        <p:txBody>
          <a:bodyPr/>
          <a:lstStyle/>
          <a:p>
            <a:pPr marL="0" indent="0">
              <a:buNone/>
            </a:pPr>
            <a:r>
              <a:rPr lang="en-US"/>
              <a:t>Language production measures per session:</a:t>
            </a:r>
          </a:p>
        </p:txBody>
      </p:sp>
      <p:graphicFrame>
        <p:nvGraphicFramePr>
          <p:cNvPr id="4" name="Table 3">
            <a:extLst>
              <a:ext uri="{FF2B5EF4-FFF2-40B4-BE49-F238E27FC236}">
                <a16:creationId xmlns:a16="http://schemas.microsoft.com/office/drawing/2014/main" id="{0E9BEBC4-C875-5744-92B1-25AF49862152}"/>
              </a:ext>
            </a:extLst>
          </p:cNvPr>
          <p:cNvGraphicFramePr>
            <a:graphicFrameLocks noGrp="1"/>
          </p:cNvGraphicFramePr>
          <p:nvPr/>
        </p:nvGraphicFramePr>
        <p:xfrm>
          <a:off x="838200" y="2446639"/>
          <a:ext cx="8960706" cy="2624574"/>
        </p:xfrm>
        <a:graphic>
          <a:graphicData uri="http://schemas.openxmlformats.org/drawingml/2006/table">
            <a:tbl>
              <a:tblPr firstRow="1" firstCol="1" bandRow="1">
                <a:tableStyleId>{5C22544A-7EE6-4342-B048-85BDC9FD1C3A}</a:tableStyleId>
              </a:tblPr>
              <a:tblGrid>
                <a:gridCol w="995634">
                  <a:extLst>
                    <a:ext uri="{9D8B030D-6E8A-4147-A177-3AD203B41FA5}">
                      <a16:colId xmlns:a16="http://schemas.microsoft.com/office/drawing/2014/main" val="1506796240"/>
                    </a:ext>
                  </a:extLst>
                </a:gridCol>
                <a:gridCol w="995634">
                  <a:extLst>
                    <a:ext uri="{9D8B030D-6E8A-4147-A177-3AD203B41FA5}">
                      <a16:colId xmlns:a16="http://schemas.microsoft.com/office/drawing/2014/main" val="1609010965"/>
                    </a:ext>
                  </a:extLst>
                </a:gridCol>
                <a:gridCol w="995634">
                  <a:extLst>
                    <a:ext uri="{9D8B030D-6E8A-4147-A177-3AD203B41FA5}">
                      <a16:colId xmlns:a16="http://schemas.microsoft.com/office/drawing/2014/main" val="2054096185"/>
                    </a:ext>
                  </a:extLst>
                </a:gridCol>
                <a:gridCol w="995634">
                  <a:extLst>
                    <a:ext uri="{9D8B030D-6E8A-4147-A177-3AD203B41FA5}">
                      <a16:colId xmlns:a16="http://schemas.microsoft.com/office/drawing/2014/main" val="1430121663"/>
                    </a:ext>
                  </a:extLst>
                </a:gridCol>
                <a:gridCol w="995634">
                  <a:extLst>
                    <a:ext uri="{9D8B030D-6E8A-4147-A177-3AD203B41FA5}">
                      <a16:colId xmlns:a16="http://schemas.microsoft.com/office/drawing/2014/main" val="1440376367"/>
                    </a:ext>
                  </a:extLst>
                </a:gridCol>
                <a:gridCol w="995634">
                  <a:extLst>
                    <a:ext uri="{9D8B030D-6E8A-4147-A177-3AD203B41FA5}">
                      <a16:colId xmlns:a16="http://schemas.microsoft.com/office/drawing/2014/main" val="649921106"/>
                    </a:ext>
                  </a:extLst>
                </a:gridCol>
                <a:gridCol w="995634">
                  <a:extLst>
                    <a:ext uri="{9D8B030D-6E8A-4147-A177-3AD203B41FA5}">
                      <a16:colId xmlns:a16="http://schemas.microsoft.com/office/drawing/2014/main" val="4032339970"/>
                    </a:ext>
                  </a:extLst>
                </a:gridCol>
                <a:gridCol w="995634">
                  <a:extLst>
                    <a:ext uri="{9D8B030D-6E8A-4147-A177-3AD203B41FA5}">
                      <a16:colId xmlns:a16="http://schemas.microsoft.com/office/drawing/2014/main" val="2115880810"/>
                    </a:ext>
                  </a:extLst>
                </a:gridCol>
                <a:gridCol w="995634">
                  <a:extLst>
                    <a:ext uri="{9D8B030D-6E8A-4147-A177-3AD203B41FA5}">
                      <a16:colId xmlns:a16="http://schemas.microsoft.com/office/drawing/2014/main" val="406473723"/>
                    </a:ext>
                  </a:extLst>
                </a:gridCol>
              </a:tblGrid>
              <a:tr h="489327">
                <a:tc>
                  <a:txBody>
                    <a:bodyPr/>
                    <a:lstStyle/>
                    <a:p>
                      <a:pPr marL="0" marR="0" algn="ctr">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spcBef>
                          <a:spcPts val="0"/>
                        </a:spcBef>
                        <a:spcAft>
                          <a:spcPts val="0"/>
                        </a:spcAft>
                      </a:pPr>
                      <a:r>
                        <a:rPr lang="en-US" sz="1800">
                          <a:effectLst/>
                        </a:rPr>
                        <a:t>1;0-1;11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marL="0" marR="0" algn="ctr">
                        <a:spcBef>
                          <a:spcPts val="0"/>
                        </a:spcBef>
                        <a:spcAft>
                          <a:spcPts val="0"/>
                        </a:spcAft>
                      </a:pPr>
                      <a:r>
                        <a:rPr lang="en-US" sz="1800">
                          <a:effectLst/>
                        </a:rPr>
                        <a:t>2;0-2;11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marL="0" marR="0" algn="ctr">
                        <a:spcBef>
                          <a:spcPts val="0"/>
                        </a:spcBef>
                        <a:spcAft>
                          <a:spcPts val="0"/>
                        </a:spcAft>
                      </a:pPr>
                      <a:r>
                        <a:rPr lang="en-US" sz="1800">
                          <a:effectLst/>
                        </a:rPr>
                        <a:t>3;0-3;11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marL="0" marR="0" algn="ctr">
                        <a:spcBef>
                          <a:spcPts val="0"/>
                        </a:spcBef>
                        <a:spcAft>
                          <a:spcPts val="0"/>
                        </a:spcAft>
                      </a:pPr>
                      <a:r>
                        <a:rPr lang="en-US" sz="1800">
                          <a:effectLst/>
                        </a:rPr>
                        <a:t>4;0-4;11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4157942675"/>
                  </a:ext>
                </a:extLst>
              </a:tr>
              <a:tr h="489327">
                <a:tc>
                  <a:txBody>
                    <a:bodyPr/>
                    <a:lstStyle/>
                    <a:p>
                      <a:pPr marL="0" marR="0" algn="ctr">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SD</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marR="0" indent="-457200" algn="ctr">
                        <a:spcBef>
                          <a:spcPts val="0"/>
                        </a:spcBef>
                        <a:spcAft>
                          <a:spcPts val="0"/>
                        </a:spcAft>
                      </a:pPr>
                      <a:r>
                        <a:rPr lang="en-US" sz="1800">
                          <a:effectLst/>
                        </a:rPr>
                        <a:t>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SD</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marR="0" indent="-457200" algn="ctr">
                        <a:spcBef>
                          <a:spcPts val="0"/>
                        </a:spcBef>
                        <a:spcAft>
                          <a:spcPts val="0"/>
                        </a:spcAft>
                      </a:pPr>
                      <a:r>
                        <a:rPr lang="en-US" sz="1800">
                          <a:effectLst/>
                        </a:rPr>
                        <a:t>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SD</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SD</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83025472"/>
                  </a:ext>
                </a:extLst>
              </a:tr>
              <a:tr h="489327">
                <a:tc>
                  <a:txBody>
                    <a:bodyPr/>
                    <a:lstStyle/>
                    <a:p>
                      <a:pPr marL="0" marR="0" algn="l">
                        <a:spcBef>
                          <a:spcPts val="0"/>
                        </a:spcBef>
                        <a:spcAft>
                          <a:spcPts val="0"/>
                        </a:spcAft>
                      </a:pPr>
                      <a:r>
                        <a:rPr lang="en-US" sz="1800">
                          <a:effectLst/>
                        </a:rPr>
                        <a:t>Word tokens</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28.8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30.9</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81.4</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71.0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135.3</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96.1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162.8</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103.0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84800599"/>
                  </a:ext>
                </a:extLst>
              </a:tr>
              <a:tr h="489327">
                <a:tc>
                  <a:txBody>
                    <a:bodyPr/>
                    <a:lstStyle/>
                    <a:p>
                      <a:pPr marL="0" marR="0" algn="l">
                        <a:spcBef>
                          <a:spcPts val="0"/>
                        </a:spcBef>
                        <a:spcAft>
                          <a:spcPts val="0"/>
                        </a:spcAft>
                      </a:pPr>
                      <a:r>
                        <a:rPr lang="en-US" sz="1800">
                          <a:effectLst/>
                        </a:rPr>
                        <a:t>Word types</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19.3</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18.4</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49.8</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42.1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73.5</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44.0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92.2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47.1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71924523"/>
                  </a:ext>
                </a:extLst>
              </a:tr>
              <a:tr h="489327">
                <a:tc>
                  <a:txBody>
                    <a:bodyPr/>
                    <a:lstStyle/>
                    <a:p>
                      <a:pPr marL="0" marR="0" algn="l">
                        <a:spcBef>
                          <a:spcPts val="0"/>
                        </a:spcBef>
                        <a:spcAft>
                          <a:spcPts val="0"/>
                        </a:spcAft>
                      </a:pPr>
                      <a:r>
                        <a:rPr lang="en-US" sz="1800">
                          <a:effectLst/>
                        </a:rPr>
                        <a:t>MLU (words)</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 1.4</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0.4</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1.7</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0.3</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2.0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0.5</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2.3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0.6</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25185198"/>
                  </a:ext>
                </a:extLst>
              </a:tr>
            </a:tbl>
          </a:graphicData>
        </a:graphic>
      </p:graphicFrame>
    </p:spTree>
    <p:extLst>
      <p:ext uri="{BB962C8B-B14F-4D97-AF65-F5344CB8AC3E}">
        <p14:creationId xmlns:p14="http://schemas.microsoft.com/office/powerpoint/2010/main" val="20438380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F12C1-8129-9499-0DB6-32528BB8861B}"/>
              </a:ext>
            </a:extLst>
          </p:cNvPr>
          <p:cNvSpPr>
            <a:spLocks noGrp="1"/>
          </p:cNvSpPr>
          <p:nvPr>
            <p:ph type="title"/>
          </p:nvPr>
        </p:nvSpPr>
        <p:spPr/>
        <p:txBody>
          <a:bodyPr/>
          <a:lstStyle/>
          <a:p>
            <a:r>
              <a:rPr lang="en-US"/>
              <a:t>What about counts?</a:t>
            </a:r>
          </a:p>
        </p:txBody>
      </p:sp>
      <p:sp>
        <p:nvSpPr>
          <p:cNvPr id="3" name="Content Placeholder 2">
            <a:extLst>
              <a:ext uri="{FF2B5EF4-FFF2-40B4-BE49-F238E27FC236}">
                <a16:creationId xmlns:a16="http://schemas.microsoft.com/office/drawing/2014/main" id="{E1D04F4B-8005-4576-C807-A901A50EDA70}"/>
              </a:ext>
            </a:extLst>
          </p:cNvPr>
          <p:cNvSpPr>
            <a:spLocks noGrp="1"/>
          </p:cNvSpPr>
          <p:nvPr>
            <p:ph idx="1"/>
          </p:nvPr>
        </p:nvSpPr>
        <p:spPr/>
        <p:txBody>
          <a:bodyPr/>
          <a:lstStyle/>
          <a:p>
            <a:r>
              <a:rPr lang="en-US"/>
              <a:t>In all of these analyses, DV is a proportion</a:t>
            </a:r>
          </a:p>
          <a:p>
            <a:pPr lvl="1"/>
            <a:r>
              <a:rPr lang="en-US"/>
              <a:t>Differences in total point count, total time in JA</a:t>
            </a:r>
          </a:p>
          <a:p>
            <a:pPr lvl="1"/>
            <a:endParaRPr lang="en-US"/>
          </a:p>
          <a:p>
            <a:r>
              <a:rPr lang="en-US"/>
              <a:t>Corner of evidence for change: Count of OH/other points over developmental time</a:t>
            </a:r>
          </a:p>
          <a:p>
            <a:pPr lvl="1"/>
            <a:r>
              <a:rPr lang="en-US"/>
              <a:t>Child participants with &gt;1 OH/other per sample are all 1-2 years old</a:t>
            </a:r>
          </a:p>
        </p:txBody>
      </p:sp>
    </p:spTree>
    <p:extLst>
      <p:ext uri="{BB962C8B-B14F-4D97-AF65-F5344CB8AC3E}">
        <p14:creationId xmlns:p14="http://schemas.microsoft.com/office/powerpoint/2010/main" val="4776100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4E5F55-BCAA-8DFF-D8F8-028DDDB205FC}"/>
              </a:ext>
            </a:extLst>
          </p:cNvPr>
          <p:cNvPicPr>
            <a:picLocks noChangeAspect="1"/>
          </p:cNvPicPr>
          <p:nvPr/>
        </p:nvPicPr>
        <p:blipFill>
          <a:blip r:embed="rId2"/>
          <a:stretch>
            <a:fillRect/>
          </a:stretch>
        </p:blipFill>
        <p:spPr>
          <a:xfrm>
            <a:off x="1377949" y="0"/>
            <a:ext cx="9363399" cy="6858000"/>
          </a:xfrm>
          <a:prstGeom prst="rect">
            <a:avLst/>
          </a:prstGeom>
        </p:spPr>
      </p:pic>
    </p:spTree>
    <p:extLst>
      <p:ext uri="{BB962C8B-B14F-4D97-AF65-F5344CB8AC3E}">
        <p14:creationId xmlns:p14="http://schemas.microsoft.com/office/powerpoint/2010/main" val="1163217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CEBAE-B1CB-2725-2285-4ED54C8E9EF3}"/>
              </a:ext>
            </a:extLst>
          </p:cNvPr>
          <p:cNvSpPr>
            <a:spLocks noGrp="1"/>
          </p:cNvSpPr>
          <p:nvPr>
            <p:ph type="title"/>
          </p:nvPr>
        </p:nvSpPr>
        <p:spPr/>
        <p:txBody>
          <a:bodyPr/>
          <a:lstStyle/>
          <a:p>
            <a:r>
              <a:rPr lang="en-US"/>
              <a:t>Why the asymmetry?</a:t>
            </a:r>
          </a:p>
        </p:txBody>
      </p:sp>
      <p:sp>
        <p:nvSpPr>
          <p:cNvPr id="4" name="Content Placeholder 2">
            <a:extLst>
              <a:ext uri="{FF2B5EF4-FFF2-40B4-BE49-F238E27FC236}">
                <a16:creationId xmlns:a16="http://schemas.microsoft.com/office/drawing/2014/main" id="{A2646768-5B7A-7ADE-6365-7BEB53E6EC42}"/>
              </a:ext>
            </a:extLst>
          </p:cNvPr>
          <p:cNvSpPr txBox="1">
            <a:spLocks noGrp="1"/>
          </p:cNvSpPr>
          <p:nvPr>
            <p:ph idx="1"/>
          </p:nvPr>
        </p:nvSpPr>
        <p:spPr>
          <a:xfrm>
            <a:off x="838200" y="1825625"/>
            <a:ext cx="10515600" cy="40115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Motor bias toward IX</a:t>
            </a:r>
          </a:p>
          <a:p>
            <a:pPr lvl="1"/>
            <a:r>
              <a:rPr lang="nl-NL" dirty="0"/>
              <a:t>Due to species-specific handedness &amp; precision grip</a:t>
            </a:r>
          </a:p>
          <a:p>
            <a:pPr lvl="1"/>
            <a:endParaRPr lang="nl-NL" dirty="0"/>
          </a:p>
          <a:p>
            <a:r>
              <a:rPr lang="nl-NL" dirty="0"/>
              <a:t>Cognitive bias toward IX</a:t>
            </a:r>
          </a:p>
          <a:p>
            <a:pPr lvl="1"/>
            <a:r>
              <a:rPr lang="nl-NL" dirty="0"/>
              <a:t>IX intrinsically directs attention, OH is simply reaching</a:t>
            </a:r>
          </a:p>
          <a:p>
            <a:pPr marL="457200" lvl="1" indent="0">
              <a:buNone/>
            </a:pPr>
            <a:endParaRPr lang="nl-NL" dirty="0"/>
          </a:p>
          <a:p>
            <a:r>
              <a:rPr lang="nl-NL" dirty="0"/>
              <a:t>But if these biases exist, why are there conventional non-IX points?</a:t>
            </a:r>
          </a:p>
          <a:p>
            <a:pPr lvl="1"/>
            <a:r>
              <a:rPr lang="nl-NL" dirty="0"/>
              <a:t>Non-IX can be preferred form (Cooperrider)</a:t>
            </a:r>
          </a:p>
          <a:p>
            <a:pPr lvl="1"/>
            <a:r>
              <a:rPr lang="nl-NL" dirty="0"/>
              <a:t>Or can be one form among many (Fenlon; Kendon &amp; Versante)</a:t>
            </a:r>
          </a:p>
          <a:p>
            <a:pPr lvl="1"/>
            <a:endParaRPr lang="nl-NL" dirty="0"/>
          </a:p>
          <a:p>
            <a:pPr lvl="1"/>
            <a:endParaRPr lang="nl-NL" dirty="0"/>
          </a:p>
          <a:p>
            <a:pPr marL="457200" lvl="1" indent="0">
              <a:buNone/>
            </a:pPr>
            <a:endParaRPr lang="nl-NL" dirty="0"/>
          </a:p>
        </p:txBody>
      </p:sp>
      <p:sp>
        <p:nvSpPr>
          <p:cNvPr id="3" name="Rectangle 2">
            <a:extLst>
              <a:ext uri="{FF2B5EF4-FFF2-40B4-BE49-F238E27FC236}">
                <a16:creationId xmlns:a16="http://schemas.microsoft.com/office/drawing/2014/main" id="{18A30856-4D8D-FCF0-6B64-4E12F0FAC08A}"/>
              </a:ext>
            </a:extLst>
          </p:cNvPr>
          <p:cNvSpPr/>
          <p:nvPr/>
        </p:nvSpPr>
        <p:spPr>
          <a:xfrm>
            <a:off x="838200" y="6006147"/>
            <a:ext cx="10515600" cy="590931"/>
          </a:xfrm>
          <a:prstGeom prst="rect">
            <a:avLst/>
          </a:prstGeom>
        </p:spPr>
        <p:txBody>
          <a:bodyPr wrap="square">
            <a:spAutoFit/>
          </a:bodyPr>
          <a:lstStyle/>
          <a:p>
            <a:pPr defTabSz="914400">
              <a:lnSpc>
                <a:spcPct val="90000"/>
              </a:lnSpc>
              <a:spcBef>
                <a:spcPts val="1000"/>
              </a:spcBef>
            </a:pPr>
            <a:r>
              <a:rPr lang="nl-NL"/>
              <a:t>Povinelli &amp; Davis (1994), Butterworth (2003), Liszkowski &amp; Tomasello (2011), Cooperrider et al. (2018), Kendon &amp; Versante (2003), Fenlon et al. (2019)</a:t>
            </a:r>
          </a:p>
        </p:txBody>
      </p:sp>
    </p:spTree>
    <p:extLst>
      <p:ext uri="{BB962C8B-B14F-4D97-AF65-F5344CB8AC3E}">
        <p14:creationId xmlns:p14="http://schemas.microsoft.com/office/powerpoint/2010/main" val="420426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1F567-6287-B84F-B59C-AC03334674E8}"/>
              </a:ext>
            </a:extLst>
          </p:cNvPr>
          <p:cNvSpPr>
            <a:spLocks noGrp="1"/>
          </p:cNvSpPr>
          <p:nvPr>
            <p:ph type="title"/>
          </p:nvPr>
        </p:nvSpPr>
        <p:spPr/>
        <p:txBody>
          <a:bodyPr/>
          <a:lstStyle/>
          <a:p>
            <a:r>
              <a:rPr lang="en-US"/>
              <a:t>Our hypothesis</a:t>
            </a:r>
          </a:p>
        </p:txBody>
      </p:sp>
      <p:sp>
        <p:nvSpPr>
          <p:cNvPr id="3" name="Content Placeholder 2">
            <a:extLst>
              <a:ext uri="{FF2B5EF4-FFF2-40B4-BE49-F238E27FC236}">
                <a16:creationId xmlns:a16="http://schemas.microsoft.com/office/drawing/2014/main" id="{EAB33F8D-F5E0-BC4F-84FD-A7661CBD03FD}"/>
              </a:ext>
            </a:extLst>
          </p:cNvPr>
          <p:cNvSpPr>
            <a:spLocks noGrp="1"/>
          </p:cNvSpPr>
          <p:nvPr>
            <p:ph idx="1"/>
          </p:nvPr>
        </p:nvSpPr>
        <p:spPr>
          <a:xfrm>
            <a:off x="838200" y="1825625"/>
            <a:ext cx="7118684" cy="4667250"/>
          </a:xfrm>
        </p:spPr>
        <p:txBody>
          <a:bodyPr>
            <a:normAutofit/>
          </a:bodyPr>
          <a:lstStyle/>
          <a:p>
            <a:pPr marL="0" indent="0">
              <a:buNone/>
            </a:pPr>
            <a:r>
              <a:rPr lang="en-US"/>
              <a:t>While IX is always present in the gestural vocabulary, it is not always conventional.</a:t>
            </a:r>
          </a:p>
          <a:p>
            <a:pPr marL="0" indent="0">
              <a:buNone/>
            </a:pPr>
            <a:endParaRPr lang="en-US"/>
          </a:p>
          <a:p>
            <a:pPr marL="0" indent="0">
              <a:buNone/>
            </a:pPr>
            <a:r>
              <a:rPr lang="en-US"/>
              <a:t>So we hypothesize that IX-OH asymmetry results from </a:t>
            </a:r>
            <a:r>
              <a:rPr lang="en-US" u="sng"/>
              <a:t>learning</a:t>
            </a:r>
            <a:r>
              <a:rPr lang="en-US"/>
              <a:t>.</a:t>
            </a:r>
          </a:p>
          <a:p>
            <a:pPr lvl="1"/>
            <a:r>
              <a:rPr lang="nl-NL" dirty="0"/>
              <a:t>In populations represented in lit, IX is conventional, OH is not.</a:t>
            </a:r>
          </a:p>
          <a:p>
            <a:pPr lvl="1"/>
            <a:r>
              <a:rPr lang="nl-NL" dirty="0"/>
              <a:t>When OH is absent or rare in input, it falls away over time – like a non-native phoneme</a:t>
            </a:r>
          </a:p>
          <a:p>
            <a:endParaRPr lang="nl-NL" dirty="0"/>
          </a:p>
          <a:p>
            <a:pPr marL="0" indent="0">
              <a:buNone/>
            </a:pPr>
            <a:endParaRPr lang="en-US"/>
          </a:p>
        </p:txBody>
      </p:sp>
      <p:pic>
        <p:nvPicPr>
          <p:cNvPr id="6" name="Picture 5">
            <a:extLst>
              <a:ext uri="{FF2B5EF4-FFF2-40B4-BE49-F238E27FC236}">
                <a16:creationId xmlns:a16="http://schemas.microsoft.com/office/drawing/2014/main" id="{A47045C4-0739-8647-C560-273CBEF6A4FB}"/>
              </a:ext>
            </a:extLst>
          </p:cNvPr>
          <p:cNvPicPr>
            <a:picLocks noChangeAspect="1"/>
          </p:cNvPicPr>
          <p:nvPr/>
        </p:nvPicPr>
        <p:blipFill rotWithShape="1">
          <a:blip r:embed="rId2"/>
          <a:srcRect t="32071"/>
          <a:stretch/>
        </p:blipFill>
        <p:spPr>
          <a:xfrm>
            <a:off x="8348450" y="1901845"/>
            <a:ext cx="3486612" cy="3756317"/>
          </a:xfrm>
          <a:prstGeom prst="rect">
            <a:avLst/>
          </a:prstGeom>
        </p:spPr>
      </p:pic>
    </p:spTree>
    <p:extLst>
      <p:ext uri="{BB962C8B-B14F-4D97-AF65-F5344CB8AC3E}">
        <p14:creationId xmlns:p14="http://schemas.microsoft.com/office/powerpoint/2010/main" val="1900302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Roadmap</a:t>
            </a:r>
            <a:endParaRPr lang="en-US"/>
          </a:p>
        </p:txBody>
      </p:sp>
      <p:sp>
        <p:nvSpPr>
          <p:cNvPr id="3" name="Content Placeholder 2"/>
          <p:cNvSpPr>
            <a:spLocks noGrp="1"/>
          </p:cNvSpPr>
          <p:nvPr>
            <p:ph idx="1"/>
          </p:nvPr>
        </p:nvSpPr>
        <p:spPr/>
        <p:txBody>
          <a:bodyPr/>
          <a:lstStyle/>
          <a:p>
            <a:r>
              <a:rPr lang="nl-NL"/>
              <a:t>Background on </a:t>
            </a:r>
            <a:r>
              <a:rPr lang="nl-NL" err="1"/>
              <a:t>deictic gesture </a:t>
            </a:r>
          </a:p>
          <a:p>
            <a:r>
              <a:rPr lang="nl-NL"/>
              <a:t>Background on deixis fieldwork w/ Ticuna speakers</a:t>
            </a:r>
          </a:p>
          <a:p>
            <a:r>
              <a:rPr lang="nl-NL" err="1"/>
              <a:t>Methods</a:t>
            </a:r>
            <a:endParaRPr lang="nl-NL"/>
          </a:p>
          <a:p>
            <a:r>
              <a:rPr lang="nl-NL" err="1"/>
              <a:t>Results</a:t>
            </a:r>
            <a:r>
              <a:rPr lang="nl-NL"/>
              <a:t> &amp; </a:t>
            </a:r>
            <a:r>
              <a:rPr lang="nl-NL" err="1"/>
              <a:t>Discussion</a:t>
            </a:r>
            <a:endParaRPr lang="nl-NL"/>
          </a:p>
          <a:p>
            <a:r>
              <a:rPr lang="nl-NL"/>
              <a:t>Conclude</a:t>
            </a:r>
          </a:p>
          <a:p>
            <a:endParaRPr lang="nl-NL"/>
          </a:p>
          <a:p>
            <a:endParaRPr lang="nl-NL"/>
          </a:p>
        </p:txBody>
      </p:sp>
    </p:spTree>
    <p:extLst>
      <p:ext uri="{BB962C8B-B14F-4D97-AF65-F5344CB8AC3E}">
        <p14:creationId xmlns:p14="http://schemas.microsoft.com/office/powerpoint/2010/main" val="4145959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Background: Ticuna Language</a:t>
            </a:r>
            <a:endParaRPr lang="en-US"/>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1986851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Ticuna Language &amp; People</a:t>
            </a:r>
            <a:endParaRPr lang="en-US"/>
          </a:p>
        </p:txBody>
      </p:sp>
      <p:sp>
        <p:nvSpPr>
          <p:cNvPr id="3" name="Content Placeholder 2"/>
          <p:cNvSpPr>
            <a:spLocks noGrp="1"/>
          </p:cNvSpPr>
          <p:nvPr>
            <p:ph idx="1"/>
          </p:nvPr>
        </p:nvSpPr>
        <p:spPr>
          <a:xfrm>
            <a:off x="807269" y="1524067"/>
            <a:ext cx="10453739" cy="1870886"/>
          </a:xfrm>
        </p:spPr>
        <p:txBody>
          <a:bodyPr>
            <a:normAutofit lnSpcReduction="10000"/>
          </a:bodyPr>
          <a:lstStyle/>
          <a:p>
            <a:r>
              <a:rPr lang="nl-NL" dirty="0" err="1"/>
              <a:t>Isolate</a:t>
            </a:r>
            <a:endParaRPr lang="nl-NL" dirty="0"/>
          </a:p>
          <a:p>
            <a:r>
              <a:rPr lang="nl-NL" dirty="0"/>
              <a:t>Spoken </a:t>
            </a:r>
            <a:r>
              <a:rPr lang="nl-NL" dirty="0" err="1"/>
              <a:t>along</a:t>
            </a:r>
            <a:r>
              <a:rPr lang="nl-NL" dirty="0"/>
              <a:t> Amazon River in Brazil, Colombia, and Peru</a:t>
            </a:r>
          </a:p>
          <a:p>
            <a:r>
              <a:rPr lang="nl-NL" dirty="0"/>
              <a:t>40,000 - 70,000 speakers</a:t>
            </a:r>
          </a:p>
          <a:p>
            <a:r>
              <a:rPr lang="nl-NL" dirty="0" err="1"/>
              <a:t>Most widely spoken</a:t>
            </a:r>
            <a:r>
              <a:rPr lang="nl-NL" dirty="0"/>
              <a:t> </a:t>
            </a:r>
            <a:r>
              <a:rPr lang="nl-NL" dirty="0" err="1"/>
              <a:t>Indigenous</a:t>
            </a:r>
            <a:r>
              <a:rPr lang="nl-NL" dirty="0"/>
              <a:t> </a:t>
            </a:r>
            <a:r>
              <a:rPr lang="nl-NL" dirty="0" err="1"/>
              <a:t>language</a:t>
            </a:r>
            <a:r>
              <a:rPr lang="nl-NL" dirty="0"/>
              <a:t> in Brazil</a:t>
            </a:r>
          </a:p>
          <a:p>
            <a:pPr marL="0" indent="0">
              <a:buNone/>
            </a:pPr>
            <a:endParaRPr lang="nl-NL" dirty="0"/>
          </a:p>
        </p:txBody>
      </p:sp>
      <p:sp>
        <p:nvSpPr>
          <p:cNvPr id="5" name="Rectangle 4"/>
          <p:cNvSpPr/>
          <p:nvPr/>
        </p:nvSpPr>
        <p:spPr>
          <a:xfrm>
            <a:off x="696058" y="5560835"/>
            <a:ext cx="4977320" cy="590931"/>
          </a:xfrm>
          <a:prstGeom prst="rect">
            <a:avLst/>
          </a:prstGeom>
        </p:spPr>
        <p:txBody>
          <a:bodyPr wrap="square">
            <a:spAutoFit/>
          </a:bodyPr>
          <a:lstStyle/>
          <a:p>
            <a:pPr defTabSz="914400">
              <a:lnSpc>
                <a:spcPct val="90000"/>
              </a:lnSpc>
              <a:spcBef>
                <a:spcPts val="1000"/>
              </a:spcBef>
            </a:pPr>
            <a:r>
              <a:rPr lang="nl-NL"/>
              <a:t>Anderson &amp; Anderson (2017), Montes Rodriguez (1995), Santos (2004), Soares (2000)</a:t>
            </a:r>
          </a:p>
        </p:txBody>
      </p:sp>
      <p:pic>
        <p:nvPicPr>
          <p:cNvPr id="6" name="Content Placeholder 3">
            <a:extLst>
              <a:ext uri="{FF2B5EF4-FFF2-40B4-BE49-F238E27FC236}">
                <a16:creationId xmlns:a16="http://schemas.microsoft.com/office/drawing/2014/main" id="{6BE8DA61-4BE3-CF4C-BF78-70AF59F335B3}"/>
              </a:ext>
            </a:extLst>
          </p:cNvPr>
          <p:cNvPicPr>
            <a:picLocks noGrp="1" noChangeAspect="1"/>
          </p:cNvPicPr>
          <p:nvPr/>
        </p:nvPicPr>
        <p:blipFill>
          <a:blip r:embed="rId2"/>
          <a:stretch>
            <a:fillRect/>
          </a:stretch>
        </p:blipFill>
        <p:spPr>
          <a:xfrm>
            <a:off x="5784589" y="3578843"/>
            <a:ext cx="5195939" cy="2572923"/>
          </a:xfrm>
          <a:prstGeom prst="rect">
            <a:avLst/>
          </a:prstGeom>
        </p:spPr>
      </p:pic>
    </p:spTree>
    <p:extLst>
      <p:ext uri="{BB962C8B-B14F-4D97-AF65-F5344CB8AC3E}">
        <p14:creationId xmlns:p14="http://schemas.microsoft.com/office/powerpoint/2010/main" val="4289930635"/>
      </p:ext>
    </p:extLst>
  </p:cSld>
  <p:clrMapOvr>
    <a:masterClrMapping/>
  </p:clrMapOvr>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15473</TotalTime>
  <Words>2590</Words>
  <Application>Microsoft Macintosh PowerPoint</Application>
  <PresentationFormat>Widescreen</PresentationFormat>
  <Paragraphs>381</Paragraphs>
  <Slides>44</Slides>
  <Notes>13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Calibri</vt:lpstr>
      <vt:lpstr>Calibri Light</vt:lpstr>
      <vt:lpstr>Helvetica</vt:lpstr>
      <vt:lpstr>Roboto</vt:lpstr>
      <vt:lpstr>Times New Roman</vt:lpstr>
      <vt:lpstr>Office Theme</vt:lpstr>
      <vt:lpstr>What causes the asymmetry between index and open-hand pointing in L1 acquisition?</vt:lpstr>
      <vt:lpstr>Acknowledgements</vt:lpstr>
      <vt:lpstr>Motivations</vt:lpstr>
      <vt:lpstr>Child Pointing &amp; Language Development</vt:lpstr>
      <vt:lpstr>Why the asymmetry?</vt:lpstr>
      <vt:lpstr>Our hypothesis</vt:lpstr>
      <vt:lpstr>Roadmap</vt:lpstr>
      <vt:lpstr>Background: Ticuna Language</vt:lpstr>
      <vt:lpstr>Ticuna Language &amp; People</vt:lpstr>
      <vt:lpstr>Field Site</vt:lpstr>
      <vt:lpstr>Ticuna Adults’ Pointing</vt:lpstr>
      <vt:lpstr>PowerPoint Presentation</vt:lpstr>
      <vt:lpstr>Hypotheses</vt:lpstr>
      <vt:lpstr>Research Question</vt:lpstr>
      <vt:lpstr>Prediction 1: IX-OH Ratio</vt:lpstr>
      <vt:lpstr>Prediction 2: IX-OH &amp; Language Acquisition</vt:lpstr>
      <vt:lpstr>Methods</vt:lpstr>
      <vt:lpstr>Participants: Individuals</vt:lpstr>
      <vt:lpstr>Data</vt:lpstr>
      <vt:lpstr>PowerPoint Presentation</vt:lpstr>
      <vt:lpstr>Annotation</vt:lpstr>
      <vt:lpstr>Results</vt:lpstr>
      <vt:lpstr>Use of IX vs. OH/Other Handshapes</vt:lpstr>
      <vt:lpstr>PowerPoint Presentation</vt:lpstr>
      <vt:lpstr>IX vs. MLU</vt:lpstr>
      <vt:lpstr>PowerPoint Presentation</vt:lpstr>
      <vt:lpstr>Null Again</vt:lpstr>
      <vt:lpstr>Discussion</vt:lpstr>
      <vt:lpstr>Prediction 1: IX-OH Ratio</vt:lpstr>
      <vt:lpstr>Prediction 1: IX Proportion</vt:lpstr>
      <vt:lpstr>Prediction 2: IX and Language Development</vt:lpstr>
      <vt:lpstr>Conclusion</vt:lpstr>
      <vt:lpstr>Substance</vt:lpstr>
      <vt:lpstr>Implications</vt:lpstr>
      <vt:lpstr>Thank You! </vt:lpstr>
      <vt:lpstr>Extra Slides</vt:lpstr>
      <vt:lpstr>Dataset Size</vt:lpstr>
      <vt:lpstr>Participants: Families</vt:lpstr>
      <vt:lpstr>Sampling Procedure</vt:lpstr>
      <vt:lpstr>Activity Type Coding</vt:lpstr>
      <vt:lpstr>PowerPoint Presentation</vt:lpstr>
      <vt:lpstr>Data Characteristics</vt:lpstr>
      <vt:lpstr>What about counts?</vt:lpstr>
      <vt:lpstr>PowerPoint Presentation</vt:lpstr>
    </vt:vector>
  </TitlesOfParts>
  <Company>MPI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speaker- vs. addressee-centered demonstratives</dc:title>
  <dc:creator>Amalia Skilton</dc:creator>
  <cp:lastModifiedBy>Amalia Horan Skilton</cp:lastModifiedBy>
  <cp:revision>248</cp:revision>
  <dcterms:created xsi:type="dcterms:W3CDTF">2020-02-12T14:09:45Z</dcterms:created>
  <dcterms:modified xsi:type="dcterms:W3CDTF">2023-01-08T21:12:32Z</dcterms:modified>
</cp:coreProperties>
</file>