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2" r:id="rId3"/>
    <p:sldId id="294" r:id="rId4"/>
    <p:sldId id="258" r:id="rId5"/>
    <p:sldId id="325" r:id="rId6"/>
    <p:sldId id="260" r:id="rId7"/>
    <p:sldId id="295" r:id="rId8"/>
    <p:sldId id="264" r:id="rId9"/>
    <p:sldId id="296" r:id="rId10"/>
    <p:sldId id="265" r:id="rId11"/>
    <p:sldId id="316" r:id="rId12"/>
    <p:sldId id="266" r:id="rId13"/>
    <p:sldId id="263" r:id="rId14"/>
    <p:sldId id="267" r:id="rId15"/>
    <p:sldId id="301" r:id="rId16"/>
    <p:sldId id="327" r:id="rId17"/>
    <p:sldId id="269" r:id="rId18"/>
    <p:sldId id="303" r:id="rId19"/>
    <p:sldId id="273" r:id="rId20"/>
    <p:sldId id="274" r:id="rId21"/>
    <p:sldId id="317" r:id="rId22"/>
    <p:sldId id="318" r:id="rId23"/>
    <p:sldId id="319" r:id="rId24"/>
    <p:sldId id="322" r:id="rId25"/>
    <p:sldId id="320" r:id="rId26"/>
    <p:sldId id="323" r:id="rId27"/>
    <p:sldId id="289" r:id="rId28"/>
    <p:sldId id="324" r:id="rId29"/>
    <p:sldId id="292" r:id="rId30"/>
    <p:sldId id="305" r:id="rId31"/>
    <p:sldId id="314" r:id="rId32"/>
    <p:sldId id="308" r:id="rId33"/>
    <p:sldId id="315" r:id="rId34"/>
    <p:sldId id="32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oadmap" id="{29E29E9D-5A36-4E4D-A6A5-061158902CFB}">
          <p14:sldIdLst>
            <p14:sldId id="256"/>
            <p14:sldId id="262"/>
          </p14:sldIdLst>
        </p14:section>
        <p14:section name="Theoretical Back" id="{8D82BED7-5784-4CEA-AD52-4BFE0A2FDACA}">
          <p14:sldIdLst>
            <p14:sldId id="294"/>
            <p14:sldId id="258"/>
            <p14:sldId id="325"/>
            <p14:sldId id="260"/>
          </p14:sldIdLst>
        </p14:section>
        <p14:section name="Ticuna Language Back" id="{6E310C8B-692A-4C3E-B607-836CB5CC2D86}">
          <p14:sldIdLst>
            <p14:sldId id="295"/>
            <p14:sldId id="264"/>
            <p14:sldId id="296"/>
            <p14:sldId id="265"/>
            <p14:sldId id="316"/>
            <p14:sldId id="266"/>
          </p14:sldIdLst>
        </p14:section>
        <p14:section name="Methods" id="{1EF19522-4C55-4D42-BFBD-DFAF55F5E863}">
          <p14:sldIdLst>
            <p14:sldId id="263"/>
            <p14:sldId id="267"/>
            <p14:sldId id="301"/>
            <p14:sldId id="327"/>
            <p14:sldId id="269"/>
          </p14:sldIdLst>
        </p14:section>
        <p14:section name="Results" id="{C37A99D3-EADC-43C2-916F-275F7CFAEF3F}">
          <p14:sldIdLst>
            <p14:sldId id="303"/>
            <p14:sldId id="273"/>
            <p14:sldId id="274"/>
            <p14:sldId id="317"/>
            <p14:sldId id="318"/>
            <p14:sldId id="319"/>
            <p14:sldId id="322"/>
            <p14:sldId id="320"/>
            <p14:sldId id="323"/>
          </p14:sldIdLst>
        </p14:section>
        <p14:section name="Conclusion" id="{5BF3EDE7-10F2-4521-B565-6E6A6B359A86}">
          <p14:sldIdLst>
            <p14:sldId id="289"/>
            <p14:sldId id="324"/>
            <p14:sldId id="292"/>
            <p14:sldId id="305"/>
            <p14:sldId id="314"/>
            <p14:sldId id="308"/>
            <p14:sldId id="315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728" autoAdjust="0"/>
    <p:restoredTop sz="83636" autoAdjust="0"/>
  </p:normalViewPr>
  <p:slideViewPr>
    <p:cSldViewPr snapToGrid="0">
      <p:cViewPr varScale="1">
        <p:scale>
          <a:sx n="93" d="100"/>
          <a:sy n="93" d="100"/>
        </p:scale>
        <p:origin x="2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AA07-B72A-4DBF-8292-7574FB2F1F7E}" type="datetimeFigureOut">
              <a:rPr lang="en-US" smtClean="0"/>
              <a:t>1/5/21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ED48E-6BAC-4102-BCE1-91E87FC9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0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I </a:t>
            </a:r>
            <a:r>
              <a:rPr lang="nl-NL" dirty="0" err="1"/>
              <a:t>welcome</a:t>
            </a:r>
            <a:r>
              <a:rPr lang="nl-NL" baseline="0" dirty="0"/>
              <a:t> </a:t>
            </a:r>
            <a:r>
              <a:rPr lang="nl-NL" baseline="0" dirty="0" err="1"/>
              <a:t>both</a:t>
            </a:r>
            <a:r>
              <a:rPr lang="nl-NL" baseline="0" dirty="0"/>
              <a:t> </a:t>
            </a:r>
            <a:r>
              <a:rPr lang="nl-NL" baseline="0" dirty="0" err="1"/>
              <a:t>clarification</a:t>
            </a:r>
            <a:r>
              <a:rPr lang="nl-NL" baseline="0" dirty="0"/>
              <a:t> and content </a:t>
            </a:r>
            <a:r>
              <a:rPr lang="nl-NL" baseline="0" dirty="0" err="1"/>
              <a:t>questions</a:t>
            </a:r>
            <a:r>
              <a:rPr lang="nl-NL" baseline="0" dirty="0"/>
              <a:t> </a:t>
            </a:r>
            <a:r>
              <a:rPr lang="nl-NL" baseline="0" dirty="0" err="1"/>
              <a:t>during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talk. </a:t>
            </a:r>
            <a:r>
              <a:rPr lang="nl-NL" baseline="0" dirty="0" err="1"/>
              <a:t>However</a:t>
            </a:r>
            <a:r>
              <a:rPr lang="nl-NL" baseline="0" dirty="0"/>
              <a:t>, </a:t>
            </a:r>
            <a:r>
              <a:rPr lang="nl-NL" baseline="0" dirty="0" err="1"/>
              <a:t>please</a:t>
            </a:r>
            <a:r>
              <a:rPr lang="nl-NL" baseline="0" dirty="0"/>
              <a:t> save </a:t>
            </a:r>
            <a:r>
              <a:rPr lang="nl-NL" baseline="0" dirty="0" err="1"/>
              <a:t>them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“Interim summary” slides at </a:t>
            </a:r>
            <a:r>
              <a:rPr lang="nl-NL" baseline="0" dirty="0" err="1"/>
              <a:t>the</a:t>
            </a:r>
            <a:r>
              <a:rPr lang="nl-NL" baseline="0" dirty="0"/>
              <a:t> end of </a:t>
            </a:r>
            <a:r>
              <a:rPr lang="nl-NL" baseline="0" dirty="0" err="1"/>
              <a:t>each</a:t>
            </a:r>
            <a:r>
              <a:rPr lang="nl-NL" baseline="0" dirty="0"/>
              <a:t> </a:t>
            </a:r>
            <a:r>
              <a:rPr lang="nl-NL" baseline="0" dirty="0" err="1"/>
              <a:t>section</a:t>
            </a:r>
            <a:endParaRPr lang="nl-NL" baseline="0" dirty="0"/>
          </a:p>
          <a:p>
            <a:pPr marL="171450" indent="-171450">
              <a:buFontTx/>
              <a:buChar char="-"/>
            </a:pPr>
            <a:r>
              <a:rPr lang="nl-NL" baseline="0" dirty="0" err="1"/>
              <a:t>This</a:t>
            </a:r>
            <a:r>
              <a:rPr lang="nl-NL" baseline="0" dirty="0"/>
              <a:t> is a </a:t>
            </a:r>
            <a:r>
              <a:rPr lang="nl-NL" baseline="0" dirty="0" err="1"/>
              <a:t>work</a:t>
            </a:r>
            <a:r>
              <a:rPr lang="nl-NL" baseline="0" dirty="0"/>
              <a:t> in </a:t>
            </a:r>
            <a:r>
              <a:rPr lang="nl-NL" baseline="0" dirty="0" err="1"/>
              <a:t>progress</a:t>
            </a:r>
            <a:r>
              <a:rPr lang="nl-NL" baseline="0" dirty="0"/>
              <a:t>, </a:t>
            </a:r>
            <a:r>
              <a:rPr lang="nl-NL" baseline="0" dirty="0" err="1"/>
              <a:t>so</a:t>
            </a:r>
            <a:r>
              <a:rPr lang="nl-NL" baseline="0" dirty="0"/>
              <a:t> I have </a:t>
            </a:r>
            <a:r>
              <a:rPr lang="nl-NL" baseline="0" dirty="0" err="1"/>
              <a:t>included</a:t>
            </a:r>
            <a:r>
              <a:rPr lang="nl-NL" baseline="0" dirty="0"/>
              <a:t> </a:t>
            </a:r>
            <a:r>
              <a:rPr lang="nl-NL" baseline="0" dirty="0" err="1"/>
              <a:t>some</a:t>
            </a:r>
            <a:r>
              <a:rPr lang="nl-NL" baseline="0" dirty="0"/>
              <a:t> points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discussion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interim summary slides. For </a:t>
            </a:r>
            <a:r>
              <a:rPr lang="nl-NL" baseline="0" dirty="0" err="1"/>
              <a:t>example</a:t>
            </a:r>
            <a:r>
              <a:rPr lang="nl-NL" baseline="0" dirty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</a:t>
            </a:r>
            <a:r>
              <a:rPr lang="nl-NL" baseline="0" dirty="0" err="1"/>
              <a:t>analytical</a:t>
            </a:r>
            <a:r>
              <a:rPr lang="nl-NL" baseline="0" dirty="0"/>
              <a:t> </a:t>
            </a:r>
            <a:r>
              <a:rPr lang="nl-NL" baseline="0" dirty="0" err="1"/>
              <a:t>decisions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I have </a:t>
            </a:r>
            <a:r>
              <a:rPr lang="nl-NL" baseline="0" dirty="0" err="1"/>
              <a:t>not</a:t>
            </a:r>
            <a:r>
              <a:rPr lang="nl-NL" baseline="0" dirty="0"/>
              <a:t> </a:t>
            </a:r>
            <a:r>
              <a:rPr lang="nl-NL" baseline="0" dirty="0" err="1"/>
              <a:t>yet</a:t>
            </a:r>
            <a:r>
              <a:rPr lang="nl-NL" baseline="0" dirty="0"/>
              <a:t> made, or </a:t>
            </a:r>
            <a:r>
              <a:rPr lang="nl-NL" baseline="0" dirty="0" err="1"/>
              <a:t>that</a:t>
            </a:r>
            <a:r>
              <a:rPr lang="nl-NL" baseline="0" dirty="0"/>
              <a:t> I </a:t>
            </a:r>
            <a:r>
              <a:rPr lang="nl-NL" baseline="0" dirty="0" err="1"/>
              <a:t>am</a:t>
            </a:r>
            <a:r>
              <a:rPr lang="nl-NL" baseline="0" dirty="0"/>
              <a:t> thinking of </a:t>
            </a:r>
            <a:r>
              <a:rPr lang="nl-NL" baseline="0" dirty="0" err="1"/>
              <a:t>changing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ED48E-6BAC-4102-BCE1-91E87FC936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8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0F67-1892-4962-9D31-50301DA19CD4}" type="datetimeFigureOut">
              <a:rPr lang="en-US" smtClean="0"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04A1-1039-4BB4-BB70-DAF479C9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6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0F67-1892-4962-9D31-50301DA19CD4}" type="datetimeFigureOut">
              <a:rPr lang="en-US" smtClean="0"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04A1-1039-4BB4-BB70-DAF479C9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0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0F67-1892-4962-9D31-50301DA19CD4}" type="datetimeFigureOut">
              <a:rPr lang="en-US" smtClean="0"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04A1-1039-4BB4-BB70-DAF479C9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7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0F67-1892-4962-9D31-50301DA19CD4}" type="datetimeFigureOut">
              <a:rPr lang="en-US" smtClean="0"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04A1-1039-4BB4-BB70-DAF479C9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0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0F67-1892-4962-9D31-50301DA19CD4}" type="datetimeFigureOut">
              <a:rPr lang="en-US" smtClean="0"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04A1-1039-4BB4-BB70-DAF479C9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0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0F67-1892-4962-9D31-50301DA19CD4}" type="datetimeFigureOut">
              <a:rPr lang="en-US" smtClean="0"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04A1-1039-4BB4-BB70-DAF479C9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0F67-1892-4962-9D31-50301DA19CD4}" type="datetimeFigureOut">
              <a:rPr lang="en-US" smtClean="0"/>
              <a:t>1/5/21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04A1-1039-4BB4-BB70-DAF479C9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0F67-1892-4962-9D31-50301DA19CD4}" type="datetimeFigureOut">
              <a:rPr lang="en-US" smtClean="0"/>
              <a:t>1/5/21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04A1-1039-4BB4-BB70-DAF479C9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0F67-1892-4962-9D31-50301DA19CD4}" type="datetimeFigureOut">
              <a:rPr lang="en-US" smtClean="0"/>
              <a:t>1/5/21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04A1-1039-4BB4-BB70-DAF479C9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4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0F67-1892-4962-9D31-50301DA19CD4}" type="datetimeFigureOut">
              <a:rPr lang="en-US" smtClean="0"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04A1-1039-4BB4-BB70-DAF479C9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8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0F67-1892-4962-9D31-50301DA19CD4}" type="datetimeFigureOut">
              <a:rPr lang="en-US" smtClean="0"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04A1-1039-4BB4-BB70-DAF479C9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0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A0F67-1892-4962-9D31-50301DA19CD4}" type="datetimeFigureOut">
              <a:rPr lang="en-US" smtClean="0"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D04A1-1039-4BB4-BB70-DAF479C9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33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utexas.edu/amaliaskilto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Children acquire non-egocentric demonstratives later than egocentric 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9880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nl-NL"/>
              <a:t>Amalia </a:t>
            </a:r>
            <a:r>
              <a:rPr lang="nl-NL" err="1"/>
              <a:t>Skilton</a:t>
            </a:r>
            <a:endParaRPr lang="nl-NL"/>
          </a:p>
          <a:p>
            <a:r>
              <a:rPr lang="nl-NL"/>
              <a:t>University of Texas at Austin</a:t>
            </a:r>
          </a:p>
          <a:p>
            <a:endParaRPr lang="nl-NL"/>
          </a:p>
          <a:p>
            <a:r>
              <a:rPr lang="nl-NL"/>
              <a:t>Linguistic Society of America</a:t>
            </a:r>
          </a:p>
          <a:p>
            <a:r>
              <a:rPr lang="nl-NL"/>
              <a:t>January 9,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8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Demonstrative</a:t>
            </a:r>
            <a:r>
              <a:rPr lang="nl-NL"/>
              <a:t> 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242"/>
            <a:ext cx="10515600" cy="4351338"/>
          </a:xfrm>
        </p:spPr>
        <p:txBody>
          <a:bodyPr/>
          <a:lstStyle/>
          <a:p>
            <a:r>
              <a:rPr lang="nl-NL"/>
              <a:t>2 syntactic categories of demonstratives:</a:t>
            </a:r>
          </a:p>
          <a:p>
            <a:pPr lvl="1"/>
            <a:r>
              <a:rPr lang="nl-NL"/>
              <a:t>Nominal (</a:t>
            </a:r>
            <a:r>
              <a:rPr lang="nl-NL" i="1"/>
              <a:t>this/</a:t>
            </a:r>
            <a:r>
              <a:rPr lang="nl-NL" i="1" err="1"/>
              <a:t>that</a:t>
            </a:r>
            <a:r>
              <a:rPr lang="nl-NL"/>
              <a:t>) – focus of </a:t>
            </a:r>
            <a:r>
              <a:rPr lang="nl-NL" err="1"/>
              <a:t>this</a:t>
            </a:r>
            <a:r>
              <a:rPr lang="nl-NL"/>
              <a:t> talk </a:t>
            </a:r>
          </a:p>
          <a:p>
            <a:pPr lvl="1"/>
            <a:r>
              <a:rPr lang="nl-NL"/>
              <a:t>Locative (</a:t>
            </a:r>
            <a:r>
              <a:rPr lang="nl-NL" i="1"/>
              <a:t>here/</a:t>
            </a:r>
            <a:r>
              <a:rPr lang="nl-NL" i="1" err="1"/>
              <a:t>there</a:t>
            </a:r>
            <a:r>
              <a:rPr lang="nl-NL"/>
              <a:t>)</a:t>
            </a:r>
          </a:p>
          <a:p>
            <a:r>
              <a:rPr lang="nl-NL"/>
              <a:t>In </a:t>
            </a:r>
            <a:r>
              <a:rPr lang="nl-NL" err="1"/>
              <a:t>each category, 4 productive deictic demonstratives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DBD2702-F5C5-ED49-9C82-A442A7DEC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3436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81DBB2-D709-8345-9596-76516DCF5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08422"/>
              </p:ext>
            </p:extLst>
          </p:nvPr>
        </p:nvGraphicFramePr>
        <p:xfrm>
          <a:off x="1381609" y="3638933"/>
          <a:ext cx="8854873" cy="2329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414">
                  <a:extLst>
                    <a:ext uri="{9D8B030D-6E8A-4147-A177-3AD203B41FA5}">
                      <a16:colId xmlns:a16="http://schemas.microsoft.com/office/drawing/2014/main" val="3773956599"/>
                    </a:ext>
                  </a:extLst>
                </a:gridCol>
                <a:gridCol w="1837804">
                  <a:extLst>
                    <a:ext uri="{9D8B030D-6E8A-4147-A177-3AD203B41FA5}">
                      <a16:colId xmlns:a16="http://schemas.microsoft.com/office/drawing/2014/main" val="2363773967"/>
                    </a:ext>
                  </a:extLst>
                </a:gridCol>
                <a:gridCol w="1085975">
                  <a:extLst>
                    <a:ext uri="{9D8B030D-6E8A-4147-A177-3AD203B41FA5}">
                      <a16:colId xmlns:a16="http://schemas.microsoft.com/office/drawing/2014/main" val="4085178542"/>
                    </a:ext>
                  </a:extLst>
                </a:gridCol>
                <a:gridCol w="835365">
                  <a:extLst>
                    <a:ext uri="{9D8B030D-6E8A-4147-A177-3AD203B41FA5}">
                      <a16:colId xmlns:a16="http://schemas.microsoft.com/office/drawing/2014/main" val="1671350495"/>
                    </a:ext>
                  </a:extLst>
                </a:gridCol>
                <a:gridCol w="918902">
                  <a:extLst>
                    <a:ext uri="{9D8B030D-6E8A-4147-A177-3AD203B41FA5}">
                      <a16:colId xmlns:a16="http://schemas.microsoft.com/office/drawing/2014/main" val="3248855064"/>
                    </a:ext>
                  </a:extLst>
                </a:gridCol>
                <a:gridCol w="835365">
                  <a:extLst>
                    <a:ext uri="{9D8B030D-6E8A-4147-A177-3AD203B41FA5}">
                      <a16:colId xmlns:a16="http://schemas.microsoft.com/office/drawing/2014/main" val="1911887858"/>
                    </a:ext>
                  </a:extLst>
                </a:gridCol>
                <a:gridCol w="1253048">
                  <a:extLst>
                    <a:ext uri="{9D8B030D-6E8A-4147-A177-3AD203B41FA5}">
                      <a16:colId xmlns:a16="http://schemas.microsoft.com/office/drawing/2014/main" val="3943252562"/>
                    </a:ext>
                  </a:extLst>
                </a:gridCol>
              </a:tblGrid>
              <a:tr h="37575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Nominal Demonstrative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Noun Class Agreement Forms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0268"/>
                  </a:ext>
                </a:extLst>
              </a:tr>
              <a:tr h="322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Gloss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Paraphrase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III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IV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471778"/>
                  </a:ext>
                </a:extLst>
              </a:tr>
              <a:tr h="322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Speaker-Proximal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‘this near me’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</a:t>
                      </a:r>
                      <a:r>
                        <a:rPr lang="x-none" sz="1800">
                          <a:effectLst/>
                        </a:rPr>
                        <a:t>³¹ʔe²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da²a²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da³¹a¹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ɲa⁴a²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ɲa⁴³a²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544543"/>
                  </a:ext>
                </a:extLst>
              </a:tr>
              <a:tr h="322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Speaker-Distal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‘that far from me’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gu</a:t>
                      </a:r>
                      <a:r>
                        <a:rPr lang="x-none" sz="1800">
                          <a:effectLst/>
                        </a:rPr>
                        <a:t>³¹ʔe²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gu²a⁴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gu²a²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ɟe³a²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ɟe⁴³a²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1031065"/>
                  </a:ext>
                </a:extLst>
              </a:tr>
              <a:tr h="322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Dyad-Proximal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‘this between us’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ɟi³¹ʔe²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ɟi²a⁴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ɟi²a²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ŋe³a²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ŋe⁴³a²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281420"/>
                  </a:ext>
                </a:extLst>
              </a:tr>
              <a:tr h="6624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Addressee-Proximal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‘that near you’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ɟi³¹ʔe²ma⁴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ɟi²ma⁴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ɟi²ma²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ŋe³ma²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ŋe⁴ma²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8273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20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1388E-4759-EF44-A0BA-D3F64FEF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Adult Demonstrative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D99E-3DC1-F444-AFA5-187C49A96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Frequency of each dem in adult-directed speech (ADS) </a:t>
            </a:r>
          </a:p>
          <a:p>
            <a:pPr lvl="1"/>
            <a:r>
              <a:rPr lang="en-US"/>
              <a:t>Unattended camera recordings of informal conversation (Rossi et al. 2020)</a:t>
            </a:r>
          </a:p>
          <a:p>
            <a:pPr lvl="1"/>
            <a:r>
              <a:rPr lang="en-US"/>
              <a:t>2,363 turns; 8 interactions; mean and SD by interaction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1375E1-E17F-A24B-A194-69F88A8B3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754100"/>
              </p:ext>
            </p:extLst>
          </p:nvPr>
        </p:nvGraphicFramePr>
        <p:xfrm>
          <a:off x="1899334" y="3686196"/>
          <a:ext cx="7244666" cy="2156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1107">
                  <a:extLst>
                    <a:ext uri="{9D8B030D-6E8A-4147-A177-3AD203B41FA5}">
                      <a16:colId xmlns:a16="http://schemas.microsoft.com/office/drawing/2014/main" val="3832055279"/>
                    </a:ext>
                  </a:extLst>
                </a:gridCol>
                <a:gridCol w="1353895">
                  <a:extLst>
                    <a:ext uri="{9D8B030D-6E8A-4147-A177-3AD203B41FA5}">
                      <a16:colId xmlns:a16="http://schemas.microsoft.com/office/drawing/2014/main" val="2705474075"/>
                    </a:ext>
                  </a:extLst>
                </a:gridCol>
                <a:gridCol w="3359664">
                  <a:extLst>
                    <a:ext uri="{9D8B030D-6E8A-4147-A177-3AD203B41FA5}">
                      <a16:colId xmlns:a16="http://schemas.microsoft.com/office/drawing/2014/main" val="3779323389"/>
                    </a:ext>
                  </a:extLst>
                </a:gridCol>
              </a:tblGrid>
              <a:tr h="431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Demonstrative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Tokens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 Tokens Per 100 Words (SD)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8288680"/>
                  </a:ext>
                </a:extLst>
              </a:tr>
              <a:tr h="431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Speaker-Proximal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2.06 (0.992)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8431939"/>
                  </a:ext>
                </a:extLst>
              </a:tr>
              <a:tr h="431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Addressee-Proximal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2.07 (1.15)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159521"/>
                  </a:ext>
                </a:extLst>
              </a:tr>
              <a:tr h="431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Speaker-Distal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0.350 (0.178)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9924243"/>
                  </a:ext>
                </a:extLst>
              </a:tr>
              <a:tr h="431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Dyad-Proximal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0.152 (0.0998)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524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55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Predictions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H1: Early Emergence</a:t>
            </a:r>
          </a:p>
          <a:p>
            <a:pPr lvl="1"/>
            <a:r>
              <a:rPr lang="nl-NL" err="1"/>
              <a:t>Demonstratives</a:t>
            </a:r>
            <a:r>
              <a:rPr lang="nl-NL"/>
              <a:t> </a:t>
            </a:r>
            <a:r>
              <a:rPr lang="nl-NL" err="1"/>
              <a:t>will</a:t>
            </a:r>
            <a:r>
              <a:rPr lang="nl-NL"/>
              <a:t> </a:t>
            </a:r>
            <a:r>
              <a:rPr lang="nl-NL" err="1"/>
              <a:t>emerge</a:t>
            </a:r>
            <a:r>
              <a:rPr lang="nl-NL"/>
              <a:t> </a:t>
            </a:r>
            <a:r>
              <a:rPr lang="nl-NL" b="1" u="sng"/>
              <a:t>before 3;0</a:t>
            </a:r>
          </a:p>
          <a:p>
            <a:pPr lvl="1"/>
            <a:r>
              <a:rPr lang="nl-NL"/>
              <a:t>Predicted </a:t>
            </a:r>
            <a:r>
              <a:rPr lang="nl-NL" b="1" u="sng"/>
              <a:t>order</a:t>
            </a:r>
            <a:r>
              <a:rPr lang="nl-NL"/>
              <a:t>, given cognitive biases (and assuming minimal effect of frequency):</a:t>
            </a:r>
          </a:p>
          <a:p>
            <a:pPr marL="457200" lvl="1" indent="0">
              <a:buNone/>
            </a:pPr>
            <a:r>
              <a:rPr lang="nl-NL"/>
              <a:t>Speaker-Proximal &gt; Speaker-Distal &gt; {Addressee-Proximal, Dyad-Proximal}</a:t>
            </a:r>
          </a:p>
          <a:p>
            <a:pPr lvl="2"/>
            <a:endParaRPr lang="nl-NL"/>
          </a:p>
          <a:p>
            <a:r>
              <a:rPr lang="nl-NL"/>
              <a:t>H2: </a:t>
            </a:r>
            <a:r>
              <a:rPr lang="nl-NL" err="1"/>
              <a:t>Late Mastery</a:t>
            </a:r>
          </a:p>
          <a:p>
            <a:pPr lvl="1"/>
            <a:r>
              <a:rPr lang="nl-NL"/>
              <a:t>No demonstrative will display adult-like production until at least 5;0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Methods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5C294-C38A-364A-A3E2-205F5FDB6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5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Participants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Cross-</a:t>
            </a:r>
            <a:r>
              <a:rPr lang="nl-NL" dirty="0" err="1"/>
              <a:t>sectional</a:t>
            </a:r>
            <a:r>
              <a:rPr lang="nl-NL" dirty="0"/>
              <a:t> </a:t>
            </a:r>
            <a:r>
              <a:rPr lang="nl-NL" dirty="0" err="1"/>
              <a:t>study</a:t>
            </a:r>
            <a:endParaRPr lang="nl-NL" dirty="0"/>
          </a:p>
          <a:p>
            <a:pPr lvl="1"/>
            <a:r>
              <a:rPr lang="nl-NL" dirty="0"/>
              <a:t>45 complete </a:t>
            </a:r>
            <a:r>
              <a:rPr lang="nl-NL" dirty="0" err="1"/>
              <a:t>participants</a:t>
            </a:r>
          </a:p>
          <a:p>
            <a:pPr lvl="1"/>
            <a:r>
              <a:rPr lang="nl-NL" dirty="0"/>
              <a:t>Age range: 1;0 – 4;11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Recruitment criteria</a:t>
            </a:r>
          </a:p>
          <a:p>
            <a:pPr lvl="1"/>
            <a:r>
              <a:rPr lang="nl-NL" dirty="0" err="1"/>
              <a:t>Primary</a:t>
            </a:r>
            <a:r>
              <a:rPr lang="nl-NL" dirty="0"/>
              <a:t> </a:t>
            </a:r>
            <a:r>
              <a:rPr lang="nl-NL" dirty="0" err="1"/>
              <a:t>caregiver</a:t>
            </a:r>
            <a:r>
              <a:rPr lang="nl-NL" dirty="0"/>
              <a:t> </a:t>
            </a:r>
            <a:r>
              <a:rPr lang="nl-NL" dirty="0" err="1"/>
              <a:t>speaks</a:t>
            </a:r>
            <a:r>
              <a:rPr lang="nl-NL" dirty="0"/>
              <a:t> </a:t>
            </a:r>
            <a:r>
              <a:rPr lang="nl-NL" dirty="0" err="1"/>
              <a:t>Ticuna</a:t>
            </a:r>
            <a:r>
              <a:rPr lang="nl-NL" dirty="0"/>
              <a:t> as native &amp; dominant </a:t>
            </a:r>
            <a:r>
              <a:rPr lang="nl-NL" dirty="0" err="1"/>
              <a:t>language</a:t>
            </a:r>
            <a:endParaRPr lang="nl-NL" dirty="0"/>
          </a:p>
          <a:p>
            <a:pPr lvl="1"/>
            <a:r>
              <a:rPr lang="nl-NL" dirty="0"/>
              <a:t>Child </a:t>
            </a:r>
            <a:r>
              <a:rPr lang="nl-NL" dirty="0" err="1"/>
              <a:t>typically</a:t>
            </a:r>
            <a:r>
              <a:rPr lang="nl-NL" dirty="0"/>
              <a:t> </a:t>
            </a:r>
            <a:r>
              <a:rPr lang="nl-NL" dirty="0" err="1"/>
              <a:t>developing</a:t>
            </a:r>
            <a:r>
              <a:rPr lang="nl-NL" dirty="0"/>
              <a:t> &amp; acquiring Ticuna as L1 </a:t>
            </a:r>
          </a:p>
          <a:p>
            <a:pPr lvl="2"/>
            <a:r>
              <a:rPr lang="nl-NL" dirty="0"/>
              <a:t>29/45 participants appear monolingual (cf. Mateo Pedro 2010, Chee 2017)</a:t>
            </a:r>
          </a:p>
          <a:p>
            <a:pPr marL="914400" lvl="2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316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Tasks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1. Object </a:t>
            </a:r>
            <a:r>
              <a:rPr lang="nl-NL" dirty="0" err="1"/>
              <a:t>play</a:t>
            </a:r>
            <a:r>
              <a:rPr lang="nl-NL" dirty="0"/>
              <a:t> </a:t>
            </a:r>
            <a:r>
              <a:rPr lang="nl-NL" dirty="0" err="1"/>
              <a:t>session</a:t>
            </a:r>
            <a:r>
              <a:rPr lang="nl-NL" dirty="0"/>
              <a:t> (30m)</a:t>
            </a:r>
          </a:p>
          <a:p>
            <a:pPr lvl="1"/>
            <a:r>
              <a:rPr lang="nl-NL" dirty="0"/>
              <a:t>Child and caregiver play with locally acquired objects</a:t>
            </a:r>
          </a:p>
          <a:p>
            <a:pPr lvl="1"/>
            <a:r>
              <a:rPr lang="nl-NL" dirty="0"/>
              <a:t>Researcher present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/>
              <a:t>2. Free </a:t>
            </a:r>
            <a:r>
              <a:rPr lang="nl-NL" dirty="0" err="1"/>
              <a:t>play</a:t>
            </a:r>
            <a:r>
              <a:rPr lang="nl-NL" dirty="0"/>
              <a:t> </a:t>
            </a:r>
            <a:r>
              <a:rPr lang="nl-NL" dirty="0" err="1"/>
              <a:t>session</a:t>
            </a:r>
            <a:r>
              <a:rPr lang="nl-NL" dirty="0"/>
              <a:t> (60m)</a:t>
            </a:r>
          </a:p>
          <a:p>
            <a:pPr lvl="1"/>
            <a:r>
              <a:rPr lang="nl-NL" dirty="0"/>
              <a:t>Child and caregiver do whatever they like, but stay in same room</a:t>
            </a:r>
          </a:p>
          <a:p>
            <a:pPr lvl="1"/>
            <a:r>
              <a:rPr lang="nl-NL" dirty="0"/>
              <a:t>Non-target participants welcome</a:t>
            </a:r>
          </a:p>
          <a:p>
            <a:pPr lvl="1"/>
            <a:r>
              <a:rPr lang="nl-NL" dirty="0"/>
              <a:t>Researcher not present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Recorded with dual-camera video and body-worn microphones</a:t>
            </a:r>
          </a:p>
        </p:txBody>
      </p:sp>
    </p:spTree>
    <p:extLst>
      <p:ext uri="{BB962C8B-B14F-4D97-AF65-F5344CB8AC3E}">
        <p14:creationId xmlns:p14="http://schemas.microsoft.com/office/powerpoint/2010/main" val="3161430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68E356F-A9D3-3D4D-9CBE-E9C56D4E4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" t="2855" r="7495" b="15369"/>
          <a:stretch/>
        </p:blipFill>
        <p:spPr>
          <a:xfrm>
            <a:off x="399851" y="492211"/>
            <a:ext cx="11392298" cy="58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30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Post-Processing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Transcribed</a:t>
            </a:r>
            <a:r>
              <a:rPr lang="nl-NL" dirty="0"/>
              <a:t> and </a:t>
            </a:r>
            <a:r>
              <a:rPr lang="nl-NL" dirty="0" err="1"/>
              <a:t>translated</a:t>
            </a:r>
            <a:r>
              <a:rPr lang="nl-NL" dirty="0"/>
              <a:t> 20 minutes </a:t>
            </a:r>
            <a:r>
              <a:rPr lang="nl-NL" dirty="0" err="1"/>
              <a:t>recording</a:t>
            </a:r>
            <a:r>
              <a:rPr lang="nl-NL" dirty="0"/>
              <a:t> time per </a:t>
            </a:r>
            <a:r>
              <a:rPr lang="nl-NL" dirty="0" err="1"/>
              <a:t>child</a:t>
            </a:r>
            <a:endParaRPr lang="nl-NL" dirty="0"/>
          </a:p>
          <a:p>
            <a:pPr lvl="1"/>
            <a:r>
              <a:rPr lang="nl-NL" dirty="0"/>
              <a:t>10m from each session</a:t>
            </a:r>
          </a:p>
          <a:p>
            <a:pPr lvl="1"/>
            <a:r>
              <a:rPr lang="nl-NL" dirty="0"/>
              <a:t>Total sample = 15h 14m; </a:t>
            </a:r>
            <a:r>
              <a:rPr lang="nl-NL" b="1" u="sng" dirty="0"/>
              <a:t>24,501 </a:t>
            </a:r>
            <a:r>
              <a:rPr lang="nl-NL" b="1" u="sng" dirty="0" err="1"/>
              <a:t>turns</a:t>
            </a:r>
            <a:endParaRPr lang="nl-NL" b="1" u="sng" dirty="0"/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 err="1"/>
              <a:t>Each</a:t>
            </a:r>
            <a:r>
              <a:rPr lang="nl-NL" dirty="0"/>
              <a:t> turn </a:t>
            </a:r>
            <a:r>
              <a:rPr lang="nl-NL" dirty="0" err="1"/>
              <a:t>coded</a:t>
            </a:r>
            <a:r>
              <a:rPr lang="nl-NL" dirty="0"/>
              <a:t> </a:t>
            </a:r>
            <a:r>
              <a:rPr lang="nl-NL" dirty="0" err="1"/>
              <a:t>for:</a:t>
            </a:r>
          </a:p>
          <a:p>
            <a:pPr lvl="1"/>
            <a:r>
              <a:rPr lang="nl-NL" dirty="0" err="1"/>
              <a:t>Addressee (CDS vs. ADS)</a:t>
            </a:r>
          </a:p>
          <a:p>
            <a:pPr lvl="1"/>
            <a:r>
              <a:rPr lang="nl-NL" dirty="0" err="1"/>
              <a:t>Number</a:t>
            </a:r>
            <a:r>
              <a:rPr lang="nl-NL" dirty="0"/>
              <a:t> of tokens of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demonstrative</a:t>
            </a:r>
          </a:p>
          <a:p>
            <a:pPr lvl="1"/>
            <a:endParaRPr lang="nl-NL" dirty="0" err="1"/>
          </a:p>
          <a:p>
            <a:r>
              <a:rPr lang="nl-NL" dirty="0" err="1"/>
              <a:t>Ask me in Q&amp;A about sampling, reliability, etc.</a:t>
            </a:r>
          </a:p>
          <a:p>
            <a:pPr marL="457200" lvl="1" indent="0">
              <a:buNone/>
            </a:pPr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163171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Results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Results</a:t>
            </a:r>
            <a:r>
              <a:rPr lang="nl-NL"/>
              <a:t> </a:t>
            </a:r>
            <a:r>
              <a:rPr lang="nl-NL" err="1"/>
              <a:t>Structure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683E2-ECF1-0D48-BF2A-AD6D14F0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Results organization:</a:t>
            </a:r>
          </a:p>
          <a:p>
            <a:pPr lvl="1"/>
            <a:r>
              <a:rPr lang="en-US"/>
              <a:t>Caregivers </a:t>
            </a:r>
          </a:p>
          <a:p>
            <a:pPr lvl="1"/>
            <a:r>
              <a:rPr lang="en-US"/>
              <a:t>Children</a:t>
            </a:r>
          </a:p>
          <a:p>
            <a:pPr lvl="2"/>
            <a:r>
              <a:rPr lang="en-US"/>
              <a:t>Type analysis</a:t>
            </a:r>
          </a:p>
          <a:p>
            <a:pPr lvl="2"/>
            <a:r>
              <a:rPr lang="en-US"/>
              <a:t>Token analysis</a:t>
            </a:r>
          </a:p>
          <a:p>
            <a:r>
              <a:rPr lang="en-US"/>
              <a:t>Data collapsed across session types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5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Roadmap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Background on </a:t>
            </a:r>
            <a:r>
              <a:rPr lang="nl-NL" err="1"/>
              <a:t>demonstrative</a:t>
            </a:r>
            <a:r>
              <a:rPr lang="nl-NL"/>
              <a:t> </a:t>
            </a:r>
            <a:r>
              <a:rPr lang="nl-NL" i="1"/>
              <a:t>(this/that, here/there)</a:t>
            </a:r>
            <a:r>
              <a:rPr lang="nl-NL"/>
              <a:t> </a:t>
            </a:r>
            <a:r>
              <a:rPr lang="nl-NL" err="1"/>
              <a:t>acquisition</a:t>
            </a:r>
            <a:endParaRPr lang="nl-NL"/>
          </a:p>
          <a:p>
            <a:r>
              <a:rPr lang="nl-NL"/>
              <a:t>Background on </a:t>
            </a:r>
            <a:r>
              <a:rPr lang="nl-NL" err="1"/>
              <a:t>Ticuna</a:t>
            </a:r>
            <a:r>
              <a:rPr lang="nl-NL"/>
              <a:t> </a:t>
            </a:r>
            <a:r>
              <a:rPr lang="nl-NL" err="1"/>
              <a:t>language</a:t>
            </a:r>
            <a:endParaRPr lang="nl-NL"/>
          </a:p>
          <a:p>
            <a:r>
              <a:rPr lang="nl-NL" err="1"/>
              <a:t>Methods</a:t>
            </a:r>
            <a:endParaRPr lang="nl-NL"/>
          </a:p>
          <a:p>
            <a:r>
              <a:rPr lang="nl-NL" err="1"/>
              <a:t>Results</a:t>
            </a:r>
            <a:r>
              <a:rPr lang="nl-NL"/>
              <a:t> &amp; </a:t>
            </a:r>
            <a:r>
              <a:rPr lang="nl-NL" err="1"/>
              <a:t>Discussion</a:t>
            </a:r>
            <a:endParaRPr lang="nl-NL"/>
          </a:p>
          <a:p>
            <a:r>
              <a:rPr lang="nl-NL"/>
              <a:t>Conclude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959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Results</a:t>
            </a:r>
            <a:r>
              <a:rPr lang="nl-NL"/>
              <a:t>: </a:t>
            </a:r>
            <a:r>
              <a:rPr lang="nl-NL" err="1"/>
              <a:t>Caregivers’ CDS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NL"/>
              <a:t>We analyze turns that:</a:t>
            </a:r>
          </a:p>
          <a:p>
            <a:pPr lvl="1"/>
            <a:r>
              <a:rPr lang="nl-NL" err="1"/>
              <a:t>Contained</a:t>
            </a:r>
            <a:r>
              <a:rPr lang="nl-NL"/>
              <a:t> at </a:t>
            </a:r>
            <a:r>
              <a:rPr lang="nl-NL" err="1"/>
              <a:t>least</a:t>
            </a:r>
            <a:r>
              <a:rPr lang="nl-NL"/>
              <a:t> </a:t>
            </a:r>
            <a:r>
              <a:rPr lang="nl-NL" err="1"/>
              <a:t>one</a:t>
            </a:r>
            <a:r>
              <a:rPr lang="nl-NL"/>
              <a:t> </a:t>
            </a:r>
            <a:r>
              <a:rPr lang="nl-NL" err="1"/>
              <a:t>intelligible</a:t>
            </a:r>
            <a:r>
              <a:rPr lang="nl-NL"/>
              <a:t> </a:t>
            </a:r>
            <a:r>
              <a:rPr lang="nl-NL" err="1"/>
              <a:t>Ticuna</a:t>
            </a:r>
            <a:r>
              <a:rPr lang="nl-NL"/>
              <a:t> word </a:t>
            </a:r>
          </a:p>
          <a:p>
            <a:pPr lvl="1"/>
            <a:r>
              <a:rPr lang="nl-NL" err="1"/>
              <a:t>Were directed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target </a:t>
            </a:r>
            <a:r>
              <a:rPr lang="nl-NL" err="1"/>
              <a:t>children</a:t>
            </a:r>
            <a:endParaRPr lang="nl-NL"/>
          </a:p>
          <a:p>
            <a:r>
              <a:rPr lang="nl-NL"/>
              <a:t>10,467 </a:t>
            </a:r>
            <a:r>
              <a:rPr lang="nl-NL" err="1"/>
              <a:t>turns with 29,545 word tokens met criteria</a:t>
            </a:r>
          </a:p>
          <a:p>
            <a:pPr lvl="1"/>
            <a:r>
              <a:rPr lang="nl-NL" err="1"/>
              <a:t>Total caregiver turns in sample = 13,217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78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016E-0654-7949-926B-A4BFC5D3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Caregivers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07A87-5688-6849-BE29-F00BAED5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311275"/>
            <a:ext cx="78105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52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Results</a:t>
            </a:r>
            <a:r>
              <a:rPr lang="nl-NL"/>
              <a:t>: </a:t>
            </a:r>
            <a:r>
              <a:rPr lang="nl-NL" err="1"/>
              <a:t>Children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Analyze all turns with at </a:t>
            </a:r>
            <a:r>
              <a:rPr lang="nl-NL" err="1"/>
              <a:t>least</a:t>
            </a:r>
            <a:r>
              <a:rPr lang="nl-NL"/>
              <a:t> </a:t>
            </a:r>
            <a:r>
              <a:rPr lang="nl-NL" err="1"/>
              <a:t>one</a:t>
            </a:r>
            <a:r>
              <a:rPr lang="nl-NL"/>
              <a:t> </a:t>
            </a:r>
            <a:r>
              <a:rPr lang="nl-NL" err="1"/>
              <a:t>intelligible</a:t>
            </a:r>
            <a:r>
              <a:rPr lang="nl-NL"/>
              <a:t> </a:t>
            </a:r>
            <a:r>
              <a:rPr lang="nl-NL" err="1"/>
              <a:t>Ticuna</a:t>
            </a:r>
            <a:r>
              <a:rPr lang="nl-NL"/>
              <a:t> word </a:t>
            </a:r>
          </a:p>
          <a:p>
            <a:r>
              <a:rPr lang="nl-NL"/>
              <a:t>5,729 turns with </a:t>
            </a:r>
            <a:r>
              <a:rPr lang="en-US"/>
              <a:t>11,422 word tokens met criteria</a:t>
            </a:r>
            <a:endParaRPr lang="nl-NL"/>
          </a:p>
          <a:p>
            <a:pPr lvl="1"/>
            <a:r>
              <a:rPr lang="nl-NL"/>
              <a:t>Total target child turns in sample = </a:t>
            </a:r>
            <a:r>
              <a:rPr lang="en-US"/>
              <a:t>8,480</a:t>
            </a:r>
            <a:endParaRPr lang="nl-NL"/>
          </a:p>
          <a:p>
            <a:pPr lvl="1"/>
            <a:r>
              <a:rPr lang="nl-NL"/>
              <a:t>Most excluded turns were fussing/noncanonical babbling (n = 1321) or laughter (n = 606) </a:t>
            </a:r>
          </a:p>
          <a:p>
            <a:r>
              <a:rPr lang="nl-NL"/>
              <a:t>Divided into 4 one-year age groups for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3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626A-4885-BC4F-955C-CBFF8B32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3791D-313B-214D-848E-57586F16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30" y="1397000"/>
            <a:ext cx="81534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91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D75E-97F8-4547-B2EC-9F170106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B9CA3-F011-4545-BFFE-17B0C140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/>
              <a:t>Egocentric dems</a:t>
            </a:r>
            <a:r>
              <a:rPr lang="en-US"/>
              <a:t> display English-like early emergence (before 3;0)</a:t>
            </a:r>
          </a:p>
          <a:p>
            <a:pPr lvl="1"/>
            <a:r>
              <a:rPr lang="en-US"/>
              <a:t>Speaker-Proximal, Speaker-Distal are robust across all age groups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 b="1" u="sng"/>
              <a:t>Non-egocentric dems</a:t>
            </a:r>
            <a:r>
              <a:rPr lang="en-US" b="1"/>
              <a:t> </a:t>
            </a:r>
            <a:r>
              <a:rPr lang="en-US"/>
              <a:t>display </a:t>
            </a:r>
            <a:r>
              <a:rPr lang="en-US" b="1" u="sng"/>
              <a:t>late</a:t>
            </a:r>
            <a:r>
              <a:rPr lang="en-US"/>
              <a:t> emergence (at/after 3;0)</a:t>
            </a:r>
          </a:p>
          <a:p>
            <a:pPr lvl="1"/>
            <a:r>
              <a:rPr lang="en-US"/>
              <a:t>Addressee-Proximal, Dyad-Proximal are near-absent before 3;0</a:t>
            </a:r>
          </a:p>
          <a:p>
            <a:pPr lvl="1"/>
            <a:r>
              <a:rPr lang="en-US"/>
              <a:t>Then display sharp rise (“developmental leap”)</a:t>
            </a:r>
          </a:p>
        </p:txBody>
      </p:sp>
    </p:spTree>
    <p:extLst>
      <p:ext uri="{BB962C8B-B14F-4D97-AF65-F5344CB8AC3E}">
        <p14:creationId xmlns:p14="http://schemas.microsoft.com/office/powerpoint/2010/main" val="2762126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6BDC-98DA-2142-973E-BDD50622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B067AC-9128-8346-9EED-B76B312A5E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69" y="1381125"/>
            <a:ext cx="70866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01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D75E-97F8-4547-B2EC-9F170106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B9CA3-F011-4545-BFFE-17B0C140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Some dems – egocentric and non-egocentric – display late mastery</a:t>
            </a:r>
          </a:p>
          <a:p>
            <a:pPr lvl="1"/>
            <a:r>
              <a:rPr lang="en-US"/>
              <a:t>Speaker-Proximal: Children overuse</a:t>
            </a:r>
          </a:p>
          <a:p>
            <a:pPr lvl="1"/>
            <a:r>
              <a:rPr lang="en-US"/>
              <a:t>Addressee-Proximal: Children underuse (type </a:t>
            </a:r>
            <a:r>
              <a:rPr lang="en-US" b="1" u="sng"/>
              <a:t>and</a:t>
            </a:r>
            <a:r>
              <a:rPr lang="en-US"/>
              <a:t> token bias)</a:t>
            </a:r>
          </a:p>
          <a:p>
            <a:pPr lvl="1"/>
            <a:endParaRPr lang="en-US"/>
          </a:p>
          <a:p>
            <a:r>
              <a:rPr lang="en-US"/>
              <a:t>Other dems have no evidence of late mastery</a:t>
            </a:r>
          </a:p>
          <a:p>
            <a:pPr lvl="1"/>
            <a:r>
              <a:rPr lang="en-US"/>
              <a:t>Speaker-Distal: Adult-like frequencies from 2;0</a:t>
            </a:r>
          </a:p>
          <a:p>
            <a:pPr lvl="1"/>
            <a:r>
              <a:rPr lang="en-US"/>
              <a:t>Dyad-Proximal: Adult-like frequencies from 3;0</a:t>
            </a:r>
          </a:p>
          <a:p>
            <a:pPr lvl="1"/>
            <a:endParaRPr lang="en-US"/>
          </a:p>
          <a:p>
            <a:r>
              <a:rPr lang="en-US"/>
              <a:t>Proviso: No consideration of context</a:t>
            </a:r>
          </a:p>
        </p:txBody>
      </p:sp>
    </p:spTree>
    <p:extLst>
      <p:ext uri="{BB962C8B-B14F-4D97-AF65-F5344CB8AC3E}">
        <p14:creationId xmlns:p14="http://schemas.microsoft.com/office/powerpoint/2010/main" val="179324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/>
              <a:t>As a class</a:t>
            </a:r>
            <a:r>
              <a:rPr lang="en-US"/>
              <a:t>, demonstratives in Ticuna display the same early emergence-late mastery pattern seen in English (e.g., Clark &amp; </a:t>
            </a:r>
            <a:r>
              <a:rPr lang="en-US" err="1"/>
              <a:t>Sengul</a:t>
            </a:r>
            <a:r>
              <a:rPr lang="en-US"/>
              <a:t> 1978).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Early emergence: Robustly present even for one-year-olds</a:t>
            </a:r>
          </a:p>
          <a:p>
            <a:r>
              <a:rPr lang="en-US"/>
              <a:t>Late mastery: Do not attain adult-like frequencies until at least 5;0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00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0DAE-E2A3-344C-BF3C-0422BCA4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8E1A-506F-9D4F-9154-1D9BEAEEE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But early emergence-late mastery only holds for egocentric </a:t>
            </a:r>
            <a:r>
              <a:rPr lang="en-US" err="1"/>
              <a:t>dems, such as Speaker-Proximal.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Addressee-Proximal displays </a:t>
            </a:r>
            <a:r>
              <a:rPr lang="en-US" b="1" u="sng"/>
              <a:t>late</a:t>
            </a:r>
            <a:r>
              <a:rPr lang="en-US"/>
              <a:t> emergence (after 3;0), even </a:t>
            </a:r>
            <a:r>
              <a:rPr lang="en-US" b="1" u="sng"/>
              <a:t>later </a:t>
            </a:r>
            <a:r>
              <a:rPr lang="en-US"/>
              <a:t>mastery.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This is </a:t>
            </a:r>
            <a:r>
              <a:rPr lang="en-US" b="1" u="sng"/>
              <a:t>not</a:t>
            </a:r>
            <a:r>
              <a:rPr lang="en-US"/>
              <a:t> due to CDS frequency.</a:t>
            </a:r>
          </a:p>
          <a:p>
            <a:r>
              <a:rPr lang="en-US"/>
              <a:t>AddrProx equal to SpkrDist in CDS frequency.</a:t>
            </a:r>
          </a:p>
        </p:txBody>
      </p:sp>
    </p:spTree>
    <p:extLst>
      <p:ext uri="{BB962C8B-B14F-4D97-AF65-F5344CB8AC3E}">
        <p14:creationId xmlns:p14="http://schemas.microsoft.com/office/powerpoint/2010/main" val="4186312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Future Research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How do </a:t>
            </a:r>
            <a:r>
              <a:rPr lang="nl-NL" dirty="0" err="1"/>
              <a:t>children</a:t>
            </a:r>
            <a:r>
              <a:rPr lang="nl-NL" dirty="0"/>
              <a:t> index refs </a:t>
            </a:r>
            <a:r>
              <a:rPr lang="nl-NL" dirty="0" err="1"/>
              <a:t>near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Addr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don’t</a:t>
            </a:r>
            <a:r>
              <a:rPr lang="nl-NL" dirty="0"/>
              <a:t> have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AddrProx</a:t>
            </a:r>
            <a:r>
              <a:rPr lang="nl-NL" dirty="0"/>
              <a:t>? Do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overextend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dems</a:t>
            </a:r>
            <a:r>
              <a:rPr lang="nl-NL" dirty="0"/>
              <a:t>? </a:t>
            </a:r>
            <a:r>
              <a:rPr lang="nl-NL" dirty="0" err="1"/>
              <a:t>Which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/>
              <a:t>How do </a:t>
            </a:r>
            <a:r>
              <a:rPr lang="nl-NL" dirty="0" err="1"/>
              <a:t>children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languages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AddrProx</a:t>
            </a:r>
            <a:r>
              <a:rPr lang="nl-NL" dirty="0"/>
              <a:t> </a:t>
            </a:r>
            <a:r>
              <a:rPr lang="nl-NL" dirty="0" err="1"/>
              <a:t>dems</a:t>
            </a:r>
            <a:r>
              <a:rPr lang="nl-NL" dirty="0"/>
              <a:t> (e.g., </a:t>
            </a:r>
            <a:r>
              <a:rPr lang="nl-NL" dirty="0" err="1"/>
              <a:t>Finnish</a:t>
            </a:r>
            <a:r>
              <a:rPr lang="nl-NL" dirty="0"/>
              <a:t>) </a:t>
            </a:r>
            <a:r>
              <a:rPr lang="nl-NL" dirty="0" err="1"/>
              <a:t>behave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/>
              <a:t>Does </a:t>
            </a:r>
            <a:r>
              <a:rPr lang="nl-NL" dirty="0" err="1"/>
              <a:t>comprehension</a:t>
            </a:r>
            <a:r>
              <a:rPr lang="nl-NL" dirty="0"/>
              <a:t> lead </a:t>
            </a:r>
            <a:r>
              <a:rPr lang="nl-NL" dirty="0" err="1"/>
              <a:t>production</a:t>
            </a:r>
            <a:r>
              <a:rPr lang="nl-NL" dirty="0"/>
              <a:t>, and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51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Theoretical Background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85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Thank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Thanks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:</a:t>
            </a:r>
          </a:p>
          <a:p>
            <a:pPr lvl="1"/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participants</a:t>
            </a:r>
            <a:r>
              <a:rPr lang="nl-NL" dirty="0"/>
              <a:t> and families</a:t>
            </a:r>
          </a:p>
          <a:p>
            <a:pPr lvl="1"/>
            <a:r>
              <a:rPr lang="nl-NL" dirty="0"/>
              <a:t>Angel </a:t>
            </a:r>
            <a:r>
              <a:rPr lang="nl-NL" dirty="0" err="1"/>
              <a:t>Bitancourt</a:t>
            </a:r>
            <a:r>
              <a:rPr lang="nl-NL" dirty="0"/>
              <a:t> Serra</a:t>
            </a:r>
          </a:p>
          <a:p>
            <a:pPr lvl="1"/>
            <a:r>
              <a:rPr lang="nl-NL" dirty="0"/>
              <a:t>MPI Nijmegen FLADD, </a:t>
            </a:r>
            <a:r>
              <a:rPr lang="nl-NL" dirty="0" err="1"/>
              <a:t>especially</a:t>
            </a:r>
            <a:r>
              <a:rPr lang="nl-NL" dirty="0"/>
              <a:t> Caroline </a:t>
            </a:r>
            <a:r>
              <a:rPr lang="nl-NL" dirty="0" err="1"/>
              <a:t>Rowland</a:t>
            </a:r>
            <a:r>
              <a:rPr lang="nl-NL" dirty="0"/>
              <a:t> &amp; Marisa </a:t>
            </a:r>
            <a:r>
              <a:rPr lang="nl-NL" dirty="0" err="1"/>
              <a:t>Casillas</a:t>
            </a:r>
            <a:r>
              <a:rPr lang="nl-NL" dirty="0"/>
              <a:t> </a:t>
            </a:r>
          </a:p>
          <a:p>
            <a:r>
              <a:rPr lang="nl-NL" dirty="0" err="1"/>
              <a:t>Funders</a:t>
            </a:r>
            <a:endParaRPr lang="nl-NL" dirty="0"/>
          </a:p>
          <a:p>
            <a:pPr lvl="1"/>
            <a:r>
              <a:rPr lang="nl-NL" dirty="0"/>
              <a:t>NSF GRFP</a:t>
            </a:r>
          </a:p>
          <a:p>
            <a:pPr lvl="1"/>
            <a:r>
              <a:rPr lang="nl-NL" dirty="0"/>
              <a:t>NSF/DEL DDRIG (BCS-</a:t>
            </a:r>
            <a:r>
              <a:rPr lang="en-US" dirty="0"/>
              <a:t>1741571)</a:t>
            </a:r>
          </a:p>
          <a:p>
            <a:pPr lvl="1"/>
            <a:r>
              <a:rPr lang="nl-NL" dirty="0"/>
              <a:t>NSF SBE </a:t>
            </a:r>
            <a:r>
              <a:rPr lang="nl-NL" dirty="0" err="1"/>
              <a:t>Postdoctoral</a:t>
            </a:r>
            <a:r>
              <a:rPr lang="nl-NL" dirty="0"/>
              <a:t> Research Fellowship (SMA-</a:t>
            </a:r>
            <a:r>
              <a:rPr lang="en-US" dirty="0"/>
              <a:t>1911762)</a:t>
            </a:r>
          </a:p>
          <a:p>
            <a:pPr lvl="1"/>
            <a:r>
              <a:rPr lang="nl-NL" dirty="0" err="1"/>
              <a:t>Opinions</a:t>
            </a:r>
            <a:r>
              <a:rPr lang="nl-NL" dirty="0"/>
              <a:t> mine and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of NSF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243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ECC91-031B-CD49-9B2C-FAE450B9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224C0-42B2-1841-A94E-044FACF58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Find more of my work at:</a:t>
            </a:r>
          </a:p>
          <a:p>
            <a:endParaRPr lang="en-US"/>
          </a:p>
          <a:p>
            <a:pPr marL="0" indent="0">
              <a:buNone/>
            </a:pPr>
            <a:r>
              <a:rPr lang="en-US">
                <a:hlinkClick r:id="rId2"/>
              </a:rPr>
              <a:t>http://sites.utexas.edu/amaliaskilton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8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-9144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/>
              <a:t>Anderson, Doris, and Lambert Anderson, eds. 2017. </a:t>
            </a:r>
            <a:r>
              <a:rPr lang="en-US" sz="1500" i="1" err="1"/>
              <a:t>Diccionario</a:t>
            </a:r>
            <a:r>
              <a:rPr lang="en-US" sz="1500" i="1"/>
              <a:t> </a:t>
            </a:r>
            <a:r>
              <a:rPr lang="en-US" sz="1500" i="1" err="1"/>
              <a:t>Ticuna</a:t>
            </a:r>
            <a:r>
              <a:rPr lang="en-US" sz="1500" i="1"/>
              <a:t>-Castellano</a:t>
            </a:r>
            <a:r>
              <a:rPr lang="en-US" sz="1500"/>
              <a:t>. Lima: </a:t>
            </a:r>
            <a:r>
              <a:rPr lang="en-US" sz="1500" err="1"/>
              <a:t>Instituto</a:t>
            </a:r>
            <a:r>
              <a:rPr lang="en-US" sz="1500"/>
              <a:t> </a:t>
            </a:r>
            <a:r>
              <a:rPr lang="en-US" sz="1500" err="1"/>
              <a:t>Lingüístico</a:t>
            </a:r>
            <a:r>
              <a:rPr lang="en-US" sz="1500"/>
              <a:t> de </a:t>
            </a:r>
            <a:r>
              <a:rPr lang="en-US" sz="1500" err="1"/>
              <a:t>Verano</a:t>
            </a:r>
            <a:r>
              <a:rPr lang="en-US" sz="1500"/>
              <a:t>. </a:t>
            </a:r>
          </a:p>
          <a:p>
            <a:pPr marL="0" indent="-9144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/>
              <a:t>Anderson, Lambert. 1959. </a:t>
            </a:r>
            <a:r>
              <a:rPr lang="en-US" sz="1500" err="1"/>
              <a:t>Tikuna</a:t>
            </a:r>
            <a:r>
              <a:rPr lang="en-US" sz="1500"/>
              <a:t> vowels with special regard to the system of five </a:t>
            </a:r>
            <a:r>
              <a:rPr lang="en-US" sz="1500" err="1"/>
              <a:t>tonemes</a:t>
            </a:r>
            <a:r>
              <a:rPr lang="en-US" sz="1500"/>
              <a:t>. In </a:t>
            </a:r>
            <a:r>
              <a:rPr lang="en-US" sz="1500" i="1" err="1"/>
              <a:t>Serie</a:t>
            </a:r>
            <a:r>
              <a:rPr lang="en-US" sz="1500" i="1"/>
              <a:t> </a:t>
            </a:r>
            <a:r>
              <a:rPr lang="en-US" sz="1500" i="1" err="1"/>
              <a:t>Lingüística</a:t>
            </a:r>
            <a:r>
              <a:rPr lang="en-US" sz="1500" i="1"/>
              <a:t> Especial 1</a:t>
            </a:r>
            <a:r>
              <a:rPr lang="en-US" sz="1500"/>
              <a:t>. Rio de Janeiro: </a:t>
            </a:r>
            <a:r>
              <a:rPr lang="en-US" sz="1500" err="1"/>
              <a:t>Museu</a:t>
            </a:r>
            <a:r>
              <a:rPr lang="en-US" sz="1500"/>
              <a:t> Nacional.</a:t>
            </a:r>
          </a:p>
          <a:p>
            <a:pPr marL="0" indent="-9144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/>
              <a:t>Casillas, Marisa, Penelope Brown, and Stephen C. Levinson. 2019. Early Language Experience in a </a:t>
            </a:r>
            <a:r>
              <a:rPr lang="en-US" sz="1500" err="1"/>
              <a:t>Tseltal</a:t>
            </a:r>
            <a:r>
              <a:rPr lang="en-US" sz="1500"/>
              <a:t> Mayan Village. </a:t>
            </a:r>
            <a:r>
              <a:rPr lang="en-US" sz="1500" i="1"/>
              <a:t>Child Development</a:t>
            </a:r>
            <a:r>
              <a:rPr lang="en-US" sz="1500"/>
              <a:t> Early View.</a:t>
            </a:r>
          </a:p>
          <a:p>
            <a:pPr marL="0" indent="-9144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/>
              <a:t>Chee, </a:t>
            </a:r>
            <a:r>
              <a:rPr lang="en-US" sz="1500" err="1"/>
              <a:t>Melvatha</a:t>
            </a:r>
            <a:r>
              <a:rPr lang="en-US" sz="1500"/>
              <a:t>. 2017. </a:t>
            </a:r>
            <a:r>
              <a:rPr lang="en-US" sz="1500" i="1"/>
              <a:t>A longitudinal cross-sectional study on the acquisition of Navajo verbs in children aged 4 years 7 months through 11 years 2 months</a:t>
            </a:r>
            <a:r>
              <a:rPr lang="en-US" sz="1500"/>
              <a:t>. Ph.D. diss., University of New Mexico.</a:t>
            </a:r>
          </a:p>
          <a:p>
            <a:pPr marL="0" indent="-9144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/>
              <a:t>Chu, Chia-Ying, and Utako </a:t>
            </a:r>
            <a:r>
              <a:rPr lang="en-US" sz="1500" err="1"/>
              <a:t>Minai</a:t>
            </a:r>
            <a:r>
              <a:rPr lang="en-US" sz="1500"/>
              <a:t>. 2018. Children’s demonstrative comprehension and the role of non-linguistic cognitive abilities: a cross-linguistic study. </a:t>
            </a:r>
            <a:r>
              <a:rPr lang="en-US" sz="1500" i="1"/>
              <a:t>Journal of Psycholinguistic Research</a:t>
            </a:r>
            <a:r>
              <a:rPr lang="en-US" sz="1500"/>
              <a:t> 47 (6): 1343-1368.  </a:t>
            </a:r>
          </a:p>
          <a:p>
            <a:pPr marL="0" indent="-9144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/>
              <a:t>Clark, Eve. 1978. From gesture to word: on the natural history of deixis in language acquisition. In J. S. Bruner &amp; A. Garton (eds.), </a:t>
            </a:r>
            <a:r>
              <a:rPr lang="en-US" sz="1500" i="1"/>
              <a:t>Human growth and development: Wolfson College lectures 1976</a:t>
            </a:r>
            <a:r>
              <a:rPr lang="en-US" sz="1500"/>
              <a:t>. Oxford: Oxford University Press. </a:t>
            </a:r>
          </a:p>
          <a:p>
            <a:pPr marL="0" indent="-9144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/>
              <a:t>Clark, Eve V., and C. J. </a:t>
            </a:r>
            <a:r>
              <a:rPr lang="en-US" sz="1500" err="1"/>
              <a:t>Sengul</a:t>
            </a:r>
            <a:r>
              <a:rPr lang="en-US" sz="1500"/>
              <a:t>. 1978. Strategies in the acquisition of deixis. </a:t>
            </a:r>
            <a:r>
              <a:rPr lang="en-US" sz="1500" i="1"/>
              <a:t>Journal of Child Language</a:t>
            </a:r>
            <a:r>
              <a:rPr lang="en-US" sz="1500"/>
              <a:t> 5 (3): 457–475.</a:t>
            </a:r>
          </a:p>
          <a:p>
            <a:pPr marL="0" indent="-9144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 err="1"/>
              <a:t>Küntay</a:t>
            </a:r>
            <a:r>
              <a:rPr lang="en-US" sz="1500"/>
              <a:t>, Aylin C, and Asli </a:t>
            </a:r>
            <a:r>
              <a:rPr lang="en-US" sz="1500" err="1"/>
              <a:t>Özyürek</a:t>
            </a:r>
            <a:r>
              <a:rPr lang="en-US" sz="1500"/>
              <a:t>. 2006. Learning to use demonstratives in conversation: what do language specific strategies in Turkish reveal? </a:t>
            </a:r>
            <a:r>
              <a:rPr lang="en-US" sz="1500" i="1"/>
              <a:t>Journal of Child Language</a:t>
            </a:r>
            <a:r>
              <a:rPr lang="en-US" sz="1500"/>
              <a:t> 33(2): 303–320.</a:t>
            </a:r>
          </a:p>
          <a:p>
            <a:pPr marL="0" indent="-9144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/>
              <a:t>Montes, M. E. 1995.</a:t>
            </a:r>
            <a:r>
              <a:rPr lang="en-US" sz="1500" i="1"/>
              <a:t> </a:t>
            </a:r>
            <a:r>
              <a:rPr lang="en-US" sz="1500" i="1" err="1"/>
              <a:t>Tonología</a:t>
            </a:r>
            <a:r>
              <a:rPr lang="en-US" sz="1500" i="1"/>
              <a:t> de la </a:t>
            </a:r>
            <a:r>
              <a:rPr lang="en-US" sz="1500" i="1" err="1"/>
              <a:t>Lengua</a:t>
            </a:r>
            <a:r>
              <a:rPr lang="en-US" sz="1500" i="1"/>
              <a:t> </a:t>
            </a:r>
            <a:r>
              <a:rPr lang="en-US" sz="1500" i="1" err="1"/>
              <a:t>Ticuna</a:t>
            </a:r>
            <a:r>
              <a:rPr lang="en-US" sz="1500" i="1"/>
              <a:t> (</a:t>
            </a:r>
            <a:r>
              <a:rPr lang="en-US" sz="1500" i="1" err="1"/>
              <a:t>Amacayacu</a:t>
            </a:r>
            <a:r>
              <a:rPr lang="en-US" sz="1500" i="1"/>
              <a:t>)</a:t>
            </a:r>
            <a:r>
              <a:rPr lang="en-US" sz="1500"/>
              <a:t>. Bogotá: Universidad de </a:t>
            </a:r>
            <a:r>
              <a:rPr lang="en-US" sz="1500" err="1"/>
              <a:t>los</a:t>
            </a:r>
            <a:r>
              <a:rPr lang="en-US" sz="1500"/>
              <a:t> Andes.</a:t>
            </a:r>
          </a:p>
          <a:p>
            <a:pPr marL="0" indent="0">
              <a:buNone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6056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335F-B537-4C41-A37B-0CA35842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9C97A-7927-6A4B-9936-CFB375D9A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-9144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>
                <a:solidFill>
                  <a:prstClr val="white"/>
                </a:solidFill>
              </a:rPr>
              <a:t>Santos, Abel </a:t>
            </a:r>
            <a:r>
              <a:rPr lang="en-US" sz="1500" err="1">
                <a:solidFill>
                  <a:prstClr val="white"/>
                </a:solidFill>
              </a:rPr>
              <a:t>Angarita</a:t>
            </a:r>
            <a:r>
              <a:rPr lang="en-US" sz="1500">
                <a:solidFill>
                  <a:prstClr val="white"/>
                </a:solidFill>
              </a:rPr>
              <a:t>. 2004. </a:t>
            </a:r>
            <a:r>
              <a:rPr lang="en-US" sz="1500" i="1" err="1">
                <a:solidFill>
                  <a:prstClr val="white"/>
                </a:solidFill>
              </a:rPr>
              <a:t>Hacia</a:t>
            </a:r>
            <a:r>
              <a:rPr lang="en-US" sz="1500" i="1">
                <a:solidFill>
                  <a:prstClr val="white"/>
                </a:solidFill>
              </a:rPr>
              <a:t> una </a:t>
            </a:r>
            <a:r>
              <a:rPr lang="en-US" sz="1500" i="1" err="1">
                <a:solidFill>
                  <a:prstClr val="white"/>
                </a:solidFill>
              </a:rPr>
              <a:t>Dialectologia</a:t>
            </a:r>
            <a:r>
              <a:rPr lang="en-US" sz="1500" i="1">
                <a:solidFill>
                  <a:prstClr val="white"/>
                </a:solidFill>
              </a:rPr>
              <a:t> </a:t>
            </a:r>
            <a:r>
              <a:rPr lang="en-US" sz="1500" i="1" err="1">
                <a:solidFill>
                  <a:prstClr val="white"/>
                </a:solidFill>
              </a:rPr>
              <a:t>Tikuna</a:t>
            </a:r>
            <a:r>
              <a:rPr lang="en-US" sz="1500" i="1">
                <a:solidFill>
                  <a:prstClr val="white"/>
                </a:solidFill>
              </a:rPr>
              <a:t> del </a:t>
            </a:r>
            <a:r>
              <a:rPr lang="en-US" sz="1500" i="1" err="1">
                <a:solidFill>
                  <a:prstClr val="white"/>
                </a:solidFill>
              </a:rPr>
              <a:t>Trapecio</a:t>
            </a:r>
            <a:r>
              <a:rPr lang="en-US" sz="1500" i="1">
                <a:solidFill>
                  <a:prstClr val="white"/>
                </a:solidFill>
              </a:rPr>
              <a:t> </a:t>
            </a:r>
            <a:r>
              <a:rPr lang="en-US" sz="1500" i="1" err="1">
                <a:solidFill>
                  <a:prstClr val="white"/>
                </a:solidFill>
              </a:rPr>
              <a:t>Amazonico</a:t>
            </a:r>
            <a:r>
              <a:rPr lang="en-US" sz="1500" i="1">
                <a:solidFill>
                  <a:prstClr val="white"/>
                </a:solidFill>
              </a:rPr>
              <a:t> </a:t>
            </a:r>
            <a:r>
              <a:rPr lang="en-US" sz="1500" i="1" err="1">
                <a:solidFill>
                  <a:prstClr val="white"/>
                </a:solidFill>
              </a:rPr>
              <a:t>Colombiano</a:t>
            </a:r>
            <a:r>
              <a:rPr lang="en-US" sz="1500" i="1">
                <a:solidFill>
                  <a:prstClr val="white"/>
                </a:solidFill>
              </a:rPr>
              <a:t>.</a:t>
            </a:r>
            <a:r>
              <a:rPr lang="en-US" sz="1500">
                <a:solidFill>
                  <a:prstClr val="white"/>
                </a:solidFill>
              </a:rPr>
              <a:t> M.A. thesis, Universidad Nacional de Colombia - </a:t>
            </a:r>
            <a:r>
              <a:rPr lang="en-US" sz="1500" err="1">
                <a:solidFill>
                  <a:prstClr val="white"/>
                </a:solidFill>
              </a:rPr>
              <a:t>Sede</a:t>
            </a:r>
            <a:r>
              <a:rPr lang="en-US" sz="1500">
                <a:solidFill>
                  <a:prstClr val="white"/>
                </a:solidFill>
              </a:rPr>
              <a:t> Leticia.</a:t>
            </a:r>
          </a:p>
          <a:p>
            <a:pPr marL="0" lvl="0" indent="-9144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 err="1">
                <a:solidFill>
                  <a:prstClr val="white"/>
                </a:solidFill>
              </a:rPr>
              <a:t>Tanz</a:t>
            </a:r>
            <a:r>
              <a:rPr lang="en-US" sz="1500">
                <a:solidFill>
                  <a:prstClr val="white"/>
                </a:solidFill>
              </a:rPr>
              <a:t>, Christine. 1980. </a:t>
            </a:r>
            <a:r>
              <a:rPr lang="en-US" sz="1500" i="1">
                <a:solidFill>
                  <a:prstClr val="white"/>
                </a:solidFill>
              </a:rPr>
              <a:t>Studies in the Acquisition of Deictic Terms. </a:t>
            </a:r>
            <a:r>
              <a:rPr lang="en-US" sz="1500">
                <a:solidFill>
                  <a:prstClr val="white"/>
                </a:solidFill>
              </a:rPr>
              <a:t>Cambridge: Cambridge University Press.</a:t>
            </a:r>
          </a:p>
          <a:p>
            <a:pPr marL="0" lvl="0" indent="-9144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 err="1">
                <a:solidFill>
                  <a:prstClr val="white"/>
                </a:solidFill>
              </a:rPr>
              <a:t>Tomasello</a:t>
            </a:r>
            <a:r>
              <a:rPr lang="en-US" sz="1500">
                <a:solidFill>
                  <a:prstClr val="white"/>
                </a:solidFill>
              </a:rPr>
              <a:t>, Michael. 2010. </a:t>
            </a:r>
            <a:r>
              <a:rPr lang="en-US" sz="1500" i="1">
                <a:solidFill>
                  <a:prstClr val="white"/>
                </a:solidFill>
              </a:rPr>
              <a:t>Origins of Human Communication. </a:t>
            </a:r>
            <a:r>
              <a:rPr lang="en-US" sz="1500">
                <a:solidFill>
                  <a:prstClr val="white"/>
                </a:solidFill>
              </a:rPr>
              <a:t>Cambridge: MIT Press.</a:t>
            </a:r>
          </a:p>
          <a:p>
            <a:pPr marL="0" lvl="0" indent="-9144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>
                <a:solidFill>
                  <a:prstClr val="white"/>
                </a:solidFill>
              </a:rPr>
              <a:t>Webb, P. A., &amp; Abrahamson, A. A. 1976. Stages of egocentrism in children's use of ‘this’ and ‘that’: a different point of view. </a:t>
            </a:r>
            <a:r>
              <a:rPr lang="en-US" sz="1500" i="1">
                <a:solidFill>
                  <a:prstClr val="white"/>
                </a:solidFill>
              </a:rPr>
              <a:t>Journal of Child Language </a:t>
            </a:r>
            <a:r>
              <a:rPr lang="en-US" sz="1500">
                <a:solidFill>
                  <a:prstClr val="white"/>
                </a:solidFill>
              </a:rPr>
              <a:t>3(3): 349-367.  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22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0FE3-25F5-5E43-998D-93707BE3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Child vs. Caregiver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D967C-4D9D-924E-A170-C10C2BEA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Could differences in kids’ production be driven by differences in CDS?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Correlations between CDS frequency and child age, child frequency</a:t>
            </a:r>
          </a:p>
          <a:p>
            <a:pPr lvl="1"/>
            <a:r>
              <a:rPr lang="en-US"/>
              <a:t>Hear more Speaker-Proximal → produce more Speaker-Proximal </a:t>
            </a:r>
          </a:p>
          <a:p>
            <a:pPr lvl="2"/>
            <a:r>
              <a:rPr lang="en-US"/>
              <a:t>(</a:t>
            </a:r>
            <a:r>
              <a:rPr lang="x-none"/>
              <a:t>Spearman’s </a:t>
            </a:r>
            <a:r>
              <a:rPr lang="x-none" i="1"/>
              <a:t>rho </a:t>
            </a:r>
            <a:r>
              <a:rPr lang="x-none"/>
              <a:t>= 0.26, </a:t>
            </a:r>
            <a:r>
              <a:rPr lang="x-none" i="1"/>
              <a:t>p </a:t>
            </a:r>
            <a:r>
              <a:rPr lang="x-none"/>
              <a:t>= 0.0085</a:t>
            </a:r>
            <a:r>
              <a:rPr lang="en-US"/>
              <a:t>)</a:t>
            </a:r>
          </a:p>
          <a:p>
            <a:pPr lvl="1"/>
            <a:r>
              <a:rPr lang="en-US"/>
              <a:t>Older → hear more Dyad-Proximal (</a:t>
            </a:r>
            <a:r>
              <a:rPr lang="x-none"/>
              <a:t>Spearman’s </a:t>
            </a:r>
            <a:r>
              <a:rPr lang="x-none" i="1"/>
              <a:t>rho </a:t>
            </a:r>
            <a:r>
              <a:rPr lang="x-none"/>
              <a:t>= 0.22, </a:t>
            </a:r>
            <a:r>
              <a:rPr lang="x-none" i="1"/>
              <a:t>p </a:t>
            </a:r>
            <a:r>
              <a:rPr lang="x-none"/>
              <a:t>= 0.029)</a:t>
            </a:r>
            <a:endParaRPr lang="en-US"/>
          </a:p>
          <a:p>
            <a:pPr lvl="1"/>
            <a:r>
              <a:rPr lang="en-US"/>
              <a:t>No other significant correlations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Lateness of Addressee-Proximal is </a:t>
            </a:r>
            <a:r>
              <a:rPr lang="en-US" b="1" u="sng"/>
              <a:t>not</a:t>
            </a:r>
            <a:r>
              <a:rPr lang="en-US"/>
              <a:t> driven by changes in CDS frequency</a:t>
            </a:r>
          </a:p>
        </p:txBody>
      </p:sp>
    </p:spTree>
    <p:extLst>
      <p:ext uri="{BB962C8B-B14F-4D97-AF65-F5344CB8AC3E}">
        <p14:creationId xmlns:p14="http://schemas.microsoft.com/office/powerpoint/2010/main" val="19973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Acquisition of English demonstratives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Early emergence</a:t>
            </a:r>
          </a:p>
          <a:p>
            <a:pPr lvl="1"/>
            <a:r>
              <a:rPr lang="nl-NL" i="1" dirty="0" err="1"/>
              <a:t>This</a:t>
            </a:r>
            <a:r>
              <a:rPr lang="nl-NL" i="1" dirty="0"/>
              <a:t>/</a:t>
            </a:r>
            <a:r>
              <a:rPr lang="nl-NL" i="1" dirty="0" err="1"/>
              <a:t>that</a:t>
            </a:r>
            <a:r>
              <a:rPr lang="nl-NL" i="1" dirty="0"/>
              <a:t>, </a:t>
            </a:r>
            <a:r>
              <a:rPr lang="nl-NL" i="1" dirty="0" err="1"/>
              <a:t>here</a:t>
            </a:r>
            <a:r>
              <a:rPr lang="nl-NL" i="1" dirty="0"/>
              <a:t>/</a:t>
            </a:r>
            <a:r>
              <a:rPr lang="nl-NL" i="1" dirty="0" err="1"/>
              <a:t>there</a:t>
            </a:r>
            <a:r>
              <a:rPr lang="nl-NL" i="1" dirty="0"/>
              <a:t> </a:t>
            </a:r>
            <a:r>
              <a:rPr lang="nl-NL" dirty="0"/>
              <a:t>appear </a:t>
            </a:r>
            <a:r>
              <a:rPr lang="nl-NL" b="1" u="sng" dirty="0" err="1"/>
              <a:t>very</a:t>
            </a:r>
            <a:r>
              <a:rPr lang="nl-NL" b="1" u="sng" dirty="0"/>
              <a:t> </a:t>
            </a:r>
            <a:r>
              <a:rPr lang="nl-NL" b="1" u="sng" dirty="0" err="1"/>
              <a:t>early</a:t>
            </a:r>
            <a:r>
              <a:rPr lang="nl-NL" dirty="0"/>
              <a:t> (Clark 1978)</a:t>
            </a:r>
          </a:p>
          <a:p>
            <a:pPr lvl="1"/>
            <a:r>
              <a:rPr lang="nl-NL" dirty="0" err="1"/>
              <a:t>Among</a:t>
            </a:r>
            <a:r>
              <a:rPr lang="nl-NL" dirty="0"/>
              <a:t> first 10 </a:t>
            </a:r>
            <a:r>
              <a:rPr lang="nl-NL" dirty="0" err="1"/>
              <a:t>words (though cf. Gonzalez-Peña et al., 2020)</a:t>
            </a:r>
          </a:p>
          <a:p>
            <a:pPr lvl="1"/>
            <a:r>
              <a:rPr lang="nl-NL" dirty="0" err="1"/>
              <a:t>Very frequent in early production (7-10% of all word tokens for 1-year-olds)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 err="1"/>
              <a:t>Late mastery</a:t>
            </a:r>
          </a:p>
          <a:p>
            <a:pPr lvl="1"/>
            <a:r>
              <a:rPr lang="nl-NL" dirty="0" err="1"/>
              <a:t>Early production not adult-like: no contrast</a:t>
            </a:r>
          </a:p>
          <a:p>
            <a:pPr lvl="1"/>
            <a:r>
              <a:rPr lang="nl-NL" dirty="0" err="1"/>
              <a:t>Adult-like comprehension </a:t>
            </a:r>
            <a:r>
              <a:rPr lang="nl-NL" b="1" u="sng" dirty="0" err="1"/>
              <a:t>very late</a:t>
            </a:r>
            <a:r>
              <a:rPr lang="nl-NL" dirty="0" err="1"/>
              <a:t>: 6-</a:t>
            </a:r>
            <a:r>
              <a:rPr lang="nl-NL" dirty="0"/>
              <a:t>7 </a:t>
            </a:r>
            <a:r>
              <a:rPr lang="nl-NL" dirty="0" err="1"/>
              <a:t>years</a:t>
            </a:r>
            <a:r>
              <a:rPr lang="nl-NL" dirty="0"/>
              <a:t> (Webb &amp; </a:t>
            </a:r>
            <a:r>
              <a:rPr lang="nl-NL" dirty="0" err="1"/>
              <a:t>Abrahamson</a:t>
            </a:r>
            <a:r>
              <a:rPr lang="nl-NL" dirty="0"/>
              <a:t> 1976; Clark &amp; Sengul 1978)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04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5E67-F2B2-1C48-984B-A3D5E8E5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Demonstratives and egocentrism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5875-4C51-6C44-B80A-5562C264B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Early emergence-late mastery holds across languages</a:t>
            </a:r>
          </a:p>
          <a:p>
            <a:pPr lvl="1"/>
            <a:r>
              <a:rPr lang="nl-NL" dirty="0" err="1"/>
              <a:t>Spanish, Turkish, </a:t>
            </a:r>
            <a:r>
              <a:rPr lang="nl-NL" dirty="0"/>
              <a:t>Mandarin, Yucatec Maya (Gonzalez-Peña et al. 2020, Küntay &amp; Özyürek 2006, Chu &amp; Minai 2018, Espinosa Ochoa 2009)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Late mastery explained via (spatial) </a:t>
            </a:r>
            <a:r>
              <a:rPr lang="en-US" b="1" u="sng"/>
              <a:t>egocentrism</a:t>
            </a:r>
          </a:p>
          <a:p>
            <a:pPr lvl="1"/>
            <a:r>
              <a:rPr lang="en-US"/>
              <a:t>Causes egocentric interpretations of other speakers’ dems</a:t>
            </a:r>
          </a:p>
          <a:p>
            <a:pPr lvl="1"/>
            <a:r>
              <a:rPr lang="en-US"/>
              <a:t>e.g., </a:t>
            </a:r>
            <a:r>
              <a:rPr lang="en-US" i="1"/>
              <a:t>here = </a:t>
            </a:r>
            <a:r>
              <a:rPr lang="en-US"/>
              <a:t>near child, </a:t>
            </a:r>
            <a:r>
              <a:rPr lang="en-US" i="1"/>
              <a:t>there</a:t>
            </a:r>
            <a:r>
              <a:rPr lang="en-US"/>
              <a:t> = far from child (Clark &amp; Sengul 1978)</a:t>
            </a:r>
          </a:p>
        </p:txBody>
      </p:sp>
    </p:spTree>
    <p:extLst>
      <p:ext uri="{BB962C8B-B14F-4D97-AF65-F5344CB8AC3E}">
        <p14:creationId xmlns:p14="http://schemas.microsoft.com/office/powerpoint/2010/main" val="200227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Early</a:t>
            </a:r>
            <a:r>
              <a:rPr lang="nl-NL"/>
              <a:t> </a:t>
            </a:r>
            <a:r>
              <a:rPr lang="nl-NL" err="1"/>
              <a:t>emergence</a:t>
            </a:r>
            <a:r>
              <a:rPr lang="nl-NL"/>
              <a:t>, late </a:t>
            </a:r>
            <a:r>
              <a:rPr lang="nl-NL" err="1"/>
              <a:t>mastery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Our hypotheses about this pattern: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Early emergence is due to </a:t>
            </a:r>
            <a:r>
              <a:rPr lang="en-US" b="1" u="sng"/>
              <a:t>very high frequency</a:t>
            </a:r>
            <a:r>
              <a:rPr lang="en-US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Late mastery is due to </a:t>
            </a:r>
            <a:r>
              <a:rPr lang="en-US" b="1" u="sng"/>
              <a:t>status as deictic</a:t>
            </a:r>
            <a:r>
              <a:rPr lang="en-US"/>
              <a:t>.</a:t>
            </a:r>
          </a:p>
          <a:p>
            <a:pPr lvl="1"/>
            <a:r>
              <a:rPr lang="en-US"/>
              <a:t>Requires construing Ref from another’s perspective → challenges egocentrism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Wherever 1 &amp; 2 are true about dems, predict same behavior.</a:t>
            </a:r>
          </a:p>
        </p:txBody>
      </p:sp>
    </p:spTree>
    <p:extLst>
      <p:ext uri="{BB962C8B-B14F-4D97-AF65-F5344CB8AC3E}">
        <p14:creationId xmlns:p14="http://schemas.microsoft.com/office/powerpoint/2010/main" val="424444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Language Background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5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Ticuna Language &amp; People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269" y="1524067"/>
            <a:ext cx="10453739" cy="1870886"/>
          </a:xfrm>
        </p:spPr>
        <p:txBody>
          <a:bodyPr>
            <a:normAutofit lnSpcReduction="10000"/>
          </a:bodyPr>
          <a:lstStyle/>
          <a:p>
            <a:r>
              <a:rPr lang="nl-NL" dirty="0" err="1"/>
              <a:t>Isolate</a:t>
            </a:r>
            <a:endParaRPr lang="nl-NL" dirty="0"/>
          </a:p>
          <a:p>
            <a:r>
              <a:rPr lang="nl-NL" dirty="0"/>
              <a:t>Spoken </a:t>
            </a:r>
            <a:r>
              <a:rPr lang="nl-NL" dirty="0" err="1"/>
              <a:t>along</a:t>
            </a:r>
            <a:r>
              <a:rPr lang="nl-NL" dirty="0"/>
              <a:t> Amazon River in Brazil, Colombia, and Peru</a:t>
            </a:r>
          </a:p>
          <a:p>
            <a:r>
              <a:rPr lang="nl-NL" dirty="0"/>
              <a:t>40,000 - 70,000 speakers</a:t>
            </a:r>
          </a:p>
          <a:p>
            <a:r>
              <a:rPr lang="nl-NL" dirty="0" err="1"/>
              <a:t>Most widely spoken</a:t>
            </a:r>
            <a:r>
              <a:rPr lang="nl-NL" dirty="0"/>
              <a:t> </a:t>
            </a:r>
            <a:r>
              <a:rPr lang="nl-NL" dirty="0" err="1"/>
              <a:t>Indigenous</a:t>
            </a:r>
            <a:r>
              <a:rPr lang="nl-NL" dirty="0"/>
              <a:t> </a:t>
            </a:r>
            <a:r>
              <a:rPr lang="nl-NL" dirty="0" err="1"/>
              <a:t>language</a:t>
            </a:r>
            <a:r>
              <a:rPr lang="nl-NL" dirty="0"/>
              <a:t> of Brazil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807269" y="3578843"/>
            <a:ext cx="497732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/>
              <a:t>Anderson &amp; Anderson (2017), Montes Rodriguez (1995), Santos (2004), Soares (2000)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BE8DA61-4BE3-CF4C-BF78-70AF59F335B3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589" y="3578843"/>
            <a:ext cx="5195939" cy="25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3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Field Site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3719"/>
            <a:ext cx="4977714" cy="3949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Data from Cushillococha, Peru</a:t>
            </a:r>
          </a:p>
          <a:p>
            <a:pPr lvl="1"/>
            <a:r>
              <a:rPr lang="nl-NL" err="1"/>
              <a:t>Titled</a:t>
            </a:r>
            <a:r>
              <a:rPr lang="nl-NL"/>
              <a:t> </a:t>
            </a:r>
            <a:r>
              <a:rPr lang="nl-NL" err="1"/>
              <a:t>Indigenous</a:t>
            </a:r>
            <a:r>
              <a:rPr lang="nl-NL"/>
              <a:t> community with ~5,000 people</a:t>
            </a:r>
          </a:p>
          <a:p>
            <a:pPr lvl="1"/>
            <a:r>
              <a:rPr lang="nl-NL" err="1"/>
              <a:t>Mostly</a:t>
            </a:r>
            <a:r>
              <a:rPr lang="nl-NL"/>
              <a:t> </a:t>
            </a:r>
            <a:r>
              <a:rPr lang="nl-NL" err="1"/>
              <a:t>monolingual</a:t>
            </a:r>
            <a:r>
              <a:rPr lang="nl-NL"/>
              <a:t> </a:t>
            </a:r>
            <a:r>
              <a:rPr lang="nl-NL" err="1"/>
              <a:t>Ticuna</a:t>
            </a:r>
            <a:endParaRPr lang="nl-NL"/>
          </a:p>
          <a:p>
            <a:pPr lvl="1"/>
            <a:endParaRPr lang="nl-NL"/>
          </a:p>
          <a:p>
            <a:pPr marL="0" indent="0">
              <a:buNone/>
            </a:pPr>
            <a:r>
              <a:rPr lang="nl-NL"/>
              <a:t>Fieldwork 13 </a:t>
            </a:r>
            <a:r>
              <a:rPr lang="nl-NL" err="1"/>
              <a:t>months</a:t>
            </a:r>
            <a:r>
              <a:rPr lang="nl-NL"/>
              <a:t> 2015-2019</a:t>
            </a:r>
          </a:p>
          <a:p>
            <a:pPr lvl="1"/>
            <a:r>
              <a:rPr lang="nl-NL" err="1"/>
              <a:t>Dissertation</a:t>
            </a:r>
            <a:r>
              <a:rPr lang="nl-NL"/>
              <a:t> on </a:t>
            </a:r>
            <a:r>
              <a:rPr lang="nl-NL" err="1"/>
              <a:t>demonstrative</a:t>
            </a:r>
            <a:r>
              <a:rPr lang="nl-NL"/>
              <a:t> system as used by adults (</a:t>
            </a:r>
            <a:r>
              <a:rPr lang="nl-NL" err="1"/>
              <a:t>Skilton</a:t>
            </a:r>
            <a:r>
              <a:rPr lang="nl-NL"/>
              <a:t> 2019)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97" y="1690688"/>
            <a:ext cx="5145903" cy="38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04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6527</TotalTime>
  <Words>1698</Words>
  <Application>Microsoft Macintosh PowerPoint</Application>
  <PresentationFormat>Widescreen</PresentationFormat>
  <Paragraphs>253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Children acquire non-egocentric demonstratives later than egocentric ones</vt:lpstr>
      <vt:lpstr>Roadmap</vt:lpstr>
      <vt:lpstr>Theoretical Background</vt:lpstr>
      <vt:lpstr>Acquisition of English demonstratives</vt:lpstr>
      <vt:lpstr>Demonstratives and egocentrism</vt:lpstr>
      <vt:lpstr>Early emergence, late mastery</vt:lpstr>
      <vt:lpstr>Language Background</vt:lpstr>
      <vt:lpstr>Ticuna Language &amp; People</vt:lpstr>
      <vt:lpstr>Field Site</vt:lpstr>
      <vt:lpstr>Demonstrative System</vt:lpstr>
      <vt:lpstr>Adult Demonstrative System</vt:lpstr>
      <vt:lpstr>Predictions</vt:lpstr>
      <vt:lpstr>Methods</vt:lpstr>
      <vt:lpstr>Participants</vt:lpstr>
      <vt:lpstr>Tasks</vt:lpstr>
      <vt:lpstr>PowerPoint Presentation</vt:lpstr>
      <vt:lpstr>Post-Processing</vt:lpstr>
      <vt:lpstr>Results</vt:lpstr>
      <vt:lpstr>Results Structure</vt:lpstr>
      <vt:lpstr>Results: Caregivers’ CDS</vt:lpstr>
      <vt:lpstr>Results: Caregivers</vt:lpstr>
      <vt:lpstr>Results: Children</vt:lpstr>
      <vt:lpstr>Type Analysis</vt:lpstr>
      <vt:lpstr>Type Analysis</vt:lpstr>
      <vt:lpstr>Token Analysis</vt:lpstr>
      <vt:lpstr>Token Analysis</vt:lpstr>
      <vt:lpstr>Conclusion</vt:lpstr>
      <vt:lpstr>Conclusion</vt:lpstr>
      <vt:lpstr>Future Research</vt:lpstr>
      <vt:lpstr>Thank you!</vt:lpstr>
      <vt:lpstr>Thank you!</vt:lpstr>
      <vt:lpstr>References</vt:lpstr>
      <vt:lpstr>References</vt:lpstr>
      <vt:lpstr>Child vs. Caregiver Correlations</vt:lpstr>
    </vt:vector>
  </TitlesOfParts>
  <Company>MPI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speaker- vs. addressee-centered demonstratives</dc:title>
  <dc:creator>Amalia Skilton</dc:creator>
  <cp:lastModifiedBy>Skilton, Amalia H</cp:lastModifiedBy>
  <cp:revision>152</cp:revision>
  <dcterms:created xsi:type="dcterms:W3CDTF">2020-02-12T14:09:45Z</dcterms:created>
  <dcterms:modified xsi:type="dcterms:W3CDTF">2021-01-06T01:29:51Z</dcterms:modified>
</cp:coreProperties>
</file>